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Lst>
  <p:sldSz cy="5143500" cx="9144000"/>
  <p:notesSz cx="6858000" cy="9144000"/>
  <p:embeddedFontLst>
    <p:embeddedFont>
      <p:font typeface="Nunito"/>
      <p:regular r:id="rId98"/>
      <p:bold r:id="rId99"/>
      <p:italic r:id="rId100"/>
      <p:boldItalic r:id="rId101"/>
    </p:embeddedFont>
    <p:embeddedFont>
      <p:font typeface="Montserrat"/>
      <p:regular r:id="rId102"/>
      <p:bold r:id="rId103"/>
      <p:italic r:id="rId104"/>
      <p:boldItalic r:id="rId105"/>
    </p:embeddedFont>
    <p:embeddedFont>
      <p:font typeface="Montserrat Medium"/>
      <p:regular r:id="rId106"/>
      <p:bold r:id="rId107"/>
      <p:italic r:id="rId108"/>
      <p:boldItalic r:id="rId109"/>
    </p:embeddedFont>
    <p:embeddedFont>
      <p:font typeface="Playfair Display SemiBold"/>
      <p:regular r:id="rId110"/>
      <p:bold r:id="rId111"/>
      <p:italic r:id="rId112"/>
      <p:boldItalic r:id="rId113"/>
    </p:embeddedFont>
    <p:embeddedFont>
      <p:font typeface="Open Sans"/>
      <p:regular r:id="rId114"/>
      <p:bold r:id="rId115"/>
      <p:italic r:id="rId116"/>
      <p:boldItalic r:id="rId1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33B39F-B67B-4DDF-8799-9A47CF0DBA17}">
  <a:tblStyle styleId="{B333B39F-B67B-4DDF-8799-9A47CF0DBA1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MontserratMedium-bold.fntdata"/><Relationship Id="rId106" Type="http://schemas.openxmlformats.org/officeDocument/2006/relationships/font" Target="fonts/MontserratMedium-regular.fntdata"/><Relationship Id="rId105" Type="http://schemas.openxmlformats.org/officeDocument/2006/relationships/font" Target="fonts/Montserrat-boldItalic.fntdata"/><Relationship Id="rId104" Type="http://schemas.openxmlformats.org/officeDocument/2006/relationships/font" Target="fonts/Montserrat-italic.fntdata"/><Relationship Id="rId109" Type="http://schemas.openxmlformats.org/officeDocument/2006/relationships/font" Target="fonts/MontserratMedium-boldItalic.fntdata"/><Relationship Id="rId108" Type="http://schemas.openxmlformats.org/officeDocument/2006/relationships/font" Target="fonts/MontserratMedium-italic.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Montserrat-bold.fntdata"/><Relationship Id="rId102" Type="http://schemas.openxmlformats.org/officeDocument/2006/relationships/font" Target="fonts/Montserrat-regular.fntdata"/><Relationship Id="rId101" Type="http://schemas.openxmlformats.org/officeDocument/2006/relationships/font" Target="fonts/Nunito-boldItalic.fntdata"/><Relationship Id="rId100" Type="http://schemas.openxmlformats.org/officeDocument/2006/relationships/font" Target="fonts/Nunito-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font" Target="fonts/Nunito-bold.fntdata"/><Relationship Id="rId10" Type="http://schemas.openxmlformats.org/officeDocument/2006/relationships/slide" Target="slides/slide4.xml"/><Relationship Id="rId98" Type="http://schemas.openxmlformats.org/officeDocument/2006/relationships/font" Target="fonts/Nunito-regular.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7" Type="http://schemas.openxmlformats.org/officeDocument/2006/relationships/font" Target="fonts/OpenSans-boldItalic.fntdata"/><Relationship Id="rId116" Type="http://schemas.openxmlformats.org/officeDocument/2006/relationships/font" Target="fonts/OpenSans-italic.fntdata"/><Relationship Id="rId115" Type="http://schemas.openxmlformats.org/officeDocument/2006/relationships/font" Target="fonts/OpenSans-bold.fntdata"/><Relationship Id="rId15" Type="http://schemas.openxmlformats.org/officeDocument/2006/relationships/slide" Target="slides/slide9.xml"/><Relationship Id="rId110" Type="http://schemas.openxmlformats.org/officeDocument/2006/relationships/font" Target="fonts/PlayfairDisplaySemiBold-regular.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OpenSans-regular.fntdata"/><Relationship Id="rId18" Type="http://schemas.openxmlformats.org/officeDocument/2006/relationships/slide" Target="slides/slide12.xml"/><Relationship Id="rId113" Type="http://schemas.openxmlformats.org/officeDocument/2006/relationships/font" Target="fonts/PlayfairDisplaySemiBold-boldItalic.fntdata"/><Relationship Id="rId112" Type="http://schemas.openxmlformats.org/officeDocument/2006/relationships/font" Target="fonts/PlayfairDisplaySemiBold-italic.fntdata"/><Relationship Id="rId111" Type="http://schemas.openxmlformats.org/officeDocument/2006/relationships/font" Target="fonts/PlayfairDisplaySemiBold-bold.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ugs.mysql.com/bug.php?id=87350"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0b5ac15971_0_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0b5ac15971_0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0b5ac15971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0b5ac15971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E101A"/>
                </a:solidFill>
              </a:rPr>
              <a:t>An application experiences cache line contention when a lot of invalidation messages are communicated in the network for a cache block among </a:t>
            </a:r>
            <a:r>
              <a:rPr lang="en">
                <a:solidFill>
                  <a:srgbClr val="0E101A"/>
                </a:solidFill>
              </a:rPr>
              <a:t>cores</a:t>
            </a:r>
            <a:r>
              <a:rPr lang="en">
                <a:solidFill>
                  <a:srgbClr val="0E101A"/>
                </a:solidFill>
              </a:rPr>
              <a:t>.</a:t>
            </a:r>
            <a:endParaRPr>
              <a:solidFill>
                <a:srgbClr val="0E101A"/>
              </a:solidFill>
            </a:endParaRPr>
          </a:p>
          <a:p>
            <a:pPr indent="0" lvl="0" marL="0" rtl="0" algn="l">
              <a:lnSpc>
                <a:spcPct val="115000"/>
              </a:lnSpc>
              <a:spcBef>
                <a:spcPts val="0"/>
              </a:spcBef>
              <a:spcAft>
                <a:spcPts val="0"/>
              </a:spcAft>
              <a:buNone/>
            </a:pPr>
            <a:r>
              <a:rPr lang="en">
                <a:solidFill>
                  <a:srgbClr val="0E101A"/>
                </a:solidFill>
              </a:rPr>
              <a:t>The cache line contention arises as a result of the eager invalidation cache coherence protocol.</a:t>
            </a:r>
            <a:endParaRPr>
              <a:solidFill>
                <a:srgbClr val="0E101A"/>
              </a:solidFill>
            </a:endParaRPr>
          </a:p>
          <a:p>
            <a:pPr indent="0" lvl="0" marL="0" rtl="0" algn="l">
              <a:spcBef>
                <a:spcPts val="0"/>
              </a:spcBef>
              <a:spcAft>
                <a:spcPts val="0"/>
              </a:spcAft>
              <a:buNone/>
            </a:pPr>
            <a:r>
              <a:rPr lang="en">
                <a:solidFill>
                  <a:schemeClr val="dk1"/>
                </a:solidFill>
                <a:latin typeface="Calibri"/>
                <a:ea typeface="Calibri"/>
                <a:cs typeface="Calibri"/>
                <a:sym typeface="Calibri"/>
              </a:rPr>
              <a:t>1.False Sharing in  MySQL. (</a:t>
            </a:r>
            <a:r>
              <a:rPr lang="en" u="sng">
                <a:solidFill>
                  <a:schemeClr val="hlink"/>
                </a:solidFill>
                <a:latin typeface="Calibri"/>
                <a:ea typeface="Calibri"/>
                <a:cs typeface="Calibri"/>
                <a:sym typeface="Calibri"/>
                <a:hlinkClick r:id="rId2"/>
              </a:rPr>
              <a:t>https://bugs.mysql.com/bug.php?id=87350</a:t>
            </a:r>
            <a:r>
              <a:rPr lang="en">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 sz="1000">
                <a:solidFill>
                  <a:schemeClr val="dk1"/>
                </a:solidFill>
                <a:latin typeface="Calibri"/>
                <a:ea typeface="Calibri"/>
                <a:cs typeface="Calibri"/>
                <a:sym typeface="Calibri"/>
              </a:rPr>
              <a:t>4. Disruptor library(https://www.programmersought.com/article/16214346188/)</a:t>
            </a:r>
            <a:endParaRPr sz="10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 sz="1000">
                <a:solidFill>
                  <a:schemeClr val="dk1"/>
                </a:solidFill>
                <a:latin typeface="Calibri"/>
                <a:ea typeface="Calibri"/>
                <a:cs typeface="Calibri"/>
                <a:sym typeface="Calibri"/>
              </a:rPr>
              <a:t>3. https://stackoverflow.com/questions/11037655/false-sharing-in-boostdetailspinlock-pool</a:t>
            </a:r>
            <a:endParaRPr sz="10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 sz="1000">
                <a:solidFill>
                  <a:schemeClr val="dk1"/>
                </a:solidFill>
                <a:latin typeface="Calibri"/>
                <a:ea typeface="Calibri"/>
                <a:cs typeface="Calibri"/>
                <a:sym typeface="Calibri"/>
              </a:rPr>
              <a:t>2. Silas Boyd-Wickizer et al., An Analysis of Linux Scalability to Many Cores. OSDI’10</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rgbClr val="0E101A"/>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Core0  access  the bytes 3 and 4 of the block, while Core1 accesses the bytes 4 and 5 of the block. TS for byte 4 of the block.</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Core0 access the bytes 1 to 4 of the block, while Core1 accesses the bytes 7 and 8 of the block. FS for the block.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0b5ac15971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0b5ac15971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0b5ac15971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0b5ac15971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0b5ac15971_0_7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0b5ac15971_0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0b5ac15971_0_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0b5ac15971_0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0b5ac15971_0_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0b5ac15971_0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execution, the additional intervention and invalidations flood interconnect network, leading to </a:t>
            </a:r>
            <a:r>
              <a:rPr lang="en"/>
              <a:t>performance</a:t>
            </a:r>
            <a:r>
              <a:rPr lang="en"/>
              <a:t> degradation and wastage of energy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0b5ac15971_0_8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30b5ac15971_0_8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032686b691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032686b691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Over a set of applications from PARSEC, PHOENIX, and SYNCHROBENCH suites and Huron artifact</a:t>
            </a:r>
            <a:endParaRPr>
              <a:solidFill>
                <a:srgbClr val="0E101A"/>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0b5ac15971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30b5ac15971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Researched since early 90’s, still prevalent in the production software and applications.</a:t>
            </a:r>
            <a:endParaRPr>
              <a:solidFill>
                <a:srgbClr val="0E101A"/>
              </a:solidFill>
            </a:endParaRPr>
          </a:p>
          <a:p>
            <a:pPr indent="0" lvl="0" marL="0" rtl="0" algn="l">
              <a:spcBef>
                <a:spcPts val="0"/>
              </a:spcBef>
              <a:spcAft>
                <a:spcPts val="0"/>
              </a:spcAft>
              <a:buClr>
                <a:schemeClr val="dk1"/>
              </a:buClr>
              <a:buSzPts val="1100"/>
              <a:buFont typeface="Arial"/>
              <a:buNone/>
            </a:pPr>
            <a:r>
              <a:rPr lang="en">
                <a:solidFill>
                  <a:srgbClr val="0E101A"/>
                </a:solidFill>
              </a:rPr>
              <a:t>Involve multiple factor including compiler toolchain, runtime environment, application stack etc</a:t>
            </a:r>
            <a:endParaRPr>
              <a:solidFill>
                <a:srgbClr val="0E101A"/>
              </a:solidFill>
            </a:endParaRPr>
          </a:p>
          <a:p>
            <a:pPr indent="0" lvl="0" marL="0" rtl="0" algn="l">
              <a:spcBef>
                <a:spcPts val="0"/>
              </a:spcBef>
              <a:spcAft>
                <a:spcPts val="0"/>
              </a:spcAft>
              <a:buClr>
                <a:schemeClr val="dk1"/>
              </a:buClr>
              <a:buSzPts val="1100"/>
              <a:buFont typeface="Arial"/>
              <a:buNone/>
            </a:pPr>
            <a:r>
              <a:rPr lang="en">
                <a:solidFill>
                  <a:srgbClr val="0E101A"/>
                </a:solidFill>
              </a:rPr>
              <a:t>Manual fix not easy, 7 years to fix a false sharing instance in JVM</a:t>
            </a:r>
            <a:endParaRPr>
              <a:solidFill>
                <a:srgbClr val="0E101A"/>
              </a:solidFill>
            </a:endParaRPr>
          </a:p>
          <a:p>
            <a:pPr indent="0" lvl="0" marL="0" rtl="0" algn="l">
              <a:spcBef>
                <a:spcPts val="0"/>
              </a:spcBef>
              <a:spcAft>
                <a:spcPts val="0"/>
              </a:spcAft>
              <a:buClr>
                <a:schemeClr val="dk1"/>
              </a:buClr>
              <a:buSzPts val="1100"/>
              <a:buFont typeface="Arial"/>
              <a:buNone/>
            </a:pPr>
            <a:r>
              <a:rPr lang="en">
                <a:solidFill>
                  <a:srgbClr val="0E101A"/>
                </a:solidFill>
              </a:rPr>
              <a:t>Say simulation using gem5</a:t>
            </a:r>
            <a:endParaRPr>
              <a:solidFill>
                <a:srgbClr val="0E101A"/>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f9e307c7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f9e307c7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False Sharing is a performance bug that has been reported across various real-world applications like MYSQL database, Linux kernel, Disruptor library, and Java Garbage Collector, Boost Spinlock</a:t>
            </a:r>
            <a:endParaRPr>
              <a:solidFill>
                <a:srgbClr val="0E101A"/>
              </a:solidFill>
            </a:endParaRPr>
          </a:p>
          <a:p>
            <a:pPr indent="0" lvl="0" marL="0" rtl="0" algn="l">
              <a:spcBef>
                <a:spcPts val="0"/>
              </a:spcBef>
              <a:spcAft>
                <a:spcPts val="0"/>
              </a:spcAft>
              <a:buNone/>
            </a:pPr>
            <a:r>
              <a:t/>
            </a:r>
            <a:endParaRPr>
              <a:solidFill>
                <a:srgbClr val="0E101A"/>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77e7de47657955dc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77e7de47657955dc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a:t>However, Padding does not guarantee freedom from false sharing in the future execution as:</a:t>
            </a:r>
            <a:endParaRPr/>
          </a:p>
          <a:p>
            <a:pPr indent="0" lvl="0" marL="0" rtl="0" algn="just">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0c52728f6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0c52728f6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just">
              <a:spcBef>
                <a:spcPts val="0"/>
              </a:spcBef>
              <a:spcAft>
                <a:spcPts val="0"/>
              </a:spcAft>
              <a:buClr>
                <a:schemeClr val="dk1"/>
              </a:buClr>
              <a:buSzPts val="1200"/>
              <a:buFont typeface="Calibri"/>
              <a:buChar char="-"/>
            </a:pPr>
            <a:r>
              <a:rPr lang="en">
                <a:solidFill>
                  <a:schemeClr val="dk1"/>
                </a:solidFill>
              </a:rPr>
              <a:t>Memory allocator can introduce false sharing during movement of the heap blocks.</a:t>
            </a:r>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f9092125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2f9092125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program can experience false sharing based on cache block size of the underlying architecture. Var X and Y allocated on adjacent cache line on 64 bytes </a:t>
            </a:r>
            <a:r>
              <a:rPr lang="en"/>
              <a:t>architecture, can be falsely shared on system with 128  Byte cacheline size</a:t>
            </a:r>
            <a:r>
              <a:rPr lang="en"/>
              <a:t> </a:t>
            </a:r>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f9092125d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2f9092125d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200">
                <a:solidFill>
                  <a:schemeClr val="dk1"/>
                </a:solidFill>
                <a:latin typeface="Calibri"/>
                <a:ea typeface="Calibri"/>
                <a:cs typeface="Calibri"/>
                <a:sym typeface="Calibri"/>
              </a:rPr>
              <a:t>GCC </a:t>
            </a:r>
            <a:r>
              <a:rPr b="1" lang="en" sz="1200">
                <a:solidFill>
                  <a:schemeClr val="dk1"/>
                </a:solidFill>
                <a:latin typeface="Calibri"/>
                <a:ea typeface="Calibri"/>
                <a:cs typeface="Calibri"/>
                <a:sym typeface="Calibri"/>
              </a:rPr>
              <a:t>unintentionally</a:t>
            </a:r>
            <a:r>
              <a:rPr lang="en" sz="1200">
                <a:solidFill>
                  <a:schemeClr val="dk1"/>
                </a:solidFill>
                <a:latin typeface="Calibri"/>
                <a:ea typeface="Calibri"/>
                <a:cs typeface="Calibri"/>
                <a:sym typeface="Calibri"/>
              </a:rPr>
              <a:t> fixes false sharing in the Phoenix linear regression benchmark, while clang compiler fails to </a:t>
            </a:r>
            <a:r>
              <a:rPr lang="en" sz="1200">
                <a:solidFill>
                  <a:schemeClr val="dk1"/>
                </a:solidFill>
                <a:latin typeface="Calibri"/>
                <a:ea typeface="Calibri"/>
                <a:cs typeface="Calibri"/>
                <a:sym typeface="Calibri"/>
              </a:rPr>
              <a:t>eliminate false sharing</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f9092125d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2f9092125d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a:t>The helper libraries might consist false sharing instances</a:t>
            </a:r>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0b5ac15971_0_10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30b5ac15971_0_10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existing solution for false sharing solution  developed for C/C++ application does not work for java applications. The FS repair for java application is quiet complex due to the JVM.</a:t>
            </a:r>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30b5ac15971_0_1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30b5ac15971_0_1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approach used hardware performance counter/events for identification of FS. The HITM events on Intel architecture works well for WR instance of FS while incurs inaccuracy for R-W and W-W false sharing</a:t>
            </a:r>
            <a:endParaRPr/>
          </a:p>
          <a:p>
            <a:pPr indent="0" lvl="0" marL="0" rtl="0" algn="l">
              <a:spcBef>
                <a:spcPts val="0"/>
              </a:spcBef>
              <a:spcAft>
                <a:spcPts val="0"/>
              </a:spcAft>
              <a:buNone/>
            </a:pPr>
            <a:r>
              <a:rPr lang="en"/>
              <a:t>Coherence protocol modification: Protozoa require newer acache architecture, VIPS family of protocol require Data race freedom guarantee from software.</a:t>
            </a:r>
            <a:endParaRPr/>
          </a:p>
          <a:p>
            <a:pPr indent="0" lvl="0" marL="0" rtl="0" algn="l">
              <a:spcBef>
                <a:spcPts val="0"/>
              </a:spcBef>
              <a:spcAft>
                <a:spcPts val="0"/>
              </a:spcAft>
              <a:buNone/>
            </a:pPr>
            <a:r>
              <a:rPr lang="en"/>
              <a:t>Sheriff does not support TSO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Algorithm feature: </a:t>
            </a:r>
            <a:endParaRPr/>
          </a:p>
          <a:p>
            <a:pPr indent="0" lvl="0" marL="0" rtl="0" algn="l">
              <a:spcBef>
                <a:spcPts val="0"/>
              </a:spcBef>
              <a:spcAft>
                <a:spcPts val="0"/>
              </a:spcAft>
              <a:buClr>
                <a:schemeClr val="dk1"/>
              </a:buClr>
              <a:buSzPts val="1100"/>
              <a:buFont typeface="Arial"/>
              <a:buNone/>
            </a:pPr>
            <a:r>
              <a:rPr lang="en">
                <a:solidFill>
                  <a:srgbClr val="233A44"/>
                </a:solidFill>
              </a:rPr>
              <a:t>Efficient: The mechanism should incur low overhead during detection and repair phase.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Effective: The mechanism fix the instances of false sharing.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Accurate: The mechanism should detect the actual location of false sharing instance.</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Portability: The solution should be portable on different hardware architecture and work for different languages</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313bbd390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313bbd390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approach used hardware performance counter/events for identification of FS. The HITM events on Intel architecture works well for WR instance of FS while incurs inaccuracy for R-W and W-W false sharing</a:t>
            </a:r>
            <a:endParaRPr/>
          </a:p>
          <a:p>
            <a:pPr indent="0" lvl="0" marL="0" rtl="0" algn="l">
              <a:spcBef>
                <a:spcPts val="0"/>
              </a:spcBef>
              <a:spcAft>
                <a:spcPts val="0"/>
              </a:spcAft>
              <a:buNone/>
            </a:pPr>
            <a:r>
              <a:rPr lang="en"/>
              <a:t>Coherence protocol modification: Protozoa require newer acache architecture, VIPS family of protocol require Data race freedom guarantee from software.</a:t>
            </a:r>
            <a:endParaRPr/>
          </a:p>
          <a:p>
            <a:pPr indent="0" lvl="0" marL="0" rtl="0" algn="l">
              <a:spcBef>
                <a:spcPts val="0"/>
              </a:spcBef>
              <a:spcAft>
                <a:spcPts val="0"/>
              </a:spcAft>
              <a:buNone/>
            </a:pPr>
            <a:r>
              <a:rPr lang="en"/>
              <a:t>Sheriff does not support TSO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Algorithm feature: </a:t>
            </a:r>
            <a:endParaRPr/>
          </a:p>
          <a:p>
            <a:pPr indent="0" lvl="0" marL="0" rtl="0" algn="l">
              <a:spcBef>
                <a:spcPts val="0"/>
              </a:spcBef>
              <a:spcAft>
                <a:spcPts val="0"/>
              </a:spcAft>
              <a:buClr>
                <a:schemeClr val="dk1"/>
              </a:buClr>
              <a:buSzPts val="1100"/>
              <a:buFont typeface="Arial"/>
              <a:buNone/>
            </a:pPr>
            <a:r>
              <a:rPr lang="en">
                <a:solidFill>
                  <a:srgbClr val="233A44"/>
                </a:solidFill>
              </a:rPr>
              <a:t>Efficient: The mechanism should incur low overhead during detection and repair phase.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Effective: The mechanism fix the instances of false sharing.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Accurate: The mechanism should detect the actual location of false sharing instance.</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Portability: The solution should be portable on different hardware architecture and work for different languages</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30b5ac15971_0_1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30b5ac15971_0_1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approach used hardware performance counter/events for identification of FS. The HITM events on Intel architecture works well for WR instance of FS while incurs inaccuracy for R-W and W-W false sharing</a:t>
            </a:r>
            <a:endParaRPr/>
          </a:p>
          <a:p>
            <a:pPr indent="0" lvl="0" marL="0" rtl="0" algn="l">
              <a:spcBef>
                <a:spcPts val="0"/>
              </a:spcBef>
              <a:spcAft>
                <a:spcPts val="0"/>
              </a:spcAft>
              <a:buNone/>
            </a:pPr>
            <a:r>
              <a:rPr lang="en"/>
              <a:t>Coherence protocol modification: Protozoa require newer acache architecture, VIPS family of protocol require Data race freedom guarantee from software.</a:t>
            </a:r>
            <a:endParaRPr/>
          </a:p>
          <a:p>
            <a:pPr indent="0" lvl="0" marL="0" rtl="0" algn="l">
              <a:spcBef>
                <a:spcPts val="0"/>
              </a:spcBef>
              <a:spcAft>
                <a:spcPts val="0"/>
              </a:spcAft>
              <a:buNone/>
            </a:pPr>
            <a:r>
              <a:rPr lang="en"/>
              <a:t>Sheriff does not support TSO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Algorithm feature: </a:t>
            </a:r>
            <a:endParaRPr/>
          </a:p>
          <a:p>
            <a:pPr indent="0" lvl="0" marL="0" rtl="0" algn="l">
              <a:spcBef>
                <a:spcPts val="0"/>
              </a:spcBef>
              <a:spcAft>
                <a:spcPts val="0"/>
              </a:spcAft>
              <a:buClr>
                <a:schemeClr val="dk1"/>
              </a:buClr>
              <a:buSzPts val="1100"/>
              <a:buFont typeface="Arial"/>
              <a:buNone/>
            </a:pPr>
            <a:r>
              <a:rPr lang="en">
                <a:solidFill>
                  <a:srgbClr val="233A44"/>
                </a:solidFill>
              </a:rPr>
              <a:t>Efficient: The mechanism should incur low overhead during detection and repair phase.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Effective: The mechanism fix the instances of false sharing.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Accurate: The mechanism should detect the actual location of false sharing instance.</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Portability: The solution should be portable on different hardware architecture and work for different languages</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30b5ac15971_0_1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30b5ac15971_0_1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approach used hardware performance counter/events for identification of FS. The HITM events on Intel architecture works well for WR instance of FS while incurs inaccuracy for R-W and W-W false sharing</a:t>
            </a:r>
            <a:endParaRPr/>
          </a:p>
          <a:p>
            <a:pPr indent="0" lvl="0" marL="0" rtl="0" algn="l">
              <a:spcBef>
                <a:spcPts val="0"/>
              </a:spcBef>
              <a:spcAft>
                <a:spcPts val="0"/>
              </a:spcAft>
              <a:buNone/>
            </a:pPr>
            <a:r>
              <a:rPr lang="en"/>
              <a:t>Coherence protocol modification: Protozoa require newer acache architecture, VIPS family of protocol require Data race freedom guarantee from software.</a:t>
            </a:r>
            <a:endParaRPr/>
          </a:p>
          <a:p>
            <a:pPr indent="0" lvl="0" marL="0" rtl="0" algn="l">
              <a:spcBef>
                <a:spcPts val="0"/>
              </a:spcBef>
              <a:spcAft>
                <a:spcPts val="0"/>
              </a:spcAft>
              <a:buNone/>
            </a:pPr>
            <a:r>
              <a:rPr lang="en"/>
              <a:t>Sheriff does not support TSO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Algorithm feature: </a:t>
            </a:r>
            <a:endParaRPr/>
          </a:p>
          <a:p>
            <a:pPr indent="0" lvl="0" marL="0" rtl="0" algn="l">
              <a:spcBef>
                <a:spcPts val="0"/>
              </a:spcBef>
              <a:spcAft>
                <a:spcPts val="0"/>
              </a:spcAft>
              <a:buClr>
                <a:schemeClr val="dk1"/>
              </a:buClr>
              <a:buSzPts val="1100"/>
              <a:buFont typeface="Arial"/>
              <a:buNone/>
            </a:pPr>
            <a:r>
              <a:rPr lang="en">
                <a:solidFill>
                  <a:srgbClr val="233A44"/>
                </a:solidFill>
              </a:rPr>
              <a:t>Efficient: The mechanism should incur low overhead during detection and repair phase.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Effective: The mechanism fix the instances of false sharing.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Accurate: The mechanism should detect the actual location of false sharing instance.</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Portability: The solution should be portable on different hardware architecture and work for different languages</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f9e307c72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f9e307c72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E101A"/>
                </a:solidFill>
              </a:rPr>
              <a:t>To gauge the gravity of the situation, the initial three attempt by the team to debug the performance bottleneck did not lead to any conclusion. In the fourth attempt the engineers were able to zero down on false sharing as the root cause of the slowdown..</a:t>
            </a:r>
            <a:endParaRPr>
              <a:solidFill>
                <a:srgbClr val="0E101A"/>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30b5ac15971_0_1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30b5ac15971_0_1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approach used hardware performance counter/events for identification of FS. The HITM events on Intel architecture works well for WR instance of FS while incurs inaccuracy for R-W and W-W false sharing</a:t>
            </a:r>
            <a:endParaRPr/>
          </a:p>
          <a:p>
            <a:pPr indent="0" lvl="0" marL="0" rtl="0" algn="l">
              <a:spcBef>
                <a:spcPts val="0"/>
              </a:spcBef>
              <a:spcAft>
                <a:spcPts val="0"/>
              </a:spcAft>
              <a:buNone/>
            </a:pPr>
            <a:r>
              <a:rPr lang="en"/>
              <a:t>Coherence protocol modification: Protozoa require newer acache architecture, VIPS family of protocol require Data race freedom guarantee from software.</a:t>
            </a:r>
            <a:endParaRPr/>
          </a:p>
          <a:p>
            <a:pPr indent="0" lvl="0" marL="0" rtl="0" algn="l">
              <a:spcBef>
                <a:spcPts val="0"/>
              </a:spcBef>
              <a:spcAft>
                <a:spcPts val="0"/>
              </a:spcAft>
              <a:buNone/>
            </a:pPr>
            <a:r>
              <a:rPr lang="en"/>
              <a:t>Sheriff does not support TSO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Algorithm feature: </a:t>
            </a:r>
            <a:endParaRPr/>
          </a:p>
          <a:p>
            <a:pPr indent="0" lvl="0" marL="0" rtl="0" algn="l">
              <a:spcBef>
                <a:spcPts val="0"/>
              </a:spcBef>
              <a:spcAft>
                <a:spcPts val="0"/>
              </a:spcAft>
              <a:buClr>
                <a:schemeClr val="dk1"/>
              </a:buClr>
              <a:buSzPts val="1100"/>
              <a:buFont typeface="Arial"/>
              <a:buNone/>
            </a:pPr>
            <a:r>
              <a:rPr lang="en">
                <a:solidFill>
                  <a:srgbClr val="233A44"/>
                </a:solidFill>
              </a:rPr>
              <a:t>Efficient: The mechanism should incur low overhead during detection and repair phase.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Effective: The mechanism fix the instances of false sharing.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Accurate: The mechanism should detect the actual location of false sharing instance.</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Portability: The solution should be portable on different hardware architecture and work for different languages</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30b5ac15971_0_1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30b5ac15971_0_1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approach used hardware performance counter/events for identification of FS. The HITM events on Intel architecture works well for WR instance of FS while incurs inaccuracy for R-W and W-W false sharing</a:t>
            </a:r>
            <a:endParaRPr/>
          </a:p>
          <a:p>
            <a:pPr indent="0" lvl="0" marL="0" rtl="0" algn="l">
              <a:spcBef>
                <a:spcPts val="0"/>
              </a:spcBef>
              <a:spcAft>
                <a:spcPts val="0"/>
              </a:spcAft>
              <a:buNone/>
            </a:pPr>
            <a:r>
              <a:rPr lang="en"/>
              <a:t>Coherence protocol modification: Protozoa require newer acache architecture, VIPS family of protocol require Data race freedom guarantee from software.</a:t>
            </a:r>
            <a:endParaRPr/>
          </a:p>
          <a:p>
            <a:pPr indent="0" lvl="0" marL="0" rtl="0" algn="l">
              <a:spcBef>
                <a:spcPts val="0"/>
              </a:spcBef>
              <a:spcAft>
                <a:spcPts val="0"/>
              </a:spcAft>
              <a:buNone/>
            </a:pPr>
            <a:r>
              <a:rPr lang="en"/>
              <a:t>OS based approach plastic sheriff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Algorithm feature: </a:t>
            </a:r>
            <a:endParaRPr/>
          </a:p>
          <a:p>
            <a:pPr indent="0" lvl="0" marL="0" rtl="0" algn="l">
              <a:spcBef>
                <a:spcPts val="0"/>
              </a:spcBef>
              <a:spcAft>
                <a:spcPts val="0"/>
              </a:spcAft>
              <a:buClr>
                <a:schemeClr val="dk1"/>
              </a:buClr>
              <a:buSzPts val="1100"/>
              <a:buFont typeface="Arial"/>
              <a:buNone/>
            </a:pPr>
            <a:r>
              <a:rPr lang="en">
                <a:solidFill>
                  <a:srgbClr val="233A44"/>
                </a:solidFill>
              </a:rPr>
              <a:t>Efficient: The mechanism should incur low overhead during detection and repair phase.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Effective: The mechanism fix the instances of false sharing.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Accurate: The mechanism should detect the actual location of false sharing instance.</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Portability: The solution should be portable on different hardware architecture and work for different languages</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30b5ac15971_0_4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30b5ac15971_0_4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approach used hardware performance counter/events for identification of FS. The HITM events on Intel architecture works well for WR instance of FS while incurs inaccuracy for R-W and W-W false sharing</a:t>
            </a:r>
            <a:endParaRPr/>
          </a:p>
          <a:p>
            <a:pPr indent="0" lvl="0" marL="0" rtl="0" algn="l">
              <a:spcBef>
                <a:spcPts val="0"/>
              </a:spcBef>
              <a:spcAft>
                <a:spcPts val="0"/>
              </a:spcAft>
              <a:buNone/>
            </a:pPr>
            <a:r>
              <a:rPr lang="en"/>
              <a:t>Coherence protocol modification: Protozoa require newer acache architecture, VIPS family of protocol require Data race freedom guarantee from software.</a:t>
            </a:r>
            <a:endParaRPr/>
          </a:p>
          <a:p>
            <a:pPr indent="0" lvl="0" marL="0" rtl="0" algn="l">
              <a:spcBef>
                <a:spcPts val="0"/>
              </a:spcBef>
              <a:spcAft>
                <a:spcPts val="0"/>
              </a:spcAft>
              <a:buNone/>
            </a:pPr>
            <a:r>
              <a:rPr lang="en"/>
              <a:t>Sheriff does not support TSO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Algorithm feature: </a:t>
            </a:r>
            <a:endParaRPr/>
          </a:p>
          <a:p>
            <a:pPr indent="0" lvl="0" marL="0" rtl="0" algn="l">
              <a:spcBef>
                <a:spcPts val="0"/>
              </a:spcBef>
              <a:spcAft>
                <a:spcPts val="0"/>
              </a:spcAft>
              <a:buClr>
                <a:schemeClr val="dk1"/>
              </a:buClr>
              <a:buSzPts val="1100"/>
              <a:buFont typeface="Arial"/>
              <a:buNone/>
            </a:pPr>
            <a:r>
              <a:rPr lang="en">
                <a:solidFill>
                  <a:srgbClr val="233A44"/>
                </a:solidFill>
              </a:rPr>
              <a:t>Efficient: The mechanism should incur low overhead during detection and repair phase.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Effective: The mechanism fix the instances of false sharing.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Accurate: The mechanism should detect the actual location of false sharing instance.</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Portability: The solution should be portable on different hardware architecture and work for different languages</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0b5ac15971_0_1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30b5ac15971_0_1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approach used hardware performance counter/events for identification of FS. The HITM events on Intel architecture works well for WR instance of FS while incurs inaccuracy for R-W and W-W false sharing</a:t>
            </a:r>
            <a:endParaRPr/>
          </a:p>
          <a:p>
            <a:pPr indent="0" lvl="0" marL="0" rtl="0" algn="l">
              <a:spcBef>
                <a:spcPts val="0"/>
              </a:spcBef>
              <a:spcAft>
                <a:spcPts val="0"/>
              </a:spcAft>
              <a:buNone/>
            </a:pPr>
            <a:r>
              <a:rPr lang="en"/>
              <a:t>Coherence protocol modification: Protozoa require newer acache architecture, VIPS family of protocol require Data race freedom guarantee from software.</a:t>
            </a:r>
            <a:endParaRPr/>
          </a:p>
          <a:p>
            <a:pPr indent="0" lvl="0" marL="0" rtl="0" algn="l">
              <a:spcBef>
                <a:spcPts val="0"/>
              </a:spcBef>
              <a:spcAft>
                <a:spcPts val="0"/>
              </a:spcAft>
              <a:buNone/>
            </a:pPr>
            <a:r>
              <a:rPr lang="en"/>
              <a:t>Sheriff does not support TSO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Algorithm feature: </a:t>
            </a:r>
            <a:endParaRPr/>
          </a:p>
          <a:p>
            <a:pPr indent="0" lvl="0" marL="0" rtl="0" algn="l">
              <a:spcBef>
                <a:spcPts val="0"/>
              </a:spcBef>
              <a:spcAft>
                <a:spcPts val="0"/>
              </a:spcAft>
              <a:buClr>
                <a:schemeClr val="dk1"/>
              </a:buClr>
              <a:buSzPts val="1100"/>
              <a:buFont typeface="Arial"/>
              <a:buNone/>
            </a:pPr>
            <a:r>
              <a:rPr lang="en">
                <a:solidFill>
                  <a:srgbClr val="233A44"/>
                </a:solidFill>
              </a:rPr>
              <a:t>Efficient: The mechanism should incur low overhead during detection and repair phase.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Effective: The mechanism fix the instances of false sharing.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Accurate: The mechanism should detect the actual location of false sharing instance.</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Portability: The solution should be portable on different hardware architecture and work for different languages</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30b5ac15971_0_1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30b5ac15971_0_1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approach used hardware performance counter/events for identification of FS. The HITM events on Intel architecture works well for WR instance of FS while incurs inaccuracy for R-W and W-W false sharing</a:t>
            </a:r>
            <a:endParaRPr/>
          </a:p>
          <a:p>
            <a:pPr indent="0" lvl="0" marL="0" rtl="0" algn="l">
              <a:spcBef>
                <a:spcPts val="0"/>
              </a:spcBef>
              <a:spcAft>
                <a:spcPts val="0"/>
              </a:spcAft>
              <a:buNone/>
            </a:pPr>
            <a:r>
              <a:rPr lang="en"/>
              <a:t>Coherence protocol modification: Protozoa require newer acache architecture, VIPS family of protocol require Data race freedom guarantee from software.</a:t>
            </a:r>
            <a:endParaRPr/>
          </a:p>
          <a:p>
            <a:pPr indent="0" lvl="0" marL="0" rtl="0" algn="l">
              <a:spcBef>
                <a:spcPts val="0"/>
              </a:spcBef>
              <a:spcAft>
                <a:spcPts val="0"/>
              </a:spcAft>
              <a:buNone/>
            </a:pPr>
            <a:r>
              <a:rPr lang="en"/>
              <a:t>Sheriff does not support TSO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Algorithm feature: </a:t>
            </a:r>
            <a:endParaRPr/>
          </a:p>
          <a:p>
            <a:pPr indent="0" lvl="0" marL="0" rtl="0" algn="l">
              <a:spcBef>
                <a:spcPts val="0"/>
              </a:spcBef>
              <a:spcAft>
                <a:spcPts val="0"/>
              </a:spcAft>
              <a:buClr>
                <a:schemeClr val="dk1"/>
              </a:buClr>
              <a:buSzPts val="1100"/>
              <a:buFont typeface="Arial"/>
              <a:buNone/>
            </a:pPr>
            <a:r>
              <a:rPr lang="en">
                <a:solidFill>
                  <a:srgbClr val="233A44"/>
                </a:solidFill>
              </a:rPr>
              <a:t>Efficient: The mechanism should incur low overhead during detection and repair phase.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Effective: The mechanism fix the instances of false sharing.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Accurate: The mechanism should detect the actual location of false sharing instance.</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Portability: The solution should be portable on different hardware architecture and work for different languages</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30b5ac15971_0_10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30b5ac15971_0_10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approach used hardware performance counter/events for identification of FS. The HITM events on Intel architecture works well for WR instance of FS while incurs inaccuracy for R-W and W-W false sharing</a:t>
            </a:r>
            <a:endParaRPr/>
          </a:p>
          <a:p>
            <a:pPr indent="0" lvl="0" marL="0" rtl="0" algn="l">
              <a:spcBef>
                <a:spcPts val="0"/>
              </a:spcBef>
              <a:spcAft>
                <a:spcPts val="0"/>
              </a:spcAft>
              <a:buNone/>
            </a:pPr>
            <a:r>
              <a:rPr lang="en"/>
              <a:t>Coherence protocol modification: Protozoa require newer acache architecture, VIPS family of protocol require Data race freedom guarantee from software.</a:t>
            </a:r>
            <a:endParaRPr/>
          </a:p>
          <a:p>
            <a:pPr indent="0" lvl="0" marL="0" rtl="0" algn="l">
              <a:spcBef>
                <a:spcPts val="0"/>
              </a:spcBef>
              <a:spcAft>
                <a:spcPts val="0"/>
              </a:spcAft>
              <a:buNone/>
            </a:pPr>
            <a:r>
              <a:rPr lang="en"/>
              <a:t>Sheriff does not support TSO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Algorithm feature: </a:t>
            </a:r>
            <a:endParaRPr/>
          </a:p>
          <a:p>
            <a:pPr indent="0" lvl="0" marL="0" rtl="0" algn="l">
              <a:spcBef>
                <a:spcPts val="0"/>
              </a:spcBef>
              <a:spcAft>
                <a:spcPts val="0"/>
              </a:spcAft>
              <a:buClr>
                <a:schemeClr val="dk1"/>
              </a:buClr>
              <a:buSzPts val="1100"/>
              <a:buFont typeface="Arial"/>
              <a:buNone/>
            </a:pPr>
            <a:r>
              <a:rPr lang="en">
                <a:solidFill>
                  <a:srgbClr val="233A44"/>
                </a:solidFill>
              </a:rPr>
              <a:t>Efficient: The mechanism should incur low overhead during detection and repair phase.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Effective: The mechanism fix the instances of false sharing.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Accurate: The mechanism should detect the actual location of false sharing instance.</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Portability: The solution should be portable on different hardware architecture and work for different languages</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30b5ac15971_0_10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30b5ac15971_0_1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approach used hardware performance counter/events for identification of FS. The HITM events on Intel architecture works well for WR instance of FS while incurs inaccuracy for R-W and W-W false sharing</a:t>
            </a:r>
            <a:endParaRPr/>
          </a:p>
          <a:p>
            <a:pPr indent="0" lvl="0" marL="0" rtl="0" algn="l">
              <a:spcBef>
                <a:spcPts val="0"/>
              </a:spcBef>
              <a:spcAft>
                <a:spcPts val="0"/>
              </a:spcAft>
              <a:buNone/>
            </a:pPr>
            <a:r>
              <a:rPr lang="en"/>
              <a:t>Coherence protocol modification: Protozoa require newer acache architecture, VIPS family of protocol require Data race freedom guarantee from software.</a:t>
            </a:r>
            <a:endParaRPr/>
          </a:p>
          <a:p>
            <a:pPr indent="0" lvl="0" marL="0" rtl="0" algn="l">
              <a:spcBef>
                <a:spcPts val="0"/>
              </a:spcBef>
              <a:spcAft>
                <a:spcPts val="0"/>
              </a:spcAft>
              <a:buNone/>
            </a:pPr>
            <a:r>
              <a:rPr lang="en"/>
              <a:t>Sheriff does not support TSO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Algorithm feature: </a:t>
            </a:r>
            <a:endParaRPr/>
          </a:p>
          <a:p>
            <a:pPr indent="0" lvl="0" marL="0" rtl="0" algn="l">
              <a:spcBef>
                <a:spcPts val="0"/>
              </a:spcBef>
              <a:spcAft>
                <a:spcPts val="0"/>
              </a:spcAft>
              <a:buClr>
                <a:schemeClr val="dk1"/>
              </a:buClr>
              <a:buSzPts val="1100"/>
              <a:buFont typeface="Arial"/>
              <a:buNone/>
            </a:pPr>
            <a:r>
              <a:rPr lang="en">
                <a:solidFill>
                  <a:srgbClr val="233A44"/>
                </a:solidFill>
              </a:rPr>
              <a:t>Efficient: The mechanism should incur low overhead during detection and repair phase.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Effective: The mechanism fix the instances of false sharing. </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Accurate: The mechanism should detect the actual location of false sharing instance.</a:t>
            </a:r>
            <a:endParaRPr>
              <a:solidFill>
                <a:srgbClr val="233A44"/>
              </a:solidFill>
            </a:endParaRPr>
          </a:p>
          <a:p>
            <a:pPr indent="0" lvl="0" marL="0" rtl="0" algn="l">
              <a:spcBef>
                <a:spcPts val="0"/>
              </a:spcBef>
              <a:spcAft>
                <a:spcPts val="0"/>
              </a:spcAft>
              <a:buClr>
                <a:schemeClr val="dk1"/>
              </a:buClr>
              <a:buSzPts val="1100"/>
              <a:buFont typeface="Arial"/>
              <a:buNone/>
            </a:pPr>
            <a:r>
              <a:rPr lang="en">
                <a:solidFill>
                  <a:srgbClr val="233A44"/>
                </a:solidFill>
              </a:rPr>
              <a:t>Portability: The solution should be portable on different hardware architecture and work for different languages</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30b5ac15971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30b5ac15971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As FS is a artifact of hardware based coherence protocol.</a:t>
            </a:r>
            <a:endParaRPr/>
          </a:p>
          <a:p>
            <a:pPr indent="0" lvl="0" marL="0" rtl="0" algn="l">
              <a:lnSpc>
                <a:spcPct val="100000"/>
              </a:lnSpc>
              <a:spcBef>
                <a:spcPts val="0"/>
              </a:spcBef>
              <a:spcAft>
                <a:spcPts val="0"/>
              </a:spcAft>
              <a:buNone/>
            </a:pPr>
            <a:r>
              <a:rPr lang="en"/>
              <a:t>An architectural solution </a:t>
            </a:r>
            <a:endParaRPr/>
          </a:p>
          <a:p>
            <a:pPr indent="0" lvl="0" marL="0" rtl="0" algn="just">
              <a:lnSpc>
                <a:spcPct val="115000"/>
              </a:lnSpc>
              <a:spcBef>
                <a:spcPts val="0"/>
              </a:spcBef>
              <a:spcAft>
                <a:spcPts val="0"/>
              </a:spcAft>
              <a:buNone/>
            </a:pPr>
            <a:r>
              <a:t/>
            </a:r>
            <a:endParaRPr>
              <a:solidFill>
                <a:srgbClr val="233A44"/>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30b5ac15971_0_1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30b5ac15971_0_1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As FS is a artifact of hardware based coherence protocol.</a:t>
            </a:r>
            <a:endParaRPr/>
          </a:p>
          <a:p>
            <a:pPr indent="0" lvl="0" marL="0" rtl="0" algn="l">
              <a:lnSpc>
                <a:spcPct val="100000"/>
              </a:lnSpc>
              <a:spcBef>
                <a:spcPts val="0"/>
              </a:spcBef>
              <a:spcAft>
                <a:spcPts val="0"/>
              </a:spcAft>
              <a:buNone/>
            </a:pPr>
            <a:r>
              <a:rPr lang="en"/>
              <a:t>An architectural solution </a:t>
            </a:r>
            <a:endParaRPr/>
          </a:p>
          <a:p>
            <a:pPr indent="0" lvl="0" marL="0" rtl="0" algn="just">
              <a:lnSpc>
                <a:spcPct val="115000"/>
              </a:lnSpc>
              <a:spcBef>
                <a:spcPts val="0"/>
              </a:spcBef>
              <a:spcAft>
                <a:spcPts val="0"/>
              </a:spcAft>
              <a:buNone/>
            </a:pPr>
            <a:r>
              <a:t/>
            </a:r>
            <a:endParaRPr>
              <a:solidFill>
                <a:srgbClr val="233A44"/>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30b5ac15971_0_1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30b5ac15971_0_1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As FS is a artifact of hardware based coherence protocol.</a:t>
            </a:r>
            <a:endParaRPr/>
          </a:p>
          <a:p>
            <a:pPr indent="0" lvl="0" marL="0" rtl="0" algn="l">
              <a:lnSpc>
                <a:spcPct val="100000"/>
              </a:lnSpc>
              <a:spcBef>
                <a:spcPts val="0"/>
              </a:spcBef>
              <a:spcAft>
                <a:spcPts val="0"/>
              </a:spcAft>
              <a:buNone/>
            </a:pPr>
            <a:r>
              <a:rPr lang="en"/>
              <a:t>An architectural solution </a:t>
            </a:r>
            <a:endParaRPr/>
          </a:p>
          <a:p>
            <a:pPr indent="0" lvl="0" marL="0" rtl="0" algn="just">
              <a:lnSpc>
                <a:spcPct val="115000"/>
              </a:lnSpc>
              <a:spcBef>
                <a:spcPts val="0"/>
              </a:spcBef>
              <a:spcAft>
                <a:spcPts val="0"/>
              </a:spcAft>
              <a:buNone/>
            </a:pPr>
            <a:r>
              <a:t/>
            </a:r>
            <a:endParaRPr>
              <a:solidFill>
                <a:srgbClr val="233A44"/>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0b5ac1597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0b5ac1597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Moreover, the false sharing was induced by the use of secondary super cache structure present in the open JDK library</a:t>
            </a:r>
            <a:endParaRPr>
              <a:solidFill>
                <a:srgbClr val="0E101A"/>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30b5ac15971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30b5ac15971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As FS is a artifact of hardware based coherence protocol.</a:t>
            </a:r>
            <a:endParaRPr/>
          </a:p>
          <a:p>
            <a:pPr indent="0" lvl="0" marL="0" rtl="0" algn="l">
              <a:lnSpc>
                <a:spcPct val="100000"/>
              </a:lnSpc>
              <a:spcBef>
                <a:spcPts val="0"/>
              </a:spcBef>
              <a:spcAft>
                <a:spcPts val="0"/>
              </a:spcAft>
              <a:buNone/>
            </a:pPr>
            <a:r>
              <a:rPr lang="en"/>
              <a:t>An architectural solution </a:t>
            </a:r>
            <a:endParaRPr/>
          </a:p>
          <a:p>
            <a:pPr indent="0" lvl="0" marL="0" rtl="0" algn="just">
              <a:lnSpc>
                <a:spcPct val="115000"/>
              </a:lnSpc>
              <a:spcBef>
                <a:spcPts val="0"/>
              </a:spcBef>
              <a:spcAft>
                <a:spcPts val="0"/>
              </a:spcAft>
              <a:buNone/>
            </a:pPr>
            <a:r>
              <a:t/>
            </a:r>
            <a:endParaRPr>
              <a:solidFill>
                <a:srgbClr val="233A44"/>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30b5ac15971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30b5ac15971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As FS is a artifact of hardware based coherence protocol.</a:t>
            </a:r>
            <a:endParaRPr/>
          </a:p>
          <a:p>
            <a:pPr indent="0" lvl="0" marL="0" rtl="0" algn="l">
              <a:lnSpc>
                <a:spcPct val="100000"/>
              </a:lnSpc>
              <a:spcBef>
                <a:spcPts val="0"/>
              </a:spcBef>
              <a:spcAft>
                <a:spcPts val="0"/>
              </a:spcAft>
              <a:buNone/>
            </a:pPr>
            <a:r>
              <a:rPr lang="en"/>
              <a:t>An architectural solution </a:t>
            </a:r>
            <a:endParaRPr/>
          </a:p>
          <a:p>
            <a:pPr indent="0" lvl="0" marL="0" rtl="0" algn="just">
              <a:lnSpc>
                <a:spcPct val="115000"/>
              </a:lnSpc>
              <a:spcBef>
                <a:spcPts val="0"/>
              </a:spcBef>
              <a:spcAft>
                <a:spcPts val="0"/>
              </a:spcAft>
              <a:buNone/>
            </a:pPr>
            <a:r>
              <a:t/>
            </a:r>
            <a:endParaRPr>
              <a:solidFill>
                <a:srgbClr val="233A44"/>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30b5ac15971_0_1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30b5ac15971_0_1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As FS is a artifact of hardware based coherence protocol.</a:t>
            </a:r>
            <a:endParaRPr/>
          </a:p>
          <a:p>
            <a:pPr indent="0" lvl="0" marL="0" rtl="0" algn="l">
              <a:lnSpc>
                <a:spcPct val="100000"/>
              </a:lnSpc>
              <a:spcBef>
                <a:spcPts val="0"/>
              </a:spcBef>
              <a:spcAft>
                <a:spcPts val="0"/>
              </a:spcAft>
              <a:buNone/>
            </a:pPr>
            <a:r>
              <a:rPr lang="en"/>
              <a:t>An architectural solution </a:t>
            </a:r>
            <a:endParaRPr/>
          </a:p>
          <a:p>
            <a:pPr indent="0" lvl="0" marL="0" rtl="0" algn="just">
              <a:lnSpc>
                <a:spcPct val="115000"/>
              </a:lnSpc>
              <a:spcBef>
                <a:spcPts val="0"/>
              </a:spcBef>
              <a:spcAft>
                <a:spcPts val="0"/>
              </a:spcAft>
              <a:buNone/>
            </a:pPr>
            <a:r>
              <a:t/>
            </a:r>
            <a:endParaRPr>
              <a:solidFill>
                <a:srgbClr val="233A44"/>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30b5ac15971_0_16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30b5ac15971_0_16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As FS is a artifact of hardware based coherence protocol.</a:t>
            </a:r>
            <a:endParaRPr/>
          </a:p>
          <a:p>
            <a:pPr indent="0" lvl="0" marL="0" rtl="0" algn="l">
              <a:lnSpc>
                <a:spcPct val="100000"/>
              </a:lnSpc>
              <a:spcBef>
                <a:spcPts val="0"/>
              </a:spcBef>
              <a:spcAft>
                <a:spcPts val="0"/>
              </a:spcAft>
              <a:buNone/>
            </a:pPr>
            <a:r>
              <a:rPr lang="en"/>
              <a:t>An architectural solution </a:t>
            </a:r>
            <a:endParaRPr/>
          </a:p>
          <a:p>
            <a:pPr indent="0" lvl="0" marL="0" rtl="0" algn="just">
              <a:lnSpc>
                <a:spcPct val="115000"/>
              </a:lnSpc>
              <a:spcBef>
                <a:spcPts val="0"/>
              </a:spcBef>
              <a:spcAft>
                <a:spcPts val="0"/>
              </a:spcAft>
              <a:buNone/>
            </a:pPr>
            <a:r>
              <a:t/>
            </a:r>
            <a:endParaRPr>
              <a:solidFill>
                <a:srgbClr val="233A44"/>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30b5ac15971_0_16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30b5ac15971_0_1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3032686b691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3032686b691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30b5ac15971_0_17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30b5ac15971_0_17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30b5ac15971_0_17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30b5ac15971_0_1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30b5ac15971_0_18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30b5ac15971_0_18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30b5ac15971_0_19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30b5ac15971_0_1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0b5ac1597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0b5ac1597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E101A"/>
                </a:solidFill>
              </a:rPr>
              <a:t>The bug was dormant. </a:t>
            </a:r>
            <a:r>
              <a:rPr lang="en">
                <a:solidFill>
                  <a:srgbClr val="0E101A"/>
                </a:solidFill>
              </a:rPr>
              <a:t>Finally</a:t>
            </a:r>
            <a:r>
              <a:rPr lang="en">
                <a:solidFill>
                  <a:srgbClr val="0E101A"/>
                </a:solidFill>
              </a:rPr>
              <a:t> got fixed in 2024 release.</a:t>
            </a:r>
            <a:endParaRPr>
              <a:solidFill>
                <a:srgbClr val="0E101A"/>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g30b5ac15971_0_19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7" name="Google Shape;1047;g30b5ac15971_0_19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648b100a22594df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7" name="Google Shape;1087;g648b100a22594df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g30b5ac15971_0_2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3" name="Google Shape;1133;g30b5ac15971_0_2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30b5ac15971_0_2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1" name="Google Shape;1181;g30b5ac15971_0_2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30b5ac15971_0_20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8" name="Google Shape;1248;g30b5ac15971_0_2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g30b5ac15971_0_2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7" name="Google Shape;1317;g30b5ac15971_0_2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30b5ac15971_0_2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8" name="Google Shape;1388;g30b5ac15971_0_2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g30b5ac15971_0_2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0" name="Google Shape;1460;g30b5ac15971_0_2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g30b5ac15971_0_4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4" name="Google Shape;1534;g30b5ac15971_0_4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g30b5ac15971_0_4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0" name="Google Shape;1610;g30b5ac15971_0_4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59039bf01_1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959039bf01_1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Eager invalidation based cache coherence protocol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g30b5ac15971_0_4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6" name="Google Shape;1686;g30b5ac15971_0_4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0" name="Shape 1760"/>
        <p:cNvGrpSpPr/>
        <p:nvPr/>
      </p:nvGrpSpPr>
      <p:grpSpPr>
        <a:xfrm>
          <a:off x="0" y="0"/>
          <a:ext cx="0" cy="0"/>
          <a:chOff x="0" y="0"/>
          <a:chExt cx="0" cy="0"/>
        </a:xfrm>
      </p:grpSpPr>
      <p:sp>
        <p:nvSpPr>
          <p:cNvPr id="1761" name="Google Shape;1761;g30b5ac15971_0_4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2" name="Google Shape;1762;g30b5ac15971_0_4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7" name="Shape 1837"/>
        <p:cNvGrpSpPr/>
        <p:nvPr/>
      </p:nvGrpSpPr>
      <p:grpSpPr>
        <a:xfrm>
          <a:off x="0" y="0"/>
          <a:ext cx="0" cy="0"/>
          <a:chOff x="0" y="0"/>
          <a:chExt cx="0" cy="0"/>
        </a:xfrm>
      </p:grpSpPr>
      <p:sp>
        <p:nvSpPr>
          <p:cNvPr id="1838" name="Google Shape;1838;g30b5ac15971_0_27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9" name="Google Shape;1839;g30b5ac15971_0_2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6" name="Shape 1886"/>
        <p:cNvGrpSpPr/>
        <p:nvPr/>
      </p:nvGrpSpPr>
      <p:grpSpPr>
        <a:xfrm>
          <a:off x="0" y="0"/>
          <a:ext cx="0" cy="0"/>
          <a:chOff x="0" y="0"/>
          <a:chExt cx="0" cy="0"/>
        </a:xfrm>
      </p:grpSpPr>
      <p:sp>
        <p:nvSpPr>
          <p:cNvPr id="1887" name="Google Shape;1887;g30b5ac15971_0_28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8" name="Google Shape;1888;g30b5ac15971_0_28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7" name="Shape 1937"/>
        <p:cNvGrpSpPr/>
        <p:nvPr/>
      </p:nvGrpSpPr>
      <p:grpSpPr>
        <a:xfrm>
          <a:off x="0" y="0"/>
          <a:ext cx="0" cy="0"/>
          <a:chOff x="0" y="0"/>
          <a:chExt cx="0" cy="0"/>
        </a:xfrm>
      </p:grpSpPr>
      <p:sp>
        <p:nvSpPr>
          <p:cNvPr id="1938" name="Google Shape;1938;g30b5ac15971_0_30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9" name="Google Shape;1939;g30b5ac15971_0_30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0" name="Shape 1990"/>
        <p:cNvGrpSpPr/>
        <p:nvPr/>
      </p:nvGrpSpPr>
      <p:grpSpPr>
        <a:xfrm>
          <a:off x="0" y="0"/>
          <a:ext cx="0" cy="0"/>
          <a:chOff x="0" y="0"/>
          <a:chExt cx="0" cy="0"/>
        </a:xfrm>
      </p:grpSpPr>
      <p:sp>
        <p:nvSpPr>
          <p:cNvPr id="1991" name="Google Shape;1991;g30b5ac15971_0_29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2" name="Google Shape;1992;g30b5ac15971_0_29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5" name="Shape 2045"/>
        <p:cNvGrpSpPr/>
        <p:nvPr/>
      </p:nvGrpSpPr>
      <p:grpSpPr>
        <a:xfrm>
          <a:off x="0" y="0"/>
          <a:ext cx="0" cy="0"/>
          <a:chOff x="0" y="0"/>
          <a:chExt cx="0" cy="0"/>
        </a:xfrm>
      </p:grpSpPr>
      <p:sp>
        <p:nvSpPr>
          <p:cNvPr id="2046" name="Google Shape;2046;g30b5ac15971_0_30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7" name="Google Shape;2047;g30b5ac15971_0_30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1" name="Shape 2101"/>
        <p:cNvGrpSpPr/>
        <p:nvPr/>
      </p:nvGrpSpPr>
      <p:grpSpPr>
        <a:xfrm>
          <a:off x="0" y="0"/>
          <a:ext cx="0" cy="0"/>
          <a:chOff x="0" y="0"/>
          <a:chExt cx="0" cy="0"/>
        </a:xfrm>
      </p:grpSpPr>
      <p:sp>
        <p:nvSpPr>
          <p:cNvPr id="2102" name="Google Shape;2102;g30b5ac15971_0_3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3" name="Google Shape;2103;g30b5ac15971_0_3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9" name="Shape 2159"/>
        <p:cNvGrpSpPr/>
        <p:nvPr/>
      </p:nvGrpSpPr>
      <p:grpSpPr>
        <a:xfrm>
          <a:off x="0" y="0"/>
          <a:ext cx="0" cy="0"/>
          <a:chOff x="0" y="0"/>
          <a:chExt cx="0" cy="0"/>
        </a:xfrm>
      </p:grpSpPr>
      <p:sp>
        <p:nvSpPr>
          <p:cNvPr id="2160" name="Google Shape;2160;g30b5ac15971_0_3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1" name="Google Shape;2161;g30b5ac15971_0_3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0" name="Shape 2220"/>
        <p:cNvGrpSpPr/>
        <p:nvPr/>
      </p:nvGrpSpPr>
      <p:grpSpPr>
        <a:xfrm>
          <a:off x="0" y="0"/>
          <a:ext cx="0" cy="0"/>
          <a:chOff x="0" y="0"/>
          <a:chExt cx="0" cy="0"/>
        </a:xfrm>
      </p:grpSpPr>
      <p:sp>
        <p:nvSpPr>
          <p:cNvPr id="2221" name="Google Shape;2221;g30da56463b3_2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2" name="Google Shape;2222;g30da56463b3_2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0b5ac15971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0b5ac15971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E101A"/>
                </a:solidFill>
              </a:rPr>
              <a:t>For instance, the C0 store to byte1 and C2 load of byte2</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3" name="Shape 2283"/>
        <p:cNvGrpSpPr/>
        <p:nvPr/>
      </p:nvGrpSpPr>
      <p:grpSpPr>
        <a:xfrm>
          <a:off x="0" y="0"/>
          <a:ext cx="0" cy="0"/>
          <a:chOff x="0" y="0"/>
          <a:chExt cx="0" cy="0"/>
        </a:xfrm>
      </p:grpSpPr>
      <p:sp>
        <p:nvSpPr>
          <p:cNvPr id="2284" name="Google Shape;2284;g30da56463b3_2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5" name="Google Shape;2285;g30da56463b3_2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8" name="Shape 2348"/>
        <p:cNvGrpSpPr/>
        <p:nvPr/>
      </p:nvGrpSpPr>
      <p:grpSpPr>
        <a:xfrm>
          <a:off x="0" y="0"/>
          <a:ext cx="0" cy="0"/>
          <a:chOff x="0" y="0"/>
          <a:chExt cx="0" cy="0"/>
        </a:xfrm>
      </p:grpSpPr>
      <p:sp>
        <p:nvSpPr>
          <p:cNvPr id="2349" name="Google Shape;2349;g30da56463b3_3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0" name="Google Shape;2350;g30da56463b3_3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Consider a Write-Read false sharing instance.  C0 performs a store on byte 1, and C1 performs a load of byte2.</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Directory receives the GETX from C0, updates the byte 1 metadata in the global access tracking table and FETCH counter. C0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the request by C1 triggers coherence action, and the directory updates the global access tracking table. C1 updates the overlap detection table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During prolonged execution of the application, the counters will increment on each subsequent request. The directory flag it as an impactful false sharing instance once the counters crosses the threshold count X.</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 am going to unveil the magic of our repair scheme.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scenario of W-R instance of FS.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C0 sends out request to directory. Directory updates the GlobalACT entry for byte 1 of the block. C0  on response update OD entry.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Similarly, on receiving C1 request, Directory updates the byte2 entry and  </a:t>
            </a:r>
            <a:r>
              <a:rPr lang="en"/>
              <a:t>C1 updates OD entry.</a:t>
            </a:r>
            <a:endParaRPr/>
          </a:p>
          <a:p>
            <a:pPr indent="0" lvl="0" marL="0" rtl="0" algn="just">
              <a:lnSpc>
                <a:spcPct val="115000"/>
              </a:lnSpc>
              <a:spcBef>
                <a:spcPts val="0"/>
              </a:spcBef>
              <a:spcAft>
                <a:spcPts val="0"/>
              </a:spcAft>
              <a:buClr>
                <a:schemeClr val="dk1"/>
              </a:buClr>
              <a:buSzPts val="1100"/>
              <a:buFont typeface="Arial"/>
              <a:buNone/>
            </a:pPr>
            <a:r>
              <a:rPr lang="en"/>
              <a:t>The execution continues , the value of counter keeps updating with each fetch and INV. Once the value of INV and FETch reaches X, directory identify the block for repair.</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3" name="Shape 2413"/>
        <p:cNvGrpSpPr/>
        <p:nvPr/>
      </p:nvGrpSpPr>
      <p:grpSpPr>
        <a:xfrm>
          <a:off x="0" y="0"/>
          <a:ext cx="0" cy="0"/>
          <a:chOff x="0" y="0"/>
          <a:chExt cx="0" cy="0"/>
        </a:xfrm>
      </p:grpSpPr>
      <p:sp>
        <p:nvSpPr>
          <p:cNvPr id="2414" name="Google Shape;2414;g30d7264293a_6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5" name="Google Shape;2415;g30d7264293a_6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The protocol are implemented in the Gem5 simulator. Briefly discuss the each structure overhead</a:t>
            </a:r>
            <a:endParaRPr>
              <a:solidFill>
                <a:srgbClr val="0E101A"/>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7" name="Shape 2437"/>
        <p:cNvGrpSpPr/>
        <p:nvPr/>
      </p:nvGrpSpPr>
      <p:grpSpPr>
        <a:xfrm>
          <a:off x="0" y="0"/>
          <a:ext cx="0" cy="0"/>
          <a:chOff x="0" y="0"/>
          <a:chExt cx="0" cy="0"/>
        </a:xfrm>
      </p:grpSpPr>
      <p:sp>
        <p:nvSpPr>
          <p:cNvPr id="2438" name="Google Shape;2438;g307dcf8656a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9" name="Google Shape;2439;g307dcf8656a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E101A"/>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5" name="Shape 2445"/>
        <p:cNvGrpSpPr/>
        <p:nvPr/>
      </p:nvGrpSpPr>
      <p:grpSpPr>
        <a:xfrm>
          <a:off x="0" y="0"/>
          <a:ext cx="0" cy="0"/>
          <a:chOff x="0" y="0"/>
          <a:chExt cx="0" cy="0"/>
        </a:xfrm>
      </p:grpSpPr>
      <p:sp>
        <p:nvSpPr>
          <p:cNvPr id="2446" name="Google Shape;2446;g2fab2efb36e_6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7" name="Google Shape;2447;g2fab2efb36e_6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Conclude by saying the first project using architectural extension </a:t>
            </a:r>
            <a:endParaRPr>
              <a:solidFill>
                <a:srgbClr val="0E101A"/>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4" name="Shape 2454"/>
        <p:cNvGrpSpPr/>
        <p:nvPr/>
      </p:nvGrpSpPr>
      <p:grpSpPr>
        <a:xfrm>
          <a:off x="0" y="0"/>
          <a:ext cx="0" cy="0"/>
          <a:chOff x="0" y="0"/>
          <a:chExt cx="0" cy="0"/>
        </a:xfrm>
      </p:grpSpPr>
      <p:sp>
        <p:nvSpPr>
          <p:cNvPr id="2455" name="Google Shape;2455;g2f9e307c72f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6" name="Google Shape;2456;g2f9e307c72f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Conclude by saying the first project using architectural extension </a:t>
            </a:r>
            <a:endParaRPr>
              <a:solidFill>
                <a:srgbClr val="0E101A"/>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2" name="Shape 2462"/>
        <p:cNvGrpSpPr/>
        <p:nvPr/>
      </p:nvGrpSpPr>
      <p:grpSpPr>
        <a:xfrm>
          <a:off x="0" y="0"/>
          <a:ext cx="0" cy="0"/>
          <a:chOff x="0" y="0"/>
          <a:chExt cx="0" cy="0"/>
        </a:xfrm>
      </p:grpSpPr>
      <p:sp>
        <p:nvSpPr>
          <p:cNvPr id="2463" name="Google Shape;2463;g30b5ac15971_0_4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4" name="Google Shape;2464;g30b5ac15971_0_4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Conclude by saying the first project using architectural extension </a:t>
            </a:r>
            <a:endParaRPr>
              <a:solidFill>
                <a:srgbClr val="0E101A"/>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2" name="Shape 2472"/>
        <p:cNvGrpSpPr/>
        <p:nvPr/>
      </p:nvGrpSpPr>
      <p:grpSpPr>
        <a:xfrm>
          <a:off x="0" y="0"/>
          <a:ext cx="0" cy="0"/>
          <a:chOff x="0" y="0"/>
          <a:chExt cx="0" cy="0"/>
        </a:xfrm>
      </p:grpSpPr>
      <p:sp>
        <p:nvSpPr>
          <p:cNvPr id="2473" name="Google Shape;2473;g3065fc7e612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4" name="Google Shape;2474;g3065fc7e612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Discuss why hardware extension are preferable over software solution</a:t>
            </a:r>
            <a:endParaRPr>
              <a:solidFill>
                <a:srgbClr val="0E101A"/>
              </a:solidFill>
            </a:endParaRPr>
          </a:p>
          <a:p>
            <a:pPr indent="0" lvl="0" marL="0" rtl="0" algn="l">
              <a:spcBef>
                <a:spcPts val="0"/>
              </a:spcBef>
              <a:spcAft>
                <a:spcPts val="0"/>
              </a:spcAft>
              <a:buClr>
                <a:schemeClr val="dk1"/>
              </a:buClr>
              <a:buSzPts val="1100"/>
              <a:buFont typeface="Arial"/>
              <a:buNone/>
            </a:pPr>
            <a:r>
              <a:rPr lang="en">
                <a:solidFill>
                  <a:srgbClr val="0E101A"/>
                </a:solidFill>
              </a:rPr>
              <a:t>Driven by these insight, we plan to explore the heterogeneous applications </a:t>
            </a:r>
            <a:endParaRPr>
              <a:solidFill>
                <a:srgbClr val="0E101A"/>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0" name="Shape 2480"/>
        <p:cNvGrpSpPr/>
        <p:nvPr/>
      </p:nvGrpSpPr>
      <p:grpSpPr>
        <a:xfrm>
          <a:off x="0" y="0"/>
          <a:ext cx="0" cy="0"/>
          <a:chOff x="0" y="0"/>
          <a:chExt cx="0" cy="0"/>
        </a:xfrm>
      </p:grpSpPr>
      <p:sp>
        <p:nvSpPr>
          <p:cNvPr id="2481" name="Google Shape;2481;g30c52728f6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2" name="Google Shape;2482;g30c52728f6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E101A"/>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7" name="Shape 2487"/>
        <p:cNvGrpSpPr/>
        <p:nvPr/>
      </p:nvGrpSpPr>
      <p:grpSpPr>
        <a:xfrm>
          <a:off x="0" y="0"/>
          <a:ext cx="0" cy="0"/>
          <a:chOff x="0" y="0"/>
          <a:chExt cx="0" cy="0"/>
        </a:xfrm>
      </p:grpSpPr>
      <p:sp>
        <p:nvSpPr>
          <p:cNvPr id="2488" name="Google Shape;2488;g30cbd931e2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9" name="Google Shape;2489;g30cbd931e2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For per core and per llc slice iso-storage evaluation, we compare FSLite against a baseline with 128KB L1D cache.</a:t>
            </a:r>
            <a:endParaRPr>
              <a:solidFill>
                <a:srgbClr val="0E101A"/>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0b5ac1597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0b5ac1597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5" name="Shape 2495"/>
        <p:cNvGrpSpPr/>
        <p:nvPr/>
      </p:nvGrpSpPr>
      <p:grpSpPr>
        <a:xfrm>
          <a:off x="0" y="0"/>
          <a:ext cx="0" cy="0"/>
          <a:chOff x="0" y="0"/>
          <a:chExt cx="0" cy="0"/>
        </a:xfrm>
      </p:grpSpPr>
      <p:sp>
        <p:nvSpPr>
          <p:cNvPr id="2496" name="Google Shape;2496;g30b5ac15971_0_4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7" name="Google Shape;2497;g30b5ac15971_0_4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To summarize, we discuss the well-known performance bug of false sharing, which is prevalent in many real world applications.</a:t>
            </a:r>
            <a:endParaRPr>
              <a:solidFill>
                <a:srgbClr val="0E101A"/>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2" name="Shape 2502"/>
        <p:cNvGrpSpPr/>
        <p:nvPr/>
      </p:nvGrpSpPr>
      <p:grpSpPr>
        <a:xfrm>
          <a:off x="0" y="0"/>
          <a:ext cx="0" cy="0"/>
          <a:chOff x="0" y="0"/>
          <a:chExt cx="0" cy="0"/>
        </a:xfrm>
      </p:grpSpPr>
      <p:sp>
        <p:nvSpPr>
          <p:cNvPr id="2503" name="Google Shape;2503;g30b5ac15971_0_47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4" name="Google Shape;2504;g30b5ac15971_0_4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We highlighted the drawbacks of existing approaches, as they are application dependent, require complex OS, Kernel, and hardware changes</a:t>
            </a:r>
            <a:endParaRPr>
              <a:solidFill>
                <a:srgbClr val="0E101A"/>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0" name="Shape 2510"/>
        <p:cNvGrpSpPr/>
        <p:nvPr/>
      </p:nvGrpSpPr>
      <p:grpSpPr>
        <a:xfrm>
          <a:off x="0" y="0"/>
          <a:ext cx="0" cy="0"/>
          <a:chOff x="0" y="0"/>
          <a:chExt cx="0" cy="0"/>
        </a:xfrm>
      </p:grpSpPr>
      <p:sp>
        <p:nvSpPr>
          <p:cNvPr id="2511" name="Google Shape;2511;g30b5ac15971_0_47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2" name="Google Shape;2512;g30b5ac15971_0_4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Discuss why hardware extension are preferable over software solution</a:t>
            </a:r>
            <a:endParaRPr>
              <a:solidFill>
                <a:srgbClr val="0E101A"/>
              </a:solidFill>
            </a:endParaRPr>
          </a:p>
          <a:p>
            <a:pPr indent="0" lvl="0" marL="0" rtl="0" algn="l">
              <a:spcBef>
                <a:spcPts val="0"/>
              </a:spcBef>
              <a:spcAft>
                <a:spcPts val="0"/>
              </a:spcAft>
              <a:buClr>
                <a:schemeClr val="dk1"/>
              </a:buClr>
              <a:buSzPts val="1100"/>
              <a:buFont typeface="Arial"/>
              <a:buNone/>
            </a:pPr>
            <a:r>
              <a:rPr lang="en">
                <a:solidFill>
                  <a:srgbClr val="0E101A"/>
                </a:solidFill>
              </a:rPr>
              <a:t>Driven by these insight, we plan to explore the heterogeneous applications </a:t>
            </a:r>
            <a:endParaRPr>
              <a:solidFill>
                <a:srgbClr val="0E101A"/>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9" name="Shape 2519"/>
        <p:cNvGrpSpPr/>
        <p:nvPr/>
      </p:nvGrpSpPr>
      <p:grpSpPr>
        <a:xfrm>
          <a:off x="0" y="0"/>
          <a:ext cx="0" cy="0"/>
          <a:chOff x="0" y="0"/>
          <a:chExt cx="0" cy="0"/>
        </a:xfrm>
      </p:grpSpPr>
      <p:sp>
        <p:nvSpPr>
          <p:cNvPr id="2520" name="Google Shape;2520;g30b5ac15971_0_47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1" name="Google Shape;2521;g30b5ac15971_0_4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Discuss why hardware extension are preferable over software solution</a:t>
            </a:r>
            <a:endParaRPr>
              <a:solidFill>
                <a:srgbClr val="0E101A"/>
              </a:solidFill>
            </a:endParaRPr>
          </a:p>
          <a:p>
            <a:pPr indent="0" lvl="0" marL="0" rtl="0" algn="l">
              <a:spcBef>
                <a:spcPts val="0"/>
              </a:spcBef>
              <a:spcAft>
                <a:spcPts val="0"/>
              </a:spcAft>
              <a:buClr>
                <a:schemeClr val="dk1"/>
              </a:buClr>
              <a:buSzPts val="1100"/>
              <a:buFont typeface="Arial"/>
              <a:buNone/>
            </a:pPr>
            <a:r>
              <a:rPr lang="en">
                <a:solidFill>
                  <a:srgbClr val="0E101A"/>
                </a:solidFill>
              </a:rPr>
              <a:t>Driven by these insight, we plan to explore the heterogeneous applications </a:t>
            </a:r>
            <a:endParaRPr>
              <a:solidFill>
                <a:srgbClr val="0E101A"/>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9" name="Shape 2529"/>
        <p:cNvGrpSpPr/>
        <p:nvPr/>
      </p:nvGrpSpPr>
      <p:grpSpPr>
        <a:xfrm>
          <a:off x="0" y="0"/>
          <a:ext cx="0" cy="0"/>
          <a:chOff x="0" y="0"/>
          <a:chExt cx="0" cy="0"/>
        </a:xfrm>
      </p:grpSpPr>
      <p:sp>
        <p:nvSpPr>
          <p:cNvPr id="2530" name="Google Shape;2530;g30b5ac15971_0_47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1" name="Google Shape;2531;g30b5ac15971_0_47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Discuss why hardware extension are preferable over software solution</a:t>
            </a:r>
            <a:endParaRPr>
              <a:solidFill>
                <a:srgbClr val="0E101A"/>
              </a:solidFill>
            </a:endParaRPr>
          </a:p>
          <a:p>
            <a:pPr indent="0" lvl="0" marL="0" rtl="0" algn="l">
              <a:spcBef>
                <a:spcPts val="0"/>
              </a:spcBef>
              <a:spcAft>
                <a:spcPts val="0"/>
              </a:spcAft>
              <a:buClr>
                <a:schemeClr val="dk1"/>
              </a:buClr>
              <a:buSzPts val="1100"/>
              <a:buFont typeface="Arial"/>
              <a:buNone/>
            </a:pPr>
            <a:r>
              <a:rPr lang="en">
                <a:solidFill>
                  <a:srgbClr val="0E101A"/>
                </a:solidFill>
              </a:rPr>
              <a:t>Driven by these insight, we plan to explore the heterogeneous applications </a:t>
            </a:r>
            <a:endParaRPr>
              <a:solidFill>
                <a:srgbClr val="0E101A"/>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0" name="Shape 2540"/>
        <p:cNvGrpSpPr/>
        <p:nvPr/>
      </p:nvGrpSpPr>
      <p:grpSpPr>
        <a:xfrm>
          <a:off x="0" y="0"/>
          <a:ext cx="0" cy="0"/>
          <a:chOff x="0" y="0"/>
          <a:chExt cx="0" cy="0"/>
        </a:xfrm>
      </p:grpSpPr>
      <p:sp>
        <p:nvSpPr>
          <p:cNvPr id="2541" name="Google Shape;2541;g30d7264293a_6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2" name="Google Shape;2542;g30d7264293a_6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4" name="Shape 2554"/>
        <p:cNvGrpSpPr/>
        <p:nvPr/>
      </p:nvGrpSpPr>
      <p:grpSpPr>
        <a:xfrm>
          <a:off x="0" y="0"/>
          <a:ext cx="0" cy="0"/>
          <a:chOff x="0" y="0"/>
          <a:chExt cx="0" cy="0"/>
        </a:xfrm>
      </p:grpSpPr>
      <p:sp>
        <p:nvSpPr>
          <p:cNvPr id="2555" name="Google Shape;2555;g3066842e92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6" name="Google Shape;2556;g3066842e92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9" name="Shape 2559"/>
        <p:cNvGrpSpPr/>
        <p:nvPr/>
      </p:nvGrpSpPr>
      <p:grpSpPr>
        <a:xfrm>
          <a:off x="0" y="0"/>
          <a:ext cx="0" cy="0"/>
          <a:chOff x="0" y="0"/>
          <a:chExt cx="0" cy="0"/>
        </a:xfrm>
      </p:grpSpPr>
      <p:sp>
        <p:nvSpPr>
          <p:cNvPr id="2560" name="Google Shape;2560;g3032686b69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1" name="Google Shape;2561;g3032686b69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The protocol are implemented in the Gem5 simulator. Briefly discuss the each structure overhead</a:t>
            </a:r>
            <a:endParaRPr>
              <a:solidFill>
                <a:srgbClr val="0E101A"/>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6" name="Shape 2566"/>
        <p:cNvGrpSpPr/>
        <p:nvPr/>
      </p:nvGrpSpPr>
      <p:grpSpPr>
        <a:xfrm>
          <a:off x="0" y="0"/>
          <a:ext cx="0" cy="0"/>
          <a:chOff x="0" y="0"/>
          <a:chExt cx="0" cy="0"/>
        </a:xfrm>
      </p:grpSpPr>
      <p:sp>
        <p:nvSpPr>
          <p:cNvPr id="2567" name="Google Shape;2567;g30b5ac15971_0_38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8" name="Google Shape;2568;g30b5ac15971_0_38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Transition(meta language) Now I will </a:t>
            </a:r>
            <a:r>
              <a:rPr lang="en">
                <a:solidFill>
                  <a:schemeClr val="dk1"/>
                </a:solidFill>
              </a:rPr>
              <a:t>discuss the experimental setup and  key result from our paper.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6" name="Shape 2636"/>
        <p:cNvGrpSpPr/>
        <p:nvPr/>
      </p:nvGrpSpPr>
      <p:grpSpPr>
        <a:xfrm>
          <a:off x="0" y="0"/>
          <a:ext cx="0" cy="0"/>
          <a:chOff x="0" y="0"/>
          <a:chExt cx="0" cy="0"/>
        </a:xfrm>
      </p:grpSpPr>
      <p:sp>
        <p:nvSpPr>
          <p:cNvPr id="2637" name="Google Shape;2637;g30da56463b3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8" name="Google Shape;2638;g30da56463b3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Transition(meta language) Now I will discuss the experimental setup and  key result from our paper.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0b5ac15971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0b5ac15971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0" name="Shape 2720"/>
        <p:cNvGrpSpPr/>
        <p:nvPr/>
      </p:nvGrpSpPr>
      <p:grpSpPr>
        <a:xfrm>
          <a:off x="0" y="0"/>
          <a:ext cx="0" cy="0"/>
          <a:chOff x="0" y="0"/>
          <a:chExt cx="0" cy="0"/>
        </a:xfrm>
      </p:grpSpPr>
      <p:sp>
        <p:nvSpPr>
          <p:cNvPr id="2721" name="Google Shape;2721;g2f9b3995a3a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2" name="Google Shape;2722;g2f9b3995a3a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E101A"/>
                </a:solidFill>
              </a:rPr>
              <a:t>Discuss why hardware extension are preferable over software solution</a:t>
            </a:r>
            <a:endParaRPr>
              <a:solidFill>
                <a:srgbClr val="0E101A"/>
              </a:solidFill>
            </a:endParaRPr>
          </a:p>
          <a:p>
            <a:pPr indent="0" lvl="0" marL="0" rtl="0" algn="l">
              <a:spcBef>
                <a:spcPts val="0"/>
              </a:spcBef>
              <a:spcAft>
                <a:spcPts val="0"/>
              </a:spcAft>
              <a:buClr>
                <a:schemeClr val="dk1"/>
              </a:buClr>
              <a:buSzPts val="1100"/>
              <a:buFont typeface="Arial"/>
              <a:buNone/>
            </a:pPr>
            <a:r>
              <a:rPr lang="en">
                <a:solidFill>
                  <a:srgbClr val="0E101A"/>
                </a:solidFill>
              </a:rPr>
              <a:t>Driven by these insight, we plan to explore the heterogeneous applications </a:t>
            </a:r>
            <a:endParaRPr>
              <a:solidFill>
                <a:srgbClr val="0E101A"/>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2" name="Shape 2732"/>
        <p:cNvGrpSpPr/>
        <p:nvPr/>
      </p:nvGrpSpPr>
      <p:grpSpPr>
        <a:xfrm>
          <a:off x="0" y="0"/>
          <a:ext cx="0" cy="0"/>
          <a:chOff x="0" y="0"/>
          <a:chExt cx="0" cy="0"/>
        </a:xfrm>
      </p:grpSpPr>
      <p:sp>
        <p:nvSpPr>
          <p:cNvPr id="2733" name="Google Shape;2733;g1baf001c2a0fe1bb_9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4" name="Google Shape;2734;g1baf001c2a0fe1bb_9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298450" lvl="0" marL="457200" rtl="0" algn="just">
              <a:lnSpc>
                <a:spcPct val="115000"/>
              </a:lnSpc>
              <a:spcBef>
                <a:spcPts val="0"/>
              </a:spcBef>
              <a:spcAft>
                <a:spcPts val="0"/>
              </a:spcAft>
              <a:buSzPts val="1100"/>
              <a:buChar char="-"/>
            </a:pPr>
            <a:r>
              <a:rPr lang="en">
                <a:solidFill>
                  <a:schemeClr val="dk1"/>
                </a:solidFill>
                <a:latin typeface="Calibri"/>
                <a:ea typeface="Calibri"/>
                <a:cs typeface="Calibri"/>
                <a:sym typeface="Calibri"/>
              </a:rPr>
              <a:t>False sharing is an artifact of coherence protocol, </a:t>
            </a:r>
            <a:r>
              <a:rPr lang="en">
                <a:solidFill>
                  <a:schemeClr val="dk1"/>
                </a:solidFill>
                <a:latin typeface="Calibri"/>
                <a:ea typeface="Calibri"/>
                <a:cs typeface="Calibri"/>
                <a:sym typeface="Calibri"/>
              </a:rPr>
              <a:t>hardware</a:t>
            </a:r>
            <a:r>
              <a:rPr lang="en">
                <a:solidFill>
                  <a:schemeClr val="dk1"/>
                </a:solidFill>
                <a:latin typeface="Calibri"/>
                <a:ea typeface="Calibri"/>
                <a:cs typeface="Calibri"/>
                <a:sym typeface="Calibri"/>
              </a:rPr>
              <a:t> should be one the fixing it</a:t>
            </a:r>
            <a:r>
              <a:rPr lang="en">
                <a:solidFill>
                  <a:schemeClr val="dk1"/>
                </a:solidFill>
              </a:rPr>
              <a:t>.</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Performance</a:t>
            </a:r>
            <a:r>
              <a:rPr lang="en">
                <a:solidFill>
                  <a:schemeClr val="dk1"/>
                </a:solidFill>
              </a:rPr>
              <a:t> overhead</a:t>
            </a:r>
            <a:r>
              <a:rPr lang="en">
                <a:solidFill>
                  <a:schemeClr val="dk1"/>
                </a:solidFill>
              </a:rPr>
              <a:t> as application and OS binary are unmodified.</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Modifying coherence granularity.</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Instrumenting the source code.</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Different program - Different solution.</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In-house testing of application.</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OS system call modification.</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s://zenodo.org/records/13293424" TargetMode="External"/><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5.jpg"/><Relationship Id="rId6" Type="http://schemas.openxmlformats.org/officeDocument/2006/relationships/image" Target="../media/image18.png"/><Relationship Id="rId7"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bugs.java.com/bugdatabase/view_bug?bug_id=7029167" TargetMode="Externa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1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1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2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2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1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s://zenodo.org/records/13293424" TargetMode="External"/><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1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idx="1" type="subTitle"/>
          </p:nvPr>
        </p:nvSpPr>
        <p:spPr>
          <a:xfrm>
            <a:off x="311250" y="2651325"/>
            <a:ext cx="8521500" cy="5541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20124D"/>
                </a:solidFill>
                <a:latin typeface="Montserrat"/>
                <a:ea typeface="Montserrat"/>
                <a:cs typeface="Montserrat"/>
                <a:sym typeface="Montserrat"/>
              </a:rPr>
              <a:t>Vipin Patel, </a:t>
            </a:r>
            <a:r>
              <a:rPr lang="en" sz="2400">
                <a:solidFill>
                  <a:srgbClr val="20124D"/>
                </a:solidFill>
                <a:latin typeface="Montserrat"/>
                <a:ea typeface="Montserrat"/>
                <a:cs typeface="Montserrat"/>
                <a:sym typeface="Montserrat"/>
              </a:rPr>
              <a:t>Swarnendu</a:t>
            </a:r>
            <a:r>
              <a:rPr lang="en" sz="2400">
                <a:solidFill>
                  <a:srgbClr val="20124D"/>
                </a:solidFill>
                <a:latin typeface="Montserrat"/>
                <a:ea typeface="Montserrat"/>
                <a:cs typeface="Montserrat"/>
                <a:sym typeface="Montserrat"/>
              </a:rPr>
              <a:t> Biswas, and Mainak Chaudhuri</a:t>
            </a:r>
            <a:endParaRPr sz="2400">
              <a:solidFill>
                <a:srgbClr val="20124D"/>
              </a:solidFill>
              <a:latin typeface="Montserrat"/>
              <a:ea typeface="Montserrat"/>
              <a:cs typeface="Montserrat"/>
              <a:sym typeface="Montserrat"/>
            </a:endParaRPr>
          </a:p>
        </p:txBody>
      </p:sp>
      <p:sp>
        <p:nvSpPr>
          <p:cNvPr id="129" name="Google Shape;129;p13"/>
          <p:cNvSpPr txBox="1"/>
          <p:nvPr>
            <p:ph type="ctrTitle"/>
          </p:nvPr>
        </p:nvSpPr>
        <p:spPr>
          <a:xfrm>
            <a:off x="1034400" y="1102850"/>
            <a:ext cx="7075200" cy="10467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SzPts val="990"/>
              <a:buNone/>
            </a:pPr>
            <a:r>
              <a:rPr lang="en" sz="2800">
                <a:solidFill>
                  <a:srgbClr val="783F04"/>
                </a:solidFill>
              </a:rPr>
              <a:t>Leveraging Cache Coherence to Detect and Repair False Sharing On-the-fly</a:t>
            </a:r>
            <a:endParaRPr sz="2800">
              <a:solidFill>
                <a:srgbClr val="783F04"/>
              </a:solidFill>
            </a:endParaRPr>
          </a:p>
        </p:txBody>
      </p:sp>
      <p:sp>
        <p:nvSpPr>
          <p:cNvPr id="130" name="Google Shape;130;p13"/>
          <p:cNvSpPr txBox="1"/>
          <p:nvPr>
            <p:ph idx="1" type="subTitle"/>
          </p:nvPr>
        </p:nvSpPr>
        <p:spPr>
          <a:xfrm>
            <a:off x="3795750" y="2149550"/>
            <a:ext cx="1552500" cy="5541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0000FF"/>
                </a:solidFill>
              </a:rPr>
              <a:t>MICRO’24</a:t>
            </a:r>
            <a:endParaRPr sz="2400">
              <a:solidFill>
                <a:srgbClr val="0000FF"/>
              </a:solidFill>
            </a:endParaRPr>
          </a:p>
        </p:txBody>
      </p:sp>
      <p:pic>
        <p:nvPicPr>
          <p:cNvPr id="131" name="Google Shape;131;p13"/>
          <p:cNvPicPr preferRelativeResize="0"/>
          <p:nvPr/>
        </p:nvPicPr>
        <p:blipFill>
          <a:blip r:embed="rId3">
            <a:alphaModFix/>
          </a:blip>
          <a:stretch>
            <a:fillRect/>
          </a:stretch>
        </p:blipFill>
        <p:spPr>
          <a:xfrm>
            <a:off x="210775" y="213600"/>
            <a:ext cx="919500" cy="853825"/>
          </a:xfrm>
          <a:prstGeom prst="rect">
            <a:avLst/>
          </a:prstGeom>
          <a:noFill/>
          <a:ln>
            <a:noFill/>
          </a:ln>
        </p:spPr>
      </p:pic>
      <p:sp>
        <p:nvSpPr>
          <p:cNvPr id="132" name="Google Shape;132;p13"/>
          <p:cNvSpPr txBox="1"/>
          <p:nvPr>
            <p:ph idx="1" type="subTitle"/>
          </p:nvPr>
        </p:nvSpPr>
        <p:spPr>
          <a:xfrm>
            <a:off x="768900" y="3205425"/>
            <a:ext cx="7606200" cy="8619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rgbClr val="274E13"/>
                </a:solidFill>
                <a:latin typeface="Montserrat"/>
                <a:ea typeface="Montserrat"/>
                <a:cs typeface="Montserrat"/>
                <a:sym typeface="Montserrat"/>
              </a:rPr>
              <a:t>PROSPAR, Computer Science and Engineering,</a:t>
            </a:r>
            <a:endParaRPr sz="2200">
              <a:solidFill>
                <a:srgbClr val="274E13"/>
              </a:solidFill>
              <a:latin typeface="Montserrat"/>
              <a:ea typeface="Montserrat"/>
              <a:cs typeface="Montserrat"/>
              <a:sym typeface="Montserrat"/>
            </a:endParaRPr>
          </a:p>
          <a:p>
            <a:pPr indent="0" lvl="0" marL="0" rtl="0" algn="ctr">
              <a:spcBef>
                <a:spcPts val="0"/>
              </a:spcBef>
              <a:spcAft>
                <a:spcPts val="0"/>
              </a:spcAft>
              <a:buNone/>
            </a:pPr>
            <a:r>
              <a:rPr lang="en" sz="2200">
                <a:solidFill>
                  <a:srgbClr val="274E13"/>
                </a:solidFill>
                <a:latin typeface="Montserrat"/>
                <a:ea typeface="Montserrat"/>
                <a:cs typeface="Montserrat"/>
                <a:sym typeface="Montserrat"/>
              </a:rPr>
              <a:t>Indian Institute of Technology Kanpur</a:t>
            </a:r>
            <a:endParaRPr sz="2200">
              <a:solidFill>
                <a:srgbClr val="274E13"/>
              </a:solidFill>
              <a:latin typeface="Montserrat"/>
              <a:ea typeface="Montserrat"/>
              <a:cs typeface="Montserrat"/>
              <a:sym typeface="Montserrat"/>
            </a:endParaRPr>
          </a:p>
        </p:txBody>
      </p:sp>
      <p:pic>
        <p:nvPicPr>
          <p:cNvPr id="133" name="Google Shape;133;p13"/>
          <p:cNvPicPr preferRelativeResize="0"/>
          <p:nvPr/>
        </p:nvPicPr>
        <p:blipFill>
          <a:blip r:embed="rId4">
            <a:alphaModFix/>
          </a:blip>
          <a:stretch>
            <a:fillRect/>
          </a:stretch>
        </p:blipFill>
        <p:spPr>
          <a:xfrm>
            <a:off x="7785475" y="3818025"/>
            <a:ext cx="1127200" cy="1127200"/>
          </a:xfrm>
          <a:prstGeom prst="rect">
            <a:avLst/>
          </a:prstGeom>
          <a:noFill/>
          <a:ln>
            <a:noFill/>
          </a:ln>
        </p:spPr>
      </p:pic>
      <p:sp>
        <p:nvSpPr>
          <p:cNvPr id="134" name="Google Shape;134;p13"/>
          <p:cNvSpPr txBox="1"/>
          <p:nvPr/>
        </p:nvSpPr>
        <p:spPr>
          <a:xfrm>
            <a:off x="3269875" y="3904300"/>
            <a:ext cx="4515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Calibri"/>
                <a:ea typeface="Calibri"/>
                <a:cs typeface="Calibri"/>
                <a:sym typeface="Calibri"/>
              </a:rPr>
              <a:t>Artifact available at: </a:t>
            </a:r>
            <a:r>
              <a:rPr lang="en" sz="2000" u="sng">
                <a:solidFill>
                  <a:schemeClr val="hlink"/>
                </a:solidFill>
                <a:latin typeface="Calibri"/>
                <a:ea typeface="Calibri"/>
                <a:cs typeface="Calibri"/>
                <a:sym typeface="Calibri"/>
                <a:hlinkClick r:id="rId5"/>
              </a:rPr>
              <a:t>https://zenodo.org/records/13293424</a:t>
            </a:r>
            <a:endParaRPr sz="2000">
              <a:latin typeface="Calibri"/>
              <a:ea typeface="Calibri"/>
              <a:cs typeface="Calibri"/>
              <a:sym typeface="Calibri"/>
            </a:endParaRPr>
          </a:p>
          <a:p>
            <a:pPr indent="0" lvl="0" marL="0" rtl="0" algn="l">
              <a:spcBef>
                <a:spcPts val="0"/>
              </a:spcBef>
              <a:spcAft>
                <a:spcPts val="0"/>
              </a:spcAft>
              <a:buNone/>
            </a:pPr>
            <a:r>
              <a:rPr lang="en" sz="2000">
                <a:latin typeface="Calibri"/>
                <a:ea typeface="Calibri"/>
                <a:cs typeface="Calibri"/>
                <a:sym typeface="Calibri"/>
              </a:rPr>
              <a:t>Or  Scan the QR code</a:t>
            </a:r>
            <a:endParaRPr sz="2000">
              <a:latin typeface="Calibri"/>
              <a:ea typeface="Calibri"/>
              <a:cs typeface="Calibri"/>
              <a:sym typeface="Calibri"/>
            </a:endParaRPr>
          </a:p>
        </p:txBody>
      </p:sp>
      <p:pic>
        <p:nvPicPr>
          <p:cNvPr id="135" name="Google Shape;135;p13"/>
          <p:cNvPicPr preferRelativeResize="0"/>
          <p:nvPr/>
        </p:nvPicPr>
        <p:blipFill>
          <a:blip r:embed="rId6">
            <a:alphaModFix/>
          </a:blip>
          <a:stretch>
            <a:fillRect/>
          </a:stretch>
        </p:blipFill>
        <p:spPr>
          <a:xfrm>
            <a:off x="6970150" y="209750"/>
            <a:ext cx="919500" cy="919500"/>
          </a:xfrm>
          <a:prstGeom prst="rect">
            <a:avLst/>
          </a:prstGeom>
          <a:noFill/>
          <a:ln>
            <a:noFill/>
          </a:ln>
        </p:spPr>
      </p:pic>
      <p:pic>
        <p:nvPicPr>
          <p:cNvPr id="136" name="Google Shape;136;p13"/>
          <p:cNvPicPr preferRelativeResize="0"/>
          <p:nvPr/>
        </p:nvPicPr>
        <p:blipFill>
          <a:blip r:embed="rId7">
            <a:alphaModFix/>
          </a:blip>
          <a:stretch>
            <a:fillRect/>
          </a:stretch>
        </p:blipFill>
        <p:spPr>
          <a:xfrm>
            <a:off x="7883950" y="204800"/>
            <a:ext cx="924450" cy="924450"/>
          </a:xfrm>
          <a:prstGeom prst="rect">
            <a:avLst/>
          </a:prstGeom>
          <a:noFill/>
          <a:ln>
            <a:noFill/>
          </a:ln>
        </p:spPr>
      </p:pic>
      <p:pic>
        <p:nvPicPr>
          <p:cNvPr id="137" name="Google Shape;137;p13"/>
          <p:cNvPicPr preferRelativeResize="0"/>
          <p:nvPr/>
        </p:nvPicPr>
        <p:blipFill>
          <a:blip r:embed="rId8">
            <a:alphaModFix/>
          </a:blip>
          <a:stretch>
            <a:fillRect/>
          </a:stretch>
        </p:blipFill>
        <p:spPr>
          <a:xfrm>
            <a:off x="6050650" y="209750"/>
            <a:ext cx="919500" cy="919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1" name="Google Shape;231;p22"/>
          <p:cNvSpPr txBox="1"/>
          <p:nvPr/>
        </p:nvSpPr>
        <p:spPr>
          <a:xfrm>
            <a:off x="1166600" y="2162400"/>
            <a:ext cx="1147500" cy="646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C0</a:t>
            </a:r>
            <a:endParaRPr b="1" sz="2600">
              <a:latin typeface="Calibri"/>
              <a:ea typeface="Calibri"/>
              <a:cs typeface="Calibri"/>
              <a:sym typeface="Calibri"/>
            </a:endParaRPr>
          </a:p>
        </p:txBody>
      </p:sp>
      <p:sp>
        <p:nvSpPr>
          <p:cNvPr id="232" name="Google Shape;232;p22"/>
          <p:cNvSpPr txBox="1"/>
          <p:nvPr/>
        </p:nvSpPr>
        <p:spPr>
          <a:xfrm>
            <a:off x="6996925" y="2162400"/>
            <a:ext cx="1147500" cy="646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C1</a:t>
            </a:r>
            <a:endParaRPr b="1" sz="2600">
              <a:latin typeface="Calibri"/>
              <a:ea typeface="Calibri"/>
              <a:cs typeface="Calibri"/>
              <a:sym typeface="Calibri"/>
            </a:endParaRPr>
          </a:p>
        </p:txBody>
      </p:sp>
      <p:sp>
        <p:nvSpPr>
          <p:cNvPr id="233" name="Google Shape;233;p22"/>
          <p:cNvSpPr txBox="1"/>
          <p:nvPr/>
        </p:nvSpPr>
        <p:spPr>
          <a:xfrm>
            <a:off x="3407750" y="4135975"/>
            <a:ext cx="2734800" cy="407700"/>
          </a:xfrm>
          <a:prstGeom prst="rect">
            <a:avLst/>
          </a:prstGeom>
          <a:noFill/>
          <a:ln cap="flat" cmpd="sng" w="9525">
            <a:solidFill>
              <a:srgbClr val="4A86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graphicFrame>
        <p:nvGraphicFramePr>
          <p:cNvPr id="234" name="Google Shape;234;p22"/>
          <p:cNvGraphicFramePr/>
          <p:nvPr/>
        </p:nvGraphicFramePr>
        <p:xfrm>
          <a:off x="6794088" y="961613"/>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lang="en" sz="2400"/>
                        <a:t>1</a:t>
                      </a:r>
                      <a:endParaRPr sz="2400"/>
                    </a:p>
                  </a:txBody>
                  <a:tcPr marT="0" marB="0" marR="0" marL="0"/>
                </a:tc>
                <a:tc>
                  <a:txBody>
                    <a:bodyPr/>
                    <a:lstStyle/>
                    <a:p>
                      <a:pPr indent="0" lvl="0" marL="0" rtl="0" algn="ctr">
                        <a:spcBef>
                          <a:spcPts val="0"/>
                        </a:spcBef>
                        <a:spcAft>
                          <a:spcPts val="0"/>
                        </a:spcAft>
                        <a:buNone/>
                      </a:pPr>
                      <a:r>
                        <a:rPr b="1" lang="en" sz="2400"/>
                        <a:t>2</a:t>
                      </a:r>
                      <a:endParaRPr b="1" sz="2400"/>
                    </a:p>
                  </a:txBody>
                  <a:tcPr marT="0" marB="0" marR="0" marL="0">
                    <a:solidFill>
                      <a:srgbClr val="FFFEBF"/>
                    </a:solidFill>
                  </a:tcPr>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graphicFrame>
        <p:nvGraphicFramePr>
          <p:cNvPr id="235" name="Google Shape;235;p22"/>
          <p:cNvGraphicFramePr/>
          <p:nvPr/>
        </p:nvGraphicFramePr>
        <p:xfrm>
          <a:off x="753813" y="9616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b="1" lang="en" sz="2400"/>
                        <a:t>1</a:t>
                      </a:r>
                      <a:endParaRPr b="1" sz="2400"/>
                    </a:p>
                  </a:txBody>
                  <a:tcPr marT="0" marB="0" marR="0" marL="0">
                    <a:solidFill>
                      <a:srgbClr val="8FEEFF"/>
                    </a:solidFill>
                  </a:tcPr>
                </a:tc>
                <a:tc>
                  <a:txBody>
                    <a:bodyPr/>
                    <a:lstStyle/>
                    <a:p>
                      <a:pPr indent="0" lvl="0" marL="0" rtl="0" algn="ctr">
                        <a:spcBef>
                          <a:spcPts val="0"/>
                        </a:spcBef>
                        <a:spcAft>
                          <a:spcPts val="0"/>
                        </a:spcAft>
                        <a:buNone/>
                      </a:pPr>
                      <a:r>
                        <a:rPr lang="en" sz="2400"/>
                        <a:t>2</a:t>
                      </a:r>
                      <a:endParaRPr sz="2400"/>
                    </a:p>
                  </a:txBody>
                  <a:tcPr marT="0" marB="0" marR="0" marL="0"/>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cxnSp>
        <p:nvCxnSpPr>
          <p:cNvPr id="236" name="Google Shape;236;p22"/>
          <p:cNvCxnSpPr>
            <a:stCxn id="231" idx="2"/>
            <a:endCxn id="233" idx="1"/>
          </p:cNvCxnSpPr>
          <p:nvPr/>
        </p:nvCxnSpPr>
        <p:spPr>
          <a:xfrm flipH="1" rot="-5400000">
            <a:off x="1808600" y="2740650"/>
            <a:ext cx="1530900" cy="1667400"/>
          </a:xfrm>
          <a:prstGeom prst="bentConnector2">
            <a:avLst/>
          </a:prstGeom>
          <a:noFill/>
          <a:ln cap="flat" cmpd="sng" w="19050">
            <a:solidFill>
              <a:srgbClr val="000000"/>
            </a:solidFill>
            <a:prstDash val="solid"/>
            <a:round/>
            <a:headEnd len="med" w="med" type="none"/>
            <a:tailEnd len="med" w="med" type="stealth"/>
          </a:ln>
        </p:spPr>
      </p:cxnSp>
      <p:cxnSp>
        <p:nvCxnSpPr>
          <p:cNvPr id="237" name="Google Shape;237;p22"/>
          <p:cNvCxnSpPr>
            <a:stCxn id="233" idx="0"/>
            <a:endCxn id="231" idx="3"/>
          </p:cNvCxnSpPr>
          <p:nvPr/>
        </p:nvCxnSpPr>
        <p:spPr>
          <a:xfrm flipH="1" rot="5400000">
            <a:off x="2719550" y="2080375"/>
            <a:ext cx="1650300" cy="2460900"/>
          </a:xfrm>
          <a:prstGeom prst="bentConnector2">
            <a:avLst/>
          </a:prstGeom>
          <a:noFill/>
          <a:ln cap="flat" cmpd="sng" w="19050">
            <a:solidFill>
              <a:srgbClr val="000000"/>
            </a:solidFill>
            <a:prstDash val="solid"/>
            <a:round/>
            <a:headEnd len="med" w="med" type="none"/>
            <a:tailEnd len="med" w="med" type="stealth"/>
          </a:ln>
        </p:spPr>
      </p:cxnSp>
      <p:sp>
        <p:nvSpPr>
          <p:cNvPr id="238" name="Google Shape;238;p22"/>
          <p:cNvSpPr txBox="1"/>
          <p:nvPr/>
        </p:nvSpPr>
        <p:spPr>
          <a:xfrm>
            <a:off x="3173403" y="2320150"/>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cxnSp>
        <p:nvCxnSpPr>
          <p:cNvPr id="239" name="Google Shape;239;p22"/>
          <p:cNvCxnSpPr>
            <a:stCxn id="232" idx="2"/>
            <a:endCxn id="233" idx="3"/>
          </p:cNvCxnSpPr>
          <p:nvPr/>
        </p:nvCxnSpPr>
        <p:spPr>
          <a:xfrm rot="5400000">
            <a:off x="6091225" y="2860350"/>
            <a:ext cx="1530900" cy="1428000"/>
          </a:xfrm>
          <a:prstGeom prst="bentConnector2">
            <a:avLst/>
          </a:prstGeom>
          <a:noFill/>
          <a:ln cap="flat" cmpd="sng" w="38100">
            <a:solidFill>
              <a:srgbClr val="0000FF"/>
            </a:solidFill>
            <a:prstDash val="solid"/>
            <a:round/>
            <a:headEnd len="med" w="med" type="none"/>
            <a:tailEnd len="med" w="med" type="stealth"/>
          </a:ln>
        </p:spPr>
      </p:cxnSp>
      <p:sp>
        <p:nvSpPr>
          <p:cNvPr id="240" name="Google Shape;240;p22"/>
          <p:cNvSpPr txBox="1"/>
          <p:nvPr/>
        </p:nvSpPr>
        <p:spPr>
          <a:xfrm>
            <a:off x="6903450" y="3299575"/>
            <a:ext cx="10026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3. GetS</a:t>
            </a:r>
            <a:endParaRPr sz="2400">
              <a:latin typeface="Calibri"/>
              <a:ea typeface="Calibri"/>
              <a:cs typeface="Calibri"/>
              <a:sym typeface="Calibri"/>
            </a:endParaRPr>
          </a:p>
        </p:txBody>
      </p:sp>
      <p:sp>
        <p:nvSpPr>
          <p:cNvPr id="241" name="Google Shape;241;p22"/>
          <p:cNvSpPr txBox="1"/>
          <p:nvPr/>
        </p:nvSpPr>
        <p:spPr>
          <a:xfrm>
            <a:off x="1335350" y="3299575"/>
            <a:ext cx="8100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grpSp>
        <p:nvGrpSpPr>
          <p:cNvPr id="242" name="Google Shape;242;p22"/>
          <p:cNvGrpSpPr/>
          <p:nvPr/>
        </p:nvGrpSpPr>
        <p:grpSpPr>
          <a:xfrm>
            <a:off x="1166648" y="1342645"/>
            <a:ext cx="507332" cy="819907"/>
            <a:chOff x="1291725" y="2241600"/>
            <a:chExt cx="379200" cy="498000"/>
          </a:xfrm>
        </p:grpSpPr>
        <p:cxnSp>
          <p:nvCxnSpPr>
            <p:cNvPr id="243" name="Google Shape;243;p22"/>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244" name="Google Shape;244;p22"/>
            <p:cNvSpPr txBox="1"/>
            <p:nvPr/>
          </p:nvSpPr>
          <p:spPr>
            <a:xfrm>
              <a:off x="1291725" y="2412017"/>
              <a:ext cx="379200" cy="224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latin typeface="Calibri"/>
                  <a:ea typeface="Calibri"/>
                  <a:cs typeface="Calibri"/>
                  <a:sym typeface="Calibri"/>
                </a:rPr>
                <a:t>ST</a:t>
              </a:r>
              <a:endParaRPr b="1" sz="2400">
                <a:latin typeface="Calibri"/>
                <a:ea typeface="Calibri"/>
                <a:cs typeface="Calibri"/>
                <a:sym typeface="Calibri"/>
              </a:endParaRPr>
            </a:p>
          </p:txBody>
        </p:sp>
      </p:grpSp>
      <p:sp>
        <p:nvSpPr>
          <p:cNvPr id="245" name="Google Shape;245;p22"/>
          <p:cNvSpPr txBox="1"/>
          <p:nvPr>
            <p:ph type="title"/>
          </p:nvPr>
        </p:nvSpPr>
        <p:spPr>
          <a:xfrm>
            <a:off x="456050" y="227125"/>
            <a:ext cx="7616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Cache Contention due to False Sharing</a:t>
            </a:r>
            <a:endParaRPr>
              <a:solidFill>
                <a:srgbClr val="745D1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1" name="Google Shape;251;p23"/>
          <p:cNvSpPr txBox="1"/>
          <p:nvPr/>
        </p:nvSpPr>
        <p:spPr>
          <a:xfrm>
            <a:off x="1166600" y="2162400"/>
            <a:ext cx="1147500" cy="646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C0</a:t>
            </a:r>
            <a:endParaRPr b="1" sz="2600">
              <a:latin typeface="Calibri"/>
              <a:ea typeface="Calibri"/>
              <a:cs typeface="Calibri"/>
              <a:sym typeface="Calibri"/>
            </a:endParaRPr>
          </a:p>
        </p:txBody>
      </p:sp>
      <p:sp>
        <p:nvSpPr>
          <p:cNvPr id="252" name="Google Shape;252;p23"/>
          <p:cNvSpPr txBox="1"/>
          <p:nvPr/>
        </p:nvSpPr>
        <p:spPr>
          <a:xfrm>
            <a:off x="6996925" y="2162400"/>
            <a:ext cx="1147500" cy="646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C1</a:t>
            </a:r>
            <a:endParaRPr b="1" sz="2600">
              <a:latin typeface="Calibri"/>
              <a:ea typeface="Calibri"/>
              <a:cs typeface="Calibri"/>
              <a:sym typeface="Calibri"/>
            </a:endParaRPr>
          </a:p>
        </p:txBody>
      </p:sp>
      <p:sp>
        <p:nvSpPr>
          <p:cNvPr id="253" name="Google Shape;253;p23"/>
          <p:cNvSpPr txBox="1"/>
          <p:nvPr/>
        </p:nvSpPr>
        <p:spPr>
          <a:xfrm>
            <a:off x="3407750" y="4135975"/>
            <a:ext cx="2734800" cy="407700"/>
          </a:xfrm>
          <a:prstGeom prst="rect">
            <a:avLst/>
          </a:prstGeom>
          <a:noFill/>
          <a:ln cap="flat" cmpd="sng" w="9525">
            <a:solidFill>
              <a:srgbClr val="4A86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graphicFrame>
        <p:nvGraphicFramePr>
          <p:cNvPr id="254" name="Google Shape;254;p23"/>
          <p:cNvGraphicFramePr/>
          <p:nvPr/>
        </p:nvGraphicFramePr>
        <p:xfrm>
          <a:off x="6794088" y="961613"/>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lang="en" sz="2400"/>
                        <a:t>1</a:t>
                      </a:r>
                      <a:endParaRPr sz="2400"/>
                    </a:p>
                  </a:txBody>
                  <a:tcPr marT="0" marB="0" marR="0" marL="0"/>
                </a:tc>
                <a:tc>
                  <a:txBody>
                    <a:bodyPr/>
                    <a:lstStyle/>
                    <a:p>
                      <a:pPr indent="0" lvl="0" marL="0" rtl="0" algn="ctr">
                        <a:spcBef>
                          <a:spcPts val="0"/>
                        </a:spcBef>
                        <a:spcAft>
                          <a:spcPts val="0"/>
                        </a:spcAft>
                        <a:buNone/>
                      </a:pPr>
                      <a:r>
                        <a:rPr b="1" lang="en" sz="2400"/>
                        <a:t>2</a:t>
                      </a:r>
                      <a:endParaRPr b="1" sz="2400"/>
                    </a:p>
                  </a:txBody>
                  <a:tcPr marT="0" marB="0" marR="0" marL="0">
                    <a:solidFill>
                      <a:srgbClr val="FFFEBF"/>
                    </a:solidFill>
                  </a:tcPr>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graphicFrame>
        <p:nvGraphicFramePr>
          <p:cNvPr id="255" name="Google Shape;255;p23"/>
          <p:cNvGraphicFramePr/>
          <p:nvPr/>
        </p:nvGraphicFramePr>
        <p:xfrm>
          <a:off x="753813" y="9616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b="1" lang="en" sz="2400"/>
                        <a:t>1</a:t>
                      </a:r>
                      <a:endParaRPr b="1" sz="2400"/>
                    </a:p>
                  </a:txBody>
                  <a:tcPr marT="0" marB="0" marR="0" marL="0">
                    <a:solidFill>
                      <a:srgbClr val="8FEEFF"/>
                    </a:solidFill>
                  </a:tcPr>
                </a:tc>
                <a:tc>
                  <a:txBody>
                    <a:bodyPr/>
                    <a:lstStyle/>
                    <a:p>
                      <a:pPr indent="0" lvl="0" marL="0" rtl="0" algn="ctr">
                        <a:spcBef>
                          <a:spcPts val="0"/>
                        </a:spcBef>
                        <a:spcAft>
                          <a:spcPts val="0"/>
                        </a:spcAft>
                        <a:buNone/>
                      </a:pPr>
                      <a:r>
                        <a:rPr lang="en" sz="2400"/>
                        <a:t>2</a:t>
                      </a:r>
                      <a:endParaRPr sz="2400"/>
                    </a:p>
                  </a:txBody>
                  <a:tcPr marT="0" marB="0" marR="0" marL="0"/>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cxnSp>
        <p:nvCxnSpPr>
          <p:cNvPr id="256" name="Google Shape;256;p23"/>
          <p:cNvCxnSpPr>
            <a:stCxn id="251" idx="2"/>
            <a:endCxn id="253" idx="1"/>
          </p:cNvCxnSpPr>
          <p:nvPr/>
        </p:nvCxnSpPr>
        <p:spPr>
          <a:xfrm flipH="1" rot="-5400000">
            <a:off x="1808600" y="2740650"/>
            <a:ext cx="1530900" cy="1667400"/>
          </a:xfrm>
          <a:prstGeom prst="bentConnector2">
            <a:avLst/>
          </a:prstGeom>
          <a:noFill/>
          <a:ln cap="flat" cmpd="sng" w="19050">
            <a:solidFill>
              <a:srgbClr val="000000"/>
            </a:solidFill>
            <a:prstDash val="solid"/>
            <a:round/>
            <a:headEnd len="med" w="med" type="none"/>
            <a:tailEnd len="med" w="med" type="stealth"/>
          </a:ln>
        </p:spPr>
      </p:cxnSp>
      <p:cxnSp>
        <p:nvCxnSpPr>
          <p:cNvPr id="257" name="Google Shape;257;p23"/>
          <p:cNvCxnSpPr>
            <a:stCxn id="253" idx="0"/>
            <a:endCxn id="251" idx="3"/>
          </p:cNvCxnSpPr>
          <p:nvPr/>
        </p:nvCxnSpPr>
        <p:spPr>
          <a:xfrm flipH="1" rot="5400000">
            <a:off x="2719550" y="2080375"/>
            <a:ext cx="1650300" cy="2460900"/>
          </a:xfrm>
          <a:prstGeom prst="bentConnector2">
            <a:avLst/>
          </a:prstGeom>
          <a:noFill/>
          <a:ln cap="flat" cmpd="sng" w="19050">
            <a:solidFill>
              <a:srgbClr val="000000"/>
            </a:solidFill>
            <a:prstDash val="solid"/>
            <a:round/>
            <a:headEnd len="med" w="med" type="none"/>
            <a:tailEnd len="med" w="med" type="stealth"/>
          </a:ln>
        </p:spPr>
      </p:cxnSp>
      <p:sp>
        <p:nvSpPr>
          <p:cNvPr id="258" name="Google Shape;258;p23"/>
          <p:cNvSpPr txBox="1"/>
          <p:nvPr/>
        </p:nvSpPr>
        <p:spPr>
          <a:xfrm>
            <a:off x="3173403" y="2320150"/>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cxnSp>
        <p:nvCxnSpPr>
          <p:cNvPr id="259" name="Google Shape;259;p23"/>
          <p:cNvCxnSpPr>
            <a:stCxn id="253" idx="1"/>
            <a:endCxn id="251" idx="1"/>
          </p:cNvCxnSpPr>
          <p:nvPr/>
        </p:nvCxnSpPr>
        <p:spPr>
          <a:xfrm rot="10800000">
            <a:off x="1166750" y="2485525"/>
            <a:ext cx="2241000" cy="1854300"/>
          </a:xfrm>
          <a:prstGeom prst="bentConnector3">
            <a:avLst>
              <a:gd fmla="val 110633" name="adj1"/>
            </a:avLst>
          </a:prstGeom>
          <a:noFill/>
          <a:ln cap="flat" cmpd="sng" w="38100">
            <a:solidFill>
              <a:srgbClr val="0000FF"/>
            </a:solidFill>
            <a:prstDash val="solid"/>
            <a:round/>
            <a:headEnd len="med" w="med" type="none"/>
            <a:tailEnd len="med" w="med" type="stealth"/>
          </a:ln>
        </p:spPr>
      </p:cxnSp>
      <p:cxnSp>
        <p:nvCxnSpPr>
          <p:cNvPr id="260" name="Google Shape;260;p23"/>
          <p:cNvCxnSpPr>
            <a:stCxn id="252" idx="2"/>
            <a:endCxn id="253" idx="3"/>
          </p:cNvCxnSpPr>
          <p:nvPr/>
        </p:nvCxnSpPr>
        <p:spPr>
          <a:xfrm rot="5400000">
            <a:off x="6091225" y="2860350"/>
            <a:ext cx="1530900" cy="1428000"/>
          </a:xfrm>
          <a:prstGeom prst="bentConnector2">
            <a:avLst/>
          </a:prstGeom>
          <a:noFill/>
          <a:ln cap="flat" cmpd="sng" w="19050">
            <a:solidFill>
              <a:srgbClr val="000000"/>
            </a:solidFill>
            <a:prstDash val="solid"/>
            <a:round/>
            <a:headEnd len="med" w="med" type="none"/>
            <a:tailEnd len="med" w="med" type="stealth"/>
          </a:ln>
        </p:spPr>
      </p:cxnSp>
      <p:sp>
        <p:nvSpPr>
          <p:cNvPr id="261" name="Google Shape;261;p23"/>
          <p:cNvSpPr txBox="1"/>
          <p:nvPr/>
        </p:nvSpPr>
        <p:spPr>
          <a:xfrm>
            <a:off x="245074" y="2854975"/>
            <a:ext cx="17622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4. Fwd_GetS</a:t>
            </a:r>
            <a:endParaRPr sz="2400">
              <a:latin typeface="Calibri"/>
              <a:ea typeface="Calibri"/>
              <a:cs typeface="Calibri"/>
              <a:sym typeface="Calibri"/>
            </a:endParaRPr>
          </a:p>
        </p:txBody>
      </p:sp>
      <p:sp>
        <p:nvSpPr>
          <p:cNvPr id="262" name="Google Shape;262;p23"/>
          <p:cNvSpPr txBox="1"/>
          <p:nvPr/>
        </p:nvSpPr>
        <p:spPr>
          <a:xfrm>
            <a:off x="6903450" y="3299575"/>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sp>
        <p:nvSpPr>
          <p:cNvPr id="263" name="Google Shape;263;p23"/>
          <p:cNvSpPr txBox="1"/>
          <p:nvPr/>
        </p:nvSpPr>
        <p:spPr>
          <a:xfrm>
            <a:off x="1335350" y="3299575"/>
            <a:ext cx="8100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grpSp>
        <p:nvGrpSpPr>
          <p:cNvPr id="264" name="Google Shape;264;p23"/>
          <p:cNvGrpSpPr/>
          <p:nvPr/>
        </p:nvGrpSpPr>
        <p:grpSpPr>
          <a:xfrm>
            <a:off x="1166648" y="1342645"/>
            <a:ext cx="507332" cy="819907"/>
            <a:chOff x="1291725" y="2241600"/>
            <a:chExt cx="379200" cy="498000"/>
          </a:xfrm>
        </p:grpSpPr>
        <p:cxnSp>
          <p:nvCxnSpPr>
            <p:cNvPr id="265" name="Google Shape;265;p23"/>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266" name="Google Shape;266;p23"/>
            <p:cNvSpPr txBox="1"/>
            <p:nvPr/>
          </p:nvSpPr>
          <p:spPr>
            <a:xfrm>
              <a:off x="1291725" y="2412017"/>
              <a:ext cx="379200" cy="224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latin typeface="Calibri"/>
                  <a:ea typeface="Calibri"/>
                  <a:cs typeface="Calibri"/>
                  <a:sym typeface="Calibri"/>
                </a:rPr>
                <a:t>ST</a:t>
              </a:r>
              <a:endParaRPr b="1" sz="2400">
                <a:latin typeface="Calibri"/>
                <a:ea typeface="Calibri"/>
                <a:cs typeface="Calibri"/>
                <a:sym typeface="Calibri"/>
              </a:endParaRPr>
            </a:p>
          </p:txBody>
        </p:sp>
      </p:grpSp>
      <p:sp>
        <p:nvSpPr>
          <p:cNvPr id="267" name="Google Shape;267;p23"/>
          <p:cNvSpPr txBox="1"/>
          <p:nvPr>
            <p:ph type="title"/>
          </p:nvPr>
        </p:nvSpPr>
        <p:spPr>
          <a:xfrm>
            <a:off x="456050" y="227125"/>
            <a:ext cx="7616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Cache Contention due to False Sharing</a:t>
            </a:r>
            <a:endParaRPr>
              <a:solidFill>
                <a:srgbClr val="745D1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73" name="Google Shape;273;p24"/>
          <p:cNvSpPr txBox="1"/>
          <p:nvPr/>
        </p:nvSpPr>
        <p:spPr>
          <a:xfrm>
            <a:off x="1166600" y="2162400"/>
            <a:ext cx="1147500" cy="646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C0</a:t>
            </a:r>
            <a:endParaRPr b="1" sz="2600">
              <a:latin typeface="Calibri"/>
              <a:ea typeface="Calibri"/>
              <a:cs typeface="Calibri"/>
              <a:sym typeface="Calibri"/>
            </a:endParaRPr>
          </a:p>
        </p:txBody>
      </p:sp>
      <p:sp>
        <p:nvSpPr>
          <p:cNvPr id="274" name="Google Shape;274;p24"/>
          <p:cNvSpPr txBox="1"/>
          <p:nvPr/>
        </p:nvSpPr>
        <p:spPr>
          <a:xfrm>
            <a:off x="6996925" y="2162400"/>
            <a:ext cx="1147500" cy="646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C1</a:t>
            </a:r>
            <a:endParaRPr b="1" sz="2600">
              <a:latin typeface="Calibri"/>
              <a:ea typeface="Calibri"/>
              <a:cs typeface="Calibri"/>
              <a:sym typeface="Calibri"/>
            </a:endParaRPr>
          </a:p>
        </p:txBody>
      </p:sp>
      <p:sp>
        <p:nvSpPr>
          <p:cNvPr id="275" name="Google Shape;275;p24"/>
          <p:cNvSpPr txBox="1"/>
          <p:nvPr/>
        </p:nvSpPr>
        <p:spPr>
          <a:xfrm>
            <a:off x="3407750" y="4135975"/>
            <a:ext cx="2734800" cy="407700"/>
          </a:xfrm>
          <a:prstGeom prst="rect">
            <a:avLst/>
          </a:prstGeom>
          <a:noFill/>
          <a:ln cap="flat" cmpd="sng" w="9525">
            <a:solidFill>
              <a:srgbClr val="4A86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graphicFrame>
        <p:nvGraphicFramePr>
          <p:cNvPr id="276" name="Google Shape;276;p24"/>
          <p:cNvGraphicFramePr/>
          <p:nvPr/>
        </p:nvGraphicFramePr>
        <p:xfrm>
          <a:off x="6794088" y="961613"/>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lang="en" sz="2400"/>
                        <a:t>1</a:t>
                      </a:r>
                      <a:endParaRPr sz="2400"/>
                    </a:p>
                  </a:txBody>
                  <a:tcPr marT="0" marB="0" marR="0" marL="0"/>
                </a:tc>
                <a:tc>
                  <a:txBody>
                    <a:bodyPr/>
                    <a:lstStyle/>
                    <a:p>
                      <a:pPr indent="0" lvl="0" marL="0" rtl="0" algn="ctr">
                        <a:spcBef>
                          <a:spcPts val="0"/>
                        </a:spcBef>
                        <a:spcAft>
                          <a:spcPts val="0"/>
                        </a:spcAft>
                        <a:buNone/>
                      </a:pPr>
                      <a:r>
                        <a:rPr b="1" lang="en" sz="2400"/>
                        <a:t>2</a:t>
                      </a:r>
                      <a:endParaRPr b="1" sz="2400"/>
                    </a:p>
                  </a:txBody>
                  <a:tcPr marT="0" marB="0" marR="0" marL="0">
                    <a:solidFill>
                      <a:srgbClr val="FFFEBF"/>
                    </a:solidFill>
                  </a:tcPr>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graphicFrame>
        <p:nvGraphicFramePr>
          <p:cNvPr id="277" name="Google Shape;277;p24"/>
          <p:cNvGraphicFramePr/>
          <p:nvPr/>
        </p:nvGraphicFramePr>
        <p:xfrm>
          <a:off x="753813" y="9616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b="1" lang="en" sz="2400"/>
                        <a:t>1</a:t>
                      </a:r>
                      <a:endParaRPr b="1" sz="2400"/>
                    </a:p>
                  </a:txBody>
                  <a:tcPr marT="0" marB="0" marR="0" marL="0">
                    <a:solidFill>
                      <a:srgbClr val="8FEEFF"/>
                    </a:solidFill>
                  </a:tcPr>
                </a:tc>
                <a:tc>
                  <a:txBody>
                    <a:bodyPr/>
                    <a:lstStyle/>
                    <a:p>
                      <a:pPr indent="0" lvl="0" marL="0" rtl="0" algn="ctr">
                        <a:spcBef>
                          <a:spcPts val="0"/>
                        </a:spcBef>
                        <a:spcAft>
                          <a:spcPts val="0"/>
                        </a:spcAft>
                        <a:buNone/>
                      </a:pPr>
                      <a:r>
                        <a:rPr lang="en" sz="2400"/>
                        <a:t>2</a:t>
                      </a:r>
                      <a:endParaRPr sz="2400"/>
                    </a:p>
                  </a:txBody>
                  <a:tcPr marT="0" marB="0" marR="0" marL="0"/>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cxnSp>
        <p:nvCxnSpPr>
          <p:cNvPr id="278" name="Google Shape;278;p24"/>
          <p:cNvCxnSpPr>
            <a:stCxn id="273" idx="2"/>
            <a:endCxn id="275" idx="1"/>
          </p:cNvCxnSpPr>
          <p:nvPr/>
        </p:nvCxnSpPr>
        <p:spPr>
          <a:xfrm flipH="1" rot="-5400000">
            <a:off x="1808600" y="2740650"/>
            <a:ext cx="1530900" cy="1667400"/>
          </a:xfrm>
          <a:prstGeom prst="bentConnector2">
            <a:avLst/>
          </a:prstGeom>
          <a:noFill/>
          <a:ln cap="flat" cmpd="sng" w="19050">
            <a:solidFill>
              <a:srgbClr val="000000"/>
            </a:solidFill>
            <a:prstDash val="solid"/>
            <a:round/>
            <a:headEnd len="med" w="med" type="none"/>
            <a:tailEnd len="med" w="med" type="stealth"/>
          </a:ln>
        </p:spPr>
      </p:cxnSp>
      <p:cxnSp>
        <p:nvCxnSpPr>
          <p:cNvPr id="279" name="Google Shape;279;p24"/>
          <p:cNvCxnSpPr>
            <a:stCxn id="275" idx="0"/>
            <a:endCxn id="273" idx="3"/>
          </p:cNvCxnSpPr>
          <p:nvPr/>
        </p:nvCxnSpPr>
        <p:spPr>
          <a:xfrm flipH="1" rot="5400000">
            <a:off x="2719550" y="2080375"/>
            <a:ext cx="1650300" cy="2460900"/>
          </a:xfrm>
          <a:prstGeom prst="bentConnector2">
            <a:avLst/>
          </a:prstGeom>
          <a:noFill/>
          <a:ln cap="flat" cmpd="sng" w="19050">
            <a:solidFill>
              <a:srgbClr val="000000"/>
            </a:solidFill>
            <a:prstDash val="solid"/>
            <a:round/>
            <a:headEnd len="med" w="med" type="none"/>
            <a:tailEnd len="med" w="med" type="stealth"/>
          </a:ln>
        </p:spPr>
      </p:cxnSp>
      <p:sp>
        <p:nvSpPr>
          <p:cNvPr id="280" name="Google Shape;280;p24"/>
          <p:cNvSpPr txBox="1"/>
          <p:nvPr/>
        </p:nvSpPr>
        <p:spPr>
          <a:xfrm>
            <a:off x="3173403" y="2320150"/>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cxnSp>
        <p:nvCxnSpPr>
          <p:cNvPr id="281" name="Google Shape;281;p24"/>
          <p:cNvCxnSpPr>
            <a:stCxn id="275" idx="1"/>
            <a:endCxn id="273" idx="1"/>
          </p:cNvCxnSpPr>
          <p:nvPr/>
        </p:nvCxnSpPr>
        <p:spPr>
          <a:xfrm rot="10800000">
            <a:off x="1166750" y="2485525"/>
            <a:ext cx="2241000" cy="1854300"/>
          </a:xfrm>
          <a:prstGeom prst="bentConnector3">
            <a:avLst>
              <a:gd fmla="val 110633" name="adj1"/>
            </a:avLst>
          </a:prstGeom>
          <a:noFill/>
          <a:ln cap="flat" cmpd="sng" w="19050">
            <a:solidFill>
              <a:srgbClr val="000000"/>
            </a:solidFill>
            <a:prstDash val="solid"/>
            <a:round/>
            <a:headEnd len="med" w="med" type="none"/>
            <a:tailEnd len="med" w="med" type="stealth"/>
          </a:ln>
        </p:spPr>
      </p:cxnSp>
      <p:cxnSp>
        <p:nvCxnSpPr>
          <p:cNvPr id="282" name="Google Shape;282;p24"/>
          <p:cNvCxnSpPr>
            <a:stCxn id="274" idx="2"/>
            <a:endCxn id="275" idx="3"/>
          </p:cNvCxnSpPr>
          <p:nvPr/>
        </p:nvCxnSpPr>
        <p:spPr>
          <a:xfrm rot="5400000">
            <a:off x="6091225" y="2860350"/>
            <a:ext cx="1530900" cy="1428000"/>
          </a:xfrm>
          <a:prstGeom prst="bentConnector2">
            <a:avLst/>
          </a:prstGeom>
          <a:noFill/>
          <a:ln cap="flat" cmpd="sng" w="19050">
            <a:solidFill>
              <a:srgbClr val="0C343D"/>
            </a:solidFill>
            <a:prstDash val="solid"/>
            <a:round/>
            <a:headEnd len="med" w="med" type="none"/>
            <a:tailEnd len="med" w="med" type="stealth"/>
          </a:ln>
        </p:spPr>
      </p:cxnSp>
      <p:sp>
        <p:nvSpPr>
          <p:cNvPr id="283" name="Google Shape;283;p24"/>
          <p:cNvSpPr/>
          <p:nvPr/>
        </p:nvSpPr>
        <p:spPr>
          <a:xfrm>
            <a:off x="2314250" y="1949079"/>
            <a:ext cx="4685327" cy="519592"/>
          </a:xfrm>
          <a:custGeom>
            <a:rect b="b" l="l" r="r" t="t"/>
            <a:pathLst>
              <a:path extrusionOk="0" h="10453" w="58037">
                <a:moveTo>
                  <a:pt x="0" y="9839"/>
                </a:moveTo>
                <a:cubicBezTo>
                  <a:pt x="5783" y="8201"/>
                  <a:pt x="25026" y="-89"/>
                  <a:pt x="34699" y="13"/>
                </a:cubicBezTo>
                <a:cubicBezTo>
                  <a:pt x="44372" y="115"/>
                  <a:pt x="54147" y="8713"/>
                  <a:pt x="58037" y="10453"/>
                </a:cubicBezTo>
              </a:path>
            </a:pathLst>
          </a:custGeom>
          <a:noFill/>
          <a:ln cap="flat" cmpd="sng" w="38100">
            <a:solidFill>
              <a:srgbClr val="0000FF"/>
            </a:solidFill>
            <a:prstDash val="solid"/>
            <a:round/>
            <a:headEnd len="med" w="med" type="none"/>
            <a:tailEnd len="med" w="med" type="stealth"/>
          </a:ln>
        </p:spPr>
      </p:sp>
      <p:sp>
        <p:nvSpPr>
          <p:cNvPr id="284" name="Google Shape;284;p24"/>
          <p:cNvSpPr txBox="1"/>
          <p:nvPr/>
        </p:nvSpPr>
        <p:spPr>
          <a:xfrm>
            <a:off x="4268550" y="1793100"/>
            <a:ext cx="11475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5b. Data</a:t>
            </a:r>
            <a:endParaRPr sz="2400">
              <a:latin typeface="Calibri"/>
              <a:ea typeface="Calibri"/>
              <a:cs typeface="Calibri"/>
              <a:sym typeface="Calibri"/>
            </a:endParaRPr>
          </a:p>
        </p:txBody>
      </p:sp>
      <p:sp>
        <p:nvSpPr>
          <p:cNvPr id="285" name="Google Shape;285;p24"/>
          <p:cNvSpPr txBox="1"/>
          <p:nvPr/>
        </p:nvSpPr>
        <p:spPr>
          <a:xfrm>
            <a:off x="7169250" y="3299575"/>
            <a:ext cx="736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sp>
        <p:nvSpPr>
          <p:cNvPr id="286" name="Google Shape;286;p24"/>
          <p:cNvSpPr/>
          <p:nvPr/>
        </p:nvSpPr>
        <p:spPr>
          <a:xfrm>
            <a:off x="2318200" y="2504225"/>
            <a:ext cx="2461300" cy="1624175"/>
          </a:xfrm>
          <a:custGeom>
            <a:rect b="b" l="l" r="r" t="t"/>
            <a:pathLst>
              <a:path extrusionOk="0" h="64967" w="98452">
                <a:moveTo>
                  <a:pt x="0" y="0"/>
                </a:moveTo>
                <a:cubicBezTo>
                  <a:pt x="4627" y="7012"/>
                  <a:pt x="11352" y="31243"/>
                  <a:pt x="27761" y="42071"/>
                </a:cubicBezTo>
                <a:cubicBezTo>
                  <a:pt x="44170" y="52899"/>
                  <a:pt x="86670" y="61151"/>
                  <a:pt x="98452" y="64967"/>
                </a:cubicBezTo>
              </a:path>
            </a:pathLst>
          </a:custGeom>
          <a:noFill/>
          <a:ln cap="flat" cmpd="sng" w="38100">
            <a:solidFill>
              <a:srgbClr val="0000FF"/>
            </a:solidFill>
            <a:prstDash val="solid"/>
            <a:round/>
            <a:headEnd len="med" w="med" type="none"/>
            <a:tailEnd len="med" w="med" type="stealth"/>
          </a:ln>
        </p:spPr>
      </p:sp>
      <p:sp>
        <p:nvSpPr>
          <p:cNvPr id="287" name="Google Shape;287;p24"/>
          <p:cNvSpPr txBox="1"/>
          <p:nvPr/>
        </p:nvSpPr>
        <p:spPr>
          <a:xfrm>
            <a:off x="2353975" y="3274075"/>
            <a:ext cx="9729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400">
                <a:highlight>
                  <a:srgbClr val="FFFFFF"/>
                </a:highlight>
                <a:latin typeface="Calibri"/>
                <a:ea typeface="Calibri"/>
                <a:cs typeface="Calibri"/>
                <a:sym typeface="Calibri"/>
              </a:rPr>
              <a:t>5a. WB</a:t>
            </a:r>
            <a:endParaRPr sz="2400">
              <a:highlight>
                <a:srgbClr val="FFFFFF"/>
              </a:highlight>
              <a:latin typeface="Calibri"/>
              <a:ea typeface="Calibri"/>
              <a:cs typeface="Calibri"/>
              <a:sym typeface="Calibri"/>
            </a:endParaRPr>
          </a:p>
        </p:txBody>
      </p:sp>
      <p:sp>
        <p:nvSpPr>
          <p:cNvPr id="288" name="Google Shape;288;p24"/>
          <p:cNvSpPr txBox="1"/>
          <p:nvPr/>
        </p:nvSpPr>
        <p:spPr>
          <a:xfrm>
            <a:off x="373875" y="2854975"/>
            <a:ext cx="12144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289" name="Google Shape;289;p24"/>
          <p:cNvSpPr txBox="1"/>
          <p:nvPr/>
        </p:nvSpPr>
        <p:spPr>
          <a:xfrm>
            <a:off x="1335350" y="3299575"/>
            <a:ext cx="8100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grpSp>
        <p:nvGrpSpPr>
          <p:cNvPr id="290" name="Google Shape;290;p24"/>
          <p:cNvGrpSpPr/>
          <p:nvPr/>
        </p:nvGrpSpPr>
        <p:grpSpPr>
          <a:xfrm>
            <a:off x="1166648" y="1342645"/>
            <a:ext cx="507332" cy="819907"/>
            <a:chOff x="1291725" y="2241600"/>
            <a:chExt cx="379200" cy="498000"/>
          </a:xfrm>
        </p:grpSpPr>
        <p:cxnSp>
          <p:nvCxnSpPr>
            <p:cNvPr id="291" name="Google Shape;291;p24"/>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292" name="Google Shape;292;p24"/>
            <p:cNvSpPr txBox="1"/>
            <p:nvPr/>
          </p:nvSpPr>
          <p:spPr>
            <a:xfrm>
              <a:off x="1291725" y="2412017"/>
              <a:ext cx="379200" cy="224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latin typeface="Calibri"/>
                  <a:ea typeface="Calibri"/>
                  <a:cs typeface="Calibri"/>
                  <a:sym typeface="Calibri"/>
                </a:rPr>
                <a:t>ST</a:t>
              </a:r>
              <a:endParaRPr b="1" sz="2400">
                <a:latin typeface="Calibri"/>
                <a:ea typeface="Calibri"/>
                <a:cs typeface="Calibri"/>
                <a:sym typeface="Calibri"/>
              </a:endParaRPr>
            </a:p>
          </p:txBody>
        </p:sp>
      </p:grpSp>
      <p:grpSp>
        <p:nvGrpSpPr>
          <p:cNvPr id="293" name="Google Shape;293;p24"/>
          <p:cNvGrpSpPr/>
          <p:nvPr/>
        </p:nvGrpSpPr>
        <p:grpSpPr>
          <a:xfrm>
            <a:off x="7668998" y="1342657"/>
            <a:ext cx="507332" cy="819907"/>
            <a:chOff x="1291725" y="2241600"/>
            <a:chExt cx="379200" cy="498000"/>
          </a:xfrm>
        </p:grpSpPr>
        <p:cxnSp>
          <p:nvCxnSpPr>
            <p:cNvPr id="294" name="Google Shape;294;p24"/>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295" name="Google Shape;295;p24"/>
            <p:cNvSpPr txBox="1"/>
            <p:nvPr/>
          </p:nvSpPr>
          <p:spPr>
            <a:xfrm>
              <a:off x="1291725" y="2412017"/>
              <a:ext cx="379200" cy="224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latin typeface="Calibri"/>
                  <a:ea typeface="Calibri"/>
                  <a:cs typeface="Calibri"/>
                  <a:sym typeface="Calibri"/>
                </a:rPr>
                <a:t>LD</a:t>
              </a:r>
              <a:endParaRPr b="1" sz="2400">
                <a:latin typeface="Calibri"/>
                <a:ea typeface="Calibri"/>
                <a:cs typeface="Calibri"/>
                <a:sym typeface="Calibri"/>
              </a:endParaRPr>
            </a:p>
          </p:txBody>
        </p:sp>
      </p:grpSp>
      <p:sp>
        <p:nvSpPr>
          <p:cNvPr id="296" name="Google Shape;296;p24"/>
          <p:cNvSpPr txBox="1"/>
          <p:nvPr>
            <p:ph type="title"/>
          </p:nvPr>
        </p:nvSpPr>
        <p:spPr>
          <a:xfrm>
            <a:off x="456050" y="227125"/>
            <a:ext cx="7616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Cache Contention due to False Sharing</a:t>
            </a:r>
            <a:endParaRPr>
              <a:solidFill>
                <a:srgbClr val="745D1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02" name="Google Shape;302;p25"/>
          <p:cNvSpPr txBox="1"/>
          <p:nvPr/>
        </p:nvSpPr>
        <p:spPr>
          <a:xfrm>
            <a:off x="1166600" y="2162400"/>
            <a:ext cx="1147500" cy="646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C0</a:t>
            </a:r>
            <a:endParaRPr b="1" sz="2600">
              <a:latin typeface="Calibri"/>
              <a:ea typeface="Calibri"/>
              <a:cs typeface="Calibri"/>
              <a:sym typeface="Calibri"/>
            </a:endParaRPr>
          </a:p>
        </p:txBody>
      </p:sp>
      <p:sp>
        <p:nvSpPr>
          <p:cNvPr id="303" name="Google Shape;303;p25"/>
          <p:cNvSpPr txBox="1"/>
          <p:nvPr/>
        </p:nvSpPr>
        <p:spPr>
          <a:xfrm>
            <a:off x="6996925" y="2162400"/>
            <a:ext cx="1147500" cy="646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C1</a:t>
            </a:r>
            <a:endParaRPr b="1" sz="2600">
              <a:latin typeface="Calibri"/>
              <a:ea typeface="Calibri"/>
              <a:cs typeface="Calibri"/>
              <a:sym typeface="Calibri"/>
            </a:endParaRPr>
          </a:p>
        </p:txBody>
      </p:sp>
      <p:sp>
        <p:nvSpPr>
          <p:cNvPr id="304" name="Google Shape;304;p25"/>
          <p:cNvSpPr txBox="1"/>
          <p:nvPr/>
        </p:nvSpPr>
        <p:spPr>
          <a:xfrm>
            <a:off x="3407750" y="4135975"/>
            <a:ext cx="2734800" cy="407700"/>
          </a:xfrm>
          <a:prstGeom prst="rect">
            <a:avLst/>
          </a:prstGeom>
          <a:noFill/>
          <a:ln cap="flat" cmpd="sng" w="9525">
            <a:solidFill>
              <a:srgbClr val="4A86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graphicFrame>
        <p:nvGraphicFramePr>
          <p:cNvPr id="305" name="Google Shape;305;p25"/>
          <p:cNvGraphicFramePr/>
          <p:nvPr/>
        </p:nvGraphicFramePr>
        <p:xfrm>
          <a:off x="6794088" y="961613"/>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lang="en" sz="2400"/>
                        <a:t>1</a:t>
                      </a:r>
                      <a:endParaRPr sz="2400"/>
                    </a:p>
                  </a:txBody>
                  <a:tcPr marT="0" marB="0" marR="0" marL="0"/>
                </a:tc>
                <a:tc>
                  <a:txBody>
                    <a:bodyPr/>
                    <a:lstStyle/>
                    <a:p>
                      <a:pPr indent="0" lvl="0" marL="0" rtl="0" algn="ctr">
                        <a:spcBef>
                          <a:spcPts val="0"/>
                        </a:spcBef>
                        <a:spcAft>
                          <a:spcPts val="0"/>
                        </a:spcAft>
                        <a:buNone/>
                      </a:pPr>
                      <a:r>
                        <a:rPr b="1" lang="en" sz="2400"/>
                        <a:t>2</a:t>
                      </a:r>
                      <a:endParaRPr b="1" sz="2400"/>
                    </a:p>
                  </a:txBody>
                  <a:tcPr marT="0" marB="0" marR="0" marL="0">
                    <a:solidFill>
                      <a:srgbClr val="FFFEBF"/>
                    </a:solidFill>
                  </a:tcPr>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graphicFrame>
        <p:nvGraphicFramePr>
          <p:cNvPr id="306" name="Google Shape;306;p25"/>
          <p:cNvGraphicFramePr/>
          <p:nvPr/>
        </p:nvGraphicFramePr>
        <p:xfrm>
          <a:off x="753813" y="9616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b="1" lang="en" sz="2400"/>
                        <a:t>1</a:t>
                      </a:r>
                      <a:endParaRPr b="1" sz="2400"/>
                    </a:p>
                  </a:txBody>
                  <a:tcPr marT="0" marB="0" marR="0" marL="0">
                    <a:solidFill>
                      <a:srgbClr val="8FEEFF"/>
                    </a:solidFill>
                  </a:tcPr>
                </a:tc>
                <a:tc>
                  <a:txBody>
                    <a:bodyPr/>
                    <a:lstStyle/>
                    <a:p>
                      <a:pPr indent="0" lvl="0" marL="0" rtl="0" algn="ctr">
                        <a:spcBef>
                          <a:spcPts val="0"/>
                        </a:spcBef>
                        <a:spcAft>
                          <a:spcPts val="0"/>
                        </a:spcAft>
                        <a:buNone/>
                      </a:pPr>
                      <a:r>
                        <a:rPr lang="en" sz="2400"/>
                        <a:t>2</a:t>
                      </a:r>
                      <a:endParaRPr sz="2400"/>
                    </a:p>
                  </a:txBody>
                  <a:tcPr marT="0" marB="0" marR="0" marL="0"/>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cxnSp>
        <p:nvCxnSpPr>
          <p:cNvPr id="307" name="Google Shape;307;p25"/>
          <p:cNvCxnSpPr>
            <a:stCxn id="302" idx="2"/>
            <a:endCxn id="304" idx="1"/>
          </p:cNvCxnSpPr>
          <p:nvPr/>
        </p:nvCxnSpPr>
        <p:spPr>
          <a:xfrm flipH="1" rot="-5400000">
            <a:off x="1808600" y="2740650"/>
            <a:ext cx="1530900" cy="1667400"/>
          </a:xfrm>
          <a:prstGeom prst="bentConnector2">
            <a:avLst/>
          </a:prstGeom>
          <a:noFill/>
          <a:ln cap="flat" cmpd="sng" w="19050">
            <a:solidFill>
              <a:srgbClr val="000000"/>
            </a:solidFill>
            <a:prstDash val="solid"/>
            <a:round/>
            <a:headEnd len="med" w="med" type="none"/>
            <a:tailEnd len="med" w="med" type="stealth"/>
          </a:ln>
        </p:spPr>
      </p:cxnSp>
      <p:cxnSp>
        <p:nvCxnSpPr>
          <p:cNvPr id="308" name="Google Shape;308;p25"/>
          <p:cNvCxnSpPr>
            <a:stCxn id="304" idx="0"/>
            <a:endCxn id="302" idx="3"/>
          </p:cNvCxnSpPr>
          <p:nvPr/>
        </p:nvCxnSpPr>
        <p:spPr>
          <a:xfrm flipH="1" rot="5400000">
            <a:off x="2719550" y="2080375"/>
            <a:ext cx="1650300" cy="2460900"/>
          </a:xfrm>
          <a:prstGeom prst="bentConnector2">
            <a:avLst/>
          </a:prstGeom>
          <a:noFill/>
          <a:ln cap="flat" cmpd="sng" w="19050">
            <a:solidFill>
              <a:srgbClr val="000000"/>
            </a:solidFill>
            <a:prstDash val="solid"/>
            <a:round/>
            <a:headEnd len="med" w="med" type="none"/>
            <a:tailEnd len="med" w="med" type="stealth"/>
          </a:ln>
        </p:spPr>
      </p:cxnSp>
      <p:sp>
        <p:nvSpPr>
          <p:cNvPr id="309" name="Google Shape;309;p25"/>
          <p:cNvSpPr txBox="1"/>
          <p:nvPr/>
        </p:nvSpPr>
        <p:spPr>
          <a:xfrm>
            <a:off x="3173403" y="2320150"/>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cxnSp>
        <p:nvCxnSpPr>
          <p:cNvPr id="310" name="Google Shape;310;p25"/>
          <p:cNvCxnSpPr>
            <a:stCxn id="304" idx="1"/>
            <a:endCxn id="302" idx="1"/>
          </p:cNvCxnSpPr>
          <p:nvPr/>
        </p:nvCxnSpPr>
        <p:spPr>
          <a:xfrm rot="10800000">
            <a:off x="1166750" y="2485525"/>
            <a:ext cx="2241000" cy="1854300"/>
          </a:xfrm>
          <a:prstGeom prst="bentConnector3">
            <a:avLst>
              <a:gd fmla="val 110633" name="adj1"/>
            </a:avLst>
          </a:prstGeom>
          <a:noFill/>
          <a:ln cap="flat" cmpd="sng" w="19050">
            <a:solidFill>
              <a:srgbClr val="000000"/>
            </a:solidFill>
            <a:prstDash val="solid"/>
            <a:round/>
            <a:headEnd len="med" w="med" type="none"/>
            <a:tailEnd len="med" w="med" type="stealth"/>
          </a:ln>
        </p:spPr>
      </p:cxnSp>
      <p:cxnSp>
        <p:nvCxnSpPr>
          <p:cNvPr id="311" name="Google Shape;311;p25"/>
          <p:cNvCxnSpPr>
            <a:stCxn id="303" idx="2"/>
            <a:endCxn id="304" idx="3"/>
          </p:cNvCxnSpPr>
          <p:nvPr/>
        </p:nvCxnSpPr>
        <p:spPr>
          <a:xfrm rot="5400000">
            <a:off x="6091225" y="2860350"/>
            <a:ext cx="1530900" cy="1428000"/>
          </a:xfrm>
          <a:prstGeom prst="bentConnector2">
            <a:avLst/>
          </a:prstGeom>
          <a:noFill/>
          <a:ln cap="flat" cmpd="sng" w="19050">
            <a:solidFill>
              <a:srgbClr val="0C343D"/>
            </a:solidFill>
            <a:prstDash val="solid"/>
            <a:round/>
            <a:headEnd len="med" w="med" type="none"/>
            <a:tailEnd len="med" w="med" type="stealth"/>
          </a:ln>
        </p:spPr>
      </p:cxnSp>
      <p:sp>
        <p:nvSpPr>
          <p:cNvPr id="312" name="Google Shape;312;p25"/>
          <p:cNvSpPr/>
          <p:nvPr/>
        </p:nvSpPr>
        <p:spPr>
          <a:xfrm>
            <a:off x="2314250" y="1949079"/>
            <a:ext cx="4685327" cy="519592"/>
          </a:xfrm>
          <a:custGeom>
            <a:rect b="b" l="l" r="r" t="t"/>
            <a:pathLst>
              <a:path extrusionOk="0" h="10453" w="58037">
                <a:moveTo>
                  <a:pt x="0" y="9839"/>
                </a:moveTo>
                <a:cubicBezTo>
                  <a:pt x="5783" y="8201"/>
                  <a:pt x="25026" y="-89"/>
                  <a:pt x="34699" y="13"/>
                </a:cubicBezTo>
                <a:cubicBezTo>
                  <a:pt x="44372" y="115"/>
                  <a:pt x="54147" y="8713"/>
                  <a:pt x="58037" y="10453"/>
                </a:cubicBezTo>
              </a:path>
            </a:pathLst>
          </a:custGeom>
          <a:noFill/>
          <a:ln cap="flat" cmpd="sng" w="19050">
            <a:solidFill>
              <a:srgbClr val="000000"/>
            </a:solidFill>
            <a:prstDash val="solid"/>
            <a:round/>
            <a:headEnd len="med" w="med" type="none"/>
            <a:tailEnd len="med" w="med" type="stealth"/>
          </a:ln>
        </p:spPr>
      </p:sp>
      <p:sp>
        <p:nvSpPr>
          <p:cNvPr id="313" name="Google Shape;313;p25"/>
          <p:cNvSpPr txBox="1"/>
          <p:nvPr/>
        </p:nvSpPr>
        <p:spPr>
          <a:xfrm>
            <a:off x="4268550" y="1793100"/>
            <a:ext cx="11475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5b. Data</a:t>
            </a:r>
            <a:endParaRPr sz="1800">
              <a:latin typeface="Calibri"/>
              <a:ea typeface="Calibri"/>
              <a:cs typeface="Calibri"/>
              <a:sym typeface="Calibri"/>
            </a:endParaRPr>
          </a:p>
        </p:txBody>
      </p:sp>
      <p:sp>
        <p:nvSpPr>
          <p:cNvPr id="314" name="Google Shape;314;p25"/>
          <p:cNvSpPr/>
          <p:nvPr/>
        </p:nvSpPr>
        <p:spPr>
          <a:xfrm>
            <a:off x="2318200" y="2504225"/>
            <a:ext cx="2461300" cy="1624175"/>
          </a:xfrm>
          <a:custGeom>
            <a:rect b="b" l="l" r="r" t="t"/>
            <a:pathLst>
              <a:path extrusionOk="0" h="64967" w="98452">
                <a:moveTo>
                  <a:pt x="0" y="0"/>
                </a:moveTo>
                <a:cubicBezTo>
                  <a:pt x="4627" y="7012"/>
                  <a:pt x="11352" y="31243"/>
                  <a:pt x="27761" y="42071"/>
                </a:cubicBezTo>
                <a:cubicBezTo>
                  <a:pt x="44170" y="52899"/>
                  <a:pt x="86670" y="61151"/>
                  <a:pt x="98452" y="64967"/>
                </a:cubicBezTo>
              </a:path>
            </a:pathLst>
          </a:custGeom>
          <a:noFill/>
          <a:ln cap="flat" cmpd="sng" w="19050">
            <a:solidFill>
              <a:srgbClr val="000000"/>
            </a:solidFill>
            <a:prstDash val="solid"/>
            <a:round/>
            <a:headEnd len="med" w="med" type="none"/>
            <a:tailEnd len="med" w="med" type="stealth"/>
          </a:ln>
        </p:spPr>
      </p:sp>
      <p:sp>
        <p:nvSpPr>
          <p:cNvPr id="315" name="Google Shape;315;p25"/>
          <p:cNvSpPr txBox="1"/>
          <p:nvPr/>
        </p:nvSpPr>
        <p:spPr>
          <a:xfrm>
            <a:off x="2532823" y="3274075"/>
            <a:ext cx="7941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 WB</a:t>
            </a:r>
            <a:endParaRPr sz="1800">
              <a:latin typeface="Calibri"/>
              <a:ea typeface="Calibri"/>
              <a:cs typeface="Calibri"/>
              <a:sym typeface="Calibri"/>
            </a:endParaRPr>
          </a:p>
        </p:txBody>
      </p:sp>
      <p:cxnSp>
        <p:nvCxnSpPr>
          <p:cNvPr id="316" name="Google Shape;316;p25"/>
          <p:cNvCxnSpPr>
            <a:stCxn id="304" idx="0"/>
            <a:endCxn id="302" idx="3"/>
          </p:cNvCxnSpPr>
          <p:nvPr/>
        </p:nvCxnSpPr>
        <p:spPr>
          <a:xfrm flipH="1" rot="5400000">
            <a:off x="2719550" y="2080375"/>
            <a:ext cx="1650300" cy="2460900"/>
          </a:xfrm>
          <a:prstGeom prst="curvedConnector2">
            <a:avLst/>
          </a:prstGeom>
          <a:noFill/>
          <a:ln cap="flat" cmpd="sng" w="38100">
            <a:solidFill>
              <a:srgbClr val="0000FF"/>
            </a:solidFill>
            <a:prstDash val="solid"/>
            <a:round/>
            <a:headEnd len="med" w="med" type="none"/>
            <a:tailEnd len="med" w="med" type="stealth"/>
          </a:ln>
        </p:spPr>
      </p:cxnSp>
      <p:sp>
        <p:nvSpPr>
          <p:cNvPr id="317" name="Google Shape;317;p25"/>
          <p:cNvSpPr txBox="1"/>
          <p:nvPr/>
        </p:nvSpPr>
        <p:spPr>
          <a:xfrm>
            <a:off x="3745925" y="2989775"/>
            <a:ext cx="8262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400">
                <a:highlight>
                  <a:srgbClr val="FFFFFF"/>
                </a:highlight>
                <a:latin typeface="Calibri"/>
                <a:ea typeface="Calibri"/>
                <a:cs typeface="Calibri"/>
                <a:sym typeface="Calibri"/>
              </a:rPr>
              <a:t>6. Ack</a:t>
            </a:r>
            <a:endParaRPr sz="2400">
              <a:highlight>
                <a:srgbClr val="FFFFFF"/>
              </a:highlight>
              <a:latin typeface="Calibri"/>
              <a:ea typeface="Calibri"/>
              <a:cs typeface="Calibri"/>
              <a:sym typeface="Calibri"/>
            </a:endParaRPr>
          </a:p>
        </p:txBody>
      </p:sp>
      <p:sp>
        <p:nvSpPr>
          <p:cNvPr id="318" name="Google Shape;318;p25"/>
          <p:cNvSpPr txBox="1"/>
          <p:nvPr/>
        </p:nvSpPr>
        <p:spPr>
          <a:xfrm>
            <a:off x="373875" y="2854975"/>
            <a:ext cx="12144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319" name="Google Shape;319;p25"/>
          <p:cNvSpPr txBox="1"/>
          <p:nvPr/>
        </p:nvSpPr>
        <p:spPr>
          <a:xfrm>
            <a:off x="1335350" y="3299575"/>
            <a:ext cx="8100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grpSp>
        <p:nvGrpSpPr>
          <p:cNvPr id="320" name="Google Shape;320;p25"/>
          <p:cNvGrpSpPr/>
          <p:nvPr/>
        </p:nvGrpSpPr>
        <p:grpSpPr>
          <a:xfrm>
            <a:off x="1166648" y="1342645"/>
            <a:ext cx="507332" cy="819907"/>
            <a:chOff x="1291725" y="2241600"/>
            <a:chExt cx="379200" cy="498000"/>
          </a:xfrm>
        </p:grpSpPr>
        <p:cxnSp>
          <p:nvCxnSpPr>
            <p:cNvPr id="321" name="Google Shape;321;p25"/>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322" name="Google Shape;322;p25"/>
            <p:cNvSpPr txBox="1"/>
            <p:nvPr/>
          </p:nvSpPr>
          <p:spPr>
            <a:xfrm>
              <a:off x="1291725" y="2412017"/>
              <a:ext cx="379200" cy="224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latin typeface="Calibri"/>
                  <a:ea typeface="Calibri"/>
                  <a:cs typeface="Calibri"/>
                  <a:sym typeface="Calibri"/>
                </a:rPr>
                <a:t>ST</a:t>
              </a:r>
              <a:endParaRPr b="1" sz="2400">
                <a:latin typeface="Calibri"/>
                <a:ea typeface="Calibri"/>
                <a:cs typeface="Calibri"/>
                <a:sym typeface="Calibri"/>
              </a:endParaRPr>
            </a:p>
          </p:txBody>
        </p:sp>
      </p:grpSp>
      <p:grpSp>
        <p:nvGrpSpPr>
          <p:cNvPr id="323" name="Google Shape;323;p25"/>
          <p:cNvGrpSpPr/>
          <p:nvPr/>
        </p:nvGrpSpPr>
        <p:grpSpPr>
          <a:xfrm>
            <a:off x="7668998" y="1342657"/>
            <a:ext cx="507332" cy="819907"/>
            <a:chOff x="1291725" y="2241600"/>
            <a:chExt cx="379200" cy="498000"/>
          </a:xfrm>
        </p:grpSpPr>
        <p:cxnSp>
          <p:nvCxnSpPr>
            <p:cNvPr id="324" name="Google Shape;324;p25"/>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325" name="Google Shape;325;p25"/>
            <p:cNvSpPr txBox="1"/>
            <p:nvPr/>
          </p:nvSpPr>
          <p:spPr>
            <a:xfrm>
              <a:off x="1291725" y="2412017"/>
              <a:ext cx="379200" cy="224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latin typeface="Calibri"/>
                  <a:ea typeface="Calibri"/>
                  <a:cs typeface="Calibri"/>
                  <a:sym typeface="Calibri"/>
                </a:rPr>
                <a:t>LD</a:t>
              </a:r>
              <a:endParaRPr b="1" sz="2400">
                <a:latin typeface="Calibri"/>
                <a:ea typeface="Calibri"/>
                <a:cs typeface="Calibri"/>
                <a:sym typeface="Calibri"/>
              </a:endParaRPr>
            </a:p>
          </p:txBody>
        </p:sp>
      </p:grpSp>
      <p:sp>
        <p:nvSpPr>
          <p:cNvPr id="326" name="Google Shape;326;p25"/>
          <p:cNvSpPr txBox="1"/>
          <p:nvPr/>
        </p:nvSpPr>
        <p:spPr>
          <a:xfrm>
            <a:off x="7169250" y="3299575"/>
            <a:ext cx="736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sp>
        <p:nvSpPr>
          <p:cNvPr id="327" name="Google Shape;327;p25"/>
          <p:cNvSpPr txBox="1"/>
          <p:nvPr>
            <p:ph type="title"/>
          </p:nvPr>
        </p:nvSpPr>
        <p:spPr>
          <a:xfrm>
            <a:off x="456050" y="227125"/>
            <a:ext cx="7616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Cache Contention due to False Sharing</a:t>
            </a:r>
            <a:endParaRPr>
              <a:solidFill>
                <a:srgbClr val="745D1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33" name="Google Shape;333;p26"/>
          <p:cNvSpPr txBox="1"/>
          <p:nvPr/>
        </p:nvSpPr>
        <p:spPr>
          <a:xfrm>
            <a:off x="1166600" y="2162400"/>
            <a:ext cx="1147500" cy="646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C0</a:t>
            </a:r>
            <a:endParaRPr b="1" sz="2600">
              <a:latin typeface="Calibri"/>
              <a:ea typeface="Calibri"/>
              <a:cs typeface="Calibri"/>
              <a:sym typeface="Calibri"/>
            </a:endParaRPr>
          </a:p>
        </p:txBody>
      </p:sp>
      <p:sp>
        <p:nvSpPr>
          <p:cNvPr id="334" name="Google Shape;334;p26"/>
          <p:cNvSpPr txBox="1"/>
          <p:nvPr/>
        </p:nvSpPr>
        <p:spPr>
          <a:xfrm>
            <a:off x="6996925" y="2162400"/>
            <a:ext cx="1147500" cy="646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C1</a:t>
            </a:r>
            <a:endParaRPr b="1" sz="2600">
              <a:latin typeface="Calibri"/>
              <a:ea typeface="Calibri"/>
              <a:cs typeface="Calibri"/>
              <a:sym typeface="Calibri"/>
            </a:endParaRPr>
          </a:p>
        </p:txBody>
      </p:sp>
      <p:sp>
        <p:nvSpPr>
          <p:cNvPr id="335" name="Google Shape;335;p26"/>
          <p:cNvSpPr txBox="1"/>
          <p:nvPr/>
        </p:nvSpPr>
        <p:spPr>
          <a:xfrm>
            <a:off x="3407750" y="4135975"/>
            <a:ext cx="2734800" cy="407700"/>
          </a:xfrm>
          <a:prstGeom prst="rect">
            <a:avLst/>
          </a:prstGeom>
          <a:noFill/>
          <a:ln cap="flat" cmpd="sng" w="9525">
            <a:solidFill>
              <a:srgbClr val="4A86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graphicFrame>
        <p:nvGraphicFramePr>
          <p:cNvPr id="336" name="Google Shape;336;p26"/>
          <p:cNvGraphicFramePr/>
          <p:nvPr/>
        </p:nvGraphicFramePr>
        <p:xfrm>
          <a:off x="6794088" y="961613"/>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lang="en" sz="2400"/>
                        <a:t>1</a:t>
                      </a:r>
                      <a:endParaRPr sz="2400"/>
                    </a:p>
                  </a:txBody>
                  <a:tcPr marT="0" marB="0" marR="0" marL="0"/>
                </a:tc>
                <a:tc>
                  <a:txBody>
                    <a:bodyPr/>
                    <a:lstStyle/>
                    <a:p>
                      <a:pPr indent="0" lvl="0" marL="0" rtl="0" algn="ctr">
                        <a:spcBef>
                          <a:spcPts val="0"/>
                        </a:spcBef>
                        <a:spcAft>
                          <a:spcPts val="0"/>
                        </a:spcAft>
                        <a:buNone/>
                      </a:pPr>
                      <a:r>
                        <a:rPr b="1" lang="en" sz="2400"/>
                        <a:t>2</a:t>
                      </a:r>
                      <a:endParaRPr b="1" sz="2400"/>
                    </a:p>
                  </a:txBody>
                  <a:tcPr marT="0" marB="0" marR="0" marL="0">
                    <a:solidFill>
                      <a:srgbClr val="FFFEBF"/>
                    </a:solidFill>
                  </a:tcPr>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graphicFrame>
        <p:nvGraphicFramePr>
          <p:cNvPr id="337" name="Google Shape;337;p26"/>
          <p:cNvGraphicFramePr/>
          <p:nvPr/>
        </p:nvGraphicFramePr>
        <p:xfrm>
          <a:off x="753813" y="9616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b="1" lang="en" sz="2400"/>
                        <a:t>1</a:t>
                      </a:r>
                      <a:endParaRPr b="1" sz="2400"/>
                    </a:p>
                  </a:txBody>
                  <a:tcPr marT="0" marB="0" marR="0" marL="0">
                    <a:solidFill>
                      <a:srgbClr val="8FEEFF"/>
                    </a:solidFill>
                  </a:tcPr>
                </a:tc>
                <a:tc>
                  <a:txBody>
                    <a:bodyPr/>
                    <a:lstStyle/>
                    <a:p>
                      <a:pPr indent="0" lvl="0" marL="0" rtl="0" algn="ctr">
                        <a:spcBef>
                          <a:spcPts val="0"/>
                        </a:spcBef>
                        <a:spcAft>
                          <a:spcPts val="0"/>
                        </a:spcAft>
                        <a:buNone/>
                      </a:pPr>
                      <a:r>
                        <a:rPr lang="en" sz="2400"/>
                        <a:t>2</a:t>
                      </a:r>
                      <a:endParaRPr sz="2400"/>
                    </a:p>
                  </a:txBody>
                  <a:tcPr marT="0" marB="0" marR="0" marL="0"/>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cxnSp>
        <p:nvCxnSpPr>
          <p:cNvPr id="338" name="Google Shape;338;p26"/>
          <p:cNvCxnSpPr>
            <a:stCxn id="333" idx="2"/>
            <a:endCxn id="335" idx="1"/>
          </p:cNvCxnSpPr>
          <p:nvPr/>
        </p:nvCxnSpPr>
        <p:spPr>
          <a:xfrm flipH="1" rot="-5400000">
            <a:off x="1808600" y="2740650"/>
            <a:ext cx="1530900" cy="1667400"/>
          </a:xfrm>
          <a:prstGeom prst="bentConnector2">
            <a:avLst/>
          </a:prstGeom>
          <a:noFill/>
          <a:ln cap="flat" cmpd="sng" w="19050">
            <a:solidFill>
              <a:srgbClr val="000000"/>
            </a:solidFill>
            <a:prstDash val="solid"/>
            <a:round/>
            <a:headEnd len="med" w="med" type="none"/>
            <a:tailEnd len="med" w="med" type="stealth"/>
          </a:ln>
        </p:spPr>
      </p:cxnSp>
      <p:cxnSp>
        <p:nvCxnSpPr>
          <p:cNvPr id="339" name="Google Shape;339;p26"/>
          <p:cNvCxnSpPr>
            <a:stCxn id="335" idx="0"/>
            <a:endCxn id="333" idx="3"/>
          </p:cNvCxnSpPr>
          <p:nvPr/>
        </p:nvCxnSpPr>
        <p:spPr>
          <a:xfrm flipH="1" rot="5400000">
            <a:off x="2719550" y="2080375"/>
            <a:ext cx="1650300" cy="2460900"/>
          </a:xfrm>
          <a:prstGeom prst="bentConnector2">
            <a:avLst/>
          </a:prstGeom>
          <a:noFill/>
          <a:ln cap="flat" cmpd="sng" w="19050">
            <a:solidFill>
              <a:srgbClr val="000000"/>
            </a:solidFill>
            <a:prstDash val="solid"/>
            <a:round/>
            <a:headEnd len="med" w="med" type="none"/>
            <a:tailEnd len="med" w="med" type="stealth"/>
          </a:ln>
        </p:spPr>
      </p:cxnSp>
      <p:sp>
        <p:nvSpPr>
          <p:cNvPr id="340" name="Google Shape;340;p26"/>
          <p:cNvSpPr txBox="1"/>
          <p:nvPr/>
        </p:nvSpPr>
        <p:spPr>
          <a:xfrm>
            <a:off x="3173403" y="2320150"/>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cxnSp>
        <p:nvCxnSpPr>
          <p:cNvPr id="341" name="Google Shape;341;p26"/>
          <p:cNvCxnSpPr>
            <a:stCxn id="335" idx="1"/>
            <a:endCxn id="333" idx="1"/>
          </p:cNvCxnSpPr>
          <p:nvPr/>
        </p:nvCxnSpPr>
        <p:spPr>
          <a:xfrm rot="10800000">
            <a:off x="1166750" y="2485525"/>
            <a:ext cx="2241000" cy="1854300"/>
          </a:xfrm>
          <a:prstGeom prst="bentConnector3">
            <a:avLst>
              <a:gd fmla="val 110633" name="adj1"/>
            </a:avLst>
          </a:prstGeom>
          <a:noFill/>
          <a:ln cap="flat" cmpd="sng" w="19050">
            <a:solidFill>
              <a:srgbClr val="000000"/>
            </a:solidFill>
            <a:prstDash val="solid"/>
            <a:round/>
            <a:headEnd len="med" w="med" type="none"/>
            <a:tailEnd len="med" w="med" type="stealth"/>
          </a:ln>
        </p:spPr>
      </p:cxnSp>
      <p:cxnSp>
        <p:nvCxnSpPr>
          <p:cNvPr id="342" name="Google Shape;342;p26"/>
          <p:cNvCxnSpPr>
            <a:stCxn id="334" idx="2"/>
            <a:endCxn id="335" idx="3"/>
          </p:cNvCxnSpPr>
          <p:nvPr/>
        </p:nvCxnSpPr>
        <p:spPr>
          <a:xfrm rot="5400000">
            <a:off x="6091225" y="2860350"/>
            <a:ext cx="1530900" cy="1428000"/>
          </a:xfrm>
          <a:prstGeom prst="bentConnector2">
            <a:avLst/>
          </a:prstGeom>
          <a:noFill/>
          <a:ln cap="flat" cmpd="sng" w="19050">
            <a:solidFill>
              <a:srgbClr val="0C343D"/>
            </a:solidFill>
            <a:prstDash val="solid"/>
            <a:round/>
            <a:headEnd len="med" w="med" type="none"/>
            <a:tailEnd len="med" w="med" type="stealth"/>
          </a:ln>
        </p:spPr>
      </p:cxnSp>
      <p:sp>
        <p:nvSpPr>
          <p:cNvPr id="343" name="Google Shape;343;p26"/>
          <p:cNvSpPr/>
          <p:nvPr/>
        </p:nvSpPr>
        <p:spPr>
          <a:xfrm>
            <a:off x="2314250" y="1949079"/>
            <a:ext cx="4685327" cy="519592"/>
          </a:xfrm>
          <a:custGeom>
            <a:rect b="b" l="l" r="r" t="t"/>
            <a:pathLst>
              <a:path extrusionOk="0" h="10453" w="58037">
                <a:moveTo>
                  <a:pt x="0" y="9839"/>
                </a:moveTo>
                <a:cubicBezTo>
                  <a:pt x="5783" y="8201"/>
                  <a:pt x="25026" y="-89"/>
                  <a:pt x="34699" y="13"/>
                </a:cubicBezTo>
                <a:cubicBezTo>
                  <a:pt x="44372" y="115"/>
                  <a:pt x="54147" y="8713"/>
                  <a:pt x="58037" y="10453"/>
                </a:cubicBezTo>
              </a:path>
            </a:pathLst>
          </a:custGeom>
          <a:noFill/>
          <a:ln cap="flat" cmpd="sng" w="19050">
            <a:solidFill>
              <a:srgbClr val="000000"/>
            </a:solidFill>
            <a:prstDash val="solid"/>
            <a:round/>
            <a:headEnd len="med" w="med" type="none"/>
            <a:tailEnd len="med" w="med" type="stealth"/>
          </a:ln>
        </p:spPr>
      </p:sp>
      <p:sp>
        <p:nvSpPr>
          <p:cNvPr id="344" name="Google Shape;344;p26"/>
          <p:cNvSpPr txBox="1"/>
          <p:nvPr/>
        </p:nvSpPr>
        <p:spPr>
          <a:xfrm>
            <a:off x="1335350" y="3299575"/>
            <a:ext cx="8100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cxnSp>
        <p:nvCxnSpPr>
          <p:cNvPr id="345" name="Google Shape;345;p26"/>
          <p:cNvCxnSpPr>
            <a:endCxn id="335" idx="1"/>
          </p:cNvCxnSpPr>
          <p:nvPr/>
        </p:nvCxnSpPr>
        <p:spPr>
          <a:xfrm flipH="1" rot="-5400000">
            <a:off x="1934750" y="2866825"/>
            <a:ext cx="1527300" cy="1418700"/>
          </a:xfrm>
          <a:prstGeom prst="bentConnector2">
            <a:avLst/>
          </a:prstGeom>
          <a:noFill/>
          <a:ln cap="flat" cmpd="sng" w="38100">
            <a:solidFill>
              <a:srgbClr val="0000FF"/>
            </a:solidFill>
            <a:prstDash val="solid"/>
            <a:round/>
            <a:headEnd len="med" w="med" type="none"/>
            <a:tailEnd len="med" w="med" type="stealth"/>
          </a:ln>
        </p:spPr>
      </p:cxnSp>
      <p:sp>
        <p:nvSpPr>
          <p:cNvPr id="346" name="Google Shape;346;p26"/>
          <p:cNvSpPr txBox="1"/>
          <p:nvPr/>
        </p:nvSpPr>
        <p:spPr>
          <a:xfrm>
            <a:off x="4268550" y="1793100"/>
            <a:ext cx="11475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5b. Data</a:t>
            </a:r>
            <a:endParaRPr sz="1800">
              <a:latin typeface="Calibri"/>
              <a:ea typeface="Calibri"/>
              <a:cs typeface="Calibri"/>
              <a:sym typeface="Calibri"/>
            </a:endParaRPr>
          </a:p>
        </p:txBody>
      </p:sp>
      <p:sp>
        <p:nvSpPr>
          <p:cNvPr id="347" name="Google Shape;347;p26"/>
          <p:cNvSpPr txBox="1"/>
          <p:nvPr/>
        </p:nvSpPr>
        <p:spPr>
          <a:xfrm>
            <a:off x="1563950" y="3810650"/>
            <a:ext cx="8808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7. Upg</a:t>
            </a:r>
            <a:endParaRPr sz="2400">
              <a:latin typeface="Calibri"/>
              <a:ea typeface="Calibri"/>
              <a:cs typeface="Calibri"/>
              <a:sym typeface="Calibri"/>
            </a:endParaRPr>
          </a:p>
        </p:txBody>
      </p:sp>
      <p:sp>
        <p:nvSpPr>
          <p:cNvPr id="348" name="Google Shape;348;p26"/>
          <p:cNvSpPr/>
          <p:nvPr/>
        </p:nvSpPr>
        <p:spPr>
          <a:xfrm>
            <a:off x="2318200" y="2504225"/>
            <a:ext cx="2461300" cy="1624175"/>
          </a:xfrm>
          <a:custGeom>
            <a:rect b="b" l="l" r="r" t="t"/>
            <a:pathLst>
              <a:path extrusionOk="0" h="64967" w="98452">
                <a:moveTo>
                  <a:pt x="0" y="0"/>
                </a:moveTo>
                <a:cubicBezTo>
                  <a:pt x="4627" y="7012"/>
                  <a:pt x="11352" y="31243"/>
                  <a:pt x="27761" y="42071"/>
                </a:cubicBezTo>
                <a:cubicBezTo>
                  <a:pt x="44170" y="52899"/>
                  <a:pt x="86670" y="61151"/>
                  <a:pt x="98452" y="64967"/>
                </a:cubicBezTo>
              </a:path>
            </a:pathLst>
          </a:custGeom>
          <a:noFill/>
          <a:ln cap="flat" cmpd="sng" w="19050">
            <a:solidFill>
              <a:srgbClr val="000000"/>
            </a:solidFill>
            <a:prstDash val="solid"/>
            <a:round/>
            <a:headEnd len="med" w="med" type="none"/>
            <a:tailEnd len="med" w="med" type="stealth"/>
          </a:ln>
        </p:spPr>
      </p:sp>
      <p:sp>
        <p:nvSpPr>
          <p:cNvPr id="349" name="Google Shape;349;p26"/>
          <p:cNvSpPr txBox="1"/>
          <p:nvPr/>
        </p:nvSpPr>
        <p:spPr>
          <a:xfrm>
            <a:off x="2532823" y="3274075"/>
            <a:ext cx="7941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 WB</a:t>
            </a:r>
            <a:endParaRPr sz="1800">
              <a:latin typeface="Calibri"/>
              <a:ea typeface="Calibri"/>
              <a:cs typeface="Calibri"/>
              <a:sym typeface="Calibri"/>
            </a:endParaRPr>
          </a:p>
        </p:txBody>
      </p:sp>
      <p:cxnSp>
        <p:nvCxnSpPr>
          <p:cNvPr id="350" name="Google Shape;350;p26"/>
          <p:cNvCxnSpPr>
            <a:stCxn id="335" idx="0"/>
            <a:endCxn id="333" idx="3"/>
          </p:cNvCxnSpPr>
          <p:nvPr/>
        </p:nvCxnSpPr>
        <p:spPr>
          <a:xfrm flipH="1" rot="5400000">
            <a:off x="2719550" y="2080375"/>
            <a:ext cx="1650300" cy="2460900"/>
          </a:xfrm>
          <a:prstGeom prst="curvedConnector2">
            <a:avLst/>
          </a:prstGeom>
          <a:noFill/>
          <a:ln cap="flat" cmpd="sng" w="19050">
            <a:solidFill>
              <a:srgbClr val="000000"/>
            </a:solidFill>
            <a:prstDash val="solid"/>
            <a:round/>
            <a:headEnd len="med" w="med" type="none"/>
            <a:tailEnd len="med" w="med" type="stealth"/>
          </a:ln>
        </p:spPr>
      </p:cxnSp>
      <p:sp>
        <p:nvSpPr>
          <p:cNvPr id="351" name="Google Shape;351;p26"/>
          <p:cNvSpPr txBox="1"/>
          <p:nvPr/>
        </p:nvSpPr>
        <p:spPr>
          <a:xfrm>
            <a:off x="3903427" y="2989775"/>
            <a:ext cx="5793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6. Ack</a:t>
            </a:r>
            <a:endParaRPr sz="1800">
              <a:latin typeface="Calibri"/>
              <a:ea typeface="Calibri"/>
              <a:cs typeface="Calibri"/>
              <a:sym typeface="Calibri"/>
            </a:endParaRPr>
          </a:p>
        </p:txBody>
      </p:sp>
      <p:sp>
        <p:nvSpPr>
          <p:cNvPr id="352" name="Google Shape;352;p26"/>
          <p:cNvSpPr txBox="1"/>
          <p:nvPr/>
        </p:nvSpPr>
        <p:spPr>
          <a:xfrm>
            <a:off x="373875" y="2854975"/>
            <a:ext cx="12144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grpSp>
        <p:nvGrpSpPr>
          <p:cNvPr id="353" name="Google Shape;353;p26"/>
          <p:cNvGrpSpPr/>
          <p:nvPr/>
        </p:nvGrpSpPr>
        <p:grpSpPr>
          <a:xfrm>
            <a:off x="1166648" y="1342645"/>
            <a:ext cx="507332" cy="819907"/>
            <a:chOff x="1291725" y="2241600"/>
            <a:chExt cx="379200" cy="498000"/>
          </a:xfrm>
        </p:grpSpPr>
        <p:cxnSp>
          <p:nvCxnSpPr>
            <p:cNvPr id="354" name="Google Shape;354;p26"/>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355" name="Google Shape;355;p26"/>
            <p:cNvSpPr txBox="1"/>
            <p:nvPr/>
          </p:nvSpPr>
          <p:spPr>
            <a:xfrm>
              <a:off x="1291725" y="2412017"/>
              <a:ext cx="379200" cy="224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latin typeface="Calibri"/>
                  <a:ea typeface="Calibri"/>
                  <a:cs typeface="Calibri"/>
                  <a:sym typeface="Calibri"/>
                </a:rPr>
                <a:t>ST</a:t>
              </a:r>
              <a:endParaRPr b="1" sz="2400">
                <a:latin typeface="Calibri"/>
                <a:ea typeface="Calibri"/>
                <a:cs typeface="Calibri"/>
                <a:sym typeface="Calibri"/>
              </a:endParaRPr>
            </a:p>
          </p:txBody>
        </p:sp>
      </p:grpSp>
      <p:grpSp>
        <p:nvGrpSpPr>
          <p:cNvPr id="356" name="Google Shape;356;p26"/>
          <p:cNvGrpSpPr/>
          <p:nvPr/>
        </p:nvGrpSpPr>
        <p:grpSpPr>
          <a:xfrm>
            <a:off x="7668998" y="1342657"/>
            <a:ext cx="507332" cy="819907"/>
            <a:chOff x="1291725" y="2241600"/>
            <a:chExt cx="379200" cy="498000"/>
          </a:xfrm>
        </p:grpSpPr>
        <p:cxnSp>
          <p:nvCxnSpPr>
            <p:cNvPr id="357" name="Google Shape;357;p26"/>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358" name="Google Shape;358;p26"/>
            <p:cNvSpPr txBox="1"/>
            <p:nvPr/>
          </p:nvSpPr>
          <p:spPr>
            <a:xfrm>
              <a:off x="1291725" y="2412017"/>
              <a:ext cx="379200" cy="224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latin typeface="Calibri"/>
                  <a:ea typeface="Calibri"/>
                  <a:cs typeface="Calibri"/>
                  <a:sym typeface="Calibri"/>
                </a:rPr>
                <a:t>LD</a:t>
              </a:r>
              <a:endParaRPr b="1" sz="2400">
                <a:latin typeface="Calibri"/>
                <a:ea typeface="Calibri"/>
                <a:cs typeface="Calibri"/>
                <a:sym typeface="Calibri"/>
              </a:endParaRPr>
            </a:p>
          </p:txBody>
        </p:sp>
      </p:grpSp>
      <p:sp>
        <p:nvSpPr>
          <p:cNvPr id="359" name="Google Shape;359;p26"/>
          <p:cNvSpPr txBox="1"/>
          <p:nvPr/>
        </p:nvSpPr>
        <p:spPr>
          <a:xfrm>
            <a:off x="7169250" y="3299575"/>
            <a:ext cx="736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sp>
        <p:nvSpPr>
          <p:cNvPr id="360" name="Google Shape;360;p26"/>
          <p:cNvSpPr txBox="1"/>
          <p:nvPr>
            <p:ph type="title"/>
          </p:nvPr>
        </p:nvSpPr>
        <p:spPr>
          <a:xfrm>
            <a:off x="456050" y="227125"/>
            <a:ext cx="7616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Cache Contention due to False Sharing</a:t>
            </a:r>
            <a:endParaRPr>
              <a:solidFill>
                <a:srgbClr val="745D1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66" name="Google Shape;366;p27"/>
          <p:cNvSpPr txBox="1"/>
          <p:nvPr/>
        </p:nvSpPr>
        <p:spPr>
          <a:xfrm>
            <a:off x="1166600" y="2162400"/>
            <a:ext cx="1147500" cy="646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C0</a:t>
            </a:r>
            <a:endParaRPr b="1" sz="2600">
              <a:latin typeface="Calibri"/>
              <a:ea typeface="Calibri"/>
              <a:cs typeface="Calibri"/>
              <a:sym typeface="Calibri"/>
            </a:endParaRPr>
          </a:p>
        </p:txBody>
      </p:sp>
      <p:sp>
        <p:nvSpPr>
          <p:cNvPr id="367" name="Google Shape;367;p27"/>
          <p:cNvSpPr txBox="1"/>
          <p:nvPr/>
        </p:nvSpPr>
        <p:spPr>
          <a:xfrm>
            <a:off x="6996925" y="2162400"/>
            <a:ext cx="1147500" cy="646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C1</a:t>
            </a:r>
            <a:endParaRPr b="1" sz="2600">
              <a:latin typeface="Calibri"/>
              <a:ea typeface="Calibri"/>
              <a:cs typeface="Calibri"/>
              <a:sym typeface="Calibri"/>
            </a:endParaRPr>
          </a:p>
        </p:txBody>
      </p:sp>
      <p:sp>
        <p:nvSpPr>
          <p:cNvPr id="368" name="Google Shape;368;p27"/>
          <p:cNvSpPr txBox="1"/>
          <p:nvPr/>
        </p:nvSpPr>
        <p:spPr>
          <a:xfrm>
            <a:off x="3407750" y="4135975"/>
            <a:ext cx="2734800" cy="407700"/>
          </a:xfrm>
          <a:prstGeom prst="rect">
            <a:avLst/>
          </a:prstGeom>
          <a:noFill/>
          <a:ln cap="flat" cmpd="sng" w="9525">
            <a:solidFill>
              <a:srgbClr val="4A86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graphicFrame>
        <p:nvGraphicFramePr>
          <p:cNvPr id="369" name="Google Shape;369;p27"/>
          <p:cNvGraphicFramePr/>
          <p:nvPr/>
        </p:nvGraphicFramePr>
        <p:xfrm>
          <a:off x="6794088" y="961613"/>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lang="en" sz="2400"/>
                        <a:t>1</a:t>
                      </a:r>
                      <a:endParaRPr sz="2400"/>
                    </a:p>
                  </a:txBody>
                  <a:tcPr marT="0" marB="0" marR="0" marL="0"/>
                </a:tc>
                <a:tc>
                  <a:txBody>
                    <a:bodyPr/>
                    <a:lstStyle/>
                    <a:p>
                      <a:pPr indent="0" lvl="0" marL="0" rtl="0" algn="ctr">
                        <a:spcBef>
                          <a:spcPts val="0"/>
                        </a:spcBef>
                        <a:spcAft>
                          <a:spcPts val="0"/>
                        </a:spcAft>
                        <a:buNone/>
                      </a:pPr>
                      <a:r>
                        <a:rPr b="1" lang="en" sz="2400"/>
                        <a:t>2</a:t>
                      </a:r>
                      <a:endParaRPr b="1" sz="2400"/>
                    </a:p>
                  </a:txBody>
                  <a:tcPr marT="0" marB="0" marR="0" marL="0">
                    <a:solidFill>
                      <a:srgbClr val="FFFEBF"/>
                    </a:solidFill>
                  </a:tcPr>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graphicFrame>
        <p:nvGraphicFramePr>
          <p:cNvPr id="370" name="Google Shape;370;p27"/>
          <p:cNvGraphicFramePr/>
          <p:nvPr/>
        </p:nvGraphicFramePr>
        <p:xfrm>
          <a:off x="753813" y="9616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b="1" lang="en" sz="2400"/>
                        <a:t>1</a:t>
                      </a:r>
                      <a:endParaRPr b="1" sz="2400"/>
                    </a:p>
                  </a:txBody>
                  <a:tcPr marT="0" marB="0" marR="0" marL="0">
                    <a:solidFill>
                      <a:srgbClr val="8FEEFF"/>
                    </a:solidFill>
                  </a:tcPr>
                </a:tc>
                <a:tc>
                  <a:txBody>
                    <a:bodyPr/>
                    <a:lstStyle/>
                    <a:p>
                      <a:pPr indent="0" lvl="0" marL="0" rtl="0" algn="ctr">
                        <a:spcBef>
                          <a:spcPts val="0"/>
                        </a:spcBef>
                        <a:spcAft>
                          <a:spcPts val="0"/>
                        </a:spcAft>
                        <a:buNone/>
                      </a:pPr>
                      <a:r>
                        <a:rPr lang="en" sz="2400"/>
                        <a:t>2</a:t>
                      </a:r>
                      <a:endParaRPr sz="2400"/>
                    </a:p>
                  </a:txBody>
                  <a:tcPr marT="0" marB="0" marR="0" marL="0"/>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cxnSp>
        <p:nvCxnSpPr>
          <p:cNvPr id="371" name="Google Shape;371;p27"/>
          <p:cNvCxnSpPr>
            <a:stCxn id="366" idx="2"/>
            <a:endCxn id="368" idx="1"/>
          </p:cNvCxnSpPr>
          <p:nvPr/>
        </p:nvCxnSpPr>
        <p:spPr>
          <a:xfrm flipH="1" rot="-5400000">
            <a:off x="1808600" y="2740650"/>
            <a:ext cx="1530900" cy="1667400"/>
          </a:xfrm>
          <a:prstGeom prst="bentConnector2">
            <a:avLst/>
          </a:prstGeom>
          <a:noFill/>
          <a:ln cap="flat" cmpd="sng" w="19050">
            <a:solidFill>
              <a:srgbClr val="000000"/>
            </a:solidFill>
            <a:prstDash val="solid"/>
            <a:round/>
            <a:headEnd len="med" w="med" type="none"/>
            <a:tailEnd len="med" w="med" type="stealth"/>
          </a:ln>
        </p:spPr>
      </p:cxnSp>
      <p:cxnSp>
        <p:nvCxnSpPr>
          <p:cNvPr id="372" name="Google Shape;372;p27"/>
          <p:cNvCxnSpPr>
            <a:stCxn id="368" idx="0"/>
            <a:endCxn id="366" idx="3"/>
          </p:cNvCxnSpPr>
          <p:nvPr/>
        </p:nvCxnSpPr>
        <p:spPr>
          <a:xfrm flipH="1" rot="5400000">
            <a:off x="2719550" y="2080375"/>
            <a:ext cx="1650300" cy="2460900"/>
          </a:xfrm>
          <a:prstGeom prst="bentConnector2">
            <a:avLst/>
          </a:prstGeom>
          <a:noFill/>
          <a:ln cap="flat" cmpd="sng" w="19050">
            <a:solidFill>
              <a:srgbClr val="000000"/>
            </a:solidFill>
            <a:prstDash val="solid"/>
            <a:round/>
            <a:headEnd len="med" w="med" type="none"/>
            <a:tailEnd len="med" w="med" type="stealth"/>
          </a:ln>
        </p:spPr>
      </p:cxnSp>
      <p:sp>
        <p:nvSpPr>
          <p:cNvPr id="373" name="Google Shape;373;p27"/>
          <p:cNvSpPr txBox="1"/>
          <p:nvPr/>
        </p:nvSpPr>
        <p:spPr>
          <a:xfrm>
            <a:off x="3173403" y="2320150"/>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cxnSp>
        <p:nvCxnSpPr>
          <p:cNvPr id="374" name="Google Shape;374;p27"/>
          <p:cNvCxnSpPr>
            <a:stCxn id="368" idx="1"/>
            <a:endCxn id="366" idx="1"/>
          </p:cNvCxnSpPr>
          <p:nvPr/>
        </p:nvCxnSpPr>
        <p:spPr>
          <a:xfrm rot="10800000">
            <a:off x="1166750" y="2485525"/>
            <a:ext cx="2241000" cy="1854300"/>
          </a:xfrm>
          <a:prstGeom prst="bentConnector3">
            <a:avLst>
              <a:gd fmla="val 110633" name="adj1"/>
            </a:avLst>
          </a:prstGeom>
          <a:noFill/>
          <a:ln cap="flat" cmpd="sng" w="19050">
            <a:solidFill>
              <a:srgbClr val="000000"/>
            </a:solidFill>
            <a:prstDash val="solid"/>
            <a:round/>
            <a:headEnd len="med" w="med" type="none"/>
            <a:tailEnd len="med" w="med" type="stealth"/>
          </a:ln>
        </p:spPr>
      </p:cxnSp>
      <p:cxnSp>
        <p:nvCxnSpPr>
          <p:cNvPr id="375" name="Google Shape;375;p27"/>
          <p:cNvCxnSpPr>
            <a:stCxn id="366" idx="2"/>
            <a:endCxn id="368" idx="1"/>
          </p:cNvCxnSpPr>
          <p:nvPr/>
        </p:nvCxnSpPr>
        <p:spPr>
          <a:xfrm flipH="1" rot="-5400000">
            <a:off x="1808600" y="2740650"/>
            <a:ext cx="1530900" cy="1667400"/>
          </a:xfrm>
          <a:prstGeom prst="bentConnector2">
            <a:avLst/>
          </a:prstGeom>
          <a:noFill/>
          <a:ln cap="flat" cmpd="sng" w="19050">
            <a:solidFill>
              <a:srgbClr val="000000"/>
            </a:solidFill>
            <a:prstDash val="solid"/>
            <a:round/>
            <a:headEnd len="med" w="med" type="none"/>
            <a:tailEnd len="med" w="med" type="stealth"/>
          </a:ln>
        </p:spPr>
      </p:cxnSp>
      <p:cxnSp>
        <p:nvCxnSpPr>
          <p:cNvPr id="376" name="Google Shape;376;p27"/>
          <p:cNvCxnSpPr>
            <a:stCxn id="367" idx="2"/>
            <a:endCxn id="368" idx="3"/>
          </p:cNvCxnSpPr>
          <p:nvPr/>
        </p:nvCxnSpPr>
        <p:spPr>
          <a:xfrm rot="5400000">
            <a:off x="6091225" y="2860350"/>
            <a:ext cx="1530900" cy="1428000"/>
          </a:xfrm>
          <a:prstGeom prst="bentConnector2">
            <a:avLst/>
          </a:prstGeom>
          <a:noFill/>
          <a:ln cap="flat" cmpd="sng" w="19050">
            <a:solidFill>
              <a:srgbClr val="0C343D"/>
            </a:solidFill>
            <a:prstDash val="solid"/>
            <a:round/>
            <a:headEnd len="med" w="med" type="none"/>
            <a:tailEnd len="med" w="med" type="stealth"/>
          </a:ln>
        </p:spPr>
      </p:cxnSp>
      <p:sp>
        <p:nvSpPr>
          <p:cNvPr id="377" name="Google Shape;377;p27"/>
          <p:cNvSpPr/>
          <p:nvPr/>
        </p:nvSpPr>
        <p:spPr>
          <a:xfrm>
            <a:off x="2314250" y="1949079"/>
            <a:ext cx="4685327" cy="519592"/>
          </a:xfrm>
          <a:custGeom>
            <a:rect b="b" l="l" r="r" t="t"/>
            <a:pathLst>
              <a:path extrusionOk="0" h="10453" w="58037">
                <a:moveTo>
                  <a:pt x="0" y="9839"/>
                </a:moveTo>
                <a:cubicBezTo>
                  <a:pt x="5783" y="8201"/>
                  <a:pt x="25026" y="-89"/>
                  <a:pt x="34699" y="13"/>
                </a:cubicBezTo>
                <a:cubicBezTo>
                  <a:pt x="44372" y="115"/>
                  <a:pt x="54147" y="8713"/>
                  <a:pt x="58037" y="10453"/>
                </a:cubicBezTo>
              </a:path>
            </a:pathLst>
          </a:custGeom>
          <a:noFill/>
          <a:ln cap="flat" cmpd="sng" w="19050">
            <a:solidFill>
              <a:srgbClr val="000000"/>
            </a:solidFill>
            <a:prstDash val="solid"/>
            <a:round/>
            <a:headEnd len="med" w="med" type="none"/>
            <a:tailEnd len="med" w="med" type="stealth"/>
          </a:ln>
        </p:spPr>
      </p:sp>
      <p:cxnSp>
        <p:nvCxnSpPr>
          <p:cNvPr id="378" name="Google Shape;378;p27"/>
          <p:cNvCxnSpPr>
            <a:stCxn id="368" idx="3"/>
            <a:endCxn id="367" idx="3"/>
          </p:cNvCxnSpPr>
          <p:nvPr/>
        </p:nvCxnSpPr>
        <p:spPr>
          <a:xfrm flipH="1" rot="10800000">
            <a:off x="6142550" y="2485525"/>
            <a:ext cx="2001900" cy="1854300"/>
          </a:xfrm>
          <a:prstGeom prst="bentConnector3">
            <a:avLst>
              <a:gd fmla="val 111894" name="adj1"/>
            </a:avLst>
          </a:prstGeom>
          <a:noFill/>
          <a:ln cap="flat" cmpd="sng" w="38100">
            <a:solidFill>
              <a:srgbClr val="0000FF"/>
            </a:solidFill>
            <a:prstDash val="solid"/>
            <a:round/>
            <a:headEnd len="med" w="med" type="none"/>
            <a:tailEnd len="med" w="med" type="stealth"/>
          </a:ln>
        </p:spPr>
      </p:cxnSp>
      <p:sp>
        <p:nvSpPr>
          <p:cNvPr id="379" name="Google Shape;379;p27"/>
          <p:cNvSpPr txBox="1"/>
          <p:nvPr/>
        </p:nvSpPr>
        <p:spPr>
          <a:xfrm>
            <a:off x="7809700" y="2999500"/>
            <a:ext cx="8835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8. INV</a:t>
            </a:r>
            <a:endParaRPr sz="2400">
              <a:latin typeface="Calibri"/>
              <a:ea typeface="Calibri"/>
              <a:cs typeface="Calibri"/>
              <a:sym typeface="Calibri"/>
            </a:endParaRPr>
          </a:p>
        </p:txBody>
      </p:sp>
      <p:sp>
        <p:nvSpPr>
          <p:cNvPr id="380" name="Google Shape;380;p27"/>
          <p:cNvSpPr txBox="1"/>
          <p:nvPr/>
        </p:nvSpPr>
        <p:spPr>
          <a:xfrm>
            <a:off x="4268550" y="1793100"/>
            <a:ext cx="11475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5b. Data</a:t>
            </a:r>
            <a:endParaRPr sz="1800">
              <a:latin typeface="Calibri"/>
              <a:ea typeface="Calibri"/>
              <a:cs typeface="Calibri"/>
              <a:sym typeface="Calibri"/>
            </a:endParaRPr>
          </a:p>
        </p:txBody>
      </p:sp>
      <p:sp>
        <p:nvSpPr>
          <p:cNvPr id="381" name="Google Shape;381;p27"/>
          <p:cNvSpPr txBox="1"/>
          <p:nvPr/>
        </p:nvSpPr>
        <p:spPr>
          <a:xfrm>
            <a:off x="1422038" y="3810650"/>
            <a:ext cx="636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7. Upg</a:t>
            </a:r>
            <a:endParaRPr sz="1800">
              <a:latin typeface="Calibri"/>
              <a:ea typeface="Calibri"/>
              <a:cs typeface="Calibri"/>
              <a:sym typeface="Calibri"/>
            </a:endParaRPr>
          </a:p>
        </p:txBody>
      </p:sp>
      <p:sp>
        <p:nvSpPr>
          <p:cNvPr id="382" name="Google Shape;382;p27"/>
          <p:cNvSpPr/>
          <p:nvPr/>
        </p:nvSpPr>
        <p:spPr>
          <a:xfrm>
            <a:off x="2318200" y="2504225"/>
            <a:ext cx="2461300" cy="1624175"/>
          </a:xfrm>
          <a:custGeom>
            <a:rect b="b" l="l" r="r" t="t"/>
            <a:pathLst>
              <a:path extrusionOk="0" h="64967" w="98452">
                <a:moveTo>
                  <a:pt x="0" y="0"/>
                </a:moveTo>
                <a:cubicBezTo>
                  <a:pt x="4627" y="7012"/>
                  <a:pt x="11352" y="31243"/>
                  <a:pt x="27761" y="42071"/>
                </a:cubicBezTo>
                <a:cubicBezTo>
                  <a:pt x="44170" y="52899"/>
                  <a:pt x="86670" y="61151"/>
                  <a:pt x="98452" y="64967"/>
                </a:cubicBezTo>
              </a:path>
            </a:pathLst>
          </a:custGeom>
          <a:noFill/>
          <a:ln cap="flat" cmpd="sng" w="19050">
            <a:solidFill>
              <a:srgbClr val="000000"/>
            </a:solidFill>
            <a:prstDash val="solid"/>
            <a:round/>
            <a:headEnd len="med" w="med" type="none"/>
            <a:tailEnd len="med" w="med" type="stealth"/>
          </a:ln>
        </p:spPr>
      </p:sp>
      <p:sp>
        <p:nvSpPr>
          <p:cNvPr id="383" name="Google Shape;383;p27"/>
          <p:cNvSpPr txBox="1"/>
          <p:nvPr/>
        </p:nvSpPr>
        <p:spPr>
          <a:xfrm>
            <a:off x="2532823" y="3274075"/>
            <a:ext cx="7941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 WB</a:t>
            </a:r>
            <a:endParaRPr sz="1800">
              <a:latin typeface="Calibri"/>
              <a:ea typeface="Calibri"/>
              <a:cs typeface="Calibri"/>
              <a:sym typeface="Calibri"/>
            </a:endParaRPr>
          </a:p>
        </p:txBody>
      </p:sp>
      <p:cxnSp>
        <p:nvCxnSpPr>
          <p:cNvPr id="384" name="Google Shape;384;p27"/>
          <p:cNvCxnSpPr>
            <a:stCxn id="368" idx="0"/>
            <a:endCxn id="366" idx="3"/>
          </p:cNvCxnSpPr>
          <p:nvPr/>
        </p:nvCxnSpPr>
        <p:spPr>
          <a:xfrm flipH="1" rot="5400000">
            <a:off x="2719550" y="2080375"/>
            <a:ext cx="1650300" cy="2460900"/>
          </a:xfrm>
          <a:prstGeom prst="curvedConnector2">
            <a:avLst/>
          </a:prstGeom>
          <a:noFill/>
          <a:ln cap="flat" cmpd="sng" w="19050">
            <a:solidFill>
              <a:srgbClr val="000000"/>
            </a:solidFill>
            <a:prstDash val="solid"/>
            <a:round/>
            <a:headEnd len="med" w="med" type="none"/>
            <a:tailEnd len="med" w="med" type="stealth"/>
          </a:ln>
        </p:spPr>
      </p:cxnSp>
      <p:sp>
        <p:nvSpPr>
          <p:cNvPr id="385" name="Google Shape;385;p27"/>
          <p:cNvSpPr txBox="1"/>
          <p:nvPr/>
        </p:nvSpPr>
        <p:spPr>
          <a:xfrm>
            <a:off x="3903427" y="2989775"/>
            <a:ext cx="5793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6. Ack</a:t>
            </a:r>
            <a:endParaRPr sz="1800">
              <a:latin typeface="Calibri"/>
              <a:ea typeface="Calibri"/>
              <a:cs typeface="Calibri"/>
              <a:sym typeface="Calibri"/>
            </a:endParaRPr>
          </a:p>
        </p:txBody>
      </p:sp>
      <p:sp>
        <p:nvSpPr>
          <p:cNvPr id="386" name="Google Shape;386;p27"/>
          <p:cNvSpPr txBox="1"/>
          <p:nvPr/>
        </p:nvSpPr>
        <p:spPr>
          <a:xfrm>
            <a:off x="373875" y="2854975"/>
            <a:ext cx="12144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387" name="Google Shape;387;p27"/>
          <p:cNvSpPr txBox="1"/>
          <p:nvPr/>
        </p:nvSpPr>
        <p:spPr>
          <a:xfrm>
            <a:off x="1335350" y="3299575"/>
            <a:ext cx="8100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grpSp>
        <p:nvGrpSpPr>
          <p:cNvPr id="388" name="Google Shape;388;p27"/>
          <p:cNvGrpSpPr/>
          <p:nvPr/>
        </p:nvGrpSpPr>
        <p:grpSpPr>
          <a:xfrm>
            <a:off x="1166648" y="1342645"/>
            <a:ext cx="507332" cy="819907"/>
            <a:chOff x="1291725" y="2241600"/>
            <a:chExt cx="379200" cy="498000"/>
          </a:xfrm>
        </p:grpSpPr>
        <p:cxnSp>
          <p:nvCxnSpPr>
            <p:cNvPr id="389" name="Google Shape;389;p27"/>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390" name="Google Shape;390;p27"/>
            <p:cNvSpPr txBox="1"/>
            <p:nvPr/>
          </p:nvSpPr>
          <p:spPr>
            <a:xfrm>
              <a:off x="1291725" y="2412017"/>
              <a:ext cx="379200" cy="224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latin typeface="Calibri"/>
                  <a:ea typeface="Calibri"/>
                  <a:cs typeface="Calibri"/>
                  <a:sym typeface="Calibri"/>
                </a:rPr>
                <a:t>ST</a:t>
              </a:r>
              <a:endParaRPr b="1" sz="2400">
                <a:latin typeface="Calibri"/>
                <a:ea typeface="Calibri"/>
                <a:cs typeface="Calibri"/>
                <a:sym typeface="Calibri"/>
              </a:endParaRPr>
            </a:p>
          </p:txBody>
        </p:sp>
      </p:grpSp>
      <p:grpSp>
        <p:nvGrpSpPr>
          <p:cNvPr id="391" name="Google Shape;391;p27"/>
          <p:cNvGrpSpPr/>
          <p:nvPr/>
        </p:nvGrpSpPr>
        <p:grpSpPr>
          <a:xfrm>
            <a:off x="7668998" y="1342657"/>
            <a:ext cx="507332" cy="819907"/>
            <a:chOff x="1291725" y="2241600"/>
            <a:chExt cx="379200" cy="498000"/>
          </a:xfrm>
        </p:grpSpPr>
        <p:cxnSp>
          <p:nvCxnSpPr>
            <p:cNvPr id="392" name="Google Shape;392;p27"/>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393" name="Google Shape;393;p27"/>
            <p:cNvSpPr txBox="1"/>
            <p:nvPr/>
          </p:nvSpPr>
          <p:spPr>
            <a:xfrm>
              <a:off x="1291725" y="2412017"/>
              <a:ext cx="379200" cy="224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latin typeface="Calibri"/>
                  <a:ea typeface="Calibri"/>
                  <a:cs typeface="Calibri"/>
                  <a:sym typeface="Calibri"/>
                </a:rPr>
                <a:t>LD</a:t>
              </a:r>
              <a:endParaRPr b="1" sz="2400">
                <a:latin typeface="Calibri"/>
                <a:ea typeface="Calibri"/>
                <a:cs typeface="Calibri"/>
                <a:sym typeface="Calibri"/>
              </a:endParaRPr>
            </a:p>
          </p:txBody>
        </p:sp>
      </p:grpSp>
      <p:sp>
        <p:nvSpPr>
          <p:cNvPr id="394" name="Google Shape;394;p27"/>
          <p:cNvSpPr txBox="1"/>
          <p:nvPr/>
        </p:nvSpPr>
        <p:spPr>
          <a:xfrm>
            <a:off x="7169250" y="3299575"/>
            <a:ext cx="736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sp>
        <p:nvSpPr>
          <p:cNvPr id="395" name="Google Shape;395;p27"/>
          <p:cNvSpPr txBox="1"/>
          <p:nvPr>
            <p:ph type="title"/>
          </p:nvPr>
        </p:nvSpPr>
        <p:spPr>
          <a:xfrm>
            <a:off x="456050" y="227125"/>
            <a:ext cx="7616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Cache Contention due to False Sharing</a:t>
            </a:r>
            <a:endParaRPr>
              <a:solidFill>
                <a:srgbClr val="745D1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1" name="Google Shape;401;p28"/>
          <p:cNvSpPr txBox="1"/>
          <p:nvPr/>
        </p:nvSpPr>
        <p:spPr>
          <a:xfrm>
            <a:off x="1166600" y="2162400"/>
            <a:ext cx="1147500" cy="646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C0</a:t>
            </a:r>
            <a:endParaRPr b="1" sz="2600">
              <a:latin typeface="Calibri"/>
              <a:ea typeface="Calibri"/>
              <a:cs typeface="Calibri"/>
              <a:sym typeface="Calibri"/>
            </a:endParaRPr>
          </a:p>
        </p:txBody>
      </p:sp>
      <p:sp>
        <p:nvSpPr>
          <p:cNvPr id="402" name="Google Shape;402;p28"/>
          <p:cNvSpPr txBox="1"/>
          <p:nvPr/>
        </p:nvSpPr>
        <p:spPr>
          <a:xfrm>
            <a:off x="6996925" y="2162400"/>
            <a:ext cx="1147500" cy="646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C1</a:t>
            </a:r>
            <a:endParaRPr b="1" sz="2600">
              <a:latin typeface="Calibri"/>
              <a:ea typeface="Calibri"/>
              <a:cs typeface="Calibri"/>
              <a:sym typeface="Calibri"/>
            </a:endParaRPr>
          </a:p>
        </p:txBody>
      </p:sp>
      <p:sp>
        <p:nvSpPr>
          <p:cNvPr id="403" name="Google Shape;403;p28"/>
          <p:cNvSpPr txBox="1"/>
          <p:nvPr/>
        </p:nvSpPr>
        <p:spPr>
          <a:xfrm>
            <a:off x="3407750" y="4135975"/>
            <a:ext cx="2734800" cy="407700"/>
          </a:xfrm>
          <a:prstGeom prst="rect">
            <a:avLst/>
          </a:prstGeom>
          <a:noFill/>
          <a:ln cap="flat" cmpd="sng" w="9525">
            <a:solidFill>
              <a:srgbClr val="4A86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graphicFrame>
        <p:nvGraphicFramePr>
          <p:cNvPr id="404" name="Google Shape;404;p28"/>
          <p:cNvGraphicFramePr/>
          <p:nvPr/>
        </p:nvGraphicFramePr>
        <p:xfrm>
          <a:off x="6794088" y="961613"/>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lang="en" sz="2400"/>
                        <a:t>1</a:t>
                      </a:r>
                      <a:endParaRPr sz="2400"/>
                    </a:p>
                  </a:txBody>
                  <a:tcPr marT="0" marB="0" marR="0" marL="0"/>
                </a:tc>
                <a:tc>
                  <a:txBody>
                    <a:bodyPr/>
                    <a:lstStyle/>
                    <a:p>
                      <a:pPr indent="0" lvl="0" marL="0" rtl="0" algn="ctr">
                        <a:spcBef>
                          <a:spcPts val="0"/>
                        </a:spcBef>
                        <a:spcAft>
                          <a:spcPts val="0"/>
                        </a:spcAft>
                        <a:buNone/>
                      </a:pPr>
                      <a:r>
                        <a:rPr b="1" lang="en" sz="2400"/>
                        <a:t>2</a:t>
                      </a:r>
                      <a:endParaRPr b="1" sz="2400"/>
                    </a:p>
                  </a:txBody>
                  <a:tcPr marT="0" marB="0" marR="0" marL="0">
                    <a:solidFill>
                      <a:srgbClr val="FFFEBF"/>
                    </a:solidFill>
                  </a:tcPr>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graphicFrame>
        <p:nvGraphicFramePr>
          <p:cNvPr id="405" name="Google Shape;405;p28"/>
          <p:cNvGraphicFramePr/>
          <p:nvPr/>
        </p:nvGraphicFramePr>
        <p:xfrm>
          <a:off x="753813" y="9616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b="1" lang="en" sz="2400"/>
                        <a:t>1</a:t>
                      </a:r>
                      <a:endParaRPr b="1" sz="2400"/>
                    </a:p>
                  </a:txBody>
                  <a:tcPr marT="0" marB="0" marR="0" marL="0">
                    <a:solidFill>
                      <a:srgbClr val="8FEEFF"/>
                    </a:solidFill>
                  </a:tcPr>
                </a:tc>
                <a:tc>
                  <a:txBody>
                    <a:bodyPr/>
                    <a:lstStyle/>
                    <a:p>
                      <a:pPr indent="0" lvl="0" marL="0" rtl="0" algn="ctr">
                        <a:spcBef>
                          <a:spcPts val="0"/>
                        </a:spcBef>
                        <a:spcAft>
                          <a:spcPts val="0"/>
                        </a:spcAft>
                        <a:buNone/>
                      </a:pPr>
                      <a:r>
                        <a:rPr lang="en" sz="2400"/>
                        <a:t>2</a:t>
                      </a:r>
                      <a:endParaRPr sz="2400"/>
                    </a:p>
                  </a:txBody>
                  <a:tcPr marT="0" marB="0" marR="0" marL="0"/>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cxnSp>
        <p:nvCxnSpPr>
          <p:cNvPr id="406" name="Google Shape;406;p28"/>
          <p:cNvCxnSpPr>
            <a:stCxn id="401" idx="2"/>
            <a:endCxn id="403" idx="1"/>
          </p:cNvCxnSpPr>
          <p:nvPr/>
        </p:nvCxnSpPr>
        <p:spPr>
          <a:xfrm flipH="1" rot="-5400000">
            <a:off x="1808600" y="2740650"/>
            <a:ext cx="1530900" cy="1667400"/>
          </a:xfrm>
          <a:prstGeom prst="bentConnector2">
            <a:avLst/>
          </a:prstGeom>
          <a:noFill/>
          <a:ln cap="flat" cmpd="sng" w="19050">
            <a:solidFill>
              <a:srgbClr val="000000"/>
            </a:solidFill>
            <a:prstDash val="solid"/>
            <a:round/>
            <a:headEnd len="med" w="med" type="none"/>
            <a:tailEnd len="med" w="med" type="stealth"/>
          </a:ln>
        </p:spPr>
      </p:cxnSp>
      <p:cxnSp>
        <p:nvCxnSpPr>
          <p:cNvPr id="407" name="Google Shape;407;p28"/>
          <p:cNvCxnSpPr>
            <a:stCxn id="403" idx="0"/>
            <a:endCxn id="401" idx="3"/>
          </p:cNvCxnSpPr>
          <p:nvPr/>
        </p:nvCxnSpPr>
        <p:spPr>
          <a:xfrm flipH="1" rot="5400000">
            <a:off x="2719550" y="2080375"/>
            <a:ext cx="1650300" cy="2460900"/>
          </a:xfrm>
          <a:prstGeom prst="bentConnector2">
            <a:avLst/>
          </a:prstGeom>
          <a:noFill/>
          <a:ln cap="flat" cmpd="sng" w="19050">
            <a:solidFill>
              <a:srgbClr val="000000"/>
            </a:solidFill>
            <a:prstDash val="solid"/>
            <a:round/>
            <a:headEnd len="med" w="med" type="none"/>
            <a:tailEnd len="med" w="med" type="stealth"/>
          </a:ln>
        </p:spPr>
      </p:cxnSp>
      <p:sp>
        <p:nvSpPr>
          <p:cNvPr id="408" name="Google Shape;408;p28"/>
          <p:cNvSpPr txBox="1"/>
          <p:nvPr/>
        </p:nvSpPr>
        <p:spPr>
          <a:xfrm>
            <a:off x="3173403" y="2320150"/>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cxnSp>
        <p:nvCxnSpPr>
          <p:cNvPr id="409" name="Google Shape;409;p28"/>
          <p:cNvCxnSpPr>
            <a:stCxn id="403" idx="1"/>
            <a:endCxn id="401" idx="1"/>
          </p:cNvCxnSpPr>
          <p:nvPr/>
        </p:nvCxnSpPr>
        <p:spPr>
          <a:xfrm rot="10800000">
            <a:off x="1166750" y="2485525"/>
            <a:ext cx="2241000" cy="1854300"/>
          </a:xfrm>
          <a:prstGeom prst="bentConnector3">
            <a:avLst>
              <a:gd fmla="val 110633" name="adj1"/>
            </a:avLst>
          </a:prstGeom>
          <a:noFill/>
          <a:ln cap="flat" cmpd="sng" w="19050">
            <a:solidFill>
              <a:srgbClr val="000000"/>
            </a:solidFill>
            <a:prstDash val="solid"/>
            <a:round/>
            <a:headEnd len="med" w="med" type="none"/>
            <a:tailEnd len="med" w="med" type="stealth"/>
          </a:ln>
        </p:spPr>
      </p:cxnSp>
      <p:cxnSp>
        <p:nvCxnSpPr>
          <p:cNvPr id="410" name="Google Shape;410;p28"/>
          <p:cNvCxnSpPr>
            <a:stCxn id="401" idx="2"/>
            <a:endCxn id="403" idx="1"/>
          </p:cNvCxnSpPr>
          <p:nvPr/>
        </p:nvCxnSpPr>
        <p:spPr>
          <a:xfrm flipH="1" rot="-5400000">
            <a:off x="1808600" y="2740650"/>
            <a:ext cx="1530900" cy="1667400"/>
          </a:xfrm>
          <a:prstGeom prst="bentConnector2">
            <a:avLst/>
          </a:prstGeom>
          <a:noFill/>
          <a:ln cap="flat" cmpd="sng" w="19050">
            <a:solidFill>
              <a:srgbClr val="000000"/>
            </a:solidFill>
            <a:prstDash val="solid"/>
            <a:round/>
            <a:headEnd len="med" w="med" type="none"/>
            <a:tailEnd len="med" w="med" type="stealth"/>
          </a:ln>
        </p:spPr>
      </p:cxnSp>
      <p:cxnSp>
        <p:nvCxnSpPr>
          <p:cNvPr id="411" name="Google Shape;411;p28"/>
          <p:cNvCxnSpPr>
            <a:stCxn id="402" idx="2"/>
            <a:endCxn id="403" idx="3"/>
          </p:cNvCxnSpPr>
          <p:nvPr/>
        </p:nvCxnSpPr>
        <p:spPr>
          <a:xfrm rot="5400000">
            <a:off x="6091225" y="2860350"/>
            <a:ext cx="1530900" cy="1428000"/>
          </a:xfrm>
          <a:prstGeom prst="bentConnector2">
            <a:avLst/>
          </a:prstGeom>
          <a:noFill/>
          <a:ln cap="flat" cmpd="sng" w="19050">
            <a:solidFill>
              <a:srgbClr val="0C343D"/>
            </a:solidFill>
            <a:prstDash val="solid"/>
            <a:round/>
            <a:headEnd len="med" w="med" type="none"/>
            <a:tailEnd len="med" w="med" type="stealth"/>
          </a:ln>
        </p:spPr>
      </p:cxnSp>
      <p:sp>
        <p:nvSpPr>
          <p:cNvPr id="412" name="Google Shape;412;p28"/>
          <p:cNvSpPr/>
          <p:nvPr/>
        </p:nvSpPr>
        <p:spPr>
          <a:xfrm>
            <a:off x="2314250" y="1949079"/>
            <a:ext cx="4685327" cy="519592"/>
          </a:xfrm>
          <a:custGeom>
            <a:rect b="b" l="l" r="r" t="t"/>
            <a:pathLst>
              <a:path extrusionOk="0" h="10453" w="58037">
                <a:moveTo>
                  <a:pt x="0" y="9839"/>
                </a:moveTo>
                <a:cubicBezTo>
                  <a:pt x="5783" y="8201"/>
                  <a:pt x="25026" y="-89"/>
                  <a:pt x="34699" y="13"/>
                </a:cubicBezTo>
                <a:cubicBezTo>
                  <a:pt x="44372" y="115"/>
                  <a:pt x="54147" y="8713"/>
                  <a:pt x="58037" y="10453"/>
                </a:cubicBezTo>
              </a:path>
            </a:pathLst>
          </a:custGeom>
          <a:noFill/>
          <a:ln cap="flat" cmpd="sng" w="19050">
            <a:solidFill>
              <a:srgbClr val="000000"/>
            </a:solidFill>
            <a:prstDash val="solid"/>
            <a:round/>
            <a:headEnd len="med" w="med" type="none"/>
            <a:tailEnd len="med" w="med" type="stealth"/>
          </a:ln>
        </p:spPr>
      </p:sp>
      <p:cxnSp>
        <p:nvCxnSpPr>
          <p:cNvPr id="413" name="Google Shape;413;p28"/>
          <p:cNvCxnSpPr>
            <a:stCxn id="403" idx="3"/>
            <a:endCxn id="402" idx="3"/>
          </p:cNvCxnSpPr>
          <p:nvPr/>
        </p:nvCxnSpPr>
        <p:spPr>
          <a:xfrm flipH="1" rot="10800000">
            <a:off x="6142550" y="2485525"/>
            <a:ext cx="2001900" cy="1854300"/>
          </a:xfrm>
          <a:prstGeom prst="bentConnector3">
            <a:avLst>
              <a:gd fmla="val 111894" name="adj1"/>
            </a:avLst>
          </a:prstGeom>
          <a:noFill/>
          <a:ln cap="flat" cmpd="sng" w="19050">
            <a:solidFill>
              <a:srgbClr val="000000"/>
            </a:solidFill>
            <a:prstDash val="solid"/>
            <a:round/>
            <a:headEnd len="med" w="med" type="none"/>
            <a:tailEnd len="med" w="med" type="stealth"/>
          </a:ln>
        </p:spPr>
      </p:cxnSp>
      <p:sp>
        <p:nvSpPr>
          <p:cNvPr id="414" name="Google Shape;414;p28"/>
          <p:cNvSpPr txBox="1"/>
          <p:nvPr/>
        </p:nvSpPr>
        <p:spPr>
          <a:xfrm>
            <a:off x="7983100" y="2999500"/>
            <a:ext cx="636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8. INV</a:t>
            </a:r>
            <a:endParaRPr sz="1800">
              <a:latin typeface="Calibri"/>
              <a:ea typeface="Calibri"/>
              <a:cs typeface="Calibri"/>
              <a:sym typeface="Calibri"/>
            </a:endParaRPr>
          </a:p>
        </p:txBody>
      </p:sp>
      <p:sp>
        <p:nvSpPr>
          <p:cNvPr id="415" name="Google Shape;415;p28"/>
          <p:cNvSpPr txBox="1"/>
          <p:nvPr/>
        </p:nvSpPr>
        <p:spPr>
          <a:xfrm>
            <a:off x="4268550" y="1793100"/>
            <a:ext cx="11475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5b. Data</a:t>
            </a:r>
            <a:endParaRPr sz="1800">
              <a:latin typeface="Calibri"/>
              <a:ea typeface="Calibri"/>
              <a:cs typeface="Calibri"/>
              <a:sym typeface="Calibri"/>
            </a:endParaRPr>
          </a:p>
        </p:txBody>
      </p:sp>
      <p:sp>
        <p:nvSpPr>
          <p:cNvPr id="416" name="Google Shape;416;p28"/>
          <p:cNvSpPr txBox="1"/>
          <p:nvPr/>
        </p:nvSpPr>
        <p:spPr>
          <a:xfrm>
            <a:off x="1422038" y="3810650"/>
            <a:ext cx="636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7. Upg</a:t>
            </a:r>
            <a:endParaRPr sz="1800">
              <a:latin typeface="Calibri"/>
              <a:ea typeface="Calibri"/>
              <a:cs typeface="Calibri"/>
              <a:sym typeface="Calibri"/>
            </a:endParaRPr>
          </a:p>
        </p:txBody>
      </p:sp>
      <p:sp>
        <p:nvSpPr>
          <p:cNvPr id="417" name="Google Shape;417;p28"/>
          <p:cNvSpPr/>
          <p:nvPr/>
        </p:nvSpPr>
        <p:spPr>
          <a:xfrm>
            <a:off x="2318200" y="2504225"/>
            <a:ext cx="2461300" cy="1624175"/>
          </a:xfrm>
          <a:custGeom>
            <a:rect b="b" l="l" r="r" t="t"/>
            <a:pathLst>
              <a:path extrusionOk="0" h="64967" w="98452">
                <a:moveTo>
                  <a:pt x="0" y="0"/>
                </a:moveTo>
                <a:cubicBezTo>
                  <a:pt x="4627" y="7012"/>
                  <a:pt x="11352" y="31243"/>
                  <a:pt x="27761" y="42071"/>
                </a:cubicBezTo>
                <a:cubicBezTo>
                  <a:pt x="44170" y="52899"/>
                  <a:pt x="86670" y="61151"/>
                  <a:pt x="98452" y="64967"/>
                </a:cubicBezTo>
              </a:path>
            </a:pathLst>
          </a:custGeom>
          <a:noFill/>
          <a:ln cap="flat" cmpd="sng" w="19050">
            <a:solidFill>
              <a:srgbClr val="000000"/>
            </a:solidFill>
            <a:prstDash val="solid"/>
            <a:round/>
            <a:headEnd len="med" w="med" type="none"/>
            <a:tailEnd len="med" w="med" type="stealth"/>
          </a:ln>
        </p:spPr>
      </p:sp>
      <p:sp>
        <p:nvSpPr>
          <p:cNvPr id="418" name="Google Shape;418;p28"/>
          <p:cNvSpPr txBox="1"/>
          <p:nvPr/>
        </p:nvSpPr>
        <p:spPr>
          <a:xfrm>
            <a:off x="2532823" y="3274075"/>
            <a:ext cx="7941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 WB</a:t>
            </a:r>
            <a:endParaRPr sz="1800">
              <a:latin typeface="Calibri"/>
              <a:ea typeface="Calibri"/>
              <a:cs typeface="Calibri"/>
              <a:sym typeface="Calibri"/>
            </a:endParaRPr>
          </a:p>
        </p:txBody>
      </p:sp>
      <p:cxnSp>
        <p:nvCxnSpPr>
          <p:cNvPr id="419" name="Google Shape;419;p28"/>
          <p:cNvCxnSpPr>
            <a:stCxn id="403" idx="0"/>
            <a:endCxn id="401" idx="3"/>
          </p:cNvCxnSpPr>
          <p:nvPr/>
        </p:nvCxnSpPr>
        <p:spPr>
          <a:xfrm flipH="1" rot="5400000">
            <a:off x="2719550" y="2080375"/>
            <a:ext cx="1650300" cy="2460900"/>
          </a:xfrm>
          <a:prstGeom prst="curvedConnector2">
            <a:avLst/>
          </a:prstGeom>
          <a:noFill/>
          <a:ln cap="flat" cmpd="sng" w="19050">
            <a:solidFill>
              <a:srgbClr val="000000"/>
            </a:solidFill>
            <a:prstDash val="solid"/>
            <a:round/>
            <a:headEnd len="med" w="med" type="none"/>
            <a:tailEnd len="med" w="med" type="stealth"/>
          </a:ln>
        </p:spPr>
      </p:cxnSp>
      <p:sp>
        <p:nvSpPr>
          <p:cNvPr id="420" name="Google Shape;420;p28"/>
          <p:cNvSpPr txBox="1"/>
          <p:nvPr/>
        </p:nvSpPr>
        <p:spPr>
          <a:xfrm>
            <a:off x="3903427" y="2989775"/>
            <a:ext cx="5793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6. Ack</a:t>
            </a:r>
            <a:endParaRPr sz="1800">
              <a:latin typeface="Calibri"/>
              <a:ea typeface="Calibri"/>
              <a:cs typeface="Calibri"/>
              <a:sym typeface="Calibri"/>
            </a:endParaRPr>
          </a:p>
        </p:txBody>
      </p:sp>
      <p:cxnSp>
        <p:nvCxnSpPr>
          <p:cNvPr id="421" name="Google Shape;421;p28"/>
          <p:cNvCxnSpPr/>
          <p:nvPr/>
        </p:nvCxnSpPr>
        <p:spPr>
          <a:xfrm flipH="1">
            <a:off x="2315438" y="2637888"/>
            <a:ext cx="4682700" cy="600"/>
          </a:xfrm>
          <a:prstGeom prst="curvedConnector3">
            <a:avLst>
              <a:gd fmla="val 50000" name="adj1"/>
            </a:avLst>
          </a:prstGeom>
          <a:noFill/>
          <a:ln cap="flat" cmpd="sng" w="38100">
            <a:solidFill>
              <a:srgbClr val="0000FF"/>
            </a:solidFill>
            <a:prstDash val="solid"/>
            <a:round/>
            <a:headEnd len="med" w="med" type="none"/>
            <a:tailEnd len="med" w="med" type="stealth"/>
          </a:ln>
        </p:spPr>
      </p:cxnSp>
      <p:sp>
        <p:nvSpPr>
          <p:cNvPr id="422" name="Google Shape;422;p28"/>
          <p:cNvSpPr txBox="1"/>
          <p:nvPr/>
        </p:nvSpPr>
        <p:spPr>
          <a:xfrm>
            <a:off x="4898550" y="2453550"/>
            <a:ext cx="1375800" cy="3693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9. Inv_Ack</a:t>
            </a:r>
            <a:endParaRPr sz="2400">
              <a:latin typeface="Calibri"/>
              <a:ea typeface="Calibri"/>
              <a:cs typeface="Calibri"/>
              <a:sym typeface="Calibri"/>
            </a:endParaRPr>
          </a:p>
        </p:txBody>
      </p:sp>
      <p:sp>
        <p:nvSpPr>
          <p:cNvPr id="423" name="Google Shape;423;p28"/>
          <p:cNvSpPr txBox="1"/>
          <p:nvPr/>
        </p:nvSpPr>
        <p:spPr>
          <a:xfrm>
            <a:off x="373875" y="2854975"/>
            <a:ext cx="12144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424" name="Google Shape;424;p28"/>
          <p:cNvSpPr txBox="1"/>
          <p:nvPr/>
        </p:nvSpPr>
        <p:spPr>
          <a:xfrm>
            <a:off x="1335350" y="3299575"/>
            <a:ext cx="8100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grpSp>
        <p:nvGrpSpPr>
          <p:cNvPr id="425" name="Google Shape;425;p28"/>
          <p:cNvGrpSpPr/>
          <p:nvPr/>
        </p:nvGrpSpPr>
        <p:grpSpPr>
          <a:xfrm>
            <a:off x="1166648" y="1342645"/>
            <a:ext cx="507332" cy="819907"/>
            <a:chOff x="1291725" y="2241600"/>
            <a:chExt cx="379200" cy="498000"/>
          </a:xfrm>
        </p:grpSpPr>
        <p:cxnSp>
          <p:nvCxnSpPr>
            <p:cNvPr id="426" name="Google Shape;426;p28"/>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427" name="Google Shape;427;p28"/>
            <p:cNvSpPr txBox="1"/>
            <p:nvPr/>
          </p:nvSpPr>
          <p:spPr>
            <a:xfrm>
              <a:off x="1291725" y="2412017"/>
              <a:ext cx="379200" cy="224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latin typeface="Calibri"/>
                  <a:ea typeface="Calibri"/>
                  <a:cs typeface="Calibri"/>
                  <a:sym typeface="Calibri"/>
                </a:rPr>
                <a:t>ST</a:t>
              </a:r>
              <a:endParaRPr b="1" sz="2400">
                <a:latin typeface="Calibri"/>
                <a:ea typeface="Calibri"/>
                <a:cs typeface="Calibri"/>
                <a:sym typeface="Calibri"/>
              </a:endParaRPr>
            </a:p>
          </p:txBody>
        </p:sp>
      </p:grpSp>
      <p:grpSp>
        <p:nvGrpSpPr>
          <p:cNvPr id="428" name="Google Shape;428;p28"/>
          <p:cNvGrpSpPr/>
          <p:nvPr/>
        </p:nvGrpSpPr>
        <p:grpSpPr>
          <a:xfrm>
            <a:off x="7668998" y="1342657"/>
            <a:ext cx="507332" cy="819907"/>
            <a:chOff x="1291725" y="2241600"/>
            <a:chExt cx="379200" cy="498000"/>
          </a:xfrm>
        </p:grpSpPr>
        <p:cxnSp>
          <p:nvCxnSpPr>
            <p:cNvPr id="429" name="Google Shape;429;p28"/>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430" name="Google Shape;430;p28"/>
            <p:cNvSpPr txBox="1"/>
            <p:nvPr/>
          </p:nvSpPr>
          <p:spPr>
            <a:xfrm>
              <a:off x="1291725" y="2412017"/>
              <a:ext cx="379200" cy="224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latin typeface="Calibri"/>
                  <a:ea typeface="Calibri"/>
                  <a:cs typeface="Calibri"/>
                  <a:sym typeface="Calibri"/>
                </a:rPr>
                <a:t>LD</a:t>
              </a:r>
              <a:endParaRPr b="1" sz="2400">
                <a:latin typeface="Calibri"/>
                <a:ea typeface="Calibri"/>
                <a:cs typeface="Calibri"/>
                <a:sym typeface="Calibri"/>
              </a:endParaRPr>
            </a:p>
          </p:txBody>
        </p:sp>
      </p:grpSp>
      <p:sp>
        <p:nvSpPr>
          <p:cNvPr id="431" name="Google Shape;431;p28"/>
          <p:cNvSpPr txBox="1"/>
          <p:nvPr/>
        </p:nvSpPr>
        <p:spPr>
          <a:xfrm>
            <a:off x="7169250" y="3299575"/>
            <a:ext cx="736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sp>
        <p:nvSpPr>
          <p:cNvPr id="432" name="Google Shape;432;p28"/>
          <p:cNvSpPr txBox="1"/>
          <p:nvPr>
            <p:ph type="title"/>
          </p:nvPr>
        </p:nvSpPr>
        <p:spPr>
          <a:xfrm>
            <a:off x="456050" y="227125"/>
            <a:ext cx="7616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Cache Contention due to False Sharing</a:t>
            </a:r>
            <a:endParaRPr>
              <a:solidFill>
                <a:srgbClr val="745D1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8" name="Google Shape;438;p29"/>
          <p:cNvSpPr txBox="1"/>
          <p:nvPr/>
        </p:nvSpPr>
        <p:spPr>
          <a:xfrm>
            <a:off x="1166600" y="2162400"/>
            <a:ext cx="1147500" cy="646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C0</a:t>
            </a:r>
            <a:endParaRPr b="1" sz="2600">
              <a:latin typeface="Calibri"/>
              <a:ea typeface="Calibri"/>
              <a:cs typeface="Calibri"/>
              <a:sym typeface="Calibri"/>
            </a:endParaRPr>
          </a:p>
        </p:txBody>
      </p:sp>
      <p:sp>
        <p:nvSpPr>
          <p:cNvPr id="439" name="Google Shape;439;p29"/>
          <p:cNvSpPr txBox="1"/>
          <p:nvPr/>
        </p:nvSpPr>
        <p:spPr>
          <a:xfrm>
            <a:off x="6996925" y="2162400"/>
            <a:ext cx="1147500" cy="646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C1</a:t>
            </a:r>
            <a:endParaRPr b="1" sz="2600">
              <a:latin typeface="Calibri"/>
              <a:ea typeface="Calibri"/>
              <a:cs typeface="Calibri"/>
              <a:sym typeface="Calibri"/>
            </a:endParaRPr>
          </a:p>
        </p:txBody>
      </p:sp>
      <p:sp>
        <p:nvSpPr>
          <p:cNvPr id="440" name="Google Shape;440;p29"/>
          <p:cNvSpPr txBox="1"/>
          <p:nvPr/>
        </p:nvSpPr>
        <p:spPr>
          <a:xfrm>
            <a:off x="3407750" y="4135975"/>
            <a:ext cx="2734800" cy="407700"/>
          </a:xfrm>
          <a:prstGeom prst="rect">
            <a:avLst/>
          </a:prstGeom>
          <a:noFill/>
          <a:ln cap="flat" cmpd="sng" w="9525">
            <a:solidFill>
              <a:srgbClr val="4A86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graphicFrame>
        <p:nvGraphicFramePr>
          <p:cNvPr id="441" name="Google Shape;441;p29"/>
          <p:cNvGraphicFramePr/>
          <p:nvPr/>
        </p:nvGraphicFramePr>
        <p:xfrm>
          <a:off x="6794088" y="961613"/>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lang="en" sz="2400"/>
                        <a:t>1</a:t>
                      </a:r>
                      <a:endParaRPr sz="2400"/>
                    </a:p>
                  </a:txBody>
                  <a:tcPr marT="0" marB="0" marR="0" marL="0"/>
                </a:tc>
                <a:tc>
                  <a:txBody>
                    <a:bodyPr/>
                    <a:lstStyle/>
                    <a:p>
                      <a:pPr indent="0" lvl="0" marL="0" rtl="0" algn="ctr">
                        <a:spcBef>
                          <a:spcPts val="0"/>
                        </a:spcBef>
                        <a:spcAft>
                          <a:spcPts val="0"/>
                        </a:spcAft>
                        <a:buNone/>
                      </a:pPr>
                      <a:r>
                        <a:rPr b="1" lang="en" sz="2400"/>
                        <a:t>2</a:t>
                      </a:r>
                      <a:endParaRPr b="1" sz="2400"/>
                    </a:p>
                  </a:txBody>
                  <a:tcPr marT="0" marB="0" marR="0" marL="0">
                    <a:solidFill>
                      <a:srgbClr val="FFFEBF"/>
                    </a:solidFill>
                  </a:tcPr>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graphicFrame>
        <p:nvGraphicFramePr>
          <p:cNvPr id="442" name="Google Shape;442;p29"/>
          <p:cNvGraphicFramePr/>
          <p:nvPr/>
        </p:nvGraphicFramePr>
        <p:xfrm>
          <a:off x="753813" y="9616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b="1" lang="en" sz="2400"/>
                        <a:t>1</a:t>
                      </a:r>
                      <a:endParaRPr b="1" sz="2400"/>
                    </a:p>
                  </a:txBody>
                  <a:tcPr marT="0" marB="0" marR="0" marL="0">
                    <a:solidFill>
                      <a:srgbClr val="8FEEFF"/>
                    </a:solidFill>
                  </a:tcPr>
                </a:tc>
                <a:tc>
                  <a:txBody>
                    <a:bodyPr/>
                    <a:lstStyle/>
                    <a:p>
                      <a:pPr indent="0" lvl="0" marL="0" rtl="0" algn="ctr">
                        <a:spcBef>
                          <a:spcPts val="0"/>
                        </a:spcBef>
                        <a:spcAft>
                          <a:spcPts val="0"/>
                        </a:spcAft>
                        <a:buNone/>
                      </a:pPr>
                      <a:r>
                        <a:rPr lang="en" sz="2400"/>
                        <a:t>2</a:t>
                      </a:r>
                      <a:endParaRPr sz="2400"/>
                    </a:p>
                  </a:txBody>
                  <a:tcPr marT="0" marB="0" marR="0" marL="0"/>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cxnSp>
        <p:nvCxnSpPr>
          <p:cNvPr id="443" name="Google Shape;443;p29"/>
          <p:cNvCxnSpPr>
            <a:stCxn id="438" idx="2"/>
            <a:endCxn id="440" idx="1"/>
          </p:cNvCxnSpPr>
          <p:nvPr/>
        </p:nvCxnSpPr>
        <p:spPr>
          <a:xfrm flipH="1" rot="-5400000">
            <a:off x="1808600" y="2740650"/>
            <a:ext cx="1530900" cy="1667400"/>
          </a:xfrm>
          <a:prstGeom prst="bentConnector2">
            <a:avLst/>
          </a:prstGeom>
          <a:noFill/>
          <a:ln cap="flat" cmpd="sng" w="19050">
            <a:solidFill>
              <a:srgbClr val="000000"/>
            </a:solidFill>
            <a:prstDash val="solid"/>
            <a:round/>
            <a:headEnd len="med" w="med" type="none"/>
            <a:tailEnd len="med" w="med" type="stealth"/>
          </a:ln>
        </p:spPr>
      </p:cxnSp>
      <p:cxnSp>
        <p:nvCxnSpPr>
          <p:cNvPr id="444" name="Google Shape;444;p29"/>
          <p:cNvCxnSpPr>
            <a:stCxn id="440" idx="0"/>
            <a:endCxn id="438" idx="3"/>
          </p:cNvCxnSpPr>
          <p:nvPr/>
        </p:nvCxnSpPr>
        <p:spPr>
          <a:xfrm flipH="1" rot="5400000">
            <a:off x="2719550" y="2080375"/>
            <a:ext cx="1650300" cy="2460900"/>
          </a:xfrm>
          <a:prstGeom prst="bentConnector2">
            <a:avLst/>
          </a:prstGeom>
          <a:noFill/>
          <a:ln cap="flat" cmpd="sng" w="19050">
            <a:solidFill>
              <a:srgbClr val="000000"/>
            </a:solidFill>
            <a:prstDash val="solid"/>
            <a:round/>
            <a:headEnd len="med" w="med" type="none"/>
            <a:tailEnd len="med" w="med" type="stealth"/>
          </a:ln>
        </p:spPr>
      </p:cxnSp>
      <p:sp>
        <p:nvSpPr>
          <p:cNvPr id="445" name="Google Shape;445;p29"/>
          <p:cNvSpPr txBox="1"/>
          <p:nvPr/>
        </p:nvSpPr>
        <p:spPr>
          <a:xfrm>
            <a:off x="3173403" y="2320150"/>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cxnSp>
        <p:nvCxnSpPr>
          <p:cNvPr id="446" name="Google Shape;446;p29"/>
          <p:cNvCxnSpPr>
            <a:stCxn id="440" idx="1"/>
            <a:endCxn id="438" idx="1"/>
          </p:cNvCxnSpPr>
          <p:nvPr/>
        </p:nvCxnSpPr>
        <p:spPr>
          <a:xfrm rot="10800000">
            <a:off x="1166750" y="2485525"/>
            <a:ext cx="2241000" cy="1854300"/>
          </a:xfrm>
          <a:prstGeom prst="bentConnector3">
            <a:avLst>
              <a:gd fmla="val 110633" name="adj1"/>
            </a:avLst>
          </a:prstGeom>
          <a:noFill/>
          <a:ln cap="flat" cmpd="sng" w="19050">
            <a:solidFill>
              <a:srgbClr val="000000"/>
            </a:solidFill>
            <a:prstDash val="solid"/>
            <a:round/>
            <a:headEnd len="med" w="med" type="none"/>
            <a:tailEnd len="med" w="med" type="stealth"/>
          </a:ln>
        </p:spPr>
      </p:cxnSp>
      <p:cxnSp>
        <p:nvCxnSpPr>
          <p:cNvPr id="447" name="Google Shape;447;p29"/>
          <p:cNvCxnSpPr>
            <a:stCxn id="438" idx="2"/>
            <a:endCxn id="440" idx="1"/>
          </p:cNvCxnSpPr>
          <p:nvPr/>
        </p:nvCxnSpPr>
        <p:spPr>
          <a:xfrm flipH="1" rot="-5400000">
            <a:off x="1808600" y="2740650"/>
            <a:ext cx="1530900" cy="1667400"/>
          </a:xfrm>
          <a:prstGeom prst="bentConnector2">
            <a:avLst/>
          </a:prstGeom>
          <a:noFill/>
          <a:ln cap="flat" cmpd="sng" w="19050">
            <a:solidFill>
              <a:srgbClr val="000000"/>
            </a:solidFill>
            <a:prstDash val="solid"/>
            <a:round/>
            <a:headEnd len="med" w="med" type="none"/>
            <a:tailEnd len="med" w="med" type="stealth"/>
          </a:ln>
        </p:spPr>
      </p:cxnSp>
      <p:cxnSp>
        <p:nvCxnSpPr>
          <p:cNvPr id="448" name="Google Shape;448;p29"/>
          <p:cNvCxnSpPr>
            <a:stCxn id="439" idx="2"/>
            <a:endCxn id="440" idx="3"/>
          </p:cNvCxnSpPr>
          <p:nvPr/>
        </p:nvCxnSpPr>
        <p:spPr>
          <a:xfrm rot="5400000">
            <a:off x="6091225" y="2860350"/>
            <a:ext cx="1530900" cy="1428000"/>
          </a:xfrm>
          <a:prstGeom prst="bentConnector2">
            <a:avLst/>
          </a:prstGeom>
          <a:noFill/>
          <a:ln cap="flat" cmpd="sng" w="19050">
            <a:solidFill>
              <a:srgbClr val="0C343D"/>
            </a:solidFill>
            <a:prstDash val="solid"/>
            <a:round/>
            <a:headEnd len="med" w="med" type="none"/>
            <a:tailEnd len="med" w="med" type="stealth"/>
          </a:ln>
        </p:spPr>
      </p:cxnSp>
      <p:sp>
        <p:nvSpPr>
          <p:cNvPr id="449" name="Google Shape;449;p29"/>
          <p:cNvSpPr/>
          <p:nvPr/>
        </p:nvSpPr>
        <p:spPr>
          <a:xfrm>
            <a:off x="2314250" y="1949079"/>
            <a:ext cx="4685327" cy="519592"/>
          </a:xfrm>
          <a:custGeom>
            <a:rect b="b" l="l" r="r" t="t"/>
            <a:pathLst>
              <a:path extrusionOk="0" h="10453" w="58037">
                <a:moveTo>
                  <a:pt x="0" y="9839"/>
                </a:moveTo>
                <a:cubicBezTo>
                  <a:pt x="5783" y="8201"/>
                  <a:pt x="25026" y="-89"/>
                  <a:pt x="34699" y="13"/>
                </a:cubicBezTo>
                <a:cubicBezTo>
                  <a:pt x="44372" y="115"/>
                  <a:pt x="54147" y="8713"/>
                  <a:pt x="58037" y="10453"/>
                </a:cubicBezTo>
              </a:path>
            </a:pathLst>
          </a:custGeom>
          <a:noFill/>
          <a:ln cap="flat" cmpd="sng" w="19050">
            <a:solidFill>
              <a:srgbClr val="000000"/>
            </a:solidFill>
            <a:prstDash val="solid"/>
            <a:round/>
            <a:headEnd len="med" w="med" type="none"/>
            <a:tailEnd len="med" w="med" type="stealth"/>
          </a:ln>
        </p:spPr>
      </p:sp>
      <p:cxnSp>
        <p:nvCxnSpPr>
          <p:cNvPr id="450" name="Google Shape;450;p29"/>
          <p:cNvCxnSpPr>
            <a:stCxn id="440" idx="3"/>
            <a:endCxn id="439" idx="3"/>
          </p:cNvCxnSpPr>
          <p:nvPr/>
        </p:nvCxnSpPr>
        <p:spPr>
          <a:xfrm flipH="1" rot="10800000">
            <a:off x="6142550" y="2485525"/>
            <a:ext cx="2001900" cy="1854300"/>
          </a:xfrm>
          <a:prstGeom prst="bentConnector3">
            <a:avLst>
              <a:gd fmla="val 111894" name="adj1"/>
            </a:avLst>
          </a:prstGeom>
          <a:noFill/>
          <a:ln cap="flat" cmpd="sng" w="19050">
            <a:solidFill>
              <a:srgbClr val="000000"/>
            </a:solidFill>
            <a:prstDash val="solid"/>
            <a:round/>
            <a:headEnd len="med" w="med" type="none"/>
            <a:tailEnd len="med" w="med" type="stealth"/>
          </a:ln>
        </p:spPr>
      </p:cxnSp>
      <p:sp>
        <p:nvSpPr>
          <p:cNvPr id="451" name="Google Shape;451;p29"/>
          <p:cNvSpPr txBox="1"/>
          <p:nvPr/>
        </p:nvSpPr>
        <p:spPr>
          <a:xfrm>
            <a:off x="7983100" y="2999500"/>
            <a:ext cx="636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8. INV</a:t>
            </a:r>
            <a:endParaRPr sz="1800">
              <a:latin typeface="Calibri"/>
              <a:ea typeface="Calibri"/>
              <a:cs typeface="Calibri"/>
              <a:sym typeface="Calibri"/>
            </a:endParaRPr>
          </a:p>
        </p:txBody>
      </p:sp>
      <p:sp>
        <p:nvSpPr>
          <p:cNvPr id="452" name="Google Shape;452;p29"/>
          <p:cNvSpPr txBox="1"/>
          <p:nvPr/>
        </p:nvSpPr>
        <p:spPr>
          <a:xfrm>
            <a:off x="4268550" y="1793100"/>
            <a:ext cx="11475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5b. Data</a:t>
            </a:r>
            <a:endParaRPr sz="1800">
              <a:latin typeface="Calibri"/>
              <a:ea typeface="Calibri"/>
              <a:cs typeface="Calibri"/>
              <a:sym typeface="Calibri"/>
            </a:endParaRPr>
          </a:p>
        </p:txBody>
      </p:sp>
      <p:sp>
        <p:nvSpPr>
          <p:cNvPr id="453" name="Google Shape;453;p29"/>
          <p:cNvSpPr txBox="1"/>
          <p:nvPr/>
        </p:nvSpPr>
        <p:spPr>
          <a:xfrm>
            <a:off x="7169250" y="3299575"/>
            <a:ext cx="736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solidFill>
                  <a:srgbClr val="0C343D"/>
                </a:solidFill>
                <a:latin typeface="Calibri"/>
                <a:ea typeface="Calibri"/>
                <a:cs typeface="Calibri"/>
                <a:sym typeface="Calibri"/>
              </a:rPr>
              <a:t>3. GetS</a:t>
            </a:r>
            <a:endParaRPr sz="1800">
              <a:solidFill>
                <a:srgbClr val="0C343D"/>
              </a:solidFill>
              <a:latin typeface="Calibri"/>
              <a:ea typeface="Calibri"/>
              <a:cs typeface="Calibri"/>
              <a:sym typeface="Calibri"/>
            </a:endParaRPr>
          </a:p>
        </p:txBody>
      </p:sp>
      <p:sp>
        <p:nvSpPr>
          <p:cNvPr id="454" name="Google Shape;454;p29"/>
          <p:cNvSpPr txBox="1"/>
          <p:nvPr/>
        </p:nvSpPr>
        <p:spPr>
          <a:xfrm>
            <a:off x="1422038" y="3810650"/>
            <a:ext cx="636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7. Upg</a:t>
            </a:r>
            <a:endParaRPr sz="1800">
              <a:latin typeface="Calibri"/>
              <a:ea typeface="Calibri"/>
              <a:cs typeface="Calibri"/>
              <a:sym typeface="Calibri"/>
            </a:endParaRPr>
          </a:p>
        </p:txBody>
      </p:sp>
      <p:sp>
        <p:nvSpPr>
          <p:cNvPr id="455" name="Google Shape;455;p29"/>
          <p:cNvSpPr/>
          <p:nvPr/>
        </p:nvSpPr>
        <p:spPr>
          <a:xfrm>
            <a:off x="2318200" y="2504225"/>
            <a:ext cx="2461300" cy="1624175"/>
          </a:xfrm>
          <a:custGeom>
            <a:rect b="b" l="l" r="r" t="t"/>
            <a:pathLst>
              <a:path extrusionOk="0" h="64967" w="98452">
                <a:moveTo>
                  <a:pt x="0" y="0"/>
                </a:moveTo>
                <a:cubicBezTo>
                  <a:pt x="4627" y="7012"/>
                  <a:pt x="11352" y="31243"/>
                  <a:pt x="27761" y="42071"/>
                </a:cubicBezTo>
                <a:cubicBezTo>
                  <a:pt x="44170" y="52899"/>
                  <a:pt x="86670" y="61151"/>
                  <a:pt x="98452" y="64967"/>
                </a:cubicBezTo>
              </a:path>
            </a:pathLst>
          </a:custGeom>
          <a:noFill/>
          <a:ln cap="flat" cmpd="sng" w="19050">
            <a:solidFill>
              <a:srgbClr val="000000"/>
            </a:solidFill>
            <a:prstDash val="solid"/>
            <a:round/>
            <a:headEnd len="med" w="med" type="none"/>
            <a:tailEnd len="med" w="med" type="stealth"/>
          </a:ln>
        </p:spPr>
      </p:sp>
      <p:sp>
        <p:nvSpPr>
          <p:cNvPr id="456" name="Google Shape;456;p29"/>
          <p:cNvSpPr txBox="1"/>
          <p:nvPr/>
        </p:nvSpPr>
        <p:spPr>
          <a:xfrm>
            <a:off x="2532823" y="3274075"/>
            <a:ext cx="7941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 WB</a:t>
            </a:r>
            <a:endParaRPr sz="1800">
              <a:latin typeface="Calibri"/>
              <a:ea typeface="Calibri"/>
              <a:cs typeface="Calibri"/>
              <a:sym typeface="Calibri"/>
            </a:endParaRPr>
          </a:p>
        </p:txBody>
      </p:sp>
      <p:cxnSp>
        <p:nvCxnSpPr>
          <p:cNvPr id="457" name="Google Shape;457;p29"/>
          <p:cNvCxnSpPr>
            <a:stCxn id="440" idx="0"/>
            <a:endCxn id="438" idx="3"/>
          </p:cNvCxnSpPr>
          <p:nvPr/>
        </p:nvCxnSpPr>
        <p:spPr>
          <a:xfrm flipH="1" rot="5400000">
            <a:off x="2719550" y="2080375"/>
            <a:ext cx="1650300" cy="2460900"/>
          </a:xfrm>
          <a:prstGeom prst="curvedConnector2">
            <a:avLst/>
          </a:prstGeom>
          <a:noFill/>
          <a:ln cap="flat" cmpd="sng" w="19050">
            <a:solidFill>
              <a:srgbClr val="000000"/>
            </a:solidFill>
            <a:prstDash val="solid"/>
            <a:round/>
            <a:headEnd len="med" w="med" type="none"/>
            <a:tailEnd len="med" w="med" type="stealth"/>
          </a:ln>
        </p:spPr>
      </p:cxnSp>
      <p:sp>
        <p:nvSpPr>
          <p:cNvPr id="458" name="Google Shape;458;p29"/>
          <p:cNvSpPr txBox="1"/>
          <p:nvPr/>
        </p:nvSpPr>
        <p:spPr>
          <a:xfrm>
            <a:off x="3903427" y="2989775"/>
            <a:ext cx="5793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6. Ack</a:t>
            </a:r>
            <a:endParaRPr sz="1800">
              <a:latin typeface="Calibri"/>
              <a:ea typeface="Calibri"/>
              <a:cs typeface="Calibri"/>
              <a:sym typeface="Calibri"/>
            </a:endParaRPr>
          </a:p>
        </p:txBody>
      </p:sp>
      <p:cxnSp>
        <p:nvCxnSpPr>
          <p:cNvPr id="459" name="Google Shape;459;p29"/>
          <p:cNvCxnSpPr>
            <a:stCxn id="439" idx="1"/>
            <a:endCxn id="438" idx="3"/>
          </p:cNvCxnSpPr>
          <p:nvPr/>
        </p:nvCxnSpPr>
        <p:spPr>
          <a:xfrm flipH="1">
            <a:off x="2314225" y="2485650"/>
            <a:ext cx="4682700" cy="600"/>
          </a:xfrm>
          <a:prstGeom prst="curvedConnector3">
            <a:avLst>
              <a:gd fmla="val 47201" name="adj1"/>
            </a:avLst>
          </a:prstGeom>
          <a:noFill/>
          <a:ln cap="flat" cmpd="sng" w="19050">
            <a:solidFill>
              <a:srgbClr val="000000"/>
            </a:solidFill>
            <a:prstDash val="solid"/>
            <a:round/>
            <a:headEnd len="med" w="med" type="none"/>
            <a:tailEnd len="med" w="med" type="stealth"/>
          </a:ln>
        </p:spPr>
      </p:cxnSp>
      <p:sp>
        <p:nvSpPr>
          <p:cNvPr id="460" name="Google Shape;460;p29"/>
          <p:cNvSpPr txBox="1"/>
          <p:nvPr/>
        </p:nvSpPr>
        <p:spPr>
          <a:xfrm>
            <a:off x="4898563" y="2254950"/>
            <a:ext cx="13758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9. Inv_Ack</a:t>
            </a:r>
            <a:endParaRPr sz="1800">
              <a:latin typeface="Calibri"/>
              <a:ea typeface="Calibri"/>
              <a:cs typeface="Calibri"/>
              <a:sym typeface="Calibri"/>
            </a:endParaRPr>
          </a:p>
        </p:txBody>
      </p:sp>
      <p:sp>
        <p:nvSpPr>
          <p:cNvPr id="461" name="Google Shape;461;p29"/>
          <p:cNvSpPr txBox="1"/>
          <p:nvPr/>
        </p:nvSpPr>
        <p:spPr>
          <a:xfrm>
            <a:off x="373875" y="2854975"/>
            <a:ext cx="12144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462" name="Google Shape;462;p29"/>
          <p:cNvSpPr txBox="1"/>
          <p:nvPr/>
        </p:nvSpPr>
        <p:spPr>
          <a:xfrm>
            <a:off x="1335350" y="3299575"/>
            <a:ext cx="8100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grpSp>
        <p:nvGrpSpPr>
          <p:cNvPr id="463" name="Google Shape;463;p29"/>
          <p:cNvGrpSpPr/>
          <p:nvPr/>
        </p:nvGrpSpPr>
        <p:grpSpPr>
          <a:xfrm>
            <a:off x="1166648" y="1342645"/>
            <a:ext cx="507332" cy="819907"/>
            <a:chOff x="1291725" y="2241600"/>
            <a:chExt cx="379200" cy="498000"/>
          </a:xfrm>
        </p:grpSpPr>
        <p:cxnSp>
          <p:nvCxnSpPr>
            <p:cNvPr id="464" name="Google Shape;464;p29"/>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465" name="Google Shape;465;p29"/>
            <p:cNvSpPr txBox="1"/>
            <p:nvPr/>
          </p:nvSpPr>
          <p:spPr>
            <a:xfrm>
              <a:off x="1291725" y="2412017"/>
              <a:ext cx="379200" cy="224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latin typeface="Calibri"/>
                  <a:ea typeface="Calibri"/>
                  <a:cs typeface="Calibri"/>
                  <a:sym typeface="Calibri"/>
                </a:rPr>
                <a:t>ST</a:t>
              </a:r>
              <a:endParaRPr b="1" sz="2400">
                <a:latin typeface="Calibri"/>
                <a:ea typeface="Calibri"/>
                <a:cs typeface="Calibri"/>
                <a:sym typeface="Calibri"/>
              </a:endParaRPr>
            </a:p>
          </p:txBody>
        </p:sp>
      </p:grpSp>
      <p:grpSp>
        <p:nvGrpSpPr>
          <p:cNvPr id="466" name="Google Shape;466;p29"/>
          <p:cNvGrpSpPr/>
          <p:nvPr/>
        </p:nvGrpSpPr>
        <p:grpSpPr>
          <a:xfrm>
            <a:off x="7668998" y="1342657"/>
            <a:ext cx="507332" cy="819907"/>
            <a:chOff x="1291725" y="2241600"/>
            <a:chExt cx="379200" cy="498000"/>
          </a:xfrm>
        </p:grpSpPr>
        <p:cxnSp>
          <p:nvCxnSpPr>
            <p:cNvPr id="467" name="Google Shape;467;p29"/>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468" name="Google Shape;468;p29"/>
            <p:cNvSpPr txBox="1"/>
            <p:nvPr/>
          </p:nvSpPr>
          <p:spPr>
            <a:xfrm>
              <a:off x="1291725" y="2412017"/>
              <a:ext cx="379200" cy="224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latin typeface="Calibri"/>
                  <a:ea typeface="Calibri"/>
                  <a:cs typeface="Calibri"/>
                  <a:sym typeface="Calibri"/>
                </a:rPr>
                <a:t>LD</a:t>
              </a:r>
              <a:endParaRPr b="1" sz="2400">
                <a:latin typeface="Calibri"/>
                <a:ea typeface="Calibri"/>
                <a:cs typeface="Calibri"/>
                <a:sym typeface="Calibri"/>
              </a:endParaRPr>
            </a:p>
          </p:txBody>
        </p:sp>
      </p:grpSp>
      <p:sp>
        <p:nvSpPr>
          <p:cNvPr id="469" name="Google Shape;469;p29"/>
          <p:cNvSpPr/>
          <p:nvPr/>
        </p:nvSpPr>
        <p:spPr>
          <a:xfrm>
            <a:off x="1588275" y="1382575"/>
            <a:ext cx="6351264" cy="2677212"/>
          </a:xfrm>
          <a:prstGeom prst="flowChartTerminator">
            <a:avLst/>
          </a:prstGeom>
          <a:solidFill>
            <a:srgbClr val="EDFFB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419100" lvl="0" marL="457200" rtl="0" algn="l">
              <a:spcBef>
                <a:spcPts val="0"/>
              </a:spcBef>
              <a:spcAft>
                <a:spcPts val="0"/>
              </a:spcAft>
              <a:buSzPts val="3000"/>
              <a:buFont typeface="Calibri"/>
              <a:buChar char="●"/>
            </a:pPr>
            <a:r>
              <a:rPr b="1" lang="en" sz="3000">
                <a:solidFill>
                  <a:srgbClr val="CC0000"/>
                </a:solidFill>
                <a:latin typeface="Calibri"/>
                <a:ea typeface="Calibri"/>
                <a:cs typeface="Calibri"/>
                <a:sym typeface="Calibri"/>
              </a:rPr>
              <a:t>D</a:t>
            </a:r>
            <a:r>
              <a:rPr b="1" lang="en" sz="3000">
                <a:solidFill>
                  <a:srgbClr val="CC0000"/>
                </a:solidFill>
                <a:latin typeface="Calibri"/>
                <a:ea typeface="Calibri"/>
                <a:cs typeface="Calibri"/>
                <a:sym typeface="Calibri"/>
              </a:rPr>
              <a:t>egrades</a:t>
            </a:r>
            <a:r>
              <a:rPr lang="en" sz="3000">
                <a:latin typeface="Calibri"/>
                <a:ea typeface="Calibri"/>
                <a:cs typeface="Calibri"/>
                <a:sym typeface="Calibri"/>
              </a:rPr>
              <a:t> </a:t>
            </a:r>
            <a:r>
              <a:rPr lang="en" sz="3000">
                <a:latin typeface="Calibri"/>
                <a:ea typeface="Calibri"/>
                <a:cs typeface="Calibri"/>
                <a:sym typeface="Calibri"/>
              </a:rPr>
              <a:t>p</a:t>
            </a:r>
            <a:r>
              <a:rPr lang="en" sz="3000">
                <a:latin typeface="Calibri"/>
                <a:ea typeface="Calibri"/>
                <a:cs typeface="Calibri"/>
                <a:sym typeface="Calibri"/>
              </a:rPr>
              <a:t>erformance</a:t>
            </a:r>
            <a:endParaRPr b="1" sz="3000">
              <a:solidFill>
                <a:srgbClr val="CC0000"/>
              </a:solidFill>
              <a:latin typeface="Calibri"/>
              <a:ea typeface="Calibri"/>
              <a:cs typeface="Calibri"/>
              <a:sym typeface="Calibri"/>
            </a:endParaRPr>
          </a:p>
          <a:p>
            <a:pPr indent="-419100" lvl="0" marL="457200" rtl="0" algn="l">
              <a:spcBef>
                <a:spcPts val="0"/>
              </a:spcBef>
              <a:spcAft>
                <a:spcPts val="0"/>
              </a:spcAft>
              <a:buSzPts val="3000"/>
              <a:buFont typeface="Calibri"/>
              <a:buChar char="●"/>
            </a:pPr>
            <a:r>
              <a:rPr b="1" lang="en" sz="3000">
                <a:solidFill>
                  <a:srgbClr val="CC0000"/>
                </a:solidFill>
                <a:latin typeface="Calibri"/>
                <a:ea typeface="Calibri"/>
                <a:cs typeface="Calibri"/>
                <a:sym typeface="Calibri"/>
              </a:rPr>
              <a:t>Inflates </a:t>
            </a:r>
            <a:r>
              <a:rPr lang="en" sz="3000">
                <a:latin typeface="Calibri"/>
                <a:ea typeface="Calibri"/>
                <a:cs typeface="Calibri"/>
                <a:sym typeface="Calibri"/>
              </a:rPr>
              <a:t>interconnect traffic</a:t>
            </a:r>
            <a:endParaRPr sz="3000">
              <a:solidFill>
                <a:srgbClr val="CC0000"/>
              </a:solidFill>
              <a:latin typeface="Calibri"/>
              <a:ea typeface="Calibri"/>
              <a:cs typeface="Calibri"/>
              <a:sym typeface="Calibri"/>
            </a:endParaRPr>
          </a:p>
          <a:p>
            <a:pPr indent="-419100" lvl="0" marL="457200" rtl="0" algn="l">
              <a:spcBef>
                <a:spcPts val="0"/>
              </a:spcBef>
              <a:spcAft>
                <a:spcPts val="0"/>
              </a:spcAft>
              <a:buSzPts val="3000"/>
              <a:buFont typeface="Calibri"/>
              <a:buChar char="●"/>
            </a:pPr>
            <a:r>
              <a:rPr b="1" lang="en" sz="3000">
                <a:solidFill>
                  <a:srgbClr val="CC0000"/>
                </a:solidFill>
                <a:latin typeface="Calibri"/>
                <a:ea typeface="Calibri"/>
                <a:cs typeface="Calibri"/>
                <a:sym typeface="Calibri"/>
              </a:rPr>
              <a:t>Increases </a:t>
            </a:r>
            <a:r>
              <a:rPr lang="en" sz="3000">
                <a:latin typeface="Calibri"/>
                <a:ea typeface="Calibri"/>
                <a:cs typeface="Calibri"/>
                <a:sym typeface="Calibri"/>
              </a:rPr>
              <a:t>energy consumption</a:t>
            </a:r>
            <a:r>
              <a:rPr b="1" lang="en" sz="3000">
                <a:solidFill>
                  <a:srgbClr val="CC0000"/>
                </a:solidFill>
                <a:latin typeface="Calibri"/>
                <a:ea typeface="Calibri"/>
                <a:cs typeface="Calibri"/>
                <a:sym typeface="Calibri"/>
              </a:rPr>
              <a:t> </a:t>
            </a:r>
            <a:endParaRPr b="1" sz="3000">
              <a:solidFill>
                <a:srgbClr val="CC0000"/>
              </a:solidFill>
              <a:latin typeface="Calibri"/>
              <a:ea typeface="Calibri"/>
              <a:cs typeface="Calibri"/>
              <a:sym typeface="Calibri"/>
            </a:endParaRPr>
          </a:p>
        </p:txBody>
      </p:sp>
      <p:sp>
        <p:nvSpPr>
          <p:cNvPr id="470" name="Google Shape;470;p29"/>
          <p:cNvSpPr txBox="1"/>
          <p:nvPr>
            <p:ph type="title"/>
          </p:nvPr>
        </p:nvSpPr>
        <p:spPr>
          <a:xfrm>
            <a:off x="456050" y="227125"/>
            <a:ext cx="7616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Cache Contention due to False Sharing</a:t>
            </a:r>
            <a:endParaRPr>
              <a:solidFill>
                <a:srgbClr val="745D1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0"/>
          <p:cNvSpPr txBox="1"/>
          <p:nvPr>
            <p:ph type="title"/>
          </p:nvPr>
        </p:nvSpPr>
        <p:spPr>
          <a:xfrm>
            <a:off x="311700" y="151550"/>
            <a:ext cx="79908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Speedup </a:t>
            </a:r>
            <a:r>
              <a:rPr lang="en">
                <a:solidFill>
                  <a:srgbClr val="745D13"/>
                </a:solidFill>
              </a:rPr>
              <a:t>by Manually Fixing False Sharing</a:t>
            </a:r>
            <a:endParaRPr baseline="30000">
              <a:solidFill>
                <a:srgbClr val="745D13"/>
              </a:solidFill>
            </a:endParaRPr>
          </a:p>
        </p:txBody>
      </p:sp>
      <p:sp>
        <p:nvSpPr>
          <p:cNvPr id="476" name="Google Shape;476;p30"/>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pic>
        <p:nvPicPr>
          <p:cNvPr id="477" name="Google Shape;477;p30" title="Chart"/>
          <p:cNvPicPr preferRelativeResize="0"/>
          <p:nvPr/>
        </p:nvPicPr>
        <p:blipFill rotWithShape="1">
          <a:blip r:embed="rId3">
            <a:alphaModFix/>
          </a:blip>
          <a:srcRect b="9869" l="3697" r="0" t="0"/>
          <a:stretch/>
        </p:blipFill>
        <p:spPr>
          <a:xfrm>
            <a:off x="282825" y="798050"/>
            <a:ext cx="8578350" cy="3119900"/>
          </a:xfrm>
          <a:prstGeom prst="rect">
            <a:avLst/>
          </a:prstGeom>
          <a:noFill/>
          <a:ln>
            <a:noFill/>
          </a:ln>
        </p:spPr>
      </p:pic>
      <p:sp>
        <p:nvSpPr>
          <p:cNvPr id="478" name="Google Shape;478;p30"/>
          <p:cNvSpPr txBox="1"/>
          <p:nvPr/>
        </p:nvSpPr>
        <p:spPr>
          <a:xfrm>
            <a:off x="1506150" y="4070825"/>
            <a:ext cx="6131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alibri"/>
                <a:ea typeface="Calibri"/>
                <a:cs typeface="Calibri"/>
                <a:sym typeface="Calibri"/>
              </a:rPr>
              <a:t>Avg speedup</a:t>
            </a:r>
            <a:r>
              <a:rPr lang="en" sz="2400">
                <a:solidFill>
                  <a:srgbClr val="233A44"/>
                </a:solidFill>
                <a:latin typeface="Calibri"/>
                <a:ea typeface="Calibri"/>
                <a:cs typeface="Calibri"/>
                <a:sym typeface="Calibri"/>
              </a:rPr>
              <a:t> </a:t>
            </a:r>
            <a:r>
              <a:rPr b="1" lang="en" sz="2600">
                <a:solidFill>
                  <a:srgbClr val="127F51"/>
                </a:solidFill>
                <a:latin typeface="Calibri"/>
                <a:ea typeface="Calibri"/>
                <a:cs typeface="Calibri"/>
                <a:sym typeface="Calibri"/>
              </a:rPr>
              <a:t>1.34x </a:t>
            </a:r>
            <a:r>
              <a:rPr lang="en" sz="2400">
                <a:latin typeface="Calibri"/>
                <a:ea typeface="Calibri"/>
                <a:cs typeface="Calibri"/>
                <a:sym typeface="Calibri"/>
              </a:rPr>
              <a:t> and max speedup of </a:t>
            </a:r>
            <a:r>
              <a:rPr b="1" lang="en" sz="2600">
                <a:solidFill>
                  <a:srgbClr val="127F51"/>
                </a:solidFill>
                <a:latin typeface="Calibri"/>
                <a:ea typeface="Calibri"/>
                <a:cs typeface="Calibri"/>
                <a:sym typeface="Calibri"/>
              </a:rPr>
              <a:t>3.06x</a:t>
            </a:r>
            <a:endParaRPr b="1" sz="2600">
              <a:solidFill>
                <a:srgbClr val="127F5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31"/>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484" name="Google Shape;484;p31"/>
          <p:cNvSpPr txBox="1"/>
          <p:nvPr/>
        </p:nvSpPr>
        <p:spPr>
          <a:xfrm>
            <a:off x="358800" y="4135525"/>
            <a:ext cx="8426400" cy="538800"/>
          </a:xfrm>
          <a:prstGeom prst="rect">
            <a:avLst/>
          </a:prstGeom>
          <a:noFill/>
          <a:ln>
            <a:noFill/>
          </a:ln>
        </p:spPr>
        <p:txBody>
          <a:bodyPr anchorCtr="0" anchor="t" bIns="91425" lIns="0" spcFirstLastPara="1" rIns="0" wrap="square" tIns="0">
            <a:spAutoFit/>
          </a:bodyPr>
          <a:lstStyle/>
          <a:p>
            <a:pPr indent="0" lvl="0" marL="0" rtl="0" algn="l">
              <a:spcBef>
                <a:spcPts val="0"/>
              </a:spcBef>
              <a:spcAft>
                <a:spcPts val="0"/>
              </a:spcAft>
              <a:buNone/>
            </a:pPr>
            <a:r>
              <a:rPr lang="en" sz="2300">
                <a:latin typeface="Calibri"/>
                <a:ea typeface="Calibri"/>
                <a:cs typeface="Calibri"/>
                <a:sym typeface="Calibri"/>
              </a:rPr>
              <a:t>Savings:</a:t>
            </a:r>
            <a:r>
              <a:rPr lang="en" sz="2300">
                <a:solidFill>
                  <a:srgbClr val="233A44"/>
                </a:solidFill>
                <a:latin typeface="Calibri"/>
                <a:ea typeface="Calibri"/>
                <a:cs typeface="Calibri"/>
                <a:sym typeface="Calibri"/>
              </a:rPr>
              <a:t> </a:t>
            </a:r>
            <a:r>
              <a:rPr b="1" lang="en" sz="2900">
                <a:solidFill>
                  <a:srgbClr val="127F51"/>
                </a:solidFill>
                <a:latin typeface="Calibri"/>
                <a:ea typeface="Calibri"/>
                <a:cs typeface="Calibri"/>
                <a:sym typeface="Calibri"/>
              </a:rPr>
              <a:t>84%</a:t>
            </a:r>
            <a:r>
              <a:rPr lang="en" sz="2300">
                <a:solidFill>
                  <a:srgbClr val="233A44"/>
                </a:solidFill>
                <a:latin typeface="Calibri"/>
                <a:ea typeface="Calibri"/>
                <a:cs typeface="Calibri"/>
                <a:sym typeface="Calibri"/>
              </a:rPr>
              <a:t> </a:t>
            </a:r>
            <a:r>
              <a:rPr lang="en" sz="2300">
                <a:latin typeface="Calibri"/>
                <a:ea typeface="Calibri"/>
                <a:cs typeface="Calibri"/>
                <a:sym typeface="Calibri"/>
              </a:rPr>
              <a:t>in interconnect traffic and</a:t>
            </a:r>
            <a:r>
              <a:rPr lang="en" sz="2300">
                <a:solidFill>
                  <a:srgbClr val="233A44"/>
                </a:solidFill>
                <a:latin typeface="Calibri"/>
                <a:ea typeface="Calibri"/>
                <a:cs typeface="Calibri"/>
                <a:sym typeface="Calibri"/>
              </a:rPr>
              <a:t> </a:t>
            </a:r>
            <a:r>
              <a:rPr b="1" lang="en" sz="2900">
                <a:solidFill>
                  <a:srgbClr val="127F51"/>
                </a:solidFill>
                <a:latin typeface="Calibri"/>
                <a:ea typeface="Calibri"/>
                <a:cs typeface="Calibri"/>
                <a:sym typeface="Calibri"/>
              </a:rPr>
              <a:t>25%</a:t>
            </a:r>
            <a:r>
              <a:rPr lang="en" sz="2600">
                <a:solidFill>
                  <a:srgbClr val="233A44"/>
                </a:solidFill>
                <a:latin typeface="Calibri"/>
                <a:ea typeface="Calibri"/>
                <a:cs typeface="Calibri"/>
                <a:sym typeface="Calibri"/>
              </a:rPr>
              <a:t> </a:t>
            </a:r>
            <a:r>
              <a:rPr lang="en" sz="2300">
                <a:latin typeface="Calibri"/>
                <a:ea typeface="Calibri"/>
                <a:cs typeface="Calibri"/>
                <a:sym typeface="Calibri"/>
              </a:rPr>
              <a:t>in energy consumption</a:t>
            </a:r>
            <a:endParaRPr sz="2300">
              <a:latin typeface="Calibri"/>
              <a:ea typeface="Calibri"/>
              <a:cs typeface="Calibri"/>
              <a:sym typeface="Calibri"/>
            </a:endParaRPr>
          </a:p>
        </p:txBody>
      </p:sp>
      <p:sp>
        <p:nvSpPr>
          <p:cNvPr id="485" name="Google Shape;485;p31"/>
          <p:cNvSpPr txBox="1"/>
          <p:nvPr>
            <p:ph type="title"/>
          </p:nvPr>
        </p:nvSpPr>
        <p:spPr>
          <a:xfrm>
            <a:off x="311700" y="151550"/>
            <a:ext cx="79908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Speedup by Manually Fixing False Sharing</a:t>
            </a:r>
            <a:endParaRPr>
              <a:solidFill>
                <a:srgbClr val="745D13"/>
              </a:solidFill>
            </a:endParaRPr>
          </a:p>
        </p:txBody>
      </p:sp>
      <p:pic>
        <p:nvPicPr>
          <p:cNvPr id="486" name="Google Shape;486;p31" title="Chart"/>
          <p:cNvPicPr preferRelativeResize="0"/>
          <p:nvPr/>
        </p:nvPicPr>
        <p:blipFill rotWithShape="1">
          <a:blip r:embed="rId3">
            <a:alphaModFix/>
          </a:blip>
          <a:srcRect b="9869" l="3697" r="0" t="0"/>
          <a:stretch/>
        </p:blipFill>
        <p:spPr>
          <a:xfrm>
            <a:off x="282825" y="798050"/>
            <a:ext cx="8578350" cy="3119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14"/>
          <p:cNvPicPr preferRelativeResize="0"/>
          <p:nvPr/>
        </p:nvPicPr>
        <p:blipFill>
          <a:blip r:embed="rId3">
            <a:alphaModFix/>
          </a:blip>
          <a:stretch>
            <a:fillRect/>
          </a:stretch>
        </p:blipFill>
        <p:spPr>
          <a:xfrm rot="-3">
            <a:off x="4618581" y="945400"/>
            <a:ext cx="3993913" cy="1919729"/>
          </a:xfrm>
          <a:prstGeom prst="rect">
            <a:avLst/>
          </a:prstGeom>
          <a:noFill/>
          <a:ln>
            <a:noFill/>
          </a:ln>
        </p:spPr>
      </p:pic>
      <p:pic>
        <p:nvPicPr>
          <p:cNvPr id="143" name="Google Shape;143;p14"/>
          <p:cNvPicPr preferRelativeResize="0"/>
          <p:nvPr/>
        </p:nvPicPr>
        <p:blipFill rotWithShape="1">
          <a:blip r:embed="rId4">
            <a:alphaModFix/>
          </a:blip>
          <a:srcRect b="8923" l="0" r="0" t="17144"/>
          <a:stretch/>
        </p:blipFill>
        <p:spPr>
          <a:xfrm rot="7">
            <a:off x="398460" y="873627"/>
            <a:ext cx="4438710" cy="2063274"/>
          </a:xfrm>
          <a:prstGeom prst="rect">
            <a:avLst/>
          </a:prstGeom>
          <a:noFill/>
          <a:ln>
            <a:noFill/>
          </a:ln>
        </p:spPr>
      </p:pic>
      <p:sp>
        <p:nvSpPr>
          <p:cNvPr id="144" name="Google Shape;144;p14"/>
          <p:cNvSpPr txBox="1"/>
          <p:nvPr>
            <p:ph type="title"/>
          </p:nvPr>
        </p:nvSpPr>
        <p:spPr>
          <a:xfrm>
            <a:off x="456050" y="227125"/>
            <a:ext cx="7748700" cy="646500"/>
          </a:xfrm>
          <a:prstGeom prst="rect">
            <a:avLst/>
          </a:prstGeom>
          <a:solidFill>
            <a:srgbClr val="FFFFFF">
              <a:alpha val="90450"/>
            </a:srgbClr>
          </a:solidFill>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False Sharing in Real World Applications</a:t>
            </a:r>
            <a:endParaRPr>
              <a:solidFill>
                <a:srgbClr val="745D13"/>
              </a:solidFill>
            </a:endParaRPr>
          </a:p>
        </p:txBody>
      </p:sp>
      <p:pic>
        <p:nvPicPr>
          <p:cNvPr id="145" name="Google Shape;145;p14"/>
          <p:cNvPicPr preferRelativeResize="0"/>
          <p:nvPr/>
        </p:nvPicPr>
        <p:blipFill>
          <a:blip r:embed="rId5">
            <a:alphaModFix/>
          </a:blip>
          <a:stretch>
            <a:fillRect/>
          </a:stretch>
        </p:blipFill>
        <p:spPr>
          <a:xfrm rot="-161409">
            <a:off x="613820" y="2662554"/>
            <a:ext cx="3914935" cy="1934438"/>
          </a:xfrm>
          <a:prstGeom prst="rect">
            <a:avLst/>
          </a:prstGeom>
          <a:noFill/>
          <a:ln>
            <a:noFill/>
          </a:ln>
        </p:spPr>
      </p:pic>
      <p:sp>
        <p:nvSpPr>
          <p:cNvPr id="146" name="Google Shape;146;p1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7" name="Google Shape;147;p14"/>
          <p:cNvPicPr preferRelativeResize="0"/>
          <p:nvPr/>
        </p:nvPicPr>
        <p:blipFill rotWithShape="1">
          <a:blip r:embed="rId6">
            <a:alphaModFix/>
          </a:blip>
          <a:srcRect b="0" l="0" r="19021" t="0"/>
          <a:stretch/>
        </p:blipFill>
        <p:spPr>
          <a:xfrm>
            <a:off x="3926550" y="1996800"/>
            <a:ext cx="4612276" cy="2691000"/>
          </a:xfrm>
          <a:prstGeom prst="rect">
            <a:avLst/>
          </a:prstGeom>
          <a:noFill/>
          <a:ln>
            <a:noFill/>
          </a:ln>
        </p:spPr>
      </p:pic>
      <p:pic>
        <p:nvPicPr>
          <p:cNvPr id="148" name="Google Shape;148;p14"/>
          <p:cNvPicPr preferRelativeResize="0"/>
          <p:nvPr/>
        </p:nvPicPr>
        <p:blipFill>
          <a:blip r:embed="rId7">
            <a:alphaModFix/>
          </a:blip>
          <a:stretch>
            <a:fillRect/>
          </a:stretch>
        </p:blipFill>
        <p:spPr>
          <a:xfrm rot="441303">
            <a:off x="2660425" y="3132400"/>
            <a:ext cx="4870844" cy="994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3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92" name="Google Shape;492;p32"/>
          <p:cNvSpPr txBox="1"/>
          <p:nvPr>
            <p:ph type="title"/>
          </p:nvPr>
        </p:nvSpPr>
        <p:spPr>
          <a:xfrm>
            <a:off x="441500" y="226025"/>
            <a:ext cx="7505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Challenges in False Sharing Elimination</a:t>
            </a:r>
            <a:endParaRPr>
              <a:solidFill>
                <a:srgbClr val="745D1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98" name="Google Shape;498;p33"/>
          <p:cNvSpPr txBox="1"/>
          <p:nvPr>
            <p:ph idx="1" type="body"/>
          </p:nvPr>
        </p:nvSpPr>
        <p:spPr>
          <a:xfrm>
            <a:off x="341325" y="918725"/>
            <a:ext cx="3155100" cy="554100"/>
          </a:xfrm>
          <a:prstGeom prst="rect">
            <a:avLst/>
          </a:prstGeom>
        </p:spPr>
        <p:txBody>
          <a:bodyPr anchorCtr="0" anchor="t" bIns="91425" lIns="91425" spcFirstLastPara="1" rIns="91425" wrap="square" tIns="91425">
            <a:spAutoFit/>
          </a:bodyPr>
          <a:lstStyle/>
          <a:p>
            <a:pPr indent="-381000" lvl="0" marL="457200" rtl="0" algn="l">
              <a:lnSpc>
                <a:spcPct val="150000"/>
              </a:lnSpc>
              <a:spcBef>
                <a:spcPts val="0"/>
              </a:spcBef>
              <a:spcAft>
                <a:spcPts val="0"/>
              </a:spcAft>
              <a:buClr>
                <a:srgbClr val="000000"/>
              </a:buClr>
              <a:buSzPts val="2400"/>
              <a:buChar char="●"/>
            </a:pPr>
            <a:r>
              <a:rPr b="1" lang="en" sz="2400">
                <a:solidFill>
                  <a:srgbClr val="000000"/>
                </a:solidFill>
              </a:rPr>
              <a:t>Heap Organization</a:t>
            </a:r>
            <a:r>
              <a:rPr b="1" baseline="30000" lang="en" sz="2400">
                <a:solidFill>
                  <a:srgbClr val="000000"/>
                </a:solidFill>
              </a:rPr>
              <a:t>1</a:t>
            </a:r>
            <a:endParaRPr b="1" baseline="30000" sz="2400">
              <a:solidFill>
                <a:srgbClr val="000000"/>
              </a:solidFill>
            </a:endParaRPr>
          </a:p>
        </p:txBody>
      </p:sp>
      <p:sp>
        <p:nvSpPr>
          <p:cNvPr id="499" name="Google Shape;499;p33"/>
          <p:cNvSpPr txBox="1"/>
          <p:nvPr>
            <p:ph type="title"/>
          </p:nvPr>
        </p:nvSpPr>
        <p:spPr>
          <a:xfrm>
            <a:off x="441500" y="226025"/>
            <a:ext cx="7505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Challenges in False Sharing Elimination</a:t>
            </a:r>
            <a:endParaRPr>
              <a:solidFill>
                <a:srgbClr val="745D13"/>
              </a:solidFill>
            </a:endParaRPr>
          </a:p>
        </p:txBody>
      </p:sp>
      <p:sp>
        <p:nvSpPr>
          <p:cNvPr id="500" name="Google Shape;500;p33"/>
          <p:cNvSpPr txBox="1"/>
          <p:nvPr/>
        </p:nvSpPr>
        <p:spPr>
          <a:xfrm>
            <a:off x="274825" y="4326700"/>
            <a:ext cx="8602500" cy="554100"/>
          </a:xfrm>
          <a:prstGeom prst="rect">
            <a:avLst/>
          </a:prstGeom>
          <a:noFill/>
          <a:ln>
            <a:noFill/>
          </a:ln>
        </p:spPr>
        <p:txBody>
          <a:bodyPr anchorCtr="0" anchor="t" bIns="0" lIns="0" spcFirstLastPara="1" rIns="0" wrap="square" tIns="0">
            <a:spAutoFit/>
          </a:bodyPr>
          <a:lstStyle/>
          <a:p>
            <a:pPr indent="-342900" lvl="0" marL="457200" rtl="0" algn="l">
              <a:spcBef>
                <a:spcPts val="0"/>
              </a:spcBef>
              <a:spcAft>
                <a:spcPts val="0"/>
              </a:spcAft>
              <a:buSzPts val="1800"/>
              <a:buFont typeface="Calibri"/>
              <a:buAutoNum type="arabicPeriod"/>
            </a:pPr>
            <a:r>
              <a:rPr lang="en" sz="1800">
                <a:latin typeface="Calibri"/>
                <a:ea typeface="Calibri"/>
                <a:cs typeface="Calibri"/>
                <a:sym typeface="Calibri"/>
              </a:rPr>
              <a:t>E. D. Berger et al., “</a:t>
            </a:r>
            <a:r>
              <a:rPr lang="en" sz="1800">
                <a:latin typeface="Calibri"/>
                <a:ea typeface="Calibri"/>
                <a:cs typeface="Calibri"/>
                <a:sym typeface="Calibri"/>
              </a:rPr>
              <a:t>Hoard: a scalable memory allocator for multithreaded applications</a:t>
            </a:r>
            <a:r>
              <a:rPr lang="en" sz="1800">
                <a:latin typeface="Calibri"/>
                <a:ea typeface="Calibri"/>
                <a:cs typeface="Calibri"/>
                <a:sym typeface="Calibri"/>
              </a:rPr>
              <a:t>,” ASPLOS’00</a:t>
            </a:r>
            <a:endParaRPr sz="1800">
              <a:latin typeface="Calibri"/>
              <a:ea typeface="Calibri"/>
              <a:cs typeface="Calibri"/>
              <a:sym typeface="Calibri"/>
            </a:endParaRPr>
          </a:p>
        </p:txBody>
      </p:sp>
      <p:sp>
        <p:nvSpPr>
          <p:cNvPr id="501" name="Google Shape;501;p33"/>
          <p:cNvSpPr txBox="1"/>
          <p:nvPr/>
        </p:nvSpPr>
        <p:spPr>
          <a:xfrm>
            <a:off x="1253800" y="1678950"/>
            <a:ext cx="7409400" cy="1754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800">
                <a:latin typeface="Calibri"/>
                <a:ea typeface="Calibri"/>
                <a:cs typeface="Calibri"/>
                <a:sym typeface="Calibri"/>
              </a:rPr>
              <a:t>For these applications, the memory allocator is often a bottleneck that severely limits program performance and scalability on multiprocessor systems. Previous allocators suffer from problems that include poor performance and scalability, and </a:t>
            </a:r>
            <a:r>
              <a:rPr b="1" lang="en" sz="2400">
                <a:solidFill>
                  <a:srgbClr val="FF0000"/>
                </a:solidFill>
                <a:latin typeface="Calibri"/>
                <a:ea typeface="Calibri"/>
                <a:cs typeface="Calibri"/>
                <a:sym typeface="Calibri"/>
              </a:rPr>
              <a:t>heap organizations that introduce false sharing</a:t>
            </a:r>
            <a:r>
              <a:rPr lang="en" sz="2400">
                <a:latin typeface="Calibri"/>
                <a:ea typeface="Calibri"/>
                <a:cs typeface="Calibri"/>
                <a:sym typeface="Calibri"/>
              </a:rPr>
              <a:t>.</a:t>
            </a:r>
            <a:endParaRPr sz="24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3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07" name="Google Shape;507;p34"/>
          <p:cNvSpPr txBox="1"/>
          <p:nvPr>
            <p:ph idx="1" type="body"/>
          </p:nvPr>
        </p:nvSpPr>
        <p:spPr>
          <a:xfrm>
            <a:off x="341337" y="964919"/>
            <a:ext cx="2789700" cy="461700"/>
          </a:xfrm>
          <a:prstGeom prst="rect">
            <a:avLst/>
          </a:prstGeom>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rgbClr val="666666"/>
              </a:buClr>
              <a:buSzPts val="1800"/>
              <a:buChar char="●"/>
            </a:pPr>
            <a:r>
              <a:rPr lang="en" sz="1800">
                <a:solidFill>
                  <a:srgbClr val="666666"/>
                </a:solidFill>
              </a:rPr>
              <a:t>Heap Organization</a:t>
            </a:r>
            <a:endParaRPr sz="1800">
              <a:solidFill>
                <a:srgbClr val="666666"/>
              </a:solidFill>
            </a:endParaRPr>
          </a:p>
        </p:txBody>
      </p:sp>
      <p:sp>
        <p:nvSpPr>
          <p:cNvPr id="508" name="Google Shape;508;p34"/>
          <p:cNvSpPr txBox="1"/>
          <p:nvPr/>
        </p:nvSpPr>
        <p:spPr>
          <a:xfrm>
            <a:off x="312700" y="1544075"/>
            <a:ext cx="3511800" cy="554100"/>
          </a:xfrm>
          <a:prstGeom prst="rect">
            <a:avLst/>
          </a:prstGeom>
          <a:noFill/>
          <a:ln>
            <a:noFill/>
          </a:ln>
        </p:spPr>
        <p:txBody>
          <a:bodyPr anchorCtr="0" anchor="t" bIns="91425" lIns="91425" spcFirstLastPara="1" rIns="91425" wrap="square" tIns="91425">
            <a:spAutoFit/>
          </a:bodyPr>
          <a:lstStyle/>
          <a:p>
            <a:pPr indent="-381000" lvl="0" marL="457200" rtl="0" algn="l">
              <a:lnSpc>
                <a:spcPct val="150000"/>
              </a:lnSpc>
              <a:spcBef>
                <a:spcPts val="0"/>
              </a:spcBef>
              <a:spcAft>
                <a:spcPts val="0"/>
              </a:spcAft>
              <a:buClr>
                <a:srgbClr val="000000"/>
              </a:buClr>
              <a:buSzPts val="2400"/>
              <a:buFont typeface="Calibri"/>
              <a:buChar char="●"/>
            </a:pPr>
            <a:r>
              <a:rPr b="1" lang="en" sz="2400">
                <a:latin typeface="Calibri"/>
                <a:ea typeface="Calibri"/>
                <a:cs typeface="Calibri"/>
                <a:sym typeface="Calibri"/>
              </a:rPr>
              <a:t>Cache</a:t>
            </a:r>
            <a:r>
              <a:rPr b="1" lang="en" sz="2400">
                <a:latin typeface="Calibri"/>
                <a:ea typeface="Calibri"/>
                <a:cs typeface="Calibri"/>
                <a:sym typeface="Calibri"/>
              </a:rPr>
              <a:t> Organization</a:t>
            </a:r>
            <a:endParaRPr b="1" sz="2400">
              <a:latin typeface="Calibri"/>
              <a:ea typeface="Calibri"/>
              <a:cs typeface="Calibri"/>
              <a:sym typeface="Calibri"/>
            </a:endParaRPr>
          </a:p>
        </p:txBody>
      </p:sp>
      <p:graphicFrame>
        <p:nvGraphicFramePr>
          <p:cNvPr id="509" name="Google Shape;509;p34"/>
          <p:cNvGraphicFramePr/>
          <p:nvPr/>
        </p:nvGraphicFramePr>
        <p:xfrm>
          <a:off x="826750" y="2207438"/>
          <a:ext cx="3000000" cy="3000000"/>
        </p:xfrm>
        <a:graphic>
          <a:graphicData uri="http://schemas.openxmlformats.org/drawingml/2006/table">
            <a:tbl>
              <a:tblPr>
                <a:noFill/>
                <a:tableStyleId>{B333B39F-B67B-4DDF-8799-9A47CF0DBA17}</a:tableStyleId>
              </a:tblPr>
              <a:tblGrid>
                <a:gridCol w="1565100"/>
                <a:gridCol w="1565100"/>
              </a:tblGrid>
              <a:tr h="245450">
                <a:tc>
                  <a:txBody>
                    <a:bodyPr/>
                    <a:lstStyle/>
                    <a:p>
                      <a:pPr indent="0" lvl="0" marL="0" rtl="0" algn="ctr">
                        <a:spcBef>
                          <a:spcPts val="0"/>
                        </a:spcBef>
                        <a:spcAft>
                          <a:spcPts val="0"/>
                        </a:spcAft>
                        <a:buNone/>
                      </a:pPr>
                      <a:r>
                        <a:rPr b="1" lang="en" sz="1800"/>
                        <a:t>Variable X</a:t>
                      </a:r>
                      <a:endParaRPr b="1" sz="1800"/>
                    </a:p>
                  </a:txBody>
                  <a:tcPr marT="9125" marB="9125" marR="9125" marL="91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8FCB8"/>
                    </a:solidFill>
                  </a:tcPr>
                </a:tc>
                <a:tc>
                  <a:txBody>
                    <a:bodyPr/>
                    <a:lstStyle/>
                    <a:p>
                      <a:pPr indent="0" lvl="0" marL="0" rtl="0" algn="ctr">
                        <a:spcBef>
                          <a:spcPts val="0"/>
                        </a:spcBef>
                        <a:spcAft>
                          <a:spcPts val="0"/>
                        </a:spcAft>
                        <a:buNone/>
                      </a:pPr>
                      <a:r>
                        <a:rPr b="1" lang="en" sz="1800"/>
                        <a:t>Variable Y</a:t>
                      </a:r>
                      <a:endParaRPr sz="1800"/>
                    </a:p>
                  </a:txBody>
                  <a:tcPr marT="9125" marB="9125" marR="9125" marL="91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798F7"/>
                    </a:solidFill>
                  </a:tcPr>
                </a:tc>
              </a:tr>
            </a:tbl>
          </a:graphicData>
        </a:graphic>
      </p:graphicFrame>
      <p:graphicFrame>
        <p:nvGraphicFramePr>
          <p:cNvPr id="510" name="Google Shape;510;p34"/>
          <p:cNvGraphicFramePr/>
          <p:nvPr/>
        </p:nvGraphicFramePr>
        <p:xfrm>
          <a:off x="5357425" y="2207450"/>
          <a:ext cx="3000000" cy="3000000"/>
        </p:xfrm>
        <a:graphic>
          <a:graphicData uri="http://schemas.openxmlformats.org/drawingml/2006/table">
            <a:tbl>
              <a:tblPr>
                <a:noFill/>
                <a:tableStyleId>{B333B39F-B67B-4DDF-8799-9A47CF0DBA17}</a:tableStyleId>
              </a:tblPr>
              <a:tblGrid>
                <a:gridCol w="1503300"/>
                <a:gridCol w="1503300"/>
              </a:tblGrid>
              <a:tr h="245450">
                <a:tc>
                  <a:txBody>
                    <a:bodyPr/>
                    <a:lstStyle/>
                    <a:p>
                      <a:pPr indent="0" lvl="0" marL="0" rtl="0" algn="ctr">
                        <a:spcBef>
                          <a:spcPts val="0"/>
                        </a:spcBef>
                        <a:spcAft>
                          <a:spcPts val="0"/>
                        </a:spcAft>
                        <a:buNone/>
                      </a:pPr>
                      <a:r>
                        <a:rPr b="1" lang="en" sz="1800"/>
                        <a:t>Variable X</a:t>
                      </a:r>
                      <a:endParaRPr sz="1800"/>
                    </a:p>
                  </a:txBody>
                  <a:tcPr marT="9125" marB="9125" marR="9125" marL="91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8FCB8"/>
                    </a:solidFill>
                  </a:tcPr>
                </a:tc>
                <a:tc>
                  <a:txBody>
                    <a:bodyPr/>
                    <a:lstStyle/>
                    <a:p>
                      <a:pPr indent="0" lvl="0" marL="0" rtl="0" algn="ctr">
                        <a:spcBef>
                          <a:spcPts val="0"/>
                        </a:spcBef>
                        <a:spcAft>
                          <a:spcPts val="0"/>
                        </a:spcAft>
                        <a:buNone/>
                      </a:pPr>
                      <a:r>
                        <a:rPr b="1" lang="en" sz="1800"/>
                        <a:t>Variable Y</a:t>
                      </a:r>
                      <a:endParaRPr sz="1200"/>
                    </a:p>
                  </a:txBody>
                  <a:tcPr marT="9125" marB="9125" marR="9125" marL="91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798F7"/>
                    </a:solidFill>
                  </a:tcPr>
                </a:tc>
              </a:tr>
            </a:tbl>
          </a:graphicData>
        </a:graphic>
      </p:graphicFrame>
      <p:sp>
        <p:nvSpPr>
          <p:cNvPr id="511" name="Google Shape;511;p34"/>
          <p:cNvSpPr/>
          <p:nvPr/>
        </p:nvSpPr>
        <p:spPr>
          <a:xfrm rot="-5400000">
            <a:off x="1573000" y="1790250"/>
            <a:ext cx="70500" cy="1563000"/>
          </a:xfrm>
          <a:prstGeom prst="leftBracket">
            <a:avLst>
              <a:gd fmla="val 8333"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4"/>
          <p:cNvSpPr/>
          <p:nvPr/>
        </p:nvSpPr>
        <p:spPr>
          <a:xfrm rot="-5400000">
            <a:off x="3142600" y="1786925"/>
            <a:ext cx="70500" cy="1572000"/>
          </a:xfrm>
          <a:prstGeom prst="leftBracket">
            <a:avLst>
              <a:gd fmla="val 8333"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4"/>
          <p:cNvSpPr/>
          <p:nvPr/>
        </p:nvSpPr>
        <p:spPr>
          <a:xfrm rot="-5400000">
            <a:off x="6826525" y="1068450"/>
            <a:ext cx="68400" cy="3006600"/>
          </a:xfrm>
          <a:prstGeom prst="leftBracket">
            <a:avLst>
              <a:gd fmla="val 8333"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4"/>
          <p:cNvSpPr txBox="1"/>
          <p:nvPr/>
        </p:nvSpPr>
        <p:spPr>
          <a:xfrm>
            <a:off x="6200875" y="2678725"/>
            <a:ext cx="1319700" cy="295500"/>
          </a:xfrm>
          <a:prstGeom prst="rect">
            <a:avLst/>
          </a:prstGeom>
          <a:noFill/>
          <a:ln>
            <a:noFill/>
          </a:ln>
        </p:spPr>
        <p:txBody>
          <a:bodyPr anchorCtr="0" anchor="t" bIns="9125" lIns="9125" spcFirstLastPara="1" rIns="9125" wrap="square" tIns="9125">
            <a:spAutoFit/>
          </a:bodyPr>
          <a:lstStyle/>
          <a:p>
            <a:pPr indent="0" lvl="0" marL="0" rtl="0" algn="l">
              <a:spcBef>
                <a:spcPts val="0"/>
              </a:spcBef>
              <a:spcAft>
                <a:spcPts val="0"/>
              </a:spcAft>
              <a:buNone/>
            </a:pPr>
            <a:r>
              <a:rPr lang="en" sz="1800"/>
              <a:t>128 Bytes</a:t>
            </a:r>
            <a:endParaRPr sz="1800"/>
          </a:p>
        </p:txBody>
      </p:sp>
      <p:sp>
        <p:nvSpPr>
          <p:cNvPr id="515" name="Google Shape;515;p34"/>
          <p:cNvSpPr txBox="1"/>
          <p:nvPr/>
        </p:nvSpPr>
        <p:spPr>
          <a:xfrm>
            <a:off x="1106200" y="2692363"/>
            <a:ext cx="1004100" cy="295500"/>
          </a:xfrm>
          <a:prstGeom prst="rect">
            <a:avLst/>
          </a:prstGeom>
          <a:noFill/>
          <a:ln>
            <a:noFill/>
          </a:ln>
        </p:spPr>
        <p:txBody>
          <a:bodyPr anchorCtr="0" anchor="t" bIns="9125" lIns="9125" spcFirstLastPara="1" rIns="9125" wrap="square" tIns="9125">
            <a:spAutoFit/>
          </a:bodyPr>
          <a:lstStyle/>
          <a:p>
            <a:pPr indent="0" lvl="0" marL="0" rtl="0" algn="l">
              <a:spcBef>
                <a:spcPts val="0"/>
              </a:spcBef>
              <a:spcAft>
                <a:spcPts val="0"/>
              </a:spcAft>
              <a:buNone/>
            </a:pPr>
            <a:r>
              <a:rPr lang="en" sz="1800"/>
              <a:t>64 Bytes</a:t>
            </a:r>
            <a:endParaRPr sz="1800"/>
          </a:p>
        </p:txBody>
      </p:sp>
      <p:sp>
        <p:nvSpPr>
          <p:cNvPr id="516" name="Google Shape;516;p34"/>
          <p:cNvSpPr txBox="1"/>
          <p:nvPr/>
        </p:nvSpPr>
        <p:spPr>
          <a:xfrm>
            <a:off x="2675800" y="2692950"/>
            <a:ext cx="1004100" cy="295500"/>
          </a:xfrm>
          <a:prstGeom prst="rect">
            <a:avLst/>
          </a:prstGeom>
          <a:noFill/>
          <a:ln>
            <a:noFill/>
          </a:ln>
        </p:spPr>
        <p:txBody>
          <a:bodyPr anchorCtr="0" anchor="t" bIns="9125" lIns="9125" spcFirstLastPara="1" rIns="9125" wrap="square" tIns="9125">
            <a:spAutoFit/>
          </a:bodyPr>
          <a:lstStyle/>
          <a:p>
            <a:pPr indent="0" lvl="0" marL="0" rtl="0" algn="l">
              <a:spcBef>
                <a:spcPts val="0"/>
              </a:spcBef>
              <a:spcAft>
                <a:spcPts val="0"/>
              </a:spcAft>
              <a:buNone/>
            </a:pPr>
            <a:r>
              <a:rPr lang="en" sz="1800"/>
              <a:t>64 Bytes</a:t>
            </a:r>
            <a:endParaRPr sz="1800"/>
          </a:p>
        </p:txBody>
      </p:sp>
      <p:sp>
        <p:nvSpPr>
          <p:cNvPr id="517" name="Google Shape;517;p34"/>
          <p:cNvSpPr txBox="1"/>
          <p:nvPr/>
        </p:nvSpPr>
        <p:spPr>
          <a:xfrm>
            <a:off x="792500" y="3073225"/>
            <a:ext cx="2838900" cy="326400"/>
          </a:xfrm>
          <a:prstGeom prst="rect">
            <a:avLst/>
          </a:prstGeom>
          <a:noFill/>
          <a:ln>
            <a:noFill/>
          </a:ln>
        </p:spPr>
        <p:txBody>
          <a:bodyPr anchorCtr="0" anchor="t" bIns="9125" lIns="9125" spcFirstLastPara="1" rIns="9125" wrap="square" tIns="9125">
            <a:spAutoFit/>
          </a:bodyPr>
          <a:lstStyle/>
          <a:p>
            <a:pPr indent="0" lvl="0" marL="0" rtl="0" algn="ctr">
              <a:spcBef>
                <a:spcPts val="0"/>
              </a:spcBef>
              <a:spcAft>
                <a:spcPts val="0"/>
              </a:spcAft>
              <a:buNone/>
            </a:pPr>
            <a:r>
              <a:rPr lang="en" sz="2000"/>
              <a:t>(a) No False Sharing </a:t>
            </a:r>
            <a:endParaRPr sz="2000"/>
          </a:p>
        </p:txBody>
      </p:sp>
      <p:sp>
        <p:nvSpPr>
          <p:cNvPr id="518" name="Google Shape;518;p34"/>
          <p:cNvSpPr txBox="1"/>
          <p:nvPr/>
        </p:nvSpPr>
        <p:spPr>
          <a:xfrm>
            <a:off x="4221425" y="3047000"/>
            <a:ext cx="4647600" cy="634200"/>
          </a:xfrm>
          <a:prstGeom prst="rect">
            <a:avLst/>
          </a:prstGeom>
          <a:noFill/>
          <a:ln>
            <a:noFill/>
          </a:ln>
        </p:spPr>
        <p:txBody>
          <a:bodyPr anchorCtr="0" anchor="t" bIns="9125" lIns="9125" spcFirstLastPara="1" rIns="9125" wrap="square" tIns="9125">
            <a:spAutoFit/>
          </a:bodyPr>
          <a:lstStyle/>
          <a:p>
            <a:pPr indent="0" lvl="0" marL="0" rtl="0" algn="ctr">
              <a:spcBef>
                <a:spcPts val="0"/>
              </a:spcBef>
              <a:spcAft>
                <a:spcPts val="0"/>
              </a:spcAft>
              <a:buNone/>
            </a:pPr>
            <a:r>
              <a:rPr lang="en" sz="2000"/>
              <a:t>(b) False Sharing w/ larger cache line size </a:t>
            </a:r>
            <a:endParaRPr sz="2000"/>
          </a:p>
        </p:txBody>
      </p:sp>
      <p:sp>
        <p:nvSpPr>
          <p:cNvPr id="519" name="Google Shape;519;p34"/>
          <p:cNvSpPr txBox="1"/>
          <p:nvPr>
            <p:ph type="title"/>
          </p:nvPr>
        </p:nvSpPr>
        <p:spPr>
          <a:xfrm>
            <a:off x="441500" y="226025"/>
            <a:ext cx="7505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Challenges in False Sharing Elimination</a:t>
            </a:r>
            <a:endParaRPr>
              <a:solidFill>
                <a:srgbClr val="745D1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3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25" name="Google Shape;525;p35"/>
          <p:cNvSpPr txBox="1"/>
          <p:nvPr>
            <p:ph idx="1" type="body"/>
          </p:nvPr>
        </p:nvSpPr>
        <p:spPr>
          <a:xfrm>
            <a:off x="341362" y="950619"/>
            <a:ext cx="2789700" cy="461700"/>
          </a:xfrm>
          <a:prstGeom prst="rect">
            <a:avLst/>
          </a:prstGeom>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rgbClr val="666666"/>
              </a:buClr>
              <a:buSzPts val="1800"/>
              <a:buChar char="●"/>
            </a:pPr>
            <a:r>
              <a:rPr lang="en" sz="1800">
                <a:solidFill>
                  <a:srgbClr val="666666"/>
                </a:solidFill>
              </a:rPr>
              <a:t>Heap Organization</a:t>
            </a:r>
            <a:endParaRPr sz="1800">
              <a:solidFill>
                <a:srgbClr val="666666"/>
              </a:solidFill>
            </a:endParaRPr>
          </a:p>
        </p:txBody>
      </p:sp>
      <p:sp>
        <p:nvSpPr>
          <p:cNvPr id="526" name="Google Shape;526;p35"/>
          <p:cNvSpPr txBox="1"/>
          <p:nvPr>
            <p:ph idx="1" type="body"/>
          </p:nvPr>
        </p:nvSpPr>
        <p:spPr>
          <a:xfrm>
            <a:off x="341350" y="2212375"/>
            <a:ext cx="3652200" cy="554100"/>
          </a:xfrm>
          <a:prstGeom prst="rect">
            <a:avLst/>
          </a:prstGeom>
        </p:spPr>
        <p:txBody>
          <a:bodyPr anchorCtr="0" anchor="t" bIns="91425" lIns="91425" spcFirstLastPara="1" rIns="91425" wrap="square" tIns="91425">
            <a:spAutoFit/>
          </a:bodyPr>
          <a:lstStyle/>
          <a:p>
            <a:pPr indent="-381000" lvl="0" marL="457200" rtl="0" algn="l">
              <a:lnSpc>
                <a:spcPct val="150000"/>
              </a:lnSpc>
              <a:spcBef>
                <a:spcPts val="0"/>
              </a:spcBef>
              <a:spcAft>
                <a:spcPts val="0"/>
              </a:spcAft>
              <a:buClr>
                <a:srgbClr val="000000"/>
              </a:buClr>
              <a:buSzPts val="2400"/>
              <a:buChar char="●"/>
            </a:pPr>
            <a:r>
              <a:rPr b="1" lang="en" sz="2400">
                <a:solidFill>
                  <a:srgbClr val="000000"/>
                </a:solidFill>
              </a:rPr>
              <a:t>Compiler Optimization</a:t>
            </a:r>
            <a:r>
              <a:rPr b="1" baseline="30000" lang="en" sz="2400">
                <a:solidFill>
                  <a:srgbClr val="000000"/>
                </a:solidFill>
              </a:rPr>
              <a:t>1</a:t>
            </a:r>
            <a:endParaRPr b="1" baseline="30000" sz="2400">
              <a:solidFill>
                <a:srgbClr val="000000"/>
              </a:solidFill>
            </a:endParaRPr>
          </a:p>
        </p:txBody>
      </p:sp>
      <p:sp>
        <p:nvSpPr>
          <p:cNvPr id="527" name="Google Shape;527;p35"/>
          <p:cNvSpPr txBox="1"/>
          <p:nvPr/>
        </p:nvSpPr>
        <p:spPr>
          <a:xfrm>
            <a:off x="341362" y="1581502"/>
            <a:ext cx="27897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rgbClr val="666666"/>
              </a:buClr>
              <a:buSzPts val="1800"/>
              <a:buFont typeface="Calibri"/>
              <a:buChar char="●"/>
            </a:pPr>
            <a:r>
              <a:rPr lang="en" sz="1800">
                <a:solidFill>
                  <a:srgbClr val="666666"/>
                </a:solidFill>
                <a:latin typeface="Calibri"/>
                <a:ea typeface="Calibri"/>
                <a:cs typeface="Calibri"/>
                <a:sym typeface="Calibri"/>
              </a:rPr>
              <a:t>Cache</a:t>
            </a:r>
            <a:r>
              <a:rPr lang="en" sz="1800">
                <a:solidFill>
                  <a:srgbClr val="666666"/>
                </a:solidFill>
                <a:latin typeface="Calibri"/>
                <a:ea typeface="Calibri"/>
                <a:cs typeface="Calibri"/>
                <a:sym typeface="Calibri"/>
              </a:rPr>
              <a:t> Organization</a:t>
            </a:r>
            <a:endParaRPr sz="1800">
              <a:solidFill>
                <a:srgbClr val="666666"/>
              </a:solidFill>
              <a:latin typeface="Calibri"/>
              <a:ea typeface="Calibri"/>
              <a:cs typeface="Calibri"/>
              <a:sym typeface="Calibri"/>
            </a:endParaRPr>
          </a:p>
        </p:txBody>
      </p:sp>
      <p:sp>
        <p:nvSpPr>
          <p:cNvPr id="528" name="Google Shape;528;p35"/>
          <p:cNvSpPr/>
          <p:nvPr/>
        </p:nvSpPr>
        <p:spPr>
          <a:xfrm>
            <a:off x="3900525" y="2258575"/>
            <a:ext cx="548700" cy="461700"/>
          </a:xfrm>
          <a:prstGeom prst="rightArrow">
            <a:avLst>
              <a:gd fmla="val 50000" name="adj1"/>
              <a:gd fmla="val 50000" name="adj2"/>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9" name="Google Shape;529;p35"/>
          <p:cNvGrpSpPr/>
          <p:nvPr/>
        </p:nvGrpSpPr>
        <p:grpSpPr>
          <a:xfrm>
            <a:off x="4493300" y="1448125"/>
            <a:ext cx="4389228" cy="2748060"/>
            <a:chOff x="4572000" y="1519025"/>
            <a:chExt cx="4389228" cy="2748060"/>
          </a:xfrm>
        </p:grpSpPr>
        <p:sp>
          <p:nvSpPr>
            <p:cNvPr id="530" name="Google Shape;530;p35"/>
            <p:cNvSpPr/>
            <p:nvPr/>
          </p:nvSpPr>
          <p:spPr>
            <a:xfrm>
              <a:off x="4572000" y="1519025"/>
              <a:ext cx="4389228" cy="2748060"/>
            </a:xfrm>
            <a:prstGeom prst="cloud">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5"/>
            <p:cNvSpPr txBox="1"/>
            <p:nvPr/>
          </p:nvSpPr>
          <p:spPr>
            <a:xfrm>
              <a:off x="5190875" y="1856850"/>
              <a:ext cx="33045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FF00"/>
                  </a:solidFill>
                  <a:latin typeface="Calibri"/>
                  <a:ea typeface="Calibri"/>
                  <a:cs typeface="Calibri"/>
                  <a:sym typeface="Calibri"/>
                </a:rPr>
                <a:t>struct</a:t>
              </a:r>
              <a:r>
                <a:rPr lang="en" sz="1800">
                  <a:solidFill>
                    <a:srgbClr val="00FFFF"/>
                  </a:solidFill>
                  <a:latin typeface="Calibri"/>
                  <a:ea typeface="Calibri"/>
                  <a:cs typeface="Calibri"/>
                  <a:sym typeface="Calibri"/>
                </a:rPr>
                <a:t> </a:t>
              </a:r>
              <a:r>
                <a:rPr lang="en" sz="1800">
                  <a:solidFill>
                    <a:srgbClr val="FF00FF"/>
                  </a:solidFill>
                  <a:latin typeface="Calibri"/>
                  <a:ea typeface="Calibri"/>
                  <a:cs typeface="Calibri"/>
                  <a:sym typeface="Calibri"/>
                </a:rPr>
                <a:t>{</a:t>
              </a:r>
              <a:endParaRPr sz="1800">
                <a:solidFill>
                  <a:srgbClr val="FF00FF"/>
                </a:solidFill>
                <a:latin typeface="Calibri"/>
                <a:ea typeface="Calibri"/>
                <a:cs typeface="Calibri"/>
                <a:sym typeface="Calibri"/>
              </a:endParaRPr>
            </a:p>
            <a:p>
              <a:pPr indent="0" lvl="0" marL="0" rtl="0" algn="l">
                <a:spcBef>
                  <a:spcPts val="0"/>
                </a:spcBef>
                <a:spcAft>
                  <a:spcPts val="0"/>
                </a:spcAft>
                <a:buNone/>
              </a:pPr>
              <a:r>
                <a:rPr lang="en" sz="1800">
                  <a:solidFill>
                    <a:srgbClr val="00FFFF"/>
                  </a:solidFill>
                  <a:latin typeface="Calibri"/>
                  <a:ea typeface="Calibri"/>
                  <a:cs typeface="Calibri"/>
                  <a:sym typeface="Calibri"/>
                </a:rPr>
                <a:t>  </a:t>
              </a:r>
              <a:r>
                <a:rPr lang="en" sz="1800">
                  <a:solidFill>
                    <a:srgbClr val="FFFFFF"/>
                  </a:solidFill>
                  <a:latin typeface="Calibri"/>
                  <a:ea typeface="Calibri"/>
                  <a:cs typeface="Calibri"/>
                  <a:sym typeface="Calibri"/>
                </a:rPr>
                <a:t>pthread_t</a:t>
              </a:r>
              <a:r>
                <a:rPr lang="en" sz="1800">
                  <a:solidFill>
                    <a:srgbClr val="00FFFF"/>
                  </a:solidFill>
                  <a:latin typeface="Calibri"/>
                  <a:ea typeface="Calibri"/>
                  <a:cs typeface="Calibri"/>
                  <a:sym typeface="Calibri"/>
                </a:rPr>
                <a:t> tid;  </a:t>
              </a:r>
              <a:r>
                <a:rPr lang="en" sz="1800">
                  <a:solidFill>
                    <a:srgbClr val="FFFFFF"/>
                  </a:solidFill>
                  <a:latin typeface="Calibri"/>
                  <a:ea typeface="Calibri"/>
                  <a:cs typeface="Calibri"/>
                  <a:sym typeface="Calibri"/>
                </a:rPr>
                <a:t>POINT_T*</a:t>
              </a:r>
              <a:r>
                <a:rPr lang="en" sz="1800">
                  <a:solidFill>
                    <a:srgbClr val="00FFFF"/>
                  </a:solidFill>
                  <a:latin typeface="Calibri"/>
                  <a:ea typeface="Calibri"/>
                  <a:cs typeface="Calibri"/>
                  <a:sym typeface="Calibri"/>
                </a:rPr>
                <a:t> points;</a:t>
              </a:r>
              <a:endParaRPr sz="1800">
                <a:solidFill>
                  <a:srgbClr val="00FFFF"/>
                </a:solidFill>
                <a:latin typeface="Calibri"/>
                <a:ea typeface="Calibri"/>
                <a:cs typeface="Calibri"/>
                <a:sym typeface="Calibri"/>
              </a:endParaRPr>
            </a:p>
            <a:p>
              <a:pPr indent="0" lvl="0" marL="0" rtl="0" algn="l">
                <a:spcBef>
                  <a:spcPts val="0"/>
                </a:spcBef>
                <a:spcAft>
                  <a:spcPts val="0"/>
                </a:spcAft>
                <a:buNone/>
              </a:pPr>
              <a:r>
                <a:rPr lang="en" sz="1800">
                  <a:solidFill>
                    <a:srgbClr val="00FFFF"/>
                  </a:solidFill>
                  <a:latin typeface="Calibri"/>
                  <a:ea typeface="Calibri"/>
                  <a:cs typeface="Calibri"/>
                  <a:sym typeface="Calibri"/>
                </a:rPr>
                <a:t>  </a:t>
              </a:r>
              <a:r>
                <a:rPr lang="en" sz="1800">
                  <a:solidFill>
                    <a:srgbClr val="FFFF00"/>
                  </a:solidFill>
                  <a:latin typeface="Calibri"/>
                  <a:ea typeface="Calibri"/>
                  <a:cs typeface="Calibri"/>
                  <a:sym typeface="Calibri"/>
                </a:rPr>
                <a:t>int</a:t>
              </a:r>
              <a:r>
                <a:rPr lang="en" sz="1800">
                  <a:solidFill>
                    <a:srgbClr val="00FFFF"/>
                  </a:solidFill>
                  <a:latin typeface="Calibri"/>
                  <a:ea typeface="Calibri"/>
                  <a:cs typeface="Calibri"/>
                  <a:sym typeface="Calibri"/>
                </a:rPr>
                <a:t> num_elems;  </a:t>
              </a:r>
              <a:r>
                <a:rPr lang="en" sz="1800">
                  <a:solidFill>
                    <a:srgbClr val="FFFF00"/>
                  </a:solidFill>
                  <a:latin typeface="Calibri"/>
                  <a:ea typeface="Calibri"/>
                  <a:cs typeface="Calibri"/>
                  <a:sym typeface="Calibri"/>
                </a:rPr>
                <a:t>long long</a:t>
              </a:r>
              <a:r>
                <a:rPr lang="en" sz="1800">
                  <a:solidFill>
                    <a:srgbClr val="00FFFF"/>
                  </a:solidFill>
                  <a:latin typeface="Calibri"/>
                  <a:ea typeface="Calibri"/>
                  <a:cs typeface="Calibri"/>
                  <a:sym typeface="Calibri"/>
                </a:rPr>
                <a:t> SX;</a:t>
              </a:r>
              <a:endParaRPr sz="1800">
                <a:solidFill>
                  <a:srgbClr val="00FFFF"/>
                </a:solidFill>
                <a:latin typeface="Calibri"/>
                <a:ea typeface="Calibri"/>
                <a:cs typeface="Calibri"/>
                <a:sym typeface="Calibri"/>
              </a:endParaRPr>
            </a:p>
            <a:p>
              <a:pPr indent="0" lvl="0" marL="0" rtl="0" algn="l">
                <a:spcBef>
                  <a:spcPts val="0"/>
                </a:spcBef>
                <a:spcAft>
                  <a:spcPts val="0"/>
                </a:spcAft>
                <a:buNone/>
              </a:pPr>
              <a:r>
                <a:rPr lang="en" sz="1800">
                  <a:solidFill>
                    <a:srgbClr val="00FFFF"/>
                  </a:solidFill>
                  <a:latin typeface="Calibri"/>
                  <a:ea typeface="Calibri"/>
                  <a:cs typeface="Calibri"/>
                  <a:sym typeface="Calibri"/>
                </a:rPr>
                <a:t>  </a:t>
              </a:r>
              <a:r>
                <a:rPr lang="en" sz="1800">
                  <a:solidFill>
                    <a:srgbClr val="FFFF00"/>
                  </a:solidFill>
                  <a:latin typeface="Calibri"/>
                  <a:ea typeface="Calibri"/>
                  <a:cs typeface="Calibri"/>
                  <a:sym typeface="Calibri"/>
                </a:rPr>
                <a:t>long long</a:t>
              </a:r>
              <a:r>
                <a:rPr lang="en" sz="1800">
                  <a:solidFill>
                    <a:srgbClr val="00FFFF"/>
                  </a:solidFill>
                  <a:latin typeface="Calibri"/>
                  <a:ea typeface="Calibri"/>
                  <a:cs typeface="Calibri"/>
                  <a:sym typeface="Calibri"/>
                </a:rPr>
                <a:t> SY;  </a:t>
              </a:r>
              <a:r>
                <a:rPr lang="en" sz="1800">
                  <a:solidFill>
                    <a:srgbClr val="FFFF00"/>
                  </a:solidFill>
                  <a:latin typeface="Calibri"/>
                  <a:ea typeface="Calibri"/>
                  <a:cs typeface="Calibri"/>
                  <a:sym typeface="Calibri"/>
                </a:rPr>
                <a:t>long long</a:t>
              </a:r>
              <a:r>
                <a:rPr lang="en" sz="1800">
                  <a:solidFill>
                    <a:srgbClr val="00FFFF"/>
                  </a:solidFill>
                  <a:latin typeface="Calibri"/>
                  <a:ea typeface="Calibri"/>
                  <a:cs typeface="Calibri"/>
                  <a:sym typeface="Calibri"/>
                </a:rPr>
                <a:t> SXX;</a:t>
              </a:r>
              <a:endParaRPr sz="1800">
                <a:solidFill>
                  <a:srgbClr val="00FFFF"/>
                </a:solidFill>
                <a:latin typeface="Calibri"/>
                <a:ea typeface="Calibri"/>
                <a:cs typeface="Calibri"/>
                <a:sym typeface="Calibri"/>
              </a:endParaRPr>
            </a:p>
            <a:p>
              <a:pPr indent="0" lvl="0" marL="0" rtl="0" algn="l">
                <a:spcBef>
                  <a:spcPts val="0"/>
                </a:spcBef>
                <a:spcAft>
                  <a:spcPts val="0"/>
                </a:spcAft>
                <a:buNone/>
              </a:pPr>
              <a:r>
                <a:rPr lang="en" sz="1800">
                  <a:solidFill>
                    <a:srgbClr val="00FFFF"/>
                  </a:solidFill>
                  <a:latin typeface="Calibri"/>
                  <a:ea typeface="Calibri"/>
                  <a:cs typeface="Calibri"/>
                  <a:sym typeface="Calibri"/>
                </a:rPr>
                <a:t>  </a:t>
              </a:r>
              <a:r>
                <a:rPr lang="en" sz="1800">
                  <a:solidFill>
                    <a:srgbClr val="FFFF00"/>
                  </a:solidFill>
                  <a:latin typeface="Calibri"/>
                  <a:ea typeface="Calibri"/>
                  <a:cs typeface="Calibri"/>
                  <a:sym typeface="Calibri"/>
                </a:rPr>
                <a:t>long long</a:t>
              </a:r>
              <a:r>
                <a:rPr lang="en" sz="1800">
                  <a:solidFill>
                    <a:srgbClr val="00FFFF"/>
                  </a:solidFill>
                  <a:latin typeface="Calibri"/>
                  <a:ea typeface="Calibri"/>
                  <a:cs typeface="Calibri"/>
                  <a:sym typeface="Calibri"/>
                </a:rPr>
                <a:t> SXY;  </a:t>
              </a:r>
              <a:r>
                <a:rPr lang="en" sz="1800">
                  <a:solidFill>
                    <a:srgbClr val="FFFF00"/>
                  </a:solidFill>
                  <a:latin typeface="Calibri"/>
                  <a:ea typeface="Calibri"/>
                  <a:cs typeface="Calibri"/>
                  <a:sym typeface="Calibri"/>
                </a:rPr>
                <a:t>long long</a:t>
              </a:r>
              <a:r>
                <a:rPr lang="en" sz="1800">
                  <a:solidFill>
                    <a:srgbClr val="00FFFF"/>
                  </a:solidFill>
                  <a:latin typeface="Calibri"/>
                  <a:ea typeface="Calibri"/>
                  <a:cs typeface="Calibri"/>
                  <a:sym typeface="Calibri"/>
                </a:rPr>
                <a:t> SYY;</a:t>
              </a:r>
              <a:endParaRPr sz="1800">
                <a:solidFill>
                  <a:srgbClr val="00FFFF"/>
                </a:solidFill>
                <a:latin typeface="Calibri"/>
                <a:ea typeface="Calibri"/>
                <a:cs typeface="Calibri"/>
                <a:sym typeface="Calibri"/>
              </a:endParaRPr>
            </a:p>
            <a:p>
              <a:pPr indent="0" lvl="0" marL="0" rtl="0" algn="l">
                <a:spcBef>
                  <a:spcPts val="0"/>
                </a:spcBef>
                <a:spcAft>
                  <a:spcPts val="0"/>
                </a:spcAft>
                <a:buNone/>
              </a:pPr>
              <a:r>
                <a:rPr lang="en" sz="1800">
                  <a:solidFill>
                    <a:srgbClr val="FF00FF"/>
                  </a:solidFill>
                  <a:latin typeface="Calibri"/>
                  <a:ea typeface="Calibri"/>
                  <a:cs typeface="Calibri"/>
                  <a:sym typeface="Calibri"/>
                </a:rPr>
                <a:t>}</a:t>
              </a:r>
              <a:r>
                <a:rPr lang="en" sz="1800">
                  <a:solidFill>
                    <a:srgbClr val="00FFFF"/>
                  </a:solidFill>
                  <a:latin typeface="Calibri"/>
                  <a:ea typeface="Calibri"/>
                  <a:cs typeface="Calibri"/>
                  <a:sym typeface="Calibri"/>
                </a:rPr>
                <a:t> </a:t>
              </a:r>
              <a:r>
                <a:rPr lang="en" sz="1800">
                  <a:solidFill>
                    <a:srgbClr val="FFFFFF"/>
                  </a:solidFill>
                  <a:latin typeface="Calibri"/>
                  <a:ea typeface="Calibri"/>
                  <a:cs typeface="Calibri"/>
                  <a:sym typeface="Calibri"/>
                </a:rPr>
                <a:t>lreg_args</a:t>
              </a:r>
              <a:r>
                <a:rPr lang="en" sz="1800">
                  <a:solidFill>
                    <a:srgbClr val="00FFFF"/>
                  </a:solidFill>
                  <a:latin typeface="Calibri"/>
                  <a:ea typeface="Calibri"/>
                  <a:cs typeface="Calibri"/>
                  <a:sym typeface="Calibri"/>
                </a:rPr>
                <a:t>;</a:t>
              </a:r>
              <a:endParaRPr b="1" baseline="30000" sz="1800">
                <a:solidFill>
                  <a:srgbClr val="00FFFF"/>
                </a:solidFill>
                <a:latin typeface="Calibri"/>
                <a:ea typeface="Calibri"/>
                <a:cs typeface="Calibri"/>
                <a:sym typeface="Calibri"/>
              </a:endParaRPr>
            </a:p>
          </p:txBody>
        </p:sp>
      </p:grpSp>
      <p:sp>
        <p:nvSpPr>
          <p:cNvPr id="532" name="Google Shape;532;p35"/>
          <p:cNvSpPr txBox="1"/>
          <p:nvPr>
            <p:ph type="title"/>
          </p:nvPr>
        </p:nvSpPr>
        <p:spPr>
          <a:xfrm>
            <a:off x="441500" y="226025"/>
            <a:ext cx="7505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Challenges in False Sharing Elimination</a:t>
            </a:r>
            <a:endParaRPr>
              <a:solidFill>
                <a:srgbClr val="745D13"/>
              </a:solidFill>
            </a:endParaRPr>
          </a:p>
        </p:txBody>
      </p:sp>
      <p:sp>
        <p:nvSpPr>
          <p:cNvPr id="533" name="Google Shape;533;p35"/>
          <p:cNvSpPr txBox="1"/>
          <p:nvPr/>
        </p:nvSpPr>
        <p:spPr>
          <a:xfrm>
            <a:off x="274825" y="4196175"/>
            <a:ext cx="8115900" cy="554100"/>
          </a:xfrm>
          <a:prstGeom prst="rect">
            <a:avLst/>
          </a:prstGeom>
          <a:noFill/>
          <a:ln>
            <a:noFill/>
          </a:ln>
        </p:spPr>
        <p:txBody>
          <a:bodyPr anchorCtr="0" anchor="t" bIns="0" lIns="0" spcFirstLastPara="1" rIns="0" wrap="square" tIns="0">
            <a:spAutoFit/>
          </a:bodyPr>
          <a:lstStyle/>
          <a:p>
            <a:pPr indent="-342900" lvl="0" marL="457200" rtl="0" algn="l">
              <a:spcBef>
                <a:spcPts val="0"/>
              </a:spcBef>
              <a:spcAft>
                <a:spcPts val="0"/>
              </a:spcAft>
              <a:buSzPts val="1800"/>
              <a:buFont typeface="Calibri"/>
              <a:buAutoNum type="arabicPeriod"/>
            </a:pPr>
            <a:r>
              <a:rPr lang="en" sz="1800">
                <a:latin typeface="Calibri"/>
                <a:ea typeface="Calibri"/>
                <a:cs typeface="Calibri"/>
                <a:sym typeface="Calibri"/>
              </a:rPr>
              <a:t>M. Nanavati et al., “</a:t>
            </a:r>
            <a:r>
              <a:rPr lang="en" sz="1800">
                <a:latin typeface="Calibri"/>
                <a:ea typeface="Calibri"/>
                <a:cs typeface="Calibri"/>
                <a:sym typeface="Calibri"/>
              </a:rPr>
              <a:t>Whose Cache Line Is It Anyway? Operating System Support for Live Detection and Repair of False Sharing</a:t>
            </a:r>
            <a:r>
              <a:rPr lang="en" sz="1800">
                <a:latin typeface="Calibri"/>
                <a:ea typeface="Calibri"/>
                <a:cs typeface="Calibri"/>
                <a:sym typeface="Calibri"/>
              </a:rPr>
              <a:t>,” EuroSys ’13</a:t>
            </a:r>
            <a:endParaRPr sz="18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36"/>
          <p:cNvSpPr txBox="1"/>
          <p:nvPr>
            <p:ph idx="1" type="body"/>
          </p:nvPr>
        </p:nvSpPr>
        <p:spPr>
          <a:xfrm>
            <a:off x="341305" y="2857550"/>
            <a:ext cx="3568800" cy="554100"/>
          </a:xfrm>
          <a:prstGeom prst="rect">
            <a:avLst/>
          </a:prstGeom>
        </p:spPr>
        <p:txBody>
          <a:bodyPr anchorCtr="0" anchor="t" bIns="91425" lIns="91425" spcFirstLastPara="1" rIns="91425" wrap="square" tIns="91425">
            <a:spAutoFit/>
          </a:bodyPr>
          <a:lstStyle/>
          <a:p>
            <a:pPr indent="-381000" lvl="0" marL="457200" rtl="0" algn="l">
              <a:lnSpc>
                <a:spcPct val="150000"/>
              </a:lnSpc>
              <a:spcBef>
                <a:spcPts val="0"/>
              </a:spcBef>
              <a:spcAft>
                <a:spcPts val="0"/>
              </a:spcAft>
              <a:buClr>
                <a:srgbClr val="000000"/>
              </a:buClr>
              <a:buSzPts val="2400"/>
              <a:buChar char="●"/>
            </a:pPr>
            <a:r>
              <a:rPr b="1" lang="en" sz="2400">
                <a:solidFill>
                  <a:srgbClr val="000000"/>
                </a:solidFill>
              </a:rPr>
              <a:t>Runtime Environment</a:t>
            </a:r>
            <a:r>
              <a:rPr b="1" baseline="30000" lang="en" sz="2400">
                <a:solidFill>
                  <a:srgbClr val="000000"/>
                </a:solidFill>
              </a:rPr>
              <a:t>1</a:t>
            </a:r>
            <a:endParaRPr b="1" baseline="30000" sz="2400">
              <a:solidFill>
                <a:srgbClr val="000000"/>
              </a:solidFill>
            </a:endParaRPr>
          </a:p>
        </p:txBody>
      </p:sp>
      <p:sp>
        <p:nvSpPr>
          <p:cNvPr id="539" name="Google Shape;539;p3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40" name="Google Shape;540;p36"/>
          <p:cNvSpPr txBox="1"/>
          <p:nvPr>
            <p:ph idx="1" type="body"/>
          </p:nvPr>
        </p:nvSpPr>
        <p:spPr>
          <a:xfrm>
            <a:off x="341312" y="972094"/>
            <a:ext cx="2789700" cy="461700"/>
          </a:xfrm>
          <a:prstGeom prst="rect">
            <a:avLst/>
          </a:prstGeom>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rgbClr val="666666"/>
              </a:buClr>
              <a:buSzPts val="1800"/>
              <a:buChar char="●"/>
            </a:pPr>
            <a:r>
              <a:rPr lang="en" sz="1800">
                <a:solidFill>
                  <a:srgbClr val="666666"/>
                </a:solidFill>
              </a:rPr>
              <a:t>Heap Organization</a:t>
            </a:r>
            <a:endParaRPr sz="1800">
              <a:solidFill>
                <a:srgbClr val="666666"/>
              </a:solidFill>
            </a:endParaRPr>
          </a:p>
        </p:txBody>
      </p:sp>
      <p:sp>
        <p:nvSpPr>
          <p:cNvPr id="541" name="Google Shape;541;p36"/>
          <p:cNvSpPr txBox="1"/>
          <p:nvPr>
            <p:ph idx="1" type="body"/>
          </p:nvPr>
        </p:nvSpPr>
        <p:spPr>
          <a:xfrm>
            <a:off x="341312" y="2233859"/>
            <a:ext cx="2789700" cy="461700"/>
          </a:xfrm>
          <a:prstGeom prst="rect">
            <a:avLst/>
          </a:prstGeom>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rgbClr val="666666"/>
              </a:buClr>
              <a:buSzPts val="1800"/>
              <a:buChar char="●"/>
            </a:pPr>
            <a:r>
              <a:rPr lang="en" sz="1800">
                <a:solidFill>
                  <a:srgbClr val="666666"/>
                </a:solidFill>
              </a:rPr>
              <a:t>Compiler Optimization</a:t>
            </a:r>
            <a:endParaRPr sz="1800">
              <a:solidFill>
                <a:srgbClr val="666666"/>
              </a:solidFill>
            </a:endParaRPr>
          </a:p>
        </p:txBody>
      </p:sp>
      <p:sp>
        <p:nvSpPr>
          <p:cNvPr id="542" name="Google Shape;542;p36"/>
          <p:cNvSpPr txBox="1"/>
          <p:nvPr/>
        </p:nvSpPr>
        <p:spPr>
          <a:xfrm>
            <a:off x="341312" y="1602977"/>
            <a:ext cx="27897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rgbClr val="666666"/>
              </a:buClr>
              <a:buSzPts val="1800"/>
              <a:buFont typeface="Calibri"/>
              <a:buChar char="●"/>
            </a:pPr>
            <a:r>
              <a:rPr lang="en" sz="1800">
                <a:solidFill>
                  <a:srgbClr val="666666"/>
                </a:solidFill>
                <a:latin typeface="Calibri"/>
                <a:ea typeface="Calibri"/>
                <a:cs typeface="Calibri"/>
                <a:sym typeface="Calibri"/>
              </a:rPr>
              <a:t>Cache</a:t>
            </a:r>
            <a:r>
              <a:rPr lang="en" sz="1800">
                <a:solidFill>
                  <a:srgbClr val="666666"/>
                </a:solidFill>
                <a:latin typeface="Calibri"/>
                <a:ea typeface="Calibri"/>
                <a:cs typeface="Calibri"/>
                <a:sym typeface="Calibri"/>
              </a:rPr>
              <a:t> Organization</a:t>
            </a:r>
            <a:endParaRPr sz="1800">
              <a:solidFill>
                <a:srgbClr val="666666"/>
              </a:solidFill>
              <a:latin typeface="Calibri"/>
              <a:ea typeface="Calibri"/>
              <a:cs typeface="Calibri"/>
              <a:sym typeface="Calibri"/>
            </a:endParaRPr>
          </a:p>
        </p:txBody>
      </p:sp>
      <p:sp>
        <p:nvSpPr>
          <p:cNvPr id="543" name="Google Shape;543;p36"/>
          <p:cNvSpPr txBox="1"/>
          <p:nvPr>
            <p:ph type="title"/>
          </p:nvPr>
        </p:nvSpPr>
        <p:spPr>
          <a:xfrm>
            <a:off x="441500" y="226025"/>
            <a:ext cx="7505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Challenges in False Sharing Elimination</a:t>
            </a:r>
            <a:endParaRPr>
              <a:solidFill>
                <a:srgbClr val="745D13"/>
              </a:solidFill>
            </a:endParaRPr>
          </a:p>
        </p:txBody>
      </p:sp>
      <p:sp>
        <p:nvSpPr>
          <p:cNvPr id="544" name="Google Shape;544;p36"/>
          <p:cNvSpPr txBox="1"/>
          <p:nvPr/>
        </p:nvSpPr>
        <p:spPr>
          <a:xfrm>
            <a:off x="341300" y="4428700"/>
            <a:ext cx="82908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alibri"/>
              <a:buAutoNum type="arabicPeriod"/>
            </a:pPr>
            <a:r>
              <a:rPr lang="en" sz="1800">
                <a:latin typeface="Calibri"/>
                <a:ea typeface="Calibri"/>
                <a:cs typeface="Calibri"/>
                <a:sym typeface="Calibri"/>
              </a:rPr>
              <a:t>False Sharing induced by Card Table Marking: </a:t>
            </a:r>
            <a:r>
              <a:rPr lang="en" sz="1800" u="sng">
                <a:latin typeface="Calibri"/>
                <a:ea typeface="Calibri"/>
                <a:cs typeface="Calibri"/>
                <a:sym typeface="Calibri"/>
                <a:hlinkClick r:id="rId3"/>
              </a:rPr>
              <a:t>Online</a:t>
            </a:r>
            <a:r>
              <a:rPr lang="en" sz="1800">
                <a:latin typeface="Calibri"/>
                <a:ea typeface="Calibri"/>
                <a:cs typeface="Calibri"/>
                <a:sym typeface="Calibri"/>
              </a:rPr>
              <a:t> </a:t>
            </a:r>
            <a:endParaRPr sz="1800">
              <a:latin typeface="Calibri"/>
              <a:ea typeface="Calibri"/>
              <a:cs typeface="Calibri"/>
              <a:sym typeface="Calibri"/>
            </a:endParaRPr>
          </a:p>
        </p:txBody>
      </p:sp>
      <p:pic>
        <p:nvPicPr>
          <p:cNvPr id="545" name="Google Shape;545;p36"/>
          <p:cNvPicPr preferRelativeResize="0"/>
          <p:nvPr/>
        </p:nvPicPr>
        <p:blipFill rotWithShape="1">
          <a:blip r:embed="rId4">
            <a:alphaModFix/>
          </a:blip>
          <a:srcRect b="0" l="0" r="19021" t="0"/>
          <a:stretch/>
        </p:blipFill>
        <p:spPr>
          <a:xfrm>
            <a:off x="3778450" y="1145050"/>
            <a:ext cx="5160975" cy="301113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37"/>
          <p:cNvSpPr txBox="1"/>
          <p:nvPr>
            <p:ph idx="1" type="body"/>
          </p:nvPr>
        </p:nvSpPr>
        <p:spPr>
          <a:xfrm>
            <a:off x="341303" y="2857550"/>
            <a:ext cx="4281600" cy="461700"/>
          </a:xfrm>
          <a:prstGeom prst="rect">
            <a:avLst/>
          </a:prstGeom>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rgbClr val="666666"/>
              </a:buClr>
              <a:buSzPts val="1800"/>
              <a:buChar char="●"/>
            </a:pPr>
            <a:r>
              <a:rPr lang="en" sz="1800">
                <a:solidFill>
                  <a:srgbClr val="666666"/>
                </a:solidFill>
              </a:rPr>
              <a:t>Runtime</a:t>
            </a:r>
            <a:r>
              <a:rPr lang="en" sz="1800">
                <a:solidFill>
                  <a:srgbClr val="666666"/>
                </a:solidFill>
              </a:rPr>
              <a:t> Environment</a:t>
            </a:r>
            <a:endParaRPr sz="1800">
              <a:solidFill>
                <a:srgbClr val="666666"/>
              </a:solidFill>
            </a:endParaRPr>
          </a:p>
        </p:txBody>
      </p:sp>
      <p:sp>
        <p:nvSpPr>
          <p:cNvPr id="551" name="Google Shape;551;p3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52" name="Google Shape;552;p37"/>
          <p:cNvSpPr txBox="1"/>
          <p:nvPr>
            <p:ph idx="1" type="body"/>
          </p:nvPr>
        </p:nvSpPr>
        <p:spPr>
          <a:xfrm>
            <a:off x="341312" y="972094"/>
            <a:ext cx="2789700" cy="461700"/>
          </a:xfrm>
          <a:prstGeom prst="rect">
            <a:avLst/>
          </a:prstGeom>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rgbClr val="666666"/>
              </a:buClr>
              <a:buSzPts val="1800"/>
              <a:buChar char="●"/>
            </a:pPr>
            <a:r>
              <a:rPr lang="en" sz="1800">
                <a:solidFill>
                  <a:srgbClr val="666666"/>
                </a:solidFill>
              </a:rPr>
              <a:t>Heap Organization</a:t>
            </a:r>
            <a:endParaRPr sz="1800">
              <a:solidFill>
                <a:srgbClr val="666666"/>
              </a:solidFill>
            </a:endParaRPr>
          </a:p>
        </p:txBody>
      </p:sp>
      <p:sp>
        <p:nvSpPr>
          <p:cNvPr id="553" name="Google Shape;553;p37"/>
          <p:cNvSpPr txBox="1"/>
          <p:nvPr>
            <p:ph idx="1" type="body"/>
          </p:nvPr>
        </p:nvSpPr>
        <p:spPr>
          <a:xfrm>
            <a:off x="341312" y="2233859"/>
            <a:ext cx="2789700" cy="461700"/>
          </a:xfrm>
          <a:prstGeom prst="rect">
            <a:avLst/>
          </a:prstGeom>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rgbClr val="666666"/>
              </a:buClr>
              <a:buSzPts val="1800"/>
              <a:buChar char="●"/>
            </a:pPr>
            <a:r>
              <a:rPr lang="en" sz="1800">
                <a:solidFill>
                  <a:srgbClr val="666666"/>
                </a:solidFill>
              </a:rPr>
              <a:t>Compiler Optimization</a:t>
            </a:r>
            <a:endParaRPr sz="1800">
              <a:solidFill>
                <a:srgbClr val="666666"/>
              </a:solidFill>
            </a:endParaRPr>
          </a:p>
        </p:txBody>
      </p:sp>
      <p:sp>
        <p:nvSpPr>
          <p:cNvPr id="554" name="Google Shape;554;p37"/>
          <p:cNvSpPr txBox="1"/>
          <p:nvPr/>
        </p:nvSpPr>
        <p:spPr>
          <a:xfrm>
            <a:off x="341312" y="1602977"/>
            <a:ext cx="27897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rgbClr val="666666"/>
              </a:buClr>
              <a:buSzPts val="1800"/>
              <a:buFont typeface="Calibri"/>
              <a:buChar char="●"/>
            </a:pPr>
            <a:r>
              <a:rPr lang="en" sz="1800">
                <a:solidFill>
                  <a:srgbClr val="666666"/>
                </a:solidFill>
                <a:latin typeface="Calibri"/>
                <a:ea typeface="Calibri"/>
                <a:cs typeface="Calibri"/>
                <a:sym typeface="Calibri"/>
              </a:rPr>
              <a:t>Cache</a:t>
            </a:r>
            <a:r>
              <a:rPr lang="en" sz="1800">
                <a:solidFill>
                  <a:srgbClr val="666666"/>
                </a:solidFill>
                <a:latin typeface="Calibri"/>
                <a:ea typeface="Calibri"/>
                <a:cs typeface="Calibri"/>
                <a:sym typeface="Calibri"/>
              </a:rPr>
              <a:t> Organization</a:t>
            </a:r>
            <a:endParaRPr sz="1800">
              <a:solidFill>
                <a:srgbClr val="666666"/>
              </a:solidFill>
              <a:latin typeface="Calibri"/>
              <a:ea typeface="Calibri"/>
              <a:cs typeface="Calibri"/>
              <a:sym typeface="Calibri"/>
            </a:endParaRPr>
          </a:p>
        </p:txBody>
      </p:sp>
      <p:sp>
        <p:nvSpPr>
          <p:cNvPr id="555" name="Google Shape;555;p37"/>
          <p:cNvSpPr txBox="1"/>
          <p:nvPr/>
        </p:nvSpPr>
        <p:spPr>
          <a:xfrm>
            <a:off x="341298" y="3438825"/>
            <a:ext cx="3687900" cy="554100"/>
          </a:xfrm>
          <a:prstGeom prst="rect">
            <a:avLst/>
          </a:prstGeom>
          <a:noFill/>
          <a:ln>
            <a:noFill/>
          </a:ln>
        </p:spPr>
        <p:txBody>
          <a:bodyPr anchorCtr="0" anchor="t" bIns="91425" lIns="91425" spcFirstLastPara="1" rIns="91425" wrap="square" tIns="91425">
            <a:spAutoFit/>
          </a:bodyPr>
          <a:lstStyle/>
          <a:p>
            <a:pPr indent="-381000" lvl="0" marL="457200" rtl="0" algn="l">
              <a:lnSpc>
                <a:spcPct val="150000"/>
              </a:lnSpc>
              <a:spcBef>
                <a:spcPts val="0"/>
              </a:spcBef>
              <a:spcAft>
                <a:spcPts val="0"/>
              </a:spcAft>
              <a:buClr>
                <a:srgbClr val="000000"/>
              </a:buClr>
              <a:buSzPts val="2400"/>
              <a:buFont typeface="Calibri"/>
              <a:buChar char="●"/>
            </a:pPr>
            <a:r>
              <a:rPr b="1" lang="en" sz="2400">
                <a:latin typeface="Calibri"/>
                <a:ea typeface="Calibri"/>
                <a:cs typeface="Calibri"/>
                <a:sym typeface="Calibri"/>
              </a:rPr>
              <a:t>Application Language</a:t>
            </a:r>
            <a:r>
              <a:rPr b="1" baseline="30000" lang="en" sz="2400">
                <a:latin typeface="Calibri"/>
                <a:ea typeface="Calibri"/>
                <a:cs typeface="Calibri"/>
                <a:sym typeface="Calibri"/>
              </a:rPr>
              <a:t>1</a:t>
            </a:r>
            <a:endParaRPr b="1" baseline="30000" sz="2400">
              <a:latin typeface="Calibri"/>
              <a:ea typeface="Calibri"/>
              <a:cs typeface="Calibri"/>
              <a:sym typeface="Calibri"/>
            </a:endParaRPr>
          </a:p>
        </p:txBody>
      </p:sp>
      <p:sp>
        <p:nvSpPr>
          <p:cNvPr id="556" name="Google Shape;556;p37"/>
          <p:cNvSpPr txBox="1"/>
          <p:nvPr/>
        </p:nvSpPr>
        <p:spPr>
          <a:xfrm>
            <a:off x="274825" y="4383175"/>
            <a:ext cx="8115900" cy="554100"/>
          </a:xfrm>
          <a:prstGeom prst="rect">
            <a:avLst/>
          </a:prstGeom>
          <a:noFill/>
          <a:ln>
            <a:noFill/>
          </a:ln>
        </p:spPr>
        <p:txBody>
          <a:bodyPr anchorCtr="0" anchor="t" bIns="0" lIns="0" spcFirstLastPara="1" rIns="0" wrap="square" tIns="0">
            <a:spAutoFit/>
          </a:bodyPr>
          <a:lstStyle/>
          <a:p>
            <a:pPr indent="-342900" lvl="0" marL="457200" rtl="0" algn="l">
              <a:spcBef>
                <a:spcPts val="0"/>
              </a:spcBef>
              <a:spcAft>
                <a:spcPts val="0"/>
              </a:spcAft>
              <a:buSzPts val="1800"/>
              <a:buFont typeface="Calibri"/>
              <a:buAutoNum type="arabicPeriod"/>
            </a:pPr>
            <a:r>
              <a:rPr lang="en" sz="1800">
                <a:latin typeface="Calibri"/>
                <a:ea typeface="Calibri"/>
                <a:cs typeface="Calibri"/>
                <a:sym typeface="Calibri"/>
              </a:rPr>
              <a:t>A. Eizenberg et al., “REMIX: Online Detection and Repair of Cache Contention for the JVM,” PLDI’16</a:t>
            </a:r>
            <a:endParaRPr sz="1800">
              <a:latin typeface="Calibri"/>
              <a:ea typeface="Calibri"/>
              <a:cs typeface="Calibri"/>
              <a:sym typeface="Calibri"/>
            </a:endParaRPr>
          </a:p>
        </p:txBody>
      </p:sp>
      <p:sp>
        <p:nvSpPr>
          <p:cNvPr id="557" name="Google Shape;557;p37"/>
          <p:cNvSpPr txBox="1"/>
          <p:nvPr>
            <p:ph type="title"/>
          </p:nvPr>
        </p:nvSpPr>
        <p:spPr>
          <a:xfrm>
            <a:off x="441500" y="226025"/>
            <a:ext cx="7505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Challenges in False Sharing Elimination</a:t>
            </a:r>
            <a:endParaRPr>
              <a:solidFill>
                <a:srgbClr val="745D13"/>
              </a:solidFill>
            </a:endParaRPr>
          </a:p>
        </p:txBody>
      </p:sp>
      <p:sp>
        <p:nvSpPr>
          <p:cNvPr id="558" name="Google Shape;558;p37"/>
          <p:cNvSpPr txBox="1"/>
          <p:nvPr/>
        </p:nvSpPr>
        <p:spPr>
          <a:xfrm>
            <a:off x="3352800" y="1656650"/>
            <a:ext cx="5467500" cy="161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Calibri"/>
                <a:ea typeface="Calibri"/>
                <a:cs typeface="Calibri"/>
                <a:sym typeface="Calibri"/>
              </a:rPr>
              <a:t>4.3.1 Challenges of Runtime Object Modification</a:t>
            </a:r>
            <a:endParaRPr sz="2100">
              <a:latin typeface="Calibri"/>
              <a:ea typeface="Calibri"/>
              <a:cs typeface="Calibri"/>
              <a:sym typeface="Calibri"/>
            </a:endParaRPr>
          </a:p>
          <a:p>
            <a:pPr indent="0" lvl="0" marL="0" rtl="0" algn="l">
              <a:spcBef>
                <a:spcPts val="0"/>
              </a:spcBef>
              <a:spcAft>
                <a:spcPts val="0"/>
              </a:spcAft>
              <a:buNone/>
            </a:pPr>
            <a:r>
              <a:rPr lang="en" sz="1800">
                <a:latin typeface="Calibri"/>
                <a:ea typeface="Calibri"/>
                <a:cs typeface="Calibri"/>
                <a:sym typeface="Calibri"/>
              </a:rPr>
              <a:t>Changing the layout of just the contended instances of a class is impossible, as </a:t>
            </a:r>
            <a:r>
              <a:rPr lang="en" sz="1800">
                <a:highlight>
                  <a:srgbClr val="F7F79D"/>
                </a:highlight>
                <a:latin typeface="Calibri"/>
                <a:ea typeface="Calibri"/>
                <a:cs typeface="Calibri"/>
                <a:sym typeface="Calibri"/>
              </a:rPr>
              <a:t>all instances of a class must be </a:t>
            </a:r>
            <a:r>
              <a:rPr b="1" lang="en" sz="1800">
                <a:highlight>
                  <a:srgbClr val="F7F79D"/>
                </a:highlight>
                <a:latin typeface="Calibri"/>
                <a:ea typeface="Calibri"/>
                <a:cs typeface="Calibri"/>
                <a:sym typeface="Calibri"/>
              </a:rPr>
              <a:t>binary compatible</a:t>
            </a:r>
            <a:r>
              <a:rPr lang="en" sz="1800">
                <a:highlight>
                  <a:srgbClr val="F7F79D"/>
                </a:highlight>
                <a:latin typeface="Calibri"/>
                <a:ea typeface="Calibri"/>
                <a:cs typeface="Calibri"/>
                <a:sym typeface="Calibri"/>
              </a:rPr>
              <a:t>. Moreover, modifications must </a:t>
            </a:r>
            <a:r>
              <a:rPr b="1" lang="en" sz="1800">
                <a:highlight>
                  <a:srgbClr val="F7F79D"/>
                </a:highlight>
                <a:latin typeface="Calibri"/>
                <a:ea typeface="Calibri"/>
                <a:cs typeface="Calibri"/>
                <a:sym typeface="Calibri"/>
              </a:rPr>
              <a:t>respect inheritance</a:t>
            </a:r>
            <a:r>
              <a:rPr lang="en" sz="1800">
                <a:highlight>
                  <a:srgbClr val="F7F79D"/>
                </a:highlight>
                <a:latin typeface="Calibri"/>
                <a:ea typeface="Calibri"/>
                <a:cs typeface="Calibri"/>
                <a:sym typeface="Calibri"/>
              </a:rPr>
              <a:t>.</a:t>
            </a:r>
            <a:endParaRPr sz="1800">
              <a:highlight>
                <a:srgbClr val="F7F79D"/>
              </a:highlight>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38"/>
          <p:cNvSpPr txBox="1"/>
          <p:nvPr>
            <p:ph type="title"/>
          </p:nvPr>
        </p:nvSpPr>
        <p:spPr>
          <a:xfrm>
            <a:off x="463850" y="254050"/>
            <a:ext cx="72978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Shortcomings of the existing approaches </a:t>
            </a:r>
            <a:endParaRPr>
              <a:solidFill>
                <a:srgbClr val="745D13"/>
              </a:solidFill>
            </a:endParaRPr>
          </a:p>
        </p:txBody>
      </p:sp>
      <p:sp>
        <p:nvSpPr>
          <p:cNvPr id="564" name="Google Shape;564;p3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39"/>
          <p:cNvSpPr txBox="1"/>
          <p:nvPr>
            <p:ph type="title"/>
          </p:nvPr>
        </p:nvSpPr>
        <p:spPr>
          <a:xfrm>
            <a:off x="463850" y="254050"/>
            <a:ext cx="72978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Shortcomings of the existing approaches </a:t>
            </a:r>
            <a:endParaRPr>
              <a:solidFill>
                <a:srgbClr val="745D13"/>
              </a:solidFill>
            </a:endParaRPr>
          </a:p>
        </p:txBody>
      </p:sp>
      <p:sp>
        <p:nvSpPr>
          <p:cNvPr id="570" name="Google Shape;570;p3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71" name="Google Shape;571;p39"/>
          <p:cNvSpPr txBox="1"/>
          <p:nvPr>
            <p:ph idx="1" type="body"/>
          </p:nvPr>
        </p:nvSpPr>
        <p:spPr>
          <a:xfrm>
            <a:off x="432800" y="960975"/>
            <a:ext cx="4888500" cy="554100"/>
          </a:xfrm>
          <a:prstGeom prst="rect">
            <a:avLst/>
          </a:prstGeom>
          <a:ln>
            <a:noFill/>
          </a:ln>
        </p:spPr>
        <p:txBody>
          <a:bodyPr anchorCtr="0" anchor="t" bIns="91425" lIns="91425" spcFirstLastPara="1" rIns="91425" wrap="square" tIns="91425">
            <a:spAutoFit/>
          </a:bodyPr>
          <a:lstStyle/>
          <a:p>
            <a:pPr indent="-381000" lvl="0" marL="457200" rtl="0" algn="l">
              <a:spcBef>
                <a:spcPts val="0"/>
              </a:spcBef>
              <a:spcAft>
                <a:spcPts val="0"/>
              </a:spcAft>
              <a:buClr>
                <a:srgbClr val="000000"/>
              </a:buClr>
              <a:buSzPts val="2400"/>
              <a:buChar char="●"/>
            </a:pPr>
            <a:r>
              <a:rPr b="1" lang="en" sz="2400">
                <a:solidFill>
                  <a:srgbClr val="000000"/>
                </a:solidFill>
              </a:rPr>
              <a:t>Inflation of memory footprint</a:t>
            </a:r>
            <a:endParaRPr b="1" sz="24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4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77" name="Google Shape;577;p40"/>
          <p:cNvSpPr txBox="1"/>
          <p:nvPr>
            <p:ph idx="1" type="body"/>
          </p:nvPr>
        </p:nvSpPr>
        <p:spPr>
          <a:xfrm>
            <a:off x="432800" y="960975"/>
            <a:ext cx="48885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666666"/>
              </a:buClr>
              <a:buSzPts val="1800"/>
              <a:buChar char="●"/>
            </a:pPr>
            <a:r>
              <a:rPr lang="en" sz="1800">
                <a:solidFill>
                  <a:srgbClr val="666666"/>
                </a:solidFill>
              </a:rPr>
              <a:t>Inflation of memory footprint</a:t>
            </a:r>
            <a:endParaRPr sz="1800">
              <a:solidFill>
                <a:srgbClr val="666666"/>
              </a:solidFill>
            </a:endParaRPr>
          </a:p>
        </p:txBody>
      </p:sp>
      <p:sp>
        <p:nvSpPr>
          <p:cNvPr id="578" name="Google Shape;578;p40"/>
          <p:cNvSpPr txBox="1"/>
          <p:nvPr>
            <p:ph idx="1" type="body"/>
          </p:nvPr>
        </p:nvSpPr>
        <p:spPr>
          <a:xfrm>
            <a:off x="432800" y="1525500"/>
            <a:ext cx="5690100" cy="554100"/>
          </a:xfrm>
          <a:prstGeom prst="rect">
            <a:avLst/>
          </a:prstGeom>
          <a:ln>
            <a:noFill/>
          </a:ln>
        </p:spPr>
        <p:txBody>
          <a:bodyPr anchorCtr="0" anchor="t" bIns="91425" lIns="91425" spcFirstLastPara="1" rIns="91425" wrap="square" tIns="91425">
            <a:spAutoFit/>
          </a:bodyPr>
          <a:lstStyle/>
          <a:p>
            <a:pPr indent="-381000" lvl="0" marL="457200" rtl="0" algn="l">
              <a:spcBef>
                <a:spcPts val="0"/>
              </a:spcBef>
              <a:spcAft>
                <a:spcPts val="0"/>
              </a:spcAft>
              <a:buClr>
                <a:srgbClr val="000000"/>
              </a:buClr>
              <a:buSzPts val="2400"/>
              <a:buChar char="●"/>
            </a:pPr>
            <a:r>
              <a:rPr b="1" lang="en" sz="2400">
                <a:solidFill>
                  <a:srgbClr val="000000"/>
                </a:solidFill>
              </a:rPr>
              <a:t>Introduction of additional instructions</a:t>
            </a:r>
            <a:endParaRPr b="1" sz="2400">
              <a:solidFill>
                <a:srgbClr val="000000"/>
              </a:solidFill>
            </a:endParaRPr>
          </a:p>
        </p:txBody>
      </p:sp>
      <p:sp>
        <p:nvSpPr>
          <p:cNvPr id="579" name="Google Shape;579;p40"/>
          <p:cNvSpPr txBox="1"/>
          <p:nvPr>
            <p:ph type="title"/>
          </p:nvPr>
        </p:nvSpPr>
        <p:spPr>
          <a:xfrm>
            <a:off x="463850" y="254050"/>
            <a:ext cx="72978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Shortcomings of the existing approaches </a:t>
            </a:r>
            <a:endParaRPr>
              <a:solidFill>
                <a:srgbClr val="745D1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4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85" name="Google Shape;585;p41"/>
          <p:cNvSpPr txBox="1"/>
          <p:nvPr>
            <p:ph idx="1" type="body"/>
          </p:nvPr>
        </p:nvSpPr>
        <p:spPr>
          <a:xfrm>
            <a:off x="432800" y="2090000"/>
            <a:ext cx="5470800" cy="554100"/>
          </a:xfrm>
          <a:prstGeom prst="rect">
            <a:avLst/>
          </a:prstGeom>
          <a:ln>
            <a:noFill/>
          </a:ln>
        </p:spPr>
        <p:txBody>
          <a:bodyPr anchorCtr="0" anchor="t" bIns="91425" lIns="91425" spcFirstLastPara="1" rIns="91425" wrap="square" tIns="91425">
            <a:spAutoFit/>
          </a:bodyPr>
          <a:lstStyle/>
          <a:p>
            <a:pPr indent="-381000" lvl="0" marL="457200" rtl="0" algn="l">
              <a:spcBef>
                <a:spcPts val="0"/>
              </a:spcBef>
              <a:spcAft>
                <a:spcPts val="0"/>
              </a:spcAft>
              <a:buClr>
                <a:srgbClr val="000000"/>
              </a:buClr>
              <a:buSzPts val="2400"/>
              <a:buChar char="●"/>
            </a:pPr>
            <a:r>
              <a:rPr b="1" lang="en" sz="2400">
                <a:solidFill>
                  <a:srgbClr val="000000"/>
                </a:solidFill>
              </a:rPr>
              <a:t>Extending support to every language</a:t>
            </a:r>
            <a:endParaRPr b="1" sz="2400">
              <a:solidFill>
                <a:srgbClr val="000000"/>
              </a:solidFill>
            </a:endParaRPr>
          </a:p>
        </p:txBody>
      </p:sp>
      <p:sp>
        <p:nvSpPr>
          <p:cNvPr id="586" name="Google Shape;586;p41"/>
          <p:cNvSpPr txBox="1"/>
          <p:nvPr>
            <p:ph idx="1" type="body"/>
          </p:nvPr>
        </p:nvSpPr>
        <p:spPr>
          <a:xfrm>
            <a:off x="432800" y="960975"/>
            <a:ext cx="48885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666666"/>
              </a:buClr>
              <a:buSzPts val="1800"/>
              <a:buChar char="●"/>
            </a:pPr>
            <a:r>
              <a:rPr lang="en" sz="1800">
                <a:solidFill>
                  <a:srgbClr val="666666"/>
                </a:solidFill>
              </a:rPr>
              <a:t>Inflation of memory footprint</a:t>
            </a:r>
            <a:endParaRPr sz="1800">
              <a:solidFill>
                <a:srgbClr val="666666"/>
              </a:solidFill>
            </a:endParaRPr>
          </a:p>
        </p:txBody>
      </p:sp>
      <p:sp>
        <p:nvSpPr>
          <p:cNvPr id="587" name="Google Shape;587;p41"/>
          <p:cNvSpPr txBox="1"/>
          <p:nvPr>
            <p:ph idx="1" type="body"/>
          </p:nvPr>
        </p:nvSpPr>
        <p:spPr>
          <a:xfrm>
            <a:off x="432800" y="1525493"/>
            <a:ext cx="48885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666666"/>
              </a:buClr>
              <a:buSzPts val="1800"/>
              <a:buChar char="●"/>
            </a:pPr>
            <a:r>
              <a:rPr lang="en" sz="1800">
                <a:solidFill>
                  <a:srgbClr val="666666"/>
                </a:solidFill>
              </a:rPr>
              <a:t>Introduction of additional instructions</a:t>
            </a:r>
            <a:endParaRPr sz="1800">
              <a:solidFill>
                <a:srgbClr val="666666"/>
              </a:solidFill>
            </a:endParaRPr>
          </a:p>
        </p:txBody>
      </p:sp>
      <p:sp>
        <p:nvSpPr>
          <p:cNvPr id="588" name="Google Shape;588;p41"/>
          <p:cNvSpPr txBox="1"/>
          <p:nvPr>
            <p:ph type="title"/>
          </p:nvPr>
        </p:nvSpPr>
        <p:spPr>
          <a:xfrm>
            <a:off x="463850" y="254050"/>
            <a:ext cx="72978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Shortcomings of the existing approaches </a:t>
            </a:r>
            <a:endParaRPr>
              <a:solidFill>
                <a:srgbClr val="745D1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5"/>
          <p:cNvSpPr txBox="1"/>
          <p:nvPr>
            <p:ph type="title"/>
          </p:nvPr>
        </p:nvSpPr>
        <p:spPr>
          <a:xfrm>
            <a:off x="456050" y="227125"/>
            <a:ext cx="7748700" cy="646500"/>
          </a:xfrm>
          <a:prstGeom prst="rect">
            <a:avLst/>
          </a:prstGeom>
          <a:solidFill>
            <a:srgbClr val="FFFFFF">
              <a:alpha val="90450"/>
            </a:srgbClr>
          </a:solidFill>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The Netflix Case Study</a:t>
            </a:r>
            <a:endParaRPr>
              <a:solidFill>
                <a:srgbClr val="745D13"/>
              </a:solidFill>
            </a:endParaRPr>
          </a:p>
        </p:txBody>
      </p:sp>
      <p:pic>
        <p:nvPicPr>
          <p:cNvPr id="154" name="Google Shape;154;p15"/>
          <p:cNvPicPr preferRelativeResize="0"/>
          <p:nvPr/>
        </p:nvPicPr>
        <p:blipFill>
          <a:blip r:embed="rId3">
            <a:alphaModFix/>
          </a:blip>
          <a:stretch>
            <a:fillRect/>
          </a:stretch>
        </p:blipFill>
        <p:spPr>
          <a:xfrm>
            <a:off x="1778250" y="873625"/>
            <a:ext cx="5944875" cy="3359050"/>
          </a:xfrm>
          <a:prstGeom prst="rect">
            <a:avLst/>
          </a:prstGeom>
          <a:noFill/>
          <a:ln>
            <a:noFill/>
          </a:ln>
        </p:spPr>
      </p:pic>
      <p:sp>
        <p:nvSpPr>
          <p:cNvPr id="155" name="Google Shape;155;p1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4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94" name="Google Shape;594;p42"/>
          <p:cNvSpPr txBox="1"/>
          <p:nvPr>
            <p:ph idx="1" type="body"/>
          </p:nvPr>
        </p:nvSpPr>
        <p:spPr>
          <a:xfrm>
            <a:off x="432800" y="2654525"/>
            <a:ext cx="5155200" cy="554100"/>
          </a:xfrm>
          <a:prstGeom prst="rect">
            <a:avLst/>
          </a:prstGeom>
          <a:ln>
            <a:noFill/>
          </a:ln>
        </p:spPr>
        <p:txBody>
          <a:bodyPr anchorCtr="0" anchor="t" bIns="91425" lIns="91425" spcFirstLastPara="1" rIns="91425" wrap="square" tIns="91425">
            <a:spAutoFit/>
          </a:bodyPr>
          <a:lstStyle/>
          <a:p>
            <a:pPr indent="-381000" lvl="0" marL="457200" rtl="0" algn="just">
              <a:spcBef>
                <a:spcPts val="0"/>
              </a:spcBef>
              <a:spcAft>
                <a:spcPts val="0"/>
              </a:spcAft>
              <a:buClr>
                <a:srgbClr val="000000"/>
              </a:buClr>
              <a:buSzPts val="2400"/>
              <a:buChar char="●"/>
            </a:pPr>
            <a:r>
              <a:rPr b="1" lang="en" sz="2400">
                <a:solidFill>
                  <a:srgbClr val="000000"/>
                </a:solidFill>
              </a:rPr>
              <a:t>Access to application source code</a:t>
            </a:r>
            <a:r>
              <a:rPr b="1" baseline="30000" lang="en" sz="2400">
                <a:solidFill>
                  <a:srgbClr val="000000"/>
                </a:solidFill>
              </a:rPr>
              <a:t>1</a:t>
            </a:r>
            <a:endParaRPr b="1" baseline="30000" sz="2400">
              <a:solidFill>
                <a:srgbClr val="000000"/>
              </a:solidFill>
            </a:endParaRPr>
          </a:p>
        </p:txBody>
      </p:sp>
      <p:sp>
        <p:nvSpPr>
          <p:cNvPr id="595" name="Google Shape;595;p42"/>
          <p:cNvSpPr txBox="1"/>
          <p:nvPr>
            <p:ph idx="1" type="body"/>
          </p:nvPr>
        </p:nvSpPr>
        <p:spPr>
          <a:xfrm>
            <a:off x="432800" y="2090010"/>
            <a:ext cx="42144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666666"/>
              </a:buClr>
              <a:buSzPts val="1800"/>
              <a:buChar char="●"/>
            </a:pPr>
            <a:r>
              <a:rPr lang="en" sz="1800">
                <a:solidFill>
                  <a:srgbClr val="666666"/>
                </a:solidFill>
              </a:rPr>
              <a:t>Extending support to every language</a:t>
            </a:r>
            <a:endParaRPr sz="1800">
              <a:solidFill>
                <a:srgbClr val="666666"/>
              </a:solidFill>
            </a:endParaRPr>
          </a:p>
        </p:txBody>
      </p:sp>
      <p:sp>
        <p:nvSpPr>
          <p:cNvPr id="596" name="Google Shape;596;p42"/>
          <p:cNvSpPr txBox="1"/>
          <p:nvPr>
            <p:ph idx="1" type="body"/>
          </p:nvPr>
        </p:nvSpPr>
        <p:spPr>
          <a:xfrm>
            <a:off x="432800" y="960975"/>
            <a:ext cx="48885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666666"/>
              </a:buClr>
              <a:buSzPts val="1800"/>
              <a:buChar char="●"/>
            </a:pPr>
            <a:r>
              <a:rPr lang="en" sz="1800">
                <a:solidFill>
                  <a:srgbClr val="666666"/>
                </a:solidFill>
              </a:rPr>
              <a:t>Inflation of memory footprint</a:t>
            </a:r>
            <a:endParaRPr sz="1800">
              <a:solidFill>
                <a:srgbClr val="666666"/>
              </a:solidFill>
            </a:endParaRPr>
          </a:p>
        </p:txBody>
      </p:sp>
      <p:sp>
        <p:nvSpPr>
          <p:cNvPr id="597" name="Google Shape;597;p42"/>
          <p:cNvSpPr txBox="1"/>
          <p:nvPr>
            <p:ph idx="1" type="body"/>
          </p:nvPr>
        </p:nvSpPr>
        <p:spPr>
          <a:xfrm>
            <a:off x="432800" y="1525493"/>
            <a:ext cx="48885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666666"/>
              </a:buClr>
              <a:buSzPts val="1800"/>
              <a:buChar char="●"/>
            </a:pPr>
            <a:r>
              <a:rPr lang="en" sz="1800">
                <a:solidFill>
                  <a:srgbClr val="666666"/>
                </a:solidFill>
              </a:rPr>
              <a:t>Introduction of additional instructions</a:t>
            </a:r>
            <a:endParaRPr sz="1800">
              <a:solidFill>
                <a:srgbClr val="666666"/>
              </a:solidFill>
            </a:endParaRPr>
          </a:p>
        </p:txBody>
      </p:sp>
      <p:sp>
        <p:nvSpPr>
          <p:cNvPr id="598" name="Google Shape;598;p42"/>
          <p:cNvSpPr txBox="1"/>
          <p:nvPr/>
        </p:nvSpPr>
        <p:spPr>
          <a:xfrm>
            <a:off x="243075" y="4601875"/>
            <a:ext cx="8278500" cy="277200"/>
          </a:xfrm>
          <a:prstGeom prst="rect">
            <a:avLst/>
          </a:prstGeom>
          <a:noFill/>
          <a:ln>
            <a:noFill/>
          </a:ln>
        </p:spPr>
        <p:txBody>
          <a:bodyPr anchorCtr="0" anchor="t" bIns="0" lIns="0" spcFirstLastPara="1" rIns="0" wrap="square" tIns="0">
            <a:spAutoFit/>
          </a:bodyPr>
          <a:lstStyle/>
          <a:p>
            <a:pPr indent="-342900" lvl="0" marL="457200" rtl="0" algn="l">
              <a:spcBef>
                <a:spcPts val="0"/>
              </a:spcBef>
              <a:spcAft>
                <a:spcPts val="0"/>
              </a:spcAft>
              <a:buSzPts val="1800"/>
              <a:buFont typeface="Calibri"/>
              <a:buAutoNum type="arabicPeriod"/>
            </a:pPr>
            <a:r>
              <a:rPr lang="en" sz="1800">
                <a:latin typeface="Calibri"/>
                <a:ea typeface="Calibri"/>
                <a:cs typeface="Calibri"/>
                <a:sym typeface="Calibri"/>
              </a:rPr>
              <a:t>T. A. Khan et al., “Huron: hybrid false sharing detection and repair,” PLDI’19</a:t>
            </a:r>
            <a:endParaRPr sz="1800">
              <a:latin typeface="Calibri"/>
              <a:ea typeface="Calibri"/>
              <a:cs typeface="Calibri"/>
              <a:sym typeface="Calibri"/>
            </a:endParaRPr>
          </a:p>
        </p:txBody>
      </p:sp>
      <p:sp>
        <p:nvSpPr>
          <p:cNvPr id="599" name="Google Shape;599;p42"/>
          <p:cNvSpPr txBox="1"/>
          <p:nvPr>
            <p:ph type="title"/>
          </p:nvPr>
        </p:nvSpPr>
        <p:spPr>
          <a:xfrm>
            <a:off x="463850" y="254050"/>
            <a:ext cx="72978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Shortcomings of the existing approaches </a:t>
            </a:r>
            <a:endParaRPr>
              <a:solidFill>
                <a:srgbClr val="745D13"/>
              </a:solidFill>
            </a:endParaRPr>
          </a:p>
        </p:txBody>
      </p:sp>
      <p:sp>
        <p:nvSpPr>
          <p:cNvPr id="600" name="Google Shape;600;p42"/>
          <p:cNvSpPr txBox="1"/>
          <p:nvPr/>
        </p:nvSpPr>
        <p:spPr>
          <a:xfrm>
            <a:off x="1276275" y="3189175"/>
            <a:ext cx="7245300" cy="1354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2200">
                <a:latin typeface="Calibri"/>
                <a:ea typeface="Calibri"/>
                <a:cs typeface="Calibri"/>
                <a:sym typeface="Calibri"/>
              </a:rPr>
              <a:t>3 Design</a:t>
            </a:r>
            <a:endParaRPr sz="2200">
              <a:latin typeface="Calibri"/>
              <a:ea typeface="Calibri"/>
              <a:cs typeface="Calibri"/>
              <a:sym typeface="Calibri"/>
            </a:endParaRPr>
          </a:p>
          <a:p>
            <a:pPr indent="0" lvl="0" marL="0" rtl="0" algn="just">
              <a:spcBef>
                <a:spcPts val="0"/>
              </a:spcBef>
              <a:spcAft>
                <a:spcPts val="0"/>
              </a:spcAft>
              <a:buNone/>
            </a:pPr>
            <a:r>
              <a:rPr lang="en" sz="1800">
                <a:latin typeface="Calibri"/>
                <a:ea typeface="Calibri"/>
                <a:cs typeface="Calibri"/>
                <a:sym typeface="Calibri"/>
              </a:rPr>
              <a:t>In this section, we describe the design of Huron, our hybrid in-house/in-production false sharing detection and repair system. </a:t>
            </a:r>
            <a:r>
              <a:rPr lang="en" sz="1800">
                <a:highlight>
                  <a:srgbClr val="F7F79D"/>
                </a:highlight>
                <a:latin typeface="Calibri"/>
                <a:ea typeface="Calibri"/>
                <a:cs typeface="Calibri"/>
                <a:sym typeface="Calibri"/>
              </a:rPr>
              <a:t>Huron first detects and repairs false sharing in house </a:t>
            </a:r>
            <a:r>
              <a:rPr b="1" lang="en" sz="1800">
                <a:highlight>
                  <a:srgbClr val="F7F79D"/>
                </a:highlight>
                <a:latin typeface="Calibri"/>
                <a:ea typeface="Calibri"/>
                <a:cs typeface="Calibri"/>
                <a:sym typeface="Calibri"/>
              </a:rPr>
              <a:t>using developer test cases</a:t>
            </a:r>
            <a:r>
              <a:rPr lang="en" sz="1800">
                <a:highlight>
                  <a:srgbClr val="F7F79D"/>
                </a:highlight>
                <a:latin typeface="Calibri"/>
                <a:ea typeface="Calibri"/>
                <a:cs typeface="Calibri"/>
                <a:sym typeface="Calibri"/>
              </a:rPr>
              <a:t>.</a:t>
            </a:r>
            <a:endParaRPr sz="1800">
              <a:highlight>
                <a:srgbClr val="F7F79D"/>
              </a:highlight>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4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06" name="Google Shape;606;p43"/>
          <p:cNvSpPr txBox="1"/>
          <p:nvPr>
            <p:ph idx="1" type="body"/>
          </p:nvPr>
        </p:nvSpPr>
        <p:spPr>
          <a:xfrm>
            <a:off x="432800" y="2654528"/>
            <a:ext cx="3902700" cy="461700"/>
          </a:xfrm>
          <a:prstGeom prst="rect">
            <a:avLst/>
          </a:prstGeom>
          <a:ln>
            <a:noFill/>
          </a:ln>
        </p:spPr>
        <p:txBody>
          <a:bodyPr anchorCtr="0" anchor="t" bIns="91425" lIns="91425" spcFirstLastPara="1" rIns="91425" wrap="square" tIns="91425">
            <a:spAutoFit/>
          </a:bodyPr>
          <a:lstStyle/>
          <a:p>
            <a:pPr indent="-342900" lvl="0" marL="457200" rtl="0" algn="just">
              <a:spcBef>
                <a:spcPts val="0"/>
              </a:spcBef>
              <a:spcAft>
                <a:spcPts val="0"/>
              </a:spcAft>
              <a:buClr>
                <a:srgbClr val="666666"/>
              </a:buClr>
              <a:buSzPts val="1800"/>
              <a:buChar char="●"/>
            </a:pPr>
            <a:r>
              <a:rPr lang="en" sz="1800">
                <a:solidFill>
                  <a:srgbClr val="666666"/>
                </a:solidFill>
              </a:rPr>
              <a:t>Access to application source code</a:t>
            </a:r>
            <a:endParaRPr sz="1800">
              <a:solidFill>
                <a:srgbClr val="666666"/>
              </a:solidFill>
            </a:endParaRPr>
          </a:p>
        </p:txBody>
      </p:sp>
      <p:sp>
        <p:nvSpPr>
          <p:cNvPr id="607" name="Google Shape;607;p43"/>
          <p:cNvSpPr txBox="1"/>
          <p:nvPr>
            <p:ph idx="1" type="body"/>
          </p:nvPr>
        </p:nvSpPr>
        <p:spPr>
          <a:xfrm>
            <a:off x="432800" y="2090010"/>
            <a:ext cx="42144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666666"/>
              </a:buClr>
              <a:buSzPts val="1800"/>
              <a:buChar char="●"/>
            </a:pPr>
            <a:r>
              <a:rPr lang="en" sz="1800">
                <a:solidFill>
                  <a:srgbClr val="666666"/>
                </a:solidFill>
              </a:rPr>
              <a:t>Extending </a:t>
            </a:r>
            <a:r>
              <a:rPr lang="en" sz="1800">
                <a:solidFill>
                  <a:srgbClr val="666666"/>
                </a:solidFill>
              </a:rPr>
              <a:t>support to</a:t>
            </a:r>
            <a:r>
              <a:rPr lang="en" sz="1800">
                <a:solidFill>
                  <a:srgbClr val="666666"/>
                </a:solidFill>
              </a:rPr>
              <a:t> every language</a:t>
            </a:r>
            <a:endParaRPr sz="1800">
              <a:solidFill>
                <a:srgbClr val="666666"/>
              </a:solidFill>
            </a:endParaRPr>
          </a:p>
        </p:txBody>
      </p:sp>
      <p:sp>
        <p:nvSpPr>
          <p:cNvPr id="608" name="Google Shape;608;p43"/>
          <p:cNvSpPr txBox="1"/>
          <p:nvPr>
            <p:ph idx="1" type="body"/>
          </p:nvPr>
        </p:nvSpPr>
        <p:spPr>
          <a:xfrm>
            <a:off x="432800" y="3219050"/>
            <a:ext cx="4961400" cy="554100"/>
          </a:xfrm>
          <a:prstGeom prst="rect">
            <a:avLst/>
          </a:prstGeom>
          <a:ln>
            <a:noFill/>
          </a:ln>
        </p:spPr>
        <p:txBody>
          <a:bodyPr anchorCtr="0" anchor="t" bIns="91425" lIns="91425" spcFirstLastPara="1" rIns="91425" wrap="square" tIns="91425">
            <a:spAutoFit/>
          </a:bodyPr>
          <a:lstStyle/>
          <a:p>
            <a:pPr indent="-381000" lvl="0" marL="457200" rtl="0" algn="l">
              <a:spcBef>
                <a:spcPts val="0"/>
              </a:spcBef>
              <a:spcAft>
                <a:spcPts val="0"/>
              </a:spcAft>
              <a:buClr>
                <a:srgbClr val="000000"/>
              </a:buClr>
              <a:buSzPts val="2400"/>
              <a:buChar char="●"/>
            </a:pPr>
            <a:r>
              <a:rPr b="1" lang="en" sz="2400">
                <a:solidFill>
                  <a:srgbClr val="000000"/>
                </a:solidFill>
              </a:rPr>
              <a:t>OS and Kernel</a:t>
            </a:r>
            <a:r>
              <a:rPr b="1" lang="en" sz="2400">
                <a:solidFill>
                  <a:srgbClr val="000000"/>
                </a:solidFill>
              </a:rPr>
              <a:t> modification</a:t>
            </a:r>
            <a:r>
              <a:rPr b="1" baseline="30000" lang="en" sz="2400">
                <a:solidFill>
                  <a:srgbClr val="000000"/>
                </a:solidFill>
              </a:rPr>
              <a:t>1,2</a:t>
            </a:r>
            <a:endParaRPr b="1" baseline="30000" sz="2400">
              <a:solidFill>
                <a:srgbClr val="000000"/>
              </a:solidFill>
            </a:endParaRPr>
          </a:p>
        </p:txBody>
      </p:sp>
      <p:sp>
        <p:nvSpPr>
          <p:cNvPr id="609" name="Google Shape;609;p43"/>
          <p:cNvSpPr txBox="1"/>
          <p:nvPr>
            <p:ph idx="1" type="body"/>
          </p:nvPr>
        </p:nvSpPr>
        <p:spPr>
          <a:xfrm>
            <a:off x="432800" y="960975"/>
            <a:ext cx="40425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666666"/>
              </a:buClr>
              <a:buSzPts val="1800"/>
              <a:buChar char="●"/>
            </a:pPr>
            <a:r>
              <a:rPr lang="en" sz="1800">
                <a:solidFill>
                  <a:srgbClr val="666666"/>
                </a:solidFill>
              </a:rPr>
              <a:t>Inflation of memory footprint</a:t>
            </a:r>
            <a:endParaRPr sz="1800">
              <a:solidFill>
                <a:srgbClr val="666666"/>
              </a:solidFill>
            </a:endParaRPr>
          </a:p>
        </p:txBody>
      </p:sp>
      <p:sp>
        <p:nvSpPr>
          <p:cNvPr id="610" name="Google Shape;610;p43"/>
          <p:cNvSpPr txBox="1"/>
          <p:nvPr>
            <p:ph idx="1" type="body"/>
          </p:nvPr>
        </p:nvSpPr>
        <p:spPr>
          <a:xfrm>
            <a:off x="432800" y="1525493"/>
            <a:ext cx="48885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666666"/>
              </a:buClr>
              <a:buSzPts val="1800"/>
              <a:buChar char="●"/>
            </a:pPr>
            <a:r>
              <a:rPr lang="en" sz="1800">
                <a:solidFill>
                  <a:srgbClr val="666666"/>
                </a:solidFill>
              </a:rPr>
              <a:t>Introduction of additional instructions</a:t>
            </a:r>
            <a:endParaRPr sz="1800">
              <a:solidFill>
                <a:srgbClr val="666666"/>
              </a:solidFill>
            </a:endParaRPr>
          </a:p>
        </p:txBody>
      </p:sp>
      <p:sp>
        <p:nvSpPr>
          <p:cNvPr id="611" name="Google Shape;611;p43"/>
          <p:cNvSpPr txBox="1"/>
          <p:nvPr>
            <p:ph type="title"/>
          </p:nvPr>
        </p:nvSpPr>
        <p:spPr>
          <a:xfrm>
            <a:off x="463850" y="254050"/>
            <a:ext cx="72978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Shortcomings of the existing approaches </a:t>
            </a:r>
            <a:endParaRPr>
              <a:solidFill>
                <a:srgbClr val="745D13"/>
              </a:solidFill>
            </a:endParaRPr>
          </a:p>
        </p:txBody>
      </p:sp>
      <p:sp>
        <p:nvSpPr>
          <p:cNvPr id="612" name="Google Shape;612;p43"/>
          <p:cNvSpPr txBox="1"/>
          <p:nvPr/>
        </p:nvSpPr>
        <p:spPr>
          <a:xfrm>
            <a:off x="342025" y="4276550"/>
            <a:ext cx="8249400" cy="554100"/>
          </a:xfrm>
          <a:prstGeom prst="rect">
            <a:avLst/>
          </a:prstGeom>
          <a:noFill/>
          <a:ln>
            <a:noFill/>
          </a:ln>
        </p:spPr>
        <p:txBody>
          <a:bodyPr anchorCtr="0" anchor="t" bIns="0" lIns="0" spcFirstLastPara="1" rIns="0" wrap="square" tIns="0">
            <a:spAutoFit/>
          </a:bodyPr>
          <a:lstStyle/>
          <a:p>
            <a:pPr indent="-342900" lvl="0" marL="457200" rtl="0" algn="l">
              <a:spcBef>
                <a:spcPts val="0"/>
              </a:spcBef>
              <a:spcAft>
                <a:spcPts val="0"/>
              </a:spcAft>
              <a:buSzPts val="1800"/>
              <a:buFont typeface="Calibri"/>
              <a:buAutoNum type="arabicPeriod"/>
            </a:pPr>
            <a:r>
              <a:rPr lang="en" sz="1800">
                <a:latin typeface="Calibri"/>
                <a:ea typeface="Calibri"/>
                <a:cs typeface="Calibri"/>
                <a:sym typeface="Calibri"/>
              </a:rPr>
              <a:t>L. Luo et al., “</a:t>
            </a:r>
            <a:r>
              <a:rPr lang="en" sz="1800">
                <a:latin typeface="Calibri"/>
                <a:ea typeface="Calibri"/>
                <a:cs typeface="Calibri"/>
                <a:sym typeface="Calibri"/>
              </a:rPr>
              <a:t>LASER: Light, Accurate Sharing dEtection and Repair</a:t>
            </a:r>
            <a:r>
              <a:rPr lang="en" sz="1800">
                <a:latin typeface="Calibri"/>
                <a:ea typeface="Calibri"/>
                <a:cs typeface="Calibri"/>
                <a:sym typeface="Calibri"/>
              </a:rPr>
              <a:t>,” HPCA’16</a:t>
            </a:r>
            <a:endParaRPr sz="1800">
              <a:latin typeface="Calibri"/>
              <a:ea typeface="Calibri"/>
              <a:cs typeface="Calibri"/>
              <a:sym typeface="Calibri"/>
            </a:endParaRPr>
          </a:p>
          <a:p>
            <a:pPr indent="-342900" lvl="0" marL="457200" rtl="0" algn="l">
              <a:spcBef>
                <a:spcPts val="0"/>
              </a:spcBef>
              <a:spcAft>
                <a:spcPts val="0"/>
              </a:spcAft>
              <a:buSzPts val="1800"/>
              <a:buFont typeface="Calibri"/>
              <a:buAutoNum type="arabicPeriod"/>
            </a:pPr>
            <a:r>
              <a:rPr lang="en" sz="1800">
                <a:latin typeface="Calibri"/>
                <a:ea typeface="Calibri"/>
                <a:cs typeface="Calibri"/>
                <a:sym typeface="Calibri"/>
              </a:rPr>
              <a:t>T. Liu et al., “Cheetah: Detecting False Sharing Efficiently and Effectively,” CGO’16</a:t>
            </a:r>
            <a:endParaRPr sz="1800">
              <a:latin typeface="Calibri"/>
              <a:ea typeface="Calibri"/>
              <a:cs typeface="Calibri"/>
              <a:sym typeface="Calibri"/>
            </a:endParaRPr>
          </a:p>
        </p:txBody>
      </p:sp>
      <p:sp>
        <p:nvSpPr>
          <p:cNvPr id="613" name="Google Shape;613;p43"/>
          <p:cNvSpPr/>
          <p:nvPr/>
        </p:nvSpPr>
        <p:spPr>
          <a:xfrm>
            <a:off x="6760972" y="1210638"/>
            <a:ext cx="560100" cy="4113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25" lIns="9125" spcFirstLastPara="1" rIns="9125" wrap="square" tIns="9125">
            <a:noAutofit/>
          </a:bodyPr>
          <a:lstStyle/>
          <a:p>
            <a:pPr indent="0" lvl="0" marL="0" rtl="0" algn="l">
              <a:spcBef>
                <a:spcPts val="0"/>
              </a:spcBef>
              <a:spcAft>
                <a:spcPts val="0"/>
              </a:spcAft>
              <a:buNone/>
            </a:pPr>
            <a:r>
              <a:rPr b="1" lang="en" sz="1200"/>
              <a:t>Laser</a:t>
            </a:r>
            <a:endParaRPr b="1" sz="1200"/>
          </a:p>
          <a:p>
            <a:pPr indent="0" lvl="0" marL="0" rtl="0" algn="l">
              <a:spcBef>
                <a:spcPts val="0"/>
              </a:spcBef>
              <a:spcAft>
                <a:spcPts val="0"/>
              </a:spcAft>
              <a:buNone/>
            </a:pPr>
            <a:r>
              <a:rPr b="1" lang="en" sz="1200"/>
              <a:t>Repair</a:t>
            </a:r>
            <a:endParaRPr b="1" sz="1200"/>
          </a:p>
        </p:txBody>
      </p:sp>
      <p:sp>
        <p:nvSpPr>
          <p:cNvPr id="614" name="Google Shape;614;p43"/>
          <p:cNvSpPr/>
          <p:nvPr/>
        </p:nvSpPr>
        <p:spPr>
          <a:xfrm>
            <a:off x="5743796" y="1200025"/>
            <a:ext cx="699900" cy="4113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25" lIns="9125" spcFirstLastPara="1" rIns="9125" wrap="square" tIns="9125">
            <a:noAutofit/>
          </a:bodyPr>
          <a:lstStyle/>
          <a:p>
            <a:pPr indent="0" lvl="0" marL="0" rtl="0" algn="l">
              <a:spcBef>
                <a:spcPts val="0"/>
              </a:spcBef>
              <a:spcAft>
                <a:spcPts val="0"/>
              </a:spcAft>
              <a:buNone/>
            </a:pPr>
            <a:r>
              <a:rPr b="1" lang="en" sz="1200"/>
              <a:t>Detector process</a:t>
            </a:r>
            <a:endParaRPr b="1" sz="1200"/>
          </a:p>
        </p:txBody>
      </p:sp>
      <p:sp>
        <p:nvSpPr>
          <p:cNvPr id="615" name="Google Shape;615;p43"/>
          <p:cNvSpPr/>
          <p:nvPr/>
        </p:nvSpPr>
        <p:spPr>
          <a:xfrm>
            <a:off x="5720937" y="2471296"/>
            <a:ext cx="1347900" cy="254700"/>
          </a:xfrm>
          <a:prstGeom prst="rect">
            <a:avLst/>
          </a:prstGeom>
          <a:noFill/>
          <a:ln cap="flat" cmpd="sng" w="9525">
            <a:solidFill>
              <a:srgbClr val="000000"/>
            </a:solidFill>
            <a:prstDash val="solid"/>
            <a:round/>
            <a:headEnd len="sm" w="sm" type="none"/>
            <a:tailEnd len="sm" w="sm" type="none"/>
          </a:ln>
        </p:spPr>
        <p:txBody>
          <a:bodyPr anchorCtr="0" anchor="ctr" bIns="9125" lIns="9125" spcFirstLastPara="1" rIns="9125" wrap="square" tIns="9125">
            <a:noAutofit/>
          </a:bodyPr>
          <a:lstStyle/>
          <a:p>
            <a:pPr indent="0" lvl="0" marL="0" rtl="0" algn="ctr">
              <a:spcBef>
                <a:spcPts val="0"/>
              </a:spcBef>
              <a:spcAft>
                <a:spcPts val="0"/>
              </a:spcAft>
              <a:buNone/>
            </a:pPr>
            <a:r>
              <a:rPr lang="en" sz="1200"/>
              <a:t>Haswell Processor</a:t>
            </a:r>
            <a:endParaRPr sz="1200"/>
          </a:p>
        </p:txBody>
      </p:sp>
      <p:cxnSp>
        <p:nvCxnSpPr>
          <p:cNvPr id="616" name="Google Shape;616;p43"/>
          <p:cNvCxnSpPr/>
          <p:nvPr/>
        </p:nvCxnSpPr>
        <p:spPr>
          <a:xfrm flipH="1" rot="10800000">
            <a:off x="5656138" y="2338680"/>
            <a:ext cx="2213700" cy="9300"/>
          </a:xfrm>
          <a:prstGeom prst="straightConnector1">
            <a:avLst/>
          </a:prstGeom>
          <a:noFill/>
          <a:ln cap="flat" cmpd="sng" w="19050">
            <a:solidFill>
              <a:srgbClr val="000000"/>
            </a:solidFill>
            <a:prstDash val="dash"/>
            <a:round/>
            <a:headEnd len="med" w="med" type="none"/>
            <a:tailEnd len="med" w="med" type="none"/>
          </a:ln>
        </p:spPr>
      </p:cxnSp>
      <p:cxnSp>
        <p:nvCxnSpPr>
          <p:cNvPr id="617" name="Google Shape;617;p43"/>
          <p:cNvCxnSpPr/>
          <p:nvPr/>
        </p:nvCxnSpPr>
        <p:spPr>
          <a:xfrm>
            <a:off x="5720937" y="1769789"/>
            <a:ext cx="2086800" cy="9600"/>
          </a:xfrm>
          <a:prstGeom prst="straightConnector1">
            <a:avLst/>
          </a:prstGeom>
          <a:noFill/>
          <a:ln cap="flat" cmpd="sng" w="19050">
            <a:solidFill>
              <a:srgbClr val="000000"/>
            </a:solidFill>
            <a:prstDash val="dash"/>
            <a:round/>
            <a:headEnd len="med" w="med" type="none"/>
            <a:tailEnd len="med" w="med" type="none"/>
          </a:ln>
        </p:spPr>
      </p:cxnSp>
      <p:grpSp>
        <p:nvGrpSpPr>
          <p:cNvPr id="618" name="Google Shape;618;p43"/>
          <p:cNvGrpSpPr/>
          <p:nvPr/>
        </p:nvGrpSpPr>
        <p:grpSpPr>
          <a:xfrm>
            <a:off x="5812107" y="1850457"/>
            <a:ext cx="1827388" cy="339640"/>
            <a:chOff x="3233200" y="2914700"/>
            <a:chExt cx="2260500" cy="819200"/>
          </a:xfrm>
        </p:grpSpPr>
        <p:sp>
          <p:nvSpPr>
            <p:cNvPr id="619" name="Google Shape;619;p43"/>
            <p:cNvSpPr/>
            <p:nvPr/>
          </p:nvSpPr>
          <p:spPr>
            <a:xfrm>
              <a:off x="3233200" y="2914700"/>
              <a:ext cx="2260500" cy="812700"/>
            </a:xfrm>
            <a:prstGeom prst="rect">
              <a:avLst/>
            </a:prstGeom>
            <a:noFill/>
            <a:ln cap="flat" cmpd="sng" w="9525">
              <a:solidFill>
                <a:srgbClr val="000000"/>
              </a:solidFill>
              <a:prstDash val="solid"/>
              <a:round/>
              <a:headEnd len="sm" w="sm" type="none"/>
              <a:tailEnd len="sm" w="sm" type="none"/>
            </a:ln>
          </p:spPr>
          <p:txBody>
            <a:bodyPr anchorCtr="0" anchor="t" bIns="9125" lIns="9125" spcFirstLastPara="1" rIns="36575" wrap="square" tIns="9125">
              <a:noAutofit/>
            </a:bodyPr>
            <a:lstStyle/>
            <a:p>
              <a:pPr indent="0" lvl="0" marL="0" rtl="0" algn="r">
                <a:spcBef>
                  <a:spcPts val="0"/>
                </a:spcBef>
                <a:spcAft>
                  <a:spcPts val="0"/>
                </a:spcAft>
                <a:buNone/>
              </a:pPr>
              <a:r>
                <a:rPr lang="en" sz="1200"/>
                <a:t>Linux Kernel</a:t>
              </a:r>
              <a:endParaRPr sz="1200"/>
            </a:p>
          </p:txBody>
        </p:sp>
        <p:sp>
          <p:nvSpPr>
            <p:cNvPr id="620" name="Google Shape;620;p43"/>
            <p:cNvSpPr/>
            <p:nvPr/>
          </p:nvSpPr>
          <p:spPr>
            <a:xfrm>
              <a:off x="3233200" y="3340300"/>
              <a:ext cx="711300" cy="393600"/>
            </a:xfrm>
            <a:prstGeom prst="rect">
              <a:avLst/>
            </a:prstGeom>
            <a:solidFill>
              <a:srgbClr val="F3F3F3"/>
            </a:solidFill>
            <a:ln cap="flat" cmpd="sng" w="9525">
              <a:solidFill>
                <a:srgbClr val="000000"/>
              </a:solidFill>
              <a:prstDash val="solid"/>
              <a:round/>
              <a:headEnd len="sm" w="sm" type="none"/>
              <a:tailEnd len="sm" w="sm" type="none"/>
            </a:ln>
          </p:spPr>
          <p:txBody>
            <a:bodyPr anchorCtr="0" anchor="ctr" bIns="9125" lIns="9125" spcFirstLastPara="1" rIns="36575" wrap="square" tIns="9125">
              <a:noAutofit/>
            </a:bodyPr>
            <a:lstStyle/>
            <a:p>
              <a:pPr indent="0" lvl="0" marL="0" rtl="0" algn="ctr">
                <a:spcBef>
                  <a:spcPts val="0"/>
                </a:spcBef>
                <a:spcAft>
                  <a:spcPts val="0"/>
                </a:spcAft>
                <a:buNone/>
              </a:pPr>
              <a:r>
                <a:rPr b="1" lang="en" sz="1200">
                  <a:solidFill>
                    <a:srgbClr val="FF0000"/>
                  </a:solidFill>
                </a:rPr>
                <a:t>Driver</a:t>
              </a:r>
              <a:endParaRPr b="1" sz="1200">
                <a:solidFill>
                  <a:srgbClr val="FF0000"/>
                </a:solidFill>
              </a:endParaRPr>
            </a:p>
          </p:txBody>
        </p:sp>
      </p:grpSp>
      <p:sp>
        <p:nvSpPr>
          <p:cNvPr id="621" name="Google Shape;621;p43"/>
          <p:cNvSpPr/>
          <p:nvPr/>
        </p:nvSpPr>
        <p:spPr>
          <a:xfrm>
            <a:off x="7320905" y="1210638"/>
            <a:ext cx="803700" cy="411300"/>
          </a:xfrm>
          <a:prstGeom prst="rect">
            <a:avLst/>
          </a:prstGeom>
          <a:noFill/>
          <a:ln cap="flat" cmpd="sng" w="9525">
            <a:solidFill>
              <a:srgbClr val="000000"/>
            </a:solidFill>
            <a:prstDash val="solid"/>
            <a:round/>
            <a:headEnd len="sm" w="sm" type="none"/>
            <a:tailEnd len="sm" w="sm" type="none"/>
          </a:ln>
        </p:spPr>
        <p:txBody>
          <a:bodyPr anchorCtr="0" anchor="ctr" bIns="9125" lIns="9125" spcFirstLastPara="1" rIns="9125" wrap="square" tIns="9125">
            <a:noAutofit/>
          </a:bodyPr>
          <a:lstStyle/>
          <a:p>
            <a:pPr indent="0" lvl="0" marL="0" rtl="0" algn="ctr">
              <a:spcBef>
                <a:spcPts val="0"/>
              </a:spcBef>
              <a:spcAft>
                <a:spcPts val="0"/>
              </a:spcAft>
              <a:buNone/>
            </a:pPr>
            <a:r>
              <a:rPr lang="en" sz="1200"/>
              <a:t>Application process</a:t>
            </a:r>
            <a:endParaRPr sz="1200"/>
          </a:p>
        </p:txBody>
      </p:sp>
      <p:cxnSp>
        <p:nvCxnSpPr>
          <p:cNvPr id="622" name="Google Shape;622;p43"/>
          <p:cNvCxnSpPr>
            <a:stCxn id="620" idx="2"/>
          </p:cNvCxnSpPr>
          <p:nvPr/>
        </p:nvCxnSpPr>
        <p:spPr>
          <a:xfrm>
            <a:off x="6099614" y="2190097"/>
            <a:ext cx="10500" cy="313500"/>
          </a:xfrm>
          <a:prstGeom prst="straightConnector1">
            <a:avLst/>
          </a:prstGeom>
          <a:noFill/>
          <a:ln cap="flat" cmpd="sng" w="19050">
            <a:solidFill>
              <a:srgbClr val="000000"/>
            </a:solidFill>
            <a:prstDash val="solid"/>
            <a:round/>
            <a:headEnd len="med" w="med" type="triangle"/>
            <a:tailEnd len="med" w="med" type="triangle"/>
          </a:ln>
        </p:spPr>
      </p:cxnSp>
      <p:cxnSp>
        <p:nvCxnSpPr>
          <p:cNvPr id="623" name="Google Shape;623;p43"/>
          <p:cNvCxnSpPr>
            <a:stCxn id="614" idx="2"/>
            <a:endCxn id="620" idx="0"/>
          </p:cNvCxnSpPr>
          <p:nvPr/>
        </p:nvCxnSpPr>
        <p:spPr>
          <a:xfrm>
            <a:off x="6093746" y="1611325"/>
            <a:ext cx="6000" cy="415500"/>
          </a:xfrm>
          <a:prstGeom prst="straightConnector1">
            <a:avLst/>
          </a:prstGeom>
          <a:noFill/>
          <a:ln cap="flat" cmpd="sng" w="19050">
            <a:solidFill>
              <a:srgbClr val="000000"/>
            </a:solidFill>
            <a:prstDash val="solid"/>
            <a:round/>
            <a:headEnd len="med" w="med" type="triangle"/>
            <a:tailEnd len="med" w="med" type="triangle"/>
          </a:ln>
        </p:spPr>
      </p:cxnSp>
      <p:cxnSp>
        <p:nvCxnSpPr>
          <p:cNvPr id="624" name="Google Shape;624;p43"/>
          <p:cNvCxnSpPr>
            <a:stCxn id="613" idx="1"/>
            <a:endCxn id="614" idx="3"/>
          </p:cNvCxnSpPr>
          <p:nvPr/>
        </p:nvCxnSpPr>
        <p:spPr>
          <a:xfrm rot="10800000">
            <a:off x="6443572" y="1405788"/>
            <a:ext cx="317400" cy="10500"/>
          </a:xfrm>
          <a:prstGeom prst="straightConnector1">
            <a:avLst/>
          </a:prstGeom>
          <a:noFill/>
          <a:ln cap="flat" cmpd="sng" w="19050">
            <a:solidFill>
              <a:srgbClr val="000000"/>
            </a:solidFill>
            <a:prstDash val="solid"/>
            <a:round/>
            <a:headEnd len="med" w="med" type="triangle"/>
            <a:tailEnd len="med" w="med" type="triangle"/>
          </a:ln>
        </p:spPr>
      </p:cxnSp>
      <p:sp>
        <p:nvSpPr>
          <p:cNvPr id="625" name="Google Shape;625;p43"/>
          <p:cNvSpPr txBox="1"/>
          <p:nvPr/>
        </p:nvSpPr>
        <p:spPr>
          <a:xfrm>
            <a:off x="6137675" y="2841550"/>
            <a:ext cx="1505400" cy="215400"/>
          </a:xfrm>
          <a:prstGeom prst="rect">
            <a:avLst/>
          </a:prstGeom>
          <a:solidFill>
            <a:srgbClr val="8FEEFF"/>
          </a:solidFill>
          <a:ln>
            <a:noFill/>
          </a:ln>
        </p:spPr>
        <p:txBody>
          <a:bodyPr anchorCtr="0" anchor="t" bIns="0" lIns="0" spcFirstLastPara="1" rIns="0" wrap="square" tIns="0">
            <a:spAutoFit/>
          </a:bodyPr>
          <a:lstStyle/>
          <a:p>
            <a:pPr indent="0" lvl="0" marL="0" rtl="0" algn="ctr">
              <a:spcBef>
                <a:spcPts val="0"/>
              </a:spcBef>
              <a:spcAft>
                <a:spcPts val="0"/>
              </a:spcAft>
              <a:buNone/>
            </a:pPr>
            <a:r>
              <a:rPr lang="en"/>
              <a:t>Laser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4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31" name="Google Shape;631;p44"/>
          <p:cNvSpPr txBox="1"/>
          <p:nvPr>
            <p:ph idx="1" type="body"/>
          </p:nvPr>
        </p:nvSpPr>
        <p:spPr>
          <a:xfrm>
            <a:off x="432800" y="3783575"/>
            <a:ext cx="4822800" cy="554100"/>
          </a:xfrm>
          <a:prstGeom prst="rect">
            <a:avLst/>
          </a:prstGeom>
          <a:ln>
            <a:noFill/>
          </a:ln>
        </p:spPr>
        <p:txBody>
          <a:bodyPr anchorCtr="0" anchor="t" bIns="91425" lIns="91425" spcFirstLastPara="1" rIns="91425" wrap="square" tIns="91425">
            <a:spAutoFit/>
          </a:bodyPr>
          <a:lstStyle/>
          <a:p>
            <a:pPr indent="-381000" lvl="0" marL="457200" rtl="0" algn="l">
              <a:spcBef>
                <a:spcPts val="0"/>
              </a:spcBef>
              <a:spcAft>
                <a:spcPts val="0"/>
              </a:spcAft>
              <a:buClr>
                <a:srgbClr val="000000"/>
              </a:buClr>
              <a:buSzPts val="2400"/>
              <a:buChar char="●"/>
            </a:pPr>
            <a:r>
              <a:rPr b="1" lang="en" sz="2400">
                <a:solidFill>
                  <a:srgbClr val="000000"/>
                </a:solidFill>
              </a:rPr>
              <a:t>Cache organization modification</a:t>
            </a:r>
            <a:endParaRPr b="1" sz="2400">
              <a:solidFill>
                <a:srgbClr val="000000"/>
              </a:solidFill>
            </a:endParaRPr>
          </a:p>
        </p:txBody>
      </p:sp>
      <p:sp>
        <p:nvSpPr>
          <p:cNvPr id="632" name="Google Shape;632;p44"/>
          <p:cNvSpPr txBox="1"/>
          <p:nvPr>
            <p:ph idx="1" type="body"/>
          </p:nvPr>
        </p:nvSpPr>
        <p:spPr>
          <a:xfrm>
            <a:off x="432800" y="2654528"/>
            <a:ext cx="3902700" cy="461700"/>
          </a:xfrm>
          <a:prstGeom prst="rect">
            <a:avLst/>
          </a:prstGeom>
          <a:ln>
            <a:noFill/>
          </a:ln>
        </p:spPr>
        <p:txBody>
          <a:bodyPr anchorCtr="0" anchor="t" bIns="91425" lIns="91425" spcFirstLastPara="1" rIns="91425" wrap="square" tIns="91425">
            <a:spAutoFit/>
          </a:bodyPr>
          <a:lstStyle/>
          <a:p>
            <a:pPr indent="-342900" lvl="0" marL="457200" rtl="0" algn="just">
              <a:spcBef>
                <a:spcPts val="0"/>
              </a:spcBef>
              <a:spcAft>
                <a:spcPts val="0"/>
              </a:spcAft>
              <a:buClr>
                <a:srgbClr val="666666"/>
              </a:buClr>
              <a:buSzPts val="1800"/>
              <a:buChar char="●"/>
            </a:pPr>
            <a:r>
              <a:rPr lang="en" sz="1800">
                <a:solidFill>
                  <a:srgbClr val="666666"/>
                </a:solidFill>
              </a:rPr>
              <a:t>Access to application source code</a:t>
            </a:r>
            <a:endParaRPr sz="1800">
              <a:solidFill>
                <a:srgbClr val="666666"/>
              </a:solidFill>
            </a:endParaRPr>
          </a:p>
        </p:txBody>
      </p:sp>
      <p:sp>
        <p:nvSpPr>
          <p:cNvPr id="633" name="Google Shape;633;p44"/>
          <p:cNvSpPr txBox="1"/>
          <p:nvPr>
            <p:ph idx="1" type="body"/>
          </p:nvPr>
        </p:nvSpPr>
        <p:spPr>
          <a:xfrm>
            <a:off x="432800" y="2090010"/>
            <a:ext cx="42144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666666"/>
              </a:buClr>
              <a:buSzPts val="1800"/>
              <a:buChar char="●"/>
            </a:pPr>
            <a:r>
              <a:rPr lang="en" sz="1800">
                <a:solidFill>
                  <a:srgbClr val="666666"/>
                </a:solidFill>
              </a:rPr>
              <a:t>Extending support to every language</a:t>
            </a:r>
            <a:endParaRPr sz="1800">
              <a:solidFill>
                <a:srgbClr val="666666"/>
              </a:solidFill>
            </a:endParaRPr>
          </a:p>
        </p:txBody>
      </p:sp>
      <p:sp>
        <p:nvSpPr>
          <p:cNvPr id="634" name="Google Shape;634;p44"/>
          <p:cNvSpPr txBox="1"/>
          <p:nvPr>
            <p:ph idx="1" type="body"/>
          </p:nvPr>
        </p:nvSpPr>
        <p:spPr>
          <a:xfrm>
            <a:off x="432800" y="3219046"/>
            <a:ext cx="37029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666666"/>
              </a:buClr>
              <a:buSzPts val="1800"/>
              <a:buChar char="●"/>
            </a:pPr>
            <a:r>
              <a:rPr lang="en" sz="1800">
                <a:solidFill>
                  <a:srgbClr val="666666"/>
                </a:solidFill>
              </a:rPr>
              <a:t>OS and Kernel</a:t>
            </a:r>
            <a:r>
              <a:rPr lang="en" sz="1800">
                <a:solidFill>
                  <a:srgbClr val="666666"/>
                </a:solidFill>
              </a:rPr>
              <a:t> modification</a:t>
            </a:r>
            <a:endParaRPr sz="1800">
              <a:solidFill>
                <a:srgbClr val="666666"/>
              </a:solidFill>
            </a:endParaRPr>
          </a:p>
        </p:txBody>
      </p:sp>
      <p:sp>
        <p:nvSpPr>
          <p:cNvPr id="635" name="Google Shape;635;p44"/>
          <p:cNvSpPr txBox="1"/>
          <p:nvPr>
            <p:ph idx="1" type="body"/>
          </p:nvPr>
        </p:nvSpPr>
        <p:spPr>
          <a:xfrm>
            <a:off x="432800" y="960975"/>
            <a:ext cx="48885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666666"/>
              </a:buClr>
              <a:buSzPts val="1800"/>
              <a:buChar char="●"/>
            </a:pPr>
            <a:r>
              <a:rPr lang="en" sz="1800">
                <a:solidFill>
                  <a:srgbClr val="666666"/>
                </a:solidFill>
              </a:rPr>
              <a:t>Inflation of memory footprint</a:t>
            </a:r>
            <a:endParaRPr sz="1800">
              <a:solidFill>
                <a:srgbClr val="666666"/>
              </a:solidFill>
            </a:endParaRPr>
          </a:p>
        </p:txBody>
      </p:sp>
      <p:sp>
        <p:nvSpPr>
          <p:cNvPr id="636" name="Google Shape;636;p44"/>
          <p:cNvSpPr txBox="1"/>
          <p:nvPr>
            <p:ph idx="1" type="body"/>
          </p:nvPr>
        </p:nvSpPr>
        <p:spPr>
          <a:xfrm>
            <a:off x="432800" y="1525493"/>
            <a:ext cx="48885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666666"/>
              </a:buClr>
              <a:buSzPts val="1800"/>
              <a:buChar char="●"/>
            </a:pPr>
            <a:r>
              <a:rPr lang="en" sz="1800">
                <a:solidFill>
                  <a:srgbClr val="666666"/>
                </a:solidFill>
              </a:rPr>
              <a:t>Introduction of additional instructions</a:t>
            </a:r>
            <a:endParaRPr sz="1800">
              <a:solidFill>
                <a:srgbClr val="666666"/>
              </a:solidFill>
            </a:endParaRPr>
          </a:p>
        </p:txBody>
      </p:sp>
      <p:sp>
        <p:nvSpPr>
          <p:cNvPr id="637" name="Google Shape;637;p44"/>
          <p:cNvSpPr txBox="1"/>
          <p:nvPr>
            <p:ph type="title"/>
          </p:nvPr>
        </p:nvSpPr>
        <p:spPr>
          <a:xfrm>
            <a:off x="463850" y="254050"/>
            <a:ext cx="72978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Shortcomings of the existing approaches </a:t>
            </a:r>
            <a:endParaRPr>
              <a:solidFill>
                <a:srgbClr val="745D13"/>
              </a:solidFill>
            </a:endParaRPr>
          </a:p>
        </p:txBody>
      </p:sp>
      <p:pic>
        <p:nvPicPr>
          <p:cNvPr id="638" name="Google Shape;638;p44"/>
          <p:cNvPicPr preferRelativeResize="0"/>
          <p:nvPr/>
        </p:nvPicPr>
        <p:blipFill>
          <a:blip r:embed="rId3">
            <a:alphaModFix/>
          </a:blip>
          <a:stretch>
            <a:fillRect/>
          </a:stretch>
        </p:blipFill>
        <p:spPr>
          <a:xfrm>
            <a:off x="4783125" y="1068830"/>
            <a:ext cx="3749630" cy="2056082"/>
          </a:xfrm>
          <a:prstGeom prst="rect">
            <a:avLst/>
          </a:prstGeom>
          <a:noFill/>
          <a:ln>
            <a:noFill/>
          </a:ln>
        </p:spPr>
      </p:pic>
      <p:sp>
        <p:nvSpPr>
          <p:cNvPr id="639" name="Google Shape;639;p44"/>
          <p:cNvSpPr txBox="1"/>
          <p:nvPr/>
        </p:nvSpPr>
        <p:spPr>
          <a:xfrm>
            <a:off x="5159350" y="3219050"/>
            <a:ext cx="3162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Amoeba Cache Architecture</a:t>
            </a:r>
            <a:r>
              <a:rPr baseline="30000" lang="en" sz="1800">
                <a:latin typeface="Calibri"/>
                <a:ea typeface="Calibri"/>
                <a:cs typeface="Calibri"/>
                <a:sym typeface="Calibri"/>
              </a:rPr>
              <a:t>1</a:t>
            </a:r>
            <a:endParaRPr baseline="30000" sz="1800">
              <a:latin typeface="Calibri"/>
              <a:ea typeface="Calibri"/>
              <a:cs typeface="Calibri"/>
              <a:sym typeface="Calibri"/>
            </a:endParaRPr>
          </a:p>
        </p:txBody>
      </p:sp>
      <p:sp>
        <p:nvSpPr>
          <p:cNvPr id="640" name="Google Shape;640;p44"/>
          <p:cNvSpPr txBox="1"/>
          <p:nvPr/>
        </p:nvSpPr>
        <p:spPr>
          <a:xfrm>
            <a:off x="320475" y="4383175"/>
            <a:ext cx="8125200" cy="554100"/>
          </a:xfrm>
          <a:prstGeom prst="rect">
            <a:avLst/>
          </a:prstGeom>
          <a:noFill/>
          <a:ln>
            <a:noFill/>
          </a:ln>
        </p:spPr>
        <p:txBody>
          <a:bodyPr anchorCtr="0" anchor="t" bIns="0" lIns="0" spcFirstLastPara="1" rIns="0" wrap="square" tIns="0">
            <a:spAutoFit/>
          </a:bodyPr>
          <a:lstStyle/>
          <a:p>
            <a:pPr indent="-342900" lvl="0" marL="457200" rtl="0" algn="l">
              <a:spcBef>
                <a:spcPts val="0"/>
              </a:spcBef>
              <a:spcAft>
                <a:spcPts val="0"/>
              </a:spcAft>
              <a:buSzPts val="1800"/>
              <a:buFont typeface="Calibri"/>
              <a:buAutoNum type="arabicPeriod"/>
            </a:pPr>
            <a:r>
              <a:rPr lang="en" sz="1800">
                <a:latin typeface="Calibri"/>
                <a:ea typeface="Calibri"/>
                <a:cs typeface="Calibri"/>
                <a:sym typeface="Calibri"/>
              </a:rPr>
              <a:t>S. Kumar et al., “Amoeba-Cache: Adaptive Blocks for Eliminating Waste in the Memory Hierarchy,” MICRO’12</a:t>
            </a:r>
            <a:endParaRPr sz="18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4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46" name="Google Shape;646;p45"/>
          <p:cNvSpPr txBox="1"/>
          <p:nvPr>
            <p:ph idx="1" type="body"/>
          </p:nvPr>
        </p:nvSpPr>
        <p:spPr>
          <a:xfrm>
            <a:off x="432800" y="2654528"/>
            <a:ext cx="3902700" cy="461700"/>
          </a:xfrm>
          <a:prstGeom prst="rect">
            <a:avLst/>
          </a:prstGeom>
          <a:ln>
            <a:noFill/>
          </a:ln>
        </p:spPr>
        <p:txBody>
          <a:bodyPr anchorCtr="0" anchor="t" bIns="91425" lIns="91425" spcFirstLastPara="1" rIns="91425" wrap="square" tIns="91425">
            <a:spAutoFit/>
          </a:bodyPr>
          <a:lstStyle/>
          <a:p>
            <a:pPr indent="-342900" lvl="0" marL="457200" rtl="0" algn="just">
              <a:spcBef>
                <a:spcPts val="0"/>
              </a:spcBef>
              <a:spcAft>
                <a:spcPts val="0"/>
              </a:spcAft>
              <a:buClr>
                <a:srgbClr val="000000"/>
              </a:buClr>
              <a:buSzPts val="1800"/>
              <a:buChar char="●"/>
            </a:pPr>
            <a:r>
              <a:rPr lang="en" sz="1800">
                <a:solidFill>
                  <a:srgbClr val="000000"/>
                </a:solidFill>
              </a:rPr>
              <a:t>Access to application source code</a:t>
            </a:r>
            <a:endParaRPr sz="1800">
              <a:solidFill>
                <a:srgbClr val="000000"/>
              </a:solidFill>
            </a:endParaRPr>
          </a:p>
        </p:txBody>
      </p:sp>
      <p:sp>
        <p:nvSpPr>
          <p:cNvPr id="647" name="Google Shape;647;p45"/>
          <p:cNvSpPr txBox="1"/>
          <p:nvPr>
            <p:ph idx="1" type="body"/>
          </p:nvPr>
        </p:nvSpPr>
        <p:spPr>
          <a:xfrm>
            <a:off x="432800" y="2090010"/>
            <a:ext cx="42144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00000"/>
              </a:buClr>
              <a:buSzPts val="1800"/>
              <a:buChar char="●"/>
            </a:pPr>
            <a:r>
              <a:rPr lang="en" sz="1800">
                <a:solidFill>
                  <a:srgbClr val="000000"/>
                </a:solidFill>
              </a:rPr>
              <a:t>Extending support to every language</a:t>
            </a:r>
            <a:endParaRPr sz="1800">
              <a:solidFill>
                <a:srgbClr val="000000"/>
              </a:solidFill>
            </a:endParaRPr>
          </a:p>
        </p:txBody>
      </p:sp>
      <p:sp>
        <p:nvSpPr>
          <p:cNvPr id="648" name="Google Shape;648;p45"/>
          <p:cNvSpPr txBox="1"/>
          <p:nvPr>
            <p:ph idx="1" type="body"/>
          </p:nvPr>
        </p:nvSpPr>
        <p:spPr>
          <a:xfrm>
            <a:off x="432800" y="3219046"/>
            <a:ext cx="37029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00000"/>
              </a:buClr>
              <a:buSzPts val="1800"/>
              <a:buChar char="●"/>
            </a:pPr>
            <a:r>
              <a:rPr lang="en" sz="1800">
                <a:solidFill>
                  <a:srgbClr val="000000"/>
                </a:solidFill>
              </a:rPr>
              <a:t>OS and Kernel modification</a:t>
            </a:r>
            <a:endParaRPr sz="1800">
              <a:solidFill>
                <a:srgbClr val="000000"/>
              </a:solidFill>
            </a:endParaRPr>
          </a:p>
        </p:txBody>
      </p:sp>
      <p:sp>
        <p:nvSpPr>
          <p:cNvPr id="649" name="Google Shape;649;p45"/>
          <p:cNvSpPr txBox="1"/>
          <p:nvPr>
            <p:ph idx="1" type="body"/>
          </p:nvPr>
        </p:nvSpPr>
        <p:spPr>
          <a:xfrm>
            <a:off x="432800" y="960975"/>
            <a:ext cx="48885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00000"/>
              </a:buClr>
              <a:buSzPts val="1800"/>
              <a:buChar char="●"/>
            </a:pPr>
            <a:r>
              <a:rPr lang="en" sz="1800">
                <a:solidFill>
                  <a:srgbClr val="000000"/>
                </a:solidFill>
              </a:rPr>
              <a:t>Inflation of memory footprint</a:t>
            </a:r>
            <a:endParaRPr sz="1800">
              <a:solidFill>
                <a:srgbClr val="000000"/>
              </a:solidFill>
            </a:endParaRPr>
          </a:p>
        </p:txBody>
      </p:sp>
      <p:sp>
        <p:nvSpPr>
          <p:cNvPr id="650" name="Google Shape;650;p45"/>
          <p:cNvSpPr txBox="1"/>
          <p:nvPr>
            <p:ph idx="1" type="body"/>
          </p:nvPr>
        </p:nvSpPr>
        <p:spPr>
          <a:xfrm>
            <a:off x="432800" y="1525493"/>
            <a:ext cx="48885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00000"/>
              </a:buClr>
              <a:buSzPts val="1800"/>
              <a:buChar char="●"/>
            </a:pPr>
            <a:r>
              <a:rPr lang="en" sz="1800">
                <a:solidFill>
                  <a:srgbClr val="000000"/>
                </a:solidFill>
              </a:rPr>
              <a:t>Introduction of additional instructions</a:t>
            </a:r>
            <a:endParaRPr sz="1800">
              <a:solidFill>
                <a:srgbClr val="000000"/>
              </a:solidFill>
            </a:endParaRPr>
          </a:p>
        </p:txBody>
      </p:sp>
      <p:sp>
        <p:nvSpPr>
          <p:cNvPr id="651" name="Google Shape;651;p45"/>
          <p:cNvSpPr/>
          <p:nvPr/>
        </p:nvSpPr>
        <p:spPr>
          <a:xfrm rot="-5400000">
            <a:off x="6964382" y="2530299"/>
            <a:ext cx="1138200" cy="1659600"/>
          </a:xfrm>
          <a:prstGeom prst="corner">
            <a:avLst>
              <a:gd fmla="val 71579" name="adj1"/>
              <a:gd fmla="val 49372" name="adj2"/>
            </a:avLst>
          </a:prstGeom>
          <a:solidFill>
            <a:srgbClr val="1C4587"/>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FEEFF"/>
              </a:solidFill>
            </a:endParaRPr>
          </a:p>
        </p:txBody>
      </p:sp>
      <p:sp>
        <p:nvSpPr>
          <p:cNvPr id="652" name="Google Shape;652;p45"/>
          <p:cNvSpPr/>
          <p:nvPr/>
        </p:nvSpPr>
        <p:spPr>
          <a:xfrm flipH="1" rot="5400000">
            <a:off x="5304782" y="2530299"/>
            <a:ext cx="1138200" cy="1659600"/>
          </a:xfrm>
          <a:prstGeom prst="corner">
            <a:avLst>
              <a:gd fmla="val 71918" name="adj1"/>
              <a:gd fmla="val 49372" name="adj2"/>
            </a:avLst>
          </a:prstGeom>
          <a:solidFill>
            <a:srgbClr val="1C4587"/>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FEEFF"/>
              </a:solidFill>
            </a:endParaRPr>
          </a:p>
        </p:txBody>
      </p:sp>
      <p:sp>
        <p:nvSpPr>
          <p:cNvPr id="653" name="Google Shape;653;p45"/>
          <p:cNvSpPr/>
          <p:nvPr/>
        </p:nvSpPr>
        <p:spPr>
          <a:xfrm flipH="1" rot="-5400000">
            <a:off x="6964382" y="1392163"/>
            <a:ext cx="1138200" cy="1659600"/>
          </a:xfrm>
          <a:prstGeom prst="corner">
            <a:avLst>
              <a:gd fmla="val 71739" name="adj1"/>
              <a:gd fmla="val 50126" name="adj2"/>
            </a:avLst>
          </a:prstGeom>
          <a:solidFill>
            <a:srgbClr val="1C4587"/>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FEEFF"/>
              </a:solidFill>
            </a:endParaRPr>
          </a:p>
        </p:txBody>
      </p:sp>
      <p:sp>
        <p:nvSpPr>
          <p:cNvPr id="654" name="Google Shape;654;p45"/>
          <p:cNvSpPr/>
          <p:nvPr/>
        </p:nvSpPr>
        <p:spPr>
          <a:xfrm rot="5400000">
            <a:off x="5304925" y="1391275"/>
            <a:ext cx="1137900" cy="1661400"/>
          </a:xfrm>
          <a:prstGeom prst="corner">
            <a:avLst>
              <a:gd fmla="val 72016" name="adj1"/>
              <a:gd fmla="val 50124" name="adj2"/>
            </a:avLst>
          </a:prstGeom>
          <a:solidFill>
            <a:srgbClr val="1C4587"/>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FEEFF"/>
              </a:solidFill>
            </a:endParaRPr>
          </a:p>
        </p:txBody>
      </p:sp>
      <p:sp>
        <p:nvSpPr>
          <p:cNvPr id="655" name="Google Shape;655;p45"/>
          <p:cNvSpPr txBox="1"/>
          <p:nvPr/>
        </p:nvSpPr>
        <p:spPr>
          <a:xfrm>
            <a:off x="6891476" y="3583175"/>
            <a:ext cx="1818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1"/>
                </a:solidFill>
                <a:latin typeface="Calibri"/>
                <a:ea typeface="Calibri"/>
                <a:cs typeface="Calibri"/>
                <a:sym typeface="Calibri"/>
              </a:rPr>
              <a:t>EFFECTIVE</a:t>
            </a:r>
            <a:endParaRPr b="1" sz="1800">
              <a:solidFill>
                <a:schemeClr val="dk1"/>
              </a:solidFill>
              <a:latin typeface="Calibri"/>
              <a:ea typeface="Calibri"/>
              <a:cs typeface="Calibri"/>
              <a:sym typeface="Calibri"/>
            </a:endParaRPr>
          </a:p>
        </p:txBody>
      </p:sp>
      <p:sp>
        <p:nvSpPr>
          <p:cNvPr id="656" name="Google Shape;656;p45"/>
          <p:cNvSpPr txBox="1"/>
          <p:nvPr/>
        </p:nvSpPr>
        <p:spPr>
          <a:xfrm>
            <a:off x="4826312" y="1597038"/>
            <a:ext cx="1742100" cy="3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Calibri"/>
                <a:ea typeface="Calibri"/>
                <a:cs typeface="Calibri"/>
                <a:sym typeface="Calibri"/>
              </a:rPr>
              <a:t>PORTABLE</a:t>
            </a:r>
            <a:endParaRPr b="1" sz="1800">
              <a:solidFill>
                <a:schemeClr val="dk1"/>
              </a:solidFill>
              <a:latin typeface="Calibri"/>
              <a:ea typeface="Calibri"/>
              <a:cs typeface="Calibri"/>
              <a:sym typeface="Calibri"/>
            </a:endParaRPr>
          </a:p>
        </p:txBody>
      </p:sp>
      <p:sp>
        <p:nvSpPr>
          <p:cNvPr id="657" name="Google Shape;657;p45"/>
          <p:cNvSpPr txBox="1"/>
          <p:nvPr/>
        </p:nvSpPr>
        <p:spPr>
          <a:xfrm flipH="1">
            <a:off x="4721774" y="3590659"/>
            <a:ext cx="1951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1"/>
                </a:solidFill>
                <a:latin typeface="Calibri"/>
                <a:ea typeface="Calibri"/>
                <a:cs typeface="Calibri"/>
                <a:sym typeface="Calibri"/>
              </a:rPr>
              <a:t>ACCURATE</a:t>
            </a:r>
            <a:endParaRPr b="1" sz="1800">
              <a:solidFill>
                <a:schemeClr val="dk1"/>
              </a:solidFill>
              <a:latin typeface="Calibri"/>
              <a:ea typeface="Calibri"/>
              <a:cs typeface="Calibri"/>
              <a:sym typeface="Calibri"/>
            </a:endParaRPr>
          </a:p>
        </p:txBody>
      </p:sp>
      <p:sp>
        <p:nvSpPr>
          <p:cNvPr id="658" name="Google Shape;658;p45"/>
          <p:cNvSpPr txBox="1"/>
          <p:nvPr/>
        </p:nvSpPr>
        <p:spPr>
          <a:xfrm>
            <a:off x="7263159" y="1597046"/>
            <a:ext cx="1446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Calibri"/>
                <a:ea typeface="Calibri"/>
                <a:cs typeface="Calibri"/>
                <a:sym typeface="Calibri"/>
              </a:rPr>
              <a:t>EFFICIENT</a:t>
            </a:r>
            <a:endParaRPr b="1" sz="1800">
              <a:solidFill>
                <a:schemeClr val="dk1"/>
              </a:solidFill>
              <a:latin typeface="Calibri"/>
              <a:ea typeface="Calibri"/>
              <a:cs typeface="Calibri"/>
              <a:sym typeface="Calibri"/>
            </a:endParaRPr>
          </a:p>
        </p:txBody>
      </p:sp>
      <p:sp>
        <p:nvSpPr>
          <p:cNvPr id="659" name="Google Shape;659;p45"/>
          <p:cNvSpPr/>
          <p:nvPr/>
        </p:nvSpPr>
        <p:spPr>
          <a:xfrm>
            <a:off x="4293174" y="2430350"/>
            <a:ext cx="627000" cy="788700"/>
          </a:xfrm>
          <a:prstGeom prst="stripedRightArrow">
            <a:avLst>
              <a:gd fmla="val 43033" name="adj1"/>
              <a:gd fmla="val 35660" name="adj2"/>
            </a:avLst>
          </a:prstGeom>
          <a:gradFill>
            <a:gsLst>
              <a:gs pos="0">
                <a:srgbClr val="FFFFFF"/>
              </a:gs>
              <a:gs pos="100000">
                <a:srgbClr val="F3F3F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5"/>
          <p:cNvSpPr txBox="1"/>
          <p:nvPr>
            <p:ph type="title"/>
          </p:nvPr>
        </p:nvSpPr>
        <p:spPr>
          <a:xfrm>
            <a:off x="463850" y="254050"/>
            <a:ext cx="72978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Shortcomings of the existing approaches </a:t>
            </a:r>
            <a:endParaRPr>
              <a:solidFill>
                <a:srgbClr val="745D13"/>
              </a:solidFill>
            </a:endParaRPr>
          </a:p>
        </p:txBody>
      </p:sp>
      <p:sp>
        <p:nvSpPr>
          <p:cNvPr id="661" name="Google Shape;661;p45"/>
          <p:cNvSpPr txBox="1"/>
          <p:nvPr>
            <p:ph idx="1" type="body"/>
          </p:nvPr>
        </p:nvSpPr>
        <p:spPr>
          <a:xfrm>
            <a:off x="432800" y="3783575"/>
            <a:ext cx="40704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00000"/>
              </a:buClr>
              <a:buSzPts val="1800"/>
              <a:buChar char="●"/>
            </a:pPr>
            <a:r>
              <a:rPr lang="en" sz="1800">
                <a:solidFill>
                  <a:srgbClr val="000000"/>
                </a:solidFill>
              </a:rPr>
              <a:t>Cache organization modification</a:t>
            </a:r>
            <a:endParaRPr sz="18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4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67" name="Google Shape;667;p46"/>
          <p:cNvSpPr txBox="1"/>
          <p:nvPr>
            <p:ph idx="1" type="body"/>
          </p:nvPr>
        </p:nvSpPr>
        <p:spPr>
          <a:xfrm>
            <a:off x="432800" y="2654528"/>
            <a:ext cx="3902700" cy="461700"/>
          </a:xfrm>
          <a:prstGeom prst="rect">
            <a:avLst/>
          </a:prstGeom>
          <a:ln>
            <a:noFill/>
          </a:ln>
        </p:spPr>
        <p:txBody>
          <a:bodyPr anchorCtr="0" anchor="t" bIns="91425" lIns="91425" spcFirstLastPara="1" rIns="91425" wrap="square" tIns="91425">
            <a:spAutoFit/>
          </a:bodyPr>
          <a:lstStyle/>
          <a:p>
            <a:pPr indent="-342900" lvl="0" marL="457200" rtl="0" algn="just">
              <a:spcBef>
                <a:spcPts val="0"/>
              </a:spcBef>
              <a:spcAft>
                <a:spcPts val="0"/>
              </a:spcAft>
              <a:buClr>
                <a:srgbClr val="000000"/>
              </a:buClr>
              <a:buSzPts val="1800"/>
              <a:buChar char="●"/>
            </a:pPr>
            <a:r>
              <a:rPr lang="en" sz="1800">
                <a:solidFill>
                  <a:srgbClr val="000000"/>
                </a:solidFill>
              </a:rPr>
              <a:t>Access to application source code</a:t>
            </a:r>
            <a:endParaRPr sz="1800">
              <a:solidFill>
                <a:srgbClr val="000000"/>
              </a:solidFill>
            </a:endParaRPr>
          </a:p>
        </p:txBody>
      </p:sp>
      <p:sp>
        <p:nvSpPr>
          <p:cNvPr id="668" name="Google Shape;668;p46"/>
          <p:cNvSpPr txBox="1"/>
          <p:nvPr>
            <p:ph idx="1" type="body"/>
          </p:nvPr>
        </p:nvSpPr>
        <p:spPr>
          <a:xfrm>
            <a:off x="432800" y="2090010"/>
            <a:ext cx="42144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00000"/>
              </a:buClr>
              <a:buSzPts val="1800"/>
              <a:buChar char="●"/>
            </a:pPr>
            <a:r>
              <a:rPr lang="en" sz="1800">
                <a:solidFill>
                  <a:srgbClr val="000000"/>
                </a:solidFill>
              </a:rPr>
              <a:t>Extending </a:t>
            </a:r>
            <a:r>
              <a:rPr lang="en" sz="1800">
                <a:solidFill>
                  <a:srgbClr val="000000"/>
                </a:solidFill>
              </a:rPr>
              <a:t>support to</a:t>
            </a:r>
            <a:r>
              <a:rPr lang="en" sz="1800">
                <a:solidFill>
                  <a:srgbClr val="000000"/>
                </a:solidFill>
              </a:rPr>
              <a:t> every language</a:t>
            </a:r>
            <a:endParaRPr sz="1800">
              <a:solidFill>
                <a:srgbClr val="000000"/>
              </a:solidFill>
            </a:endParaRPr>
          </a:p>
        </p:txBody>
      </p:sp>
      <p:sp>
        <p:nvSpPr>
          <p:cNvPr id="669" name="Google Shape;669;p46"/>
          <p:cNvSpPr txBox="1"/>
          <p:nvPr>
            <p:ph idx="1" type="body"/>
          </p:nvPr>
        </p:nvSpPr>
        <p:spPr>
          <a:xfrm>
            <a:off x="432800" y="960975"/>
            <a:ext cx="48885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00000"/>
              </a:buClr>
              <a:buSzPts val="1800"/>
              <a:buChar char="●"/>
            </a:pPr>
            <a:r>
              <a:rPr lang="en" sz="1800">
                <a:solidFill>
                  <a:srgbClr val="000000"/>
                </a:solidFill>
              </a:rPr>
              <a:t>Inflation of memory footprint</a:t>
            </a:r>
            <a:endParaRPr sz="1800">
              <a:solidFill>
                <a:srgbClr val="000000"/>
              </a:solidFill>
            </a:endParaRPr>
          </a:p>
        </p:txBody>
      </p:sp>
      <p:sp>
        <p:nvSpPr>
          <p:cNvPr id="670" name="Google Shape;670;p46"/>
          <p:cNvSpPr txBox="1"/>
          <p:nvPr>
            <p:ph idx="1" type="body"/>
          </p:nvPr>
        </p:nvSpPr>
        <p:spPr>
          <a:xfrm>
            <a:off x="432800" y="1525493"/>
            <a:ext cx="48885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00000"/>
              </a:buClr>
              <a:buSzPts val="1800"/>
              <a:buChar char="●"/>
            </a:pPr>
            <a:r>
              <a:rPr lang="en" sz="1800">
                <a:solidFill>
                  <a:srgbClr val="000000"/>
                </a:solidFill>
              </a:rPr>
              <a:t>Introduction of additional instructions</a:t>
            </a:r>
            <a:endParaRPr sz="1800">
              <a:solidFill>
                <a:srgbClr val="000000"/>
              </a:solidFill>
            </a:endParaRPr>
          </a:p>
        </p:txBody>
      </p:sp>
      <p:sp>
        <p:nvSpPr>
          <p:cNvPr id="671" name="Google Shape;671;p46"/>
          <p:cNvSpPr/>
          <p:nvPr/>
        </p:nvSpPr>
        <p:spPr>
          <a:xfrm>
            <a:off x="4276999" y="2404900"/>
            <a:ext cx="627000" cy="788700"/>
          </a:xfrm>
          <a:prstGeom prst="stripedRightArrow">
            <a:avLst>
              <a:gd fmla="val 43033" name="adj1"/>
              <a:gd fmla="val 35660" name="adj2"/>
            </a:avLst>
          </a:prstGeom>
          <a:gradFill>
            <a:gsLst>
              <a:gs pos="0">
                <a:srgbClr val="FFFFFF"/>
              </a:gs>
              <a:gs pos="100000">
                <a:srgbClr val="F3F3F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6"/>
          <p:cNvSpPr/>
          <p:nvPr/>
        </p:nvSpPr>
        <p:spPr>
          <a:xfrm>
            <a:off x="5631350" y="2182450"/>
            <a:ext cx="2130300" cy="12336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C4587"/>
                </a:solidFill>
                <a:latin typeface="Playfair Display SemiBold"/>
                <a:ea typeface="Playfair Display SemiBold"/>
                <a:cs typeface="Playfair Display SemiBold"/>
                <a:sym typeface="Playfair Display SemiBold"/>
              </a:rPr>
              <a:t>FSDetect and FSLite</a:t>
            </a:r>
            <a:endParaRPr baseline="30000" sz="1800">
              <a:solidFill>
                <a:srgbClr val="1C4587"/>
              </a:solidFill>
              <a:latin typeface="Playfair Display SemiBold"/>
              <a:ea typeface="Playfair Display SemiBold"/>
              <a:cs typeface="Playfair Display SemiBold"/>
              <a:sym typeface="Playfair Display SemiBold"/>
            </a:endParaRPr>
          </a:p>
        </p:txBody>
      </p:sp>
      <p:sp>
        <p:nvSpPr>
          <p:cNvPr id="673" name="Google Shape;673;p46"/>
          <p:cNvSpPr txBox="1"/>
          <p:nvPr>
            <p:ph type="title"/>
          </p:nvPr>
        </p:nvSpPr>
        <p:spPr>
          <a:xfrm>
            <a:off x="463850" y="254050"/>
            <a:ext cx="72978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Shortcomings of the existing approaches </a:t>
            </a:r>
            <a:endParaRPr>
              <a:solidFill>
                <a:srgbClr val="745D13"/>
              </a:solidFill>
            </a:endParaRPr>
          </a:p>
        </p:txBody>
      </p:sp>
      <p:sp>
        <p:nvSpPr>
          <p:cNvPr id="674" name="Google Shape;674;p46"/>
          <p:cNvSpPr txBox="1"/>
          <p:nvPr>
            <p:ph idx="1" type="body"/>
          </p:nvPr>
        </p:nvSpPr>
        <p:spPr>
          <a:xfrm>
            <a:off x="432800" y="3783575"/>
            <a:ext cx="40704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00000"/>
              </a:buClr>
              <a:buSzPts val="1800"/>
              <a:buChar char="●"/>
            </a:pPr>
            <a:r>
              <a:rPr lang="en" sz="1800">
                <a:solidFill>
                  <a:srgbClr val="000000"/>
                </a:solidFill>
              </a:rPr>
              <a:t>Cache organization modification</a:t>
            </a:r>
            <a:endParaRPr sz="1800">
              <a:solidFill>
                <a:srgbClr val="000000"/>
              </a:solidFill>
            </a:endParaRPr>
          </a:p>
        </p:txBody>
      </p:sp>
      <p:sp>
        <p:nvSpPr>
          <p:cNvPr id="675" name="Google Shape;675;p46"/>
          <p:cNvSpPr txBox="1"/>
          <p:nvPr>
            <p:ph idx="1" type="body"/>
          </p:nvPr>
        </p:nvSpPr>
        <p:spPr>
          <a:xfrm>
            <a:off x="432800" y="3219046"/>
            <a:ext cx="37029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00000"/>
              </a:buClr>
              <a:buSzPts val="1800"/>
              <a:buChar char="●"/>
            </a:pPr>
            <a:r>
              <a:rPr lang="en" sz="1800">
                <a:solidFill>
                  <a:srgbClr val="000000"/>
                </a:solidFill>
              </a:rPr>
              <a:t>OS and Kernel modification</a:t>
            </a:r>
            <a:endParaRPr sz="1800">
              <a:solidFill>
                <a:srgbClr val="000000"/>
              </a:solidFill>
            </a:endParaRPr>
          </a:p>
        </p:txBody>
      </p:sp>
      <p:sp>
        <p:nvSpPr>
          <p:cNvPr id="676" name="Google Shape;676;p46"/>
          <p:cNvSpPr/>
          <p:nvPr/>
        </p:nvSpPr>
        <p:spPr>
          <a:xfrm rot="-5400000">
            <a:off x="6964382" y="2530299"/>
            <a:ext cx="1138200" cy="1659600"/>
          </a:xfrm>
          <a:prstGeom prst="corner">
            <a:avLst>
              <a:gd fmla="val 71579" name="adj1"/>
              <a:gd fmla="val 49372" name="adj2"/>
            </a:avLst>
          </a:prstGeom>
          <a:solidFill>
            <a:srgbClr val="1C4587"/>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FEEFF"/>
              </a:solidFill>
            </a:endParaRPr>
          </a:p>
        </p:txBody>
      </p:sp>
      <p:sp>
        <p:nvSpPr>
          <p:cNvPr id="677" name="Google Shape;677;p46"/>
          <p:cNvSpPr/>
          <p:nvPr/>
        </p:nvSpPr>
        <p:spPr>
          <a:xfrm flipH="1" rot="5400000">
            <a:off x="5304782" y="2530299"/>
            <a:ext cx="1138200" cy="1659600"/>
          </a:xfrm>
          <a:prstGeom prst="corner">
            <a:avLst>
              <a:gd fmla="val 71918" name="adj1"/>
              <a:gd fmla="val 49372" name="adj2"/>
            </a:avLst>
          </a:prstGeom>
          <a:solidFill>
            <a:srgbClr val="1C4587"/>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FEEFF"/>
              </a:solidFill>
            </a:endParaRPr>
          </a:p>
        </p:txBody>
      </p:sp>
      <p:sp>
        <p:nvSpPr>
          <p:cNvPr id="678" name="Google Shape;678;p46"/>
          <p:cNvSpPr/>
          <p:nvPr/>
        </p:nvSpPr>
        <p:spPr>
          <a:xfrm flipH="1" rot="-5400000">
            <a:off x="6964382" y="1392163"/>
            <a:ext cx="1138200" cy="1659600"/>
          </a:xfrm>
          <a:prstGeom prst="corner">
            <a:avLst>
              <a:gd fmla="val 71739" name="adj1"/>
              <a:gd fmla="val 50126" name="adj2"/>
            </a:avLst>
          </a:prstGeom>
          <a:solidFill>
            <a:srgbClr val="1C4587"/>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FEEFF"/>
              </a:solidFill>
            </a:endParaRPr>
          </a:p>
        </p:txBody>
      </p:sp>
      <p:sp>
        <p:nvSpPr>
          <p:cNvPr id="679" name="Google Shape;679;p46"/>
          <p:cNvSpPr/>
          <p:nvPr/>
        </p:nvSpPr>
        <p:spPr>
          <a:xfrm rot="5400000">
            <a:off x="5304925" y="1391275"/>
            <a:ext cx="1137900" cy="1661400"/>
          </a:xfrm>
          <a:prstGeom prst="corner">
            <a:avLst>
              <a:gd fmla="val 72016" name="adj1"/>
              <a:gd fmla="val 50124" name="adj2"/>
            </a:avLst>
          </a:prstGeom>
          <a:solidFill>
            <a:srgbClr val="1C4587"/>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FEEFF"/>
              </a:solidFill>
            </a:endParaRPr>
          </a:p>
        </p:txBody>
      </p:sp>
      <p:sp>
        <p:nvSpPr>
          <p:cNvPr id="680" name="Google Shape;680;p46"/>
          <p:cNvSpPr txBox="1"/>
          <p:nvPr/>
        </p:nvSpPr>
        <p:spPr>
          <a:xfrm>
            <a:off x="6891476" y="3583175"/>
            <a:ext cx="1818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1"/>
                </a:solidFill>
                <a:latin typeface="Calibri"/>
                <a:ea typeface="Calibri"/>
                <a:cs typeface="Calibri"/>
                <a:sym typeface="Calibri"/>
              </a:rPr>
              <a:t>EFFECTIVE</a:t>
            </a:r>
            <a:endParaRPr b="1" sz="1800">
              <a:solidFill>
                <a:schemeClr val="dk1"/>
              </a:solidFill>
              <a:latin typeface="Calibri"/>
              <a:ea typeface="Calibri"/>
              <a:cs typeface="Calibri"/>
              <a:sym typeface="Calibri"/>
            </a:endParaRPr>
          </a:p>
        </p:txBody>
      </p:sp>
      <p:sp>
        <p:nvSpPr>
          <p:cNvPr id="681" name="Google Shape;681;p46"/>
          <p:cNvSpPr txBox="1"/>
          <p:nvPr/>
        </p:nvSpPr>
        <p:spPr>
          <a:xfrm>
            <a:off x="4826312" y="1597038"/>
            <a:ext cx="1742100" cy="3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Calibri"/>
                <a:ea typeface="Calibri"/>
                <a:cs typeface="Calibri"/>
                <a:sym typeface="Calibri"/>
              </a:rPr>
              <a:t>PORTABLE</a:t>
            </a:r>
            <a:endParaRPr b="1" sz="1800">
              <a:solidFill>
                <a:schemeClr val="dk1"/>
              </a:solidFill>
              <a:latin typeface="Calibri"/>
              <a:ea typeface="Calibri"/>
              <a:cs typeface="Calibri"/>
              <a:sym typeface="Calibri"/>
            </a:endParaRPr>
          </a:p>
        </p:txBody>
      </p:sp>
      <p:sp>
        <p:nvSpPr>
          <p:cNvPr id="682" name="Google Shape;682;p46"/>
          <p:cNvSpPr txBox="1"/>
          <p:nvPr/>
        </p:nvSpPr>
        <p:spPr>
          <a:xfrm flipH="1">
            <a:off x="4721774" y="3590659"/>
            <a:ext cx="1951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1"/>
                </a:solidFill>
                <a:latin typeface="Calibri"/>
                <a:ea typeface="Calibri"/>
                <a:cs typeface="Calibri"/>
                <a:sym typeface="Calibri"/>
              </a:rPr>
              <a:t>ACCURATE</a:t>
            </a:r>
            <a:endParaRPr b="1" sz="1800">
              <a:solidFill>
                <a:schemeClr val="dk1"/>
              </a:solidFill>
              <a:latin typeface="Calibri"/>
              <a:ea typeface="Calibri"/>
              <a:cs typeface="Calibri"/>
              <a:sym typeface="Calibri"/>
            </a:endParaRPr>
          </a:p>
        </p:txBody>
      </p:sp>
      <p:sp>
        <p:nvSpPr>
          <p:cNvPr id="683" name="Google Shape;683;p46"/>
          <p:cNvSpPr txBox="1"/>
          <p:nvPr/>
        </p:nvSpPr>
        <p:spPr>
          <a:xfrm>
            <a:off x="7263159" y="1597046"/>
            <a:ext cx="1446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Calibri"/>
                <a:ea typeface="Calibri"/>
                <a:cs typeface="Calibri"/>
                <a:sym typeface="Calibri"/>
              </a:rPr>
              <a:t>EFFICIENT</a:t>
            </a:r>
            <a:endParaRPr b="1"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7"/>
          <p:cNvSpPr txBox="1"/>
          <p:nvPr>
            <p:ph type="title"/>
          </p:nvPr>
        </p:nvSpPr>
        <p:spPr>
          <a:xfrm>
            <a:off x="463850" y="254050"/>
            <a:ext cx="72978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Key Insights</a:t>
            </a:r>
            <a:endParaRPr>
              <a:solidFill>
                <a:srgbClr val="745D13"/>
              </a:solidFill>
            </a:endParaRPr>
          </a:p>
        </p:txBody>
      </p:sp>
      <p:sp>
        <p:nvSpPr>
          <p:cNvPr id="689" name="Google Shape;689;p4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0" name="Google Shape;690;p47"/>
          <p:cNvSpPr txBox="1"/>
          <p:nvPr/>
        </p:nvSpPr>
        <p:spPr>
          <a:xfrm>
            <a:off x="7255084" y="1256196"/>
            <a:ext cx="1446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Calibri"/>
                <a:ea typeface="Calibri"/>
                <a:cs typeface="Calibri"/>
                <a:sym typeface="Calibri"/>
              </a:rPr>
              <a:t>EFFICIENT</a:t>
            </a:r>
            <a:endParaRPr b="1" sz="1800">
              <a:solidFill>
                <a:schemeClr val="dk1"/>
              </a:solidFill>
              <a:latin typeface="Calibri"/>
              <a:ea typeface="Calibri"/>
              <a:cs typeface="Calibri"/>
              <a:sym typeface="Calibri"/>
            </a:endParaRPr>
          </a:p>
        </p:txBody>
      </p:sp>
      <p:sp>
        <p:nvSpPr>
          <p:cNvPr id="691" name="Google Shape;691;p47"/>
          <p:cNvSpPr txBox="1"/>
          <p:nvPr>
            <p:ph idx="1" type="body"/>
          </p:nvPr>
        </p:nvSpPr>
        <p:spPr>
          <a:xfrm>
            <a:off x="3324200" y="2024950"/>
            <a:ext cx="5119800" cy="978900"/>
          </a:xfrm>
          <a:prstGeom prst="rect">
            <a:avLst/>
          </a:prstGeom>
          <a:ln>
            <a:noFill/>
          </a:ln>
        </p:spPr>
        <p:txBody>
          <a:bodyPr anchorCtr="0" anchor="t" bIns="91425" lIns="91425" spcFirstLastPara="1" rIns="0" wrap="square" tIns="91425">
            <a:spAutoFit/>
          </a:bodyPr>
          <a:lstStyle/>
          <a:p>
            <a:pPr indent="-381000" lvl="0" marL="457200" rtl="0" algn="l">
              <a:spcBef>
                <a:spcPts val="0"/>
              </a:spcBef>
              <a:spcAft>
                <a:spcPts val="0"/>
              </a:spcAft>
              <a:buClr>
                <a:srgbClr val="000000"/>
              </a:buClr>
              <a:buSzPts val="2400"/>
              <a:buChar char="●"/>
            </a:pPr>
            <a:r>
              <a:rPr lang="en" sz="2400">
                <a:solidFill>
                  <a:srgbClr val="000000"/>
                </a:solidFill>
              </a:rPr>
              <a:t>Identifies the impactful instance of false sharing</a:t>
            </a:r>
            <a:endParaRPr sz="2400">
              <a:solidFill>
                <a:srgbClr val="000000"/>
              </a:solidFill>
            </a:endParaRPr>
          </a:p>
        </p:txBody>
      </p:sp>
      <p:sp>
        <p:nvSpPr>
          <p:cNvPr id="692" name="Google Shape;692;p47"/>
          <p:cNvSpPr txBox="1"/>
          <p:nvPr>
            <p:ph idx="1" type="body"/>
          </p:nvPr>
        </p:nvSpPr>
        <p:spPr>
          <a:xfrm>
            <a:off x="3324200" y="900550"/>
            <a:ext cx="5082000" cy="554100"/>
          </a:xfrm>
          <a:prstGeom prst="rect">
            <a:avLst/>
          </a:prstGeom>
          <a:ln>
            <a:noFill/>
          </a:ln>
        </p:spPr>
        <p:txBody>
          <a:bodyPr anchorCtr="0" anchor="t" bIns="91425" lIns="91425" spcFirstLastPara="1" rIns="91425" wrap="square" tIns="91425">
            <a:spAutoFit/>
          </a:bodyPr>
          <a:lstStyle/>
          <a:p>
            <a:pPr indent="-381000" lvl="0" marL="457200" rtl="0" algn="l">
              <a:spcBef>
                <a:spcPts val="0"/>
              </a:spcBef>
              <a:spcAft>
                <a:spcPts val="0"/>
              </a:spcAft>
              <a:buClr>
                <a:srgbClr val="000000"/>
              </a:buClr>
              <a:buSzPts val="2400"/>
              <a:buChar char="●"/>
            </a:pPr>
            <a:r>
              <a:rPr lang="en" sz="2400">
                <a:solidFill>
                  <a:srgbClr val="000000"/>
                </a:solidFill>
              </a:rPr>
              <a:t>Tracks the sharing patterns of block</a:t>
            </a:r>
            <a:endParaRPr sz="2400">
              <a:solidFill>
                <a:srgbClr val="000000"/>
              </a:solidFill>
            </a:endParaRPr>
          </a:p>
        </p:txBody>
      </p:sp>
      <p:sp>
        <p:nvSpPr>
          <p:cNvPr id="693" name="Google Shape;693;p47"/>
          <p:cNvSpPr txBox="1"/>
          <p:nvPr/>
        </p:nvSpPr>
        <p:spPr>
          <a:xfrm>
            <a:off x="609400" y="1339600"/>
            <a:ext cx="1867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solidFill>
                  <a:srgbClr val="073763"/>
                </a:solidFill>
                <a:latin typeface="Calibri"/>
                <a:ea typeface="Calibri"/>
                <a:cs typeface="Calibri"/>
                <a:sym typeface="Calibri"/>
              </a:rPr>
              <a:t>FSDetect</a:t>
            </a:r>
            <a:endParaRPr sz="3600">
              <a:solidFill>
                <a:srgbClr val="073763"/>
              </a:solidFill>
              <a:latin typeface="Calibri"/>
              <a:ea typeface="Calibri"/>
              <a:cs typeface="Calibri"/>
              <a:sym typeface="Calibri"/>
            </a:endParaRPr>
          </a:p>
        </p:txBody>
      </p:sp>
      <p:sp>
        <p:nvSpPr>
          <p:cNvPr id="694" name="Google Shape;694;p47"/>
          <p:cNvSpPr/>
          <p:nvPr/>
        </p:nvSpPr>
        <p:spPr>
          <a:xfrm>
            <a:off x="2725200" y="900550"/>
            <a:ext cx="350700" cy="1617000"/>
          </a:xfrm>
          <a:prstGeom prst="leftBrace">
            <a:avLst>
              <a:gd fmla="val 50000" name="adj1"/>
              <a:gd fmla="val 50000" name="adj2"/>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48"/>
          <p:cNvSpPr txBox="1"/>
          <p:nvPr>
            <p:ph type="title"/>
          </p:nvPr>
        </p:nvSpPr>
        <p:spPr>
          <a:xfrm>
            <a:off x="463850" y="254050"/>
            <a:ext cx="72978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Key Insights</a:t>
            </a:r>
            <a:endParaRPr>
              <a:solidFill>
                <a:srgbClr val="745D13"/>
              </a:solidFill>
            </a:endParaRPr>
          </a:p>
        </p:txBody>
      </p:sp>
      <p:sp>
        <p:nvSpPr>
          <p:cNvPr id="700" name="Google Shape;700;p4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1" name="Google Shape;701;p48"/>
          <p:cNvSpPr txBox="1"/>
          <p:nvPr/>
        </p:nvSpPr>
        <p:spPr>
          <a:xfrm>
            <a:off x="7255084" y="1256196"/>
            <a:ext cx="1446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Calibri"/>
                <a:ea typeface="Calibri"/>
                <a:cs typeface="Calibri"/>
                <a:sym typeface="Calibri"/>
              </a:rPr>
              <a:t>EFFICIENT</a:t>
            </a:r>
            <a:endParaRPr b="1" sz="1800">
              <a:solidFill>
                <a:schemeClr val="dk1"/>
              </a:solidFill>
              <a:latin typeface="Calibri"/>
              <a:ea typeface="Calibri"/>
              <a:cs typeface="Calibri"/>
              <a:sym typeface="Calibri"/>
            </a:endParaRPr>
          </a:p>
        </p:txBody>
      </p:sp>
      <p:sp>
        <p:nvSpPr>
          <p:cNvPr id="702" name="Google Shape;702;p48"/>
          <p:cNvSpPr txBox="1"/>
          <p:nvPr>
            <p:ph idx="1" type="body"/>
          </p:nvPr>
        </p:nvSpPr>
        <p:spPr>
          <a:xfrm>
            <a:off x="3308650" y="3780900"/>
            <a:ext cx="5175900" cy="978900"/>
          </a:xfrm>
          <a:prstGeom prst="rect">
            <a:avLst/>
          </a:prstGeom>
          <a:ln>
            <a:noFill/>
          </a:ln>
        </p:spPr>
        <p:txBody>
          <a:bodyPr anchorCtr="0" anchor="t" bIns="91425" lIns="91425" spcFirstLastPara="1" rIns="91425" wrap="square" tIns="91425">
            <a:spAutoFit/>
          </a:bodyPr>
          <a:lstStyle/>
          <a:p>
            <a:pPr indent="-381000" lvl="0" marL="457200" rtl="0" algn="l">
              <a:spcBef>
                <a:spcPts val="0"/>
              </a:spcBef>
              <a:spcAft>
                <a:spcPts val="0"/>
              </a:spcAft>
              <a:buClr>
                <a:srgbClr val="000000"/>
              </a:buClr>
              <a:buSzPts val="2400"/>
              <a:buChar char="●"/>
            </a:pPr>
            <a:r>
              <a:rPr lang="en" sz="2400">
                <a:solidFill>
                  <a:srgbClr val="000000"/>
                </a:solidFill>
              </a:rPr>
              <a:t>Allows multiple writers for the disjoint bytes</a:t>
            </a:r>
            <a:endParaRPr sz="2400">
              <a:solidFill>
                <a:srgbClr val="000000"/>
              </a:solidFill>
            </a:endParaRPr>
          </a:p>
        </p:txBody>
      </p:sp>
      <p:sp>
        <p:nvSpPr>
          <p:cNvPr id="703" name="Google Shape;703;p48"/>
          <p:cNvSpPr txBox="1"/>
          <p:nvPr/>
        </p:nvSpPr>
        <p:spPr>
          <a:xfrm>
            <a:off x="593850" y="3095550"/>
            <a:ext cx="136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solidFill>
                  <a:srgbClr val="073763"/>
                </a:solidFill>
                <a:latin typeface="Calibri"/>
                <a:ea typeface="Calibri"/>
                <a:cs typeface="Calibri"/>
                <a:sym typeface="Calibri"/>
              </a:rPr>
              <a:t>FSLite</a:t>
            </a:r>
            <a:endParaRPr sz="3600">
              <a:solidFill>
                <a:srgbClr val="073763"/>
              </a:solidFill>
              <a:latin typeface="Calibri"/>
              <a:ea typeface="Calibri"/>
              <a:cs typeface="Calibri"/>
              <a:sym typeface="Calibri"/>
            </a:endParaRPr>
          </a:p>
        </p:txBody>
      </p:sp>
      <p:sp>
        <p:nvSpPr>
          <p:cNvPr id="704" name="Google Shape;704;p48"/>
          <p:cNvSpPr/>
          <p:nvPr/>
        </p:nvSpPr>
        <p:spPr>
          <a:xfrm>
            <a:off x="2709650" y="2656500"/>
            <a:ext cx="350700" cy="1617000"/>
          </a:xfrm>
          <a:prstGeom prst="leftBrace">
            <a:avLst>
              <a:gd fmla="val 50000" name="adj1"/>
              <a:gd fmla="val 50000" name="adj2"/>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05" name="Google Shape;705;p48"/>
          <p:cNvSpPr txBox="1"/>
          <p:nvPr>
            <p:ph idx="1" type="body"/>
          </p:nvPr>
        </p:nvSpPr>
        <p:spPr>
          <a:xfrm>
            <a:off x="3308650" y="2656500"/>
            <a:ext cx="5305800" cy="978900"/>
          </a:xfrm>
          <a:prstGeom prst="rect">
            <a:avLst/>
          </a:prstGeom>
          <a:ln>
            <a:noFill/>
          </a:ln>
        </p:spPr>
        <p:txBody>
          <a:bodyPr anchorCtr="0" anchor="t" bIns="91425" lIns="91425" spcFirstLastPara="1" rIns="91425" wrap="square" tIns="91425">
            <a:spAutoFit/>
          </a:bodyPr>
          <a:lstStyle/>
          <a:p>
            <a:pPr indent="-381000" lvl="0" marL="457200" rtl="0" algn="l">
              <a:spcBef>
                <a:spcPts val="0"/>
              </a:spcBef>
              <a:spcAft>
                <a:spcPts val="0"/>
              </a:spcAft>
              <a:buClr>
                <a:srgbClr val="000000"/>
              </a:buClr>
              <a:buSzPts val="2400"/>
              <a:buChar char="●"/>
            </a:pPr>
            <a:r>
              <a:rPr lang="en" sz="2400">
                <a:solidFill>
                  <a:srgbClr val="000000"/>
                </a:solidFill>
              </a:rPr>
              <a:t>Eliminates false sharing by</a:t>
            </a:r>
            <a:r>
              <a:rPr b="1" lang="en" sz="2400">
                <a:solidFill>
                  <a:srgbClr val="0000FF"/>
                </a:solidFill>
              </a:rPr>
              <a:t> p</a:t>
            </a:r>
            <a:r>
              <a:rPr b="1" lang="en" sz="2400">
                <a:solidFill>
                  <a:srgbClr val="0000FF"/>
                </a:solidFill>
              </a:rPr>
              <a:t>rivatizing </a:t>
            </a:r>
            <a:r>
              <a:rPr lang="en" sz="2400">
                <a:solidFill>
                  <a:srgbClr val="000000"/>
                </a:solidFill>
              </a:rPr>
              <a:t>the blocks</a:t>
            </a:r>
            <a:endParaRPr sz="2400">
              <a:solidFill>
                <a:srgbClr val="000000"/>
              </a:solidFill>
            </a:endParaRPr>
          </a:p>
        </p:txBody>
      </p:sp>
      <p:sp>
        <p:nvSpPr>
          <p:cNvPr id="706" name="Google Shape;706;p48"/>
          <p:cNvSpPr txBox="1"/>
          <p:nvPr>
            <p:ph idx="1" type="body"/>
          </p:nvPr>
        </p:nvSpPr>
        <p:spPr>
          <a:xfrm>
            <a:off x="3308650" y="2024950"/>
            <a:ext cx="5119800" cy="461700"/>
          </a:xfrm>
          <a:prstGeom prst="rect">
            <a:avLst/>
          </a:prstGeom>
          <a:ln>
            <a:noFill/>
          </a:ln>
        </p:spPr>
        <p:txBody>
          <a:bodyPr anchorCtr="0" anchor="t" bIns="91425" lIns="91425" spcFirstLastPara="1" rIns="0" wrap="square" tIns="91425">
            <a:spAutoFit/>
          </a:bodyPr>
          <a:lstStyle/>
          <a:p>
            <a:pPr indent="-342900" lvl="0" marL="457200" rtl="0" algn="l">
              <a:spcBef>
                <a:spcPts val="0"/>
              </a:spcBef>
              <a:spcAft>
                <a:spcPts val="0"/>
              </a:spcAft>
              <a:buClr>
                <a:srgbClr val="666666"/>
              </a:buClr>
              <a:buSzPts val="1800"/>
              <a:buChar char="●"/>
            </a:pPr>
            <a:r>
              <a:rPr lang="en" sz="1800">
                <a:solidFill>
                  <a:srgbClr val="666666"/>
                </a:solidFill>
              </a:rPr>
              <a:t>Identifies the impactful instance of false sharing</a:t>
            </a:r>
            <a:endParaRPr sz="1800">
              <a:solidFill>
                <a:srgbClr val="666666"/>
              </a:solidFill>
            </a:endParaRPr>
          </a:p>
        </p:txBody>
      </p:sp>
      <p:sp>
        <p:nvSpPr>
          <p:cNvPr id="707" name="Google Shape;707;p48"/>
          <p:cNvSpPr txBox="1"/>
          <p:nvPr>
            <p:ph idx="1" type="body"/>
          </p:nvPr>
        </p:nvSpPr>
        <p:spPr>
          <a:xfrm>
            <a:off x="3308650" y="900550"/>
            <a:ext cx="5082000" cy="461700"/>
          </a:xfrm>
          <a:prstGeom prst="rect">
            <a:avLst/>
          </a:prstGeom>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666666"/>
              </a:buClr>
              <a:buSzPts val="1800"/>
              <a:buChar char="●"/>
            </a:pPr>
            <a:r>
              <a:rPr lang="en" sz="1800">
                <a:solidFill>
                  <a:srgbClr val="666666"/>
                </a:solidFill>
              </a:rPr>
              <a:t>Tracks the sharing patterns of block</a:t>
            </a:r>
            <a:endParaRPr sz="1800">
              <a:solidFill>
                <a:srgbClr val="666666"/>
              </a:solidFill>
            </a:endParaRPr>
          </a:p>
        </p:txBody>
      </p:sp>
      <p:sp>
        <p:nvSpPr>
          <p:cNvPr id="708" name="Google Shape;708;p48"/>
          <p:cNvSpPr txBox="1"/>
          <p:nvPr/>
        </p:nvSpPr>
        <p:spPr>
          <a:xfrm>
            <a:off x="593850" y="1339600"/>
            <a:ext cx="1867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666666"/>
                </a:solidFill>
                <a:latin typeface="Calibri"/>
                <a:ea typeface="Calibri"/>
                <a:cs typeface="Calibri"/>
                <a:sym typeface="Calibri"/>
              </a:rPr>
              <a:t>FSDetect</a:t>
            </a:r>
            <a:endParaRPr sz="3000">
              <a:solidFill>
                <a:srgbClr val="666666"/>
              </a:solidFill>
              <a:latin typeface="Calibri"/>
              <a:ea typeface="Calibri"/>
              <a:cs typeface="Calibri"/>
              <a:sym typeface="Calibri"/>
            </a:endParaRPr>
          </a:p>
        </p:txBody>
      </p:sp>
      <p:sp>
        <p:nvSpPr>
          <p:cNvPr id="709" name="Google Shape;709;p48"/>
          <p:cNvSpPr/>
          <p:nvPr/>
        </p:nvSpPr>
        <p:spPr>
          <a:xfrm>
            <a:off x="2709650" y="900550"/>
            <a:ext cx="350700" cy="1617000"/>
          </a:xfrm>
          <a:prstGeom prst="leftBrace">
            <a:avLst>
              <a:gd fmla="val 50000" name="adj1"/>
              <a:gd fmla="val 50000" name="adj2"/>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4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15" name="Google Shape;715;p49"/>
          <p:cNvSpPr txBox="1"/>
          <p:nvPr>
            <p:ph type="title"/>
          </p:nvPr>
        </p:nvSpPr>
        <p:spPr>
          <a:xfrm>
            <a:off x="449525" y="218425"/>
            <a:ext cx="69201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Baseline Architecture</a:t>
            </a:r>
            <a:endParaRPr baseline="30000">
              <a:solidFill>
                <a:srgbClr val="745D13"/>
              </a:solidFill>
            </a:endParaRPr>
          </a:p>
        </p:txBody>
      </p:sp>
      <p:sp>
        <p:nvSpPr>
          <p:cNvPr id="716" name="Google Shape;716;p49"/>
          <p:cNvSpPr/>
          <p:nvPr/>
        </p:nvSpPr>
        <p:spPr>
          <a:xfrm>
            <a:off x="6270400" y="1726325"/>
            <a:ext cx="1408800" cy="393600"/>
          </a:xfrm>
          <a:prstGeom prst="roundRect">
            <a:avLst>
              <a:gd fmla="val 16667" name="adj"/>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LLC</a:t>
            </a:r>
            <a:endParaRPr sz="2200"/>
          </a:p>
        </p:txBody>
      </p:sp>
      <p:sp>
        <p:nvSpPr>
          <p:cNvPr id="717" name="Google Shape;717;p49"/>
          <p:cNvSpPr/>
          <p:nvPr/>
        </p:nvSpPr>
        <p:spPr>
          <a:xfrm>
            <a:off x="2277500" y="2082713"/>
            <a:ext cx="1408800" cy="720900"/>
          </a:xfrm>
          <a:prstGeom prst="roundRect">
            <a:avLst>
              <a:gd fmla="val 16667" name="adj"/>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Main Memory</a:t>
            </a:r>
            <a:endParaRPr sz="2200"/>
          </a:p>
        </p:txBody>
      </p:sp>
      <p:grpSp>
        <p:nvGrpSpPr>
          <p:cNvPr id="718" name="Google Shape;718;p49"/>
          <p:cNvGrpSpPr/>
          <p:nvPr/>
        </p:nvGrpSpPr>
        <p:grpSpPr>
          <a:xfrm>
            <a:off x="1260505" y="3535540"/>
            <a:ext cx="2338382" cy="1251042"/>
            <a:chOff x="894006" y="3739283"/>
            <a:chExt cx="834600" cy="879900"/>
          </a:xfrm>
        </p:grpSpPr>
        <p:sp>
          <p:nvSpPr>
            <p:cNvPr id="719" name="Google Shape;719;p49"/>
            <p:cNvSpPr/>
            <p:nvPr/>
          </p:nvSpPr>
          <p:spPr>
            <a:xfrm>
              <a:off x="894006" y="3739283"/>
              <a:ext cx="834600" cy="879900"/>
            </a:xfrm>
            <a:prstGeom prst="roundRect">
              <a:avLst>
                <a:gd fmla="val 13614" name="adj"/>
              </a:avLst>
            </a:prstGeom>
            <a:solidFill>
              <a:srgbClr val="F6F6F6"/>
            </a:solidFill>
            <a:ln cap="flat" cmpd="sng" w="9525">
              <a:solidFill>
                <a:srgbClr val="000000"/>
              </a:solidFill>
              <a:prstDash val="solid"/>
              <a:round/>
              <a:headEnd len="sm" w="sm" type="none"/>
              <a:tailEnd len="sm" w="sm" type="none"/>
            </a:ln>
          </p:spPr>
          <p:txBody>
            <a:bodyPr anchorCtr="0" anchor="b" bIns="0" lIns="0" spcFirstLastPara="1" rIns="91425" wrap="square" tIns="0">
              <a:noAutofit/>
            </a:bodyPr>
            <a:lstStyle/>
            <a:p>
              <a:pPr indent="0" lvl="0" marL="0" rtl="0" algn="ctr">
                <a:spcBef>
                  <a:spcPts val="0"/>
                </a:spcBef>
                <a:spcAft>
                  <a:spcPts val="0"/>
                </a:spcAft>
                <a:buNone/>
              </a:pPr>
              <a:r>
                <a:rPr lang="en" sz="2200">
                  <a:latin typeface="Calibri"/>
                  <a:ea typeface="Calibri"/>
                  <a:cs typeface="Calibri"/>
                  <a:sym typeface="Calibri"/>
                </a:rPr>
                <a:t>Core 0</a:t>
              </a:r>
              <a:endParaRPr sz="2200">
                <a:latin typeface="Calibri"/>
                <a:ea typeface="Calibri"/>
                <a:cs typeface="Calibri"/>
                <a:sym typeface="Calibri"/>
              </a:endParaRPr>
            </a:p>
          </p:txBody>
        </p:sp>
        <p:sp>
          <p:nvSpPr>
            <p:cNvPr id="720" name="Google Shape;720;p49"/>
            <p:cNvSpPr/>
            <p:nvPr/>
          </p:nvSpPr>
          <p:spPr>
            <a:xfrm>
              <a:off x="1002169" y="4130737"/>
              <a:ext cx="291300" cy="211500"/>
            </a:xfrm>
            <a:prstGeom prst="rect">
              <a:avLst/>
            </a:prstGeom>
            <a:solidFill>
              <a:srgbClr val="F6F6F6"/>
            </a:solidFill>
            <a:ln cap="flat" cmpd="sng" w="9525">
              <a:solidFill>
                <a:srgbClr val="7F6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L1I</a:t>
              </a:r>
              <a:endParaRPr sz="2200">
                <a:latin typeface="Calibri"/>
                <a:ea typeface="Calibri"/>
                <a:cs typeface="Calibri"/>
                <a:sym typeface="Calibri"/>
              </a:endParaRPr>
            </a:p>
          </p:txBody>
        </p:sp>
        <p:sp>
          <p:nvSpPr>
            <p:cNvPr id="721" name="Google Shape;721;p49"/>
            <p:cNvSpPr/>
            <p:nvPr/>
          </p:nvSpPr>
          <p:spPr>
            <a:xfrm>
              <a:off x="1293432" y="4130737"/>
              <a:ext cx="327000" cy="211500"/>
            </a:xfrm>
            <a:prstGeom prst="rect">
              <a:avLst/>
            </a:prstGeom>
            <a:solidFill>
              <a:srgbClr val="F6F6F6"/>
            </a:solidFill>
            <a:ln cap="flat" cmpd="sng" w="9525">
              <a:solidFill>
                <a:srgbClr val="7F6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L1D</a:t>
              </a:r>
              <a:endParaRPr sz="2200">
                <a:latin typeface="Calibri"/>
                <a:ea typeface="Calibri"/>
                <a:cs typeface="Calibri"/>
                <a:sym typeface="Calibri"/>
              </a:endParaRPr>
            </a:p>
          </p:txBody>
        </p:sp>
        <p:sp>
          <p:nvSpPr>
            <p:cNvPr id="722" name="Google Shape;722;p49"/>
            <p:cNvSpPr/>
            <p:nvPr/>
          </p:nvSpPr>
          <p:spPr>
            <a:xfrm flipH="1" rot="-2696">
              <a:off x="910970" y="3785612"/>
              <a:ext cx="382500" cy="2991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200">
                  <a:latin typeface="Calibri"/>
                  <a:ea typeface="Calibri"/>
                  <a:cs typeface="Calibri"/>
                  <a:sym typeface="Calibri"/>
                </a:rPr>
                <a:t>L1 Ctrl</a:t>
              </a:r>
              <a:endParaRPr sz="2200">
                <a:latin typeface="Calibri"/>
                <a:ea typeface="Calibri"/>
                <a:cs typeface="Calibri"/>
                <a:sym typeface="Calibri"/>
              </a:endParaRPr>
            </a:p>
          </p:txBody>
        </p:sp>
      </p:grpSp>
      <p:sp>
        <p:nvSpPr>
          <p:cNvPr id="723" name="Google Shape;723;p49"/>
          <p:cNvSpPr/>
          <p:nvPr/>
        </p:nvSpPr>
        <p:spPr>
          <a:xfrm flipH="1">
            <a:off x="6270400" y="2119925"/>
            <a:ext cx="1408800" cy="6465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200"/>
              <a:t>LLC Ctrl</a:t>
            </a:r>
            <a:endParaRPr sz="2200"/>
          </a:p>
        </p:txBody>
      </p:sp>
      <p:sp>
        <p:nvSpPr>
          <p:cNvPr id="724" name="Google Shape;724;p49"/>
          <p:cNvSpPr/>
          <p:nvPr/>
        </p:nvSpPr>
        <p:spPr>
          <a:xfrm>
            <a:off x="4269200" y="2119925"/>
            <a:ext cx="1566900" cy="6465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Directory Ctrl</a:t>
            </a:r>
            <a:endParaRPr sz="2200"/>
          </a:p>
        </p:txBody>
      </p:sp>
      <p:cxnSp>
        <p:nvCxnSpPr>
          <p:cNvPr id="725" name="Google Shape;725;p49"/>
          <p:cNvCxnSpPr/>
          <p:nvPr/>
        </p:nvCxnSpPr>
        <p:spPr>
          <a:xfrm>
            <a:off x="2105154" y="3234619"/>
            <a:ext cx="5895000" cy="2400"/>
          </a:xfrm>
          <a:prstGeom prst="straightConnector1">
            <a:avLst/>
          </a:prstGeom>
          <a:noFill/>
          <a:ln cap="flat" cmpd="sng" w="38100">
            <a:solidFill>
              <a:srgbClr val="233A44"/>
            </a:solidFill>
            <a:prstDash val="solid"/>
            <a:round/>
            <a:headEnd len="med" w="med" type="none"/>
            <a:tailEnd len="med" w="med" type="none"/>
          </a:ln>
        </p:spPr>
      </p:cxnSp>
      <p:cxnSp>
        <p:nvCxnSpPr>
          <p:cNvPr id="726" name="Google Shape;726;p49"/>
          <p:cNvCxnSpPr>
            <a:stCxn id="724" idx="0"/>
            <a:endCxn id="723" idx="0"/>
          </p:cNvCxnSpPr>
          <p:nvPr/>
        </p:nvCxnSpPr>
        <p:spPr>
          <a:xfrm>
            <a:off x="5836100" y="2443175"/>
            <a:ext cx="434400" cy="0"/>
          </a:xfrm>
          <a:prstGeom prst="straightConnector1">
            <a:avLst/>
          </a:prstGeom>
          <a:noFill/>
          <a:ln cap="flat" cmpd="sng" w="19050">
            <a:solidFill>
              <a:srgbClr val="233A44"/>
            </a:solidFill>
            <a:prstDash val="solid"/>
            <a:round/>
            <a:headEnd len="med" w="med" type="stealth"/>
            <a:tailEnd len="med" w="med" type="stealth"/>
          </a:ln>
        </p:spPr>
      </p:cxnSp>
      <p:cxnSp>
        <p:nvCxnSpPr>
          <p:cNvPr id="727" name="Google Shape;727;p49"/>
          <p:cNvCxnSpPr/>
          <p:nvPr/>
        </p:nvCxnSpPr>
        <p:spPr>
          <a:xfrm flipH="1">
            <a:off x="7263400" y="2758225"/>
            <a:ext cx="1200" cy="507000"/>
          </a:xfrm>
          <a:prstGeom prst="straightConnector1">
            <a:avLst/>
          </a:prstGeom>
          <a:noFill/>
          <a:ln cap="flat" cmpd="sng" w="19050">
            <a:solidFill>
              <a:srgbClr val="233A44"/>
            </a:solidFill>
            <a:prstDash val="solid"/>
            <a:round/>
            <a:headEnd len="med" w="med" type="stealth"/>
            <a:tailEnd len="med" w="med" type="stealth"/>
          </a:ln>
        </p:spPr>
      </p:cxnSp>
      <p:cxnSp>
        <p:nvCxnSpPr>
          <p:cNvPr id="728" name="Google Shape;728;p49"/>
          <p:cNvCxnSpPr/>
          <p:nvPr/>
        </p:nvCxnSpPr>
        <p:spPr>
          <a:xfrm rot="10800000">
            <a:off x="2120652" y="3217736"/>
            <a:ext cx="7500" cy="318000"/>
          </a:xfrm>
          <a:prstGeom prst="straightConnector1">
            <a:avLst/>
          </a:prstGeom>
          <a:noFill/>
          <a:ln cap="flat" cmpd="sng" w="19050">
            <a:solidFill>
              <a:srgbClr val="233A44"/>
            </a:solidFill>
            <a:prstDash val="solid"/>
            <a:round/>
            <a:headEnd len="med" w="med" type="stealth"/>
            <a:tailEnd len="med" w="med" type="stealth"/>
          </a:ln>
        </p:spPr>
      </p:cxnSp>
      <p:cxnSp>
        <p:nvCxnSpPr>
          <p:cNvPr id="729" name="Google Shape;729;p49"/>
          <p:cNvCxnSpPr>
            <a:stCxn id="724" idx="2"/>
            <a:endCxn id="717" idx="3"/>
          </p:cNvCxnSpPr>
          <p:nvPr/>
        </p:nvCxnSpPr>
        <p:spPr>
          <a:xfrm rot="10800000">
            <a:off x="3686300" y="2443175"/>
            <a:ext cx="582900" cy="0"/>
          </a:xfrm>
          <a:prstGeom prst="straightConnector1">
            <a:avLst/>
          </a:prstGeom>
          <a:noFill/>
          <a:ln cap="flat" cmpd="sng" w="19050">
            <a:solidFill>
              <a:srgbClr val="233A44"/>
            </a:solidFill>
            <a:prstDash val="solid"/>
            <a:round/>
            <a:headEnd len="med" w="med" type="stealth"/>
            <a:tailEnd len="med" w="med" type="stealth"/>
          </a:ln>
        </p:spPr>
      </p:cxnSp>
      <p:cxnSp>
        <p:nvCxnSpPr>
          <p:cNvPr id="730" name="Google Shape;730;p49"/>
          <p:cNvCxnSpPr>
            <a:stCxn id="719" idx="3"/>
            <a:endCxn id="731" idx="1"/>
          </p:cNvCxnSpPr>
          <p:nvPr/>
        </p:nvCxnSpPr>
        <p:spPr>
          <a:xfrm flipH="1" rot="10800000">
            <a:off x="3598888" y="4138861"/>
            <a:ext cx="3159000" cy="22200"/>
          </a:xfrm>
          <a:prstGeom prst="straightConnector1">
            <a:avLst/>
          </a:prstGeom>
          <a:noFill/>
          <a:ln cap="flat" cmpd="sng" w="28575">
            <a:solidFill>
              <a:schemeClr val="dk2"/>
            </a:solidFill>
            <a:prstDash val="dot"/>
            <a:round/>
            <a:headEnd len="med" w="med" type="none"/>
            <a:tailEnd len="med" w="med" type="none"/>
          </a:ln>
        </p:spPr>
      </p:cxnSp>
      <p:sp>
        <p:nvSpPr>
          <p:cNvPr id="731" name="Google Shape;731;p49"/>
          <p:cNvSpPr txBox="1"/>
          <p:nvPr/>
        </p:nvSpPr>
        <p:spPr>
          <a:xfrm>
            <a:off x="6757900" y="3861700"/>
            <a:ext cx="1485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Calibri"/>
                <a:ea typeface="Calibri"/>
                <a:cs typeface="Calibri"/>
                <a:sym typeface="Calibri"/>
              </a:rPr>
              <a:t>N Cores</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5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37" name="Google Shape;737;p50"/>
          <p:cNvSpPr txBox="1"/>
          <p:nvPr>
            <p:ph type="title"/>
          </p:nvPr>
        </p:nvSpPr>
        <p:spPr>
          <a:xfrm>
            <a:off x="449525" y="218425"/>
            <a:ext cx="69201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F6000"/>
                </a:solidFill>
              </a:rPr>
              <a:t>Overview of Architectural Modification</a:t>
            </a:r>
            <a:endParaRPr baseline="30000">
              <a:solidFill>
                <a:srgbClr val="7F6000"/>
              </a:solidFill>
            </a:endParaRPr>
          </a:p>
        </p:txBody>
      </p:sp>
      <p:sp>
        <p:nvSpPr>
          <p:cNvPr id="738" name="Google Shape;738;p50"/>
          <p:cNvSpPr/>
          <p:nvPr/>
        </p:nvSpPr>
        <p:spPr>
          <a:xfrm>
            <a:off x="6270400" y="1726325"/>
            <a:ext cx="1408800" cy="393600"/>
          </a:xfrm>
          <a:prstGeom prst="roundRect">
            <a:avLst>
              <a:gd fmla="val 16667" name="adj"/>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LLC</a:t>
            </a:r>
            <a:endParaRPr sz="2200"/>
          </a:p>
        </p:txBody>
      </p:sp>
      <p:sp>
        <p:nvSpPr>
          <p:cNvPr id="739" name="Google Shape;739;p50"/>
          <p:cNvSpPr/>
          <p:nvPr/>
        </p:nvSpPr>
        <p:spPr>
          <a:xfrm>
            <a:off x="2277500" y="2082713"/>
            <a:ext cx="1408800" cy="720900"/>
          </a:xfrm>
          <a:prstGeom prst="roundRect">
            <a:avLst>
              <a:gd fmla="val 16667" name="adj"/>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Main Memory</a:t>
            </a:r>
            <a:endParaRPr sz="2200"/>
          </a:p>
        </p:txBody>
      </p:sp>
      <p:grpSp>
        <p:nvGrpSpPr>
          <p:cNvPr id="740" name="Google Shape;740;p50"/>
          <p:cNvGrpSpPr/>
          <p:nvPr/>
        </p:nvGrpSpPr>
        <p:grpSpPr>
          <a:xfrm>
            <a:off x="1260505" y="3535540"/>
            <a:ext cx="2338382" cy="1251042"/>
            <a:chOff x="894006" y="3739283"/>
            <a:chExt cx="834600" cy="879900"/>
          </a:xfrm>
        </p:grpSpPr>
        <p:sp>
          <p:nvSpPr>
            <p:cNvPr id="741" name="Google Shape;741;p50"/>
            <p:cNvSpPr/>
            <p:nvPr/>
          </p:nvSpPr>
          <p:spPr>
            <a:xfrm>
              <a:off x="894006" y="3739283"/>
              <a:ext cx="834600" cy="879900"/>
            </a:xfrm>
            <a:prstGeom prst="roundRect">
              <a:avLst>
                <a:gd fmla="val 13614" name="adj"/>
              </a:avLst>
            </a:prstGeom>
            <a:solidFill>
              <a:srgbClr val="F6F6F6"/>
            </a:solidFill>
            <a:ln cap="flat" cmpd="sng" w="9525">
              <a:solidFill>
                <a:srgbClr val="000000"/>
              </a:solidFill>
              <a:prstDash val="solid"/>
              <a:round/>
              <a:headEnd len="sm" w="sm" type="none"/>
              <a:tailEnd len="sm" w="sm" type="none"/>
            </a:ln>
          </p:spPr>
          <p:txBody>
            <a:bodyPr anchorCtr="0" anchor="b" bIns="0" lIns="0" spcFirstLastPara="1" rIns="91425" wrap="square" tIns="0">
              <a:noAutofit/>
            </a:bodyPr>
            <a:lstStyle/>
            <a:p>
              <a:pPr indent="0" lvl="0" marL="0" rtl="0" algn="ctr">
                <a:spcBef>
                  <a:spcPts val="0"/>
                </a:spcBef>
                <a:spcAft>
                  <a:spcPts val="0"/>
                </a:spcAft>
                <a:buNone/>
              </a:pPr>
              <a:r>
                <a:rPr lang="en" sz="2200">
                  <a:latin typeface="Calibri"/>
                  <a:ea typeface="Calibri"/>
                  <a:cs typeface="Calibri"/>
                  <a:sym typeface="Calibri"/>
                </a:rPr>
                <a:t>Core 0</a:t>
              </a:r>
              <a:endParaRPr sz="2200">
                <a:latin typeface="Calibri"/>
                <a:ea typeface="Calibri"/>
                <a:cs typeface="Calibri"/>
                <a:sym typeface="Calibri"/>
              </a:endParaRPr>
            </a:p>
          </p:txBody>
        </p:sp>
        <p:sp>
          <p:nvSpPr>
            <p:cNvPr id="742" name="Google Shape;742;p50"/>
            <p:cNvSpPr/>
            <p:nvPr/>
          </p:nvSpPr>
          <p:spPr>
            <a:xfrm>
              <a:off x="1002169" y="4130737"/>
              <a:ext cx="291300" cy="211500"/>
            </a:xfrm>
            <a:prstGeom prst="rect">
              <a:avLst/>
            </a:prstGeom>
            <a:solidFill>
              <a:srgbClr val="F6F6F6"/>
            </a:solidFill>
            <a:ln cap="flat" cmpd="sng" w="9525">
              <a:solidFill>
                <a:srgbClr val="7F6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L1I</a:t>
              </a:r>
              <a:endParaRPr sz="2200">
                <a:latin typeface="Calibri"/>
                <a:ea typeface="Calibri"/>
                <a:cs typeface="Calibri"/>
                <a:sym typeface="Calibri"/>
              </a:endParaRPr>
            </a:p>
          </p:txBody>
        </p:sp>
        <p:sp>
          <p:nvSpPr>
            <p:cNvPr id="743" name="Google Shape;743;p50"/>
            <p:cNvSpPr/>
            <p:nvPr/>
          </p:nvSpPr>
          <p:spPr>
            <a:xfrm>
              <a:off x="1293432" y="4130737"/>
              <a:ext cx="327000" cy="211500"/>
            </a:xfrm>
            <a:prstGeom prst="rect">
              <a:avLst/>
            </a:prstGeom>
            <a:solidFill>
              <a:srgbClr val="F6F6F6"/>
            </a:solidFill>
            <a:ln cap="flat" cmpd="sng" w="9525">
              <a:solidFill>
                <a:srgbClr val="7F6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L1D</a:t>
              </a:r>
              <a:endParaRPr sz="2200">
                <a:latin typeface="Calibri"/>
                <a:ea typeface="Calibri"/>
                <a:cs typeface="Calibri"/>
                <a:sym typeface="Calibri"/>
              </a:endParaRPr>
            </a:p>
          </p:txBody>
        </p:sp>
        <p:sp>
          <p:nvSpPr>
            <p:cNvPr id="744" name="Google Shape;744;p50"/>
            <p:cNvSpPr/>
            <p:nvPr/>
          </p:nvSpPr>
          <p:spPr>
            <a:xfrm flipH="1" rot="-2696">
              <a:off x="910970" y="3785612"/>
              <a:ext cx="382500" cy="2991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200">
                  <a:latin typeface="Calibri"/>
                  <a:ea typeface="Calibri"/>
                  <a:cs typeface="Calibri"/>
                  <a:sym typeface="Calibri"/>
                </a:rPr>
                <a:t>L1 Ctrl</a:t>
              </a:r>
              <a:endParaRPr sz="2200">
                <a:latin typeface="Calibri"/>
                <a:ea typeface="Calibri"/>
                <a:cs typeface="Calibri"/>
                <a:sym typeface="Calibri"/>
              </a:endParaRPr>
            </a:p>
          </p:txBody>
        </p:sp>
      </p:grpSp>
      <p:sp>
        <p:nvSpPr>
          <p:cNvPr id="745" name="Google Shape;745;p50"/>
          <p:cNvSpPr/>
          <p:nvPr/>
        </p:nvSpPr>
        <p:spPr>
          <a:xfrm flipH="1">
            <a:off x="6270400" y="2119925"/>
            <a:ext cx="1408800" cy="6465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200"/>
              <a:t>LLC Ctrl</a:t>
            </a:r>
            <a:endParaRPr sz="2200"/>
          </a:p>
        </p:txBody>
      </p:sp>
      <p:sp>
        <p:nvSpPr>
          <p:cNvPr id="746" name="Google Shape;746;p50"/>
          <p:cNvSpPr/>
          <p:nvPr/>
        </p:nvSpPr>
        <p:spPr>
          <a:xfrm>
            <a:off x="4269200" y="2119925"/>
            <a:ext cx="1566900" cy="6465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Directory Ctrl</a:t>
            </a:r>
            <a:endParaRPr sz="2200"/>
          </a:p>
        </p:txBody>
      </p:sp>
      <p:cxnSp>
        <p:nvCxnSpPr>
          <p:cNvPr id="747" name="Google Shape;747;p50"/>
          <p:cNvCxnSpPr/>
          <p:nvPr/>
        </p:nvCxnSpPr>
        <p:spPr>
          <a:xfrm>
            <a:off x="2105154" y="3234619"/>
            <a:ext cx="5895000" cy="2400"/>
          </a:xfrm>
          <a:prstGeom prst="straightConnector1">
            <a:avLst/>
          </a:prstGeom>
          <a:noFill/>
          <a:ln cap="flat" cmpd="sng" w="38100">
            <a:solidFill>
              <a:srgbClr val="233A44"/>
            </a:solidFill>
            <a:prstDash val="solid"/>
            <a:round/>
            <a:headEnd len="med" w="med" type="none"/>
            <a:tailEnd len="med" w="med" type="none"/>
          </a:ln>
        </p:spPr>
      </p:cxnSp>
      <p:cxnSp>
        <p:nvCxnSpPr>
          <p:cNvPr id="748" name="Google Shape;748;p50"/>
          <p:cNvCxnSpPr>
            <a:stCxn id="746" idx="0"/>
            <a:endCxn id="745" idx="0"/>
          </p:cNvCxnSpPr>
          <p:nvPr/>
        </p:nvCxnSpPr>
        <p:spPr>
          <a:xfrm>
            <a:off x="5836100" y="2443175"/>
            <a:ext cx="434400" cy="0"/>
          </a:xfrm>
          <a:prstGeom prst="straightConnector1">
            <a:avLst/>
          </a:prstGeom>
          <a:noFill/>
          <a:ln cap="flat" cmpd="sng" w="19050">
            <a:solidFill>
              <a:srgbClr val="233A44"/>
            </a:solidFill>
            <a:prstDash val="solid"/>
            <a:round/>
            <a:headEnd len="med" w="med" type="stealth"/>
            <a:tailEnd len="med" w="med" type="stealth"/>
          </a:ln>
        </p:spPr>
      </p:cxnSp>
      <p:cxnSp>
        <p:nvCxnSpPr>
          <p:cNvPr id="749" name="Google Shape;749;p50"/>
          <p:cNvCxnSpPr/>
          <p:nvPr/>
        </p:nvCxnSpPr>
        <p:spPr>
          <a:xfrm flipH="1">
            <a:off x="7263400" y="2758225"/>
            <a:ext cx="1200" cy="507000"/>
          </a:xfrm>
          <a:prstGeom prst="straightConnector1">
            <a:avLst/>
          </a:prstGeom>
          <a:noFill/>
          <a:ln cap="flat" cmpd="sng" w="19050">
            <a:solidFill>
              <a:srgbClr val="233A44"/>
            </a:solidFill>
            <a:prstDash val="solid"/>
            <a:round/>
            <a:headEnd len="med" w="med" type="stealth"/>
            <a:tailEnd len="med" w="med" type="stealth"/>
          </a:ln>
        </p:spPr>
      </p:cxnSp>
      <p:cxnSp>
        <p:nvCxnSpPr>
          <p:cNvPr id="750" name="Google Shape;750;p50"/>
          <p:cNvCxnSpPr/>
          <p:nvPr/>
        </p:nvCxnSpPr>
        <p:spPr>
          <a:xfrm rot="10800000">
            <a:off x="2120652" y="3217736"/>
            <a:ext cx="7500" cy="318000"/>
          </a:xfrm>
          <a:prstGeom prst="straightConnector1">
            <a:avLst/>
          </a:prstGeom>
          <a:noFill/>
          <a:ln cap="flat" cmpd="sng" w="19050">
            <a:solidFill>
              <a:srgbClr val="233A44"/>
            </a:solidFill>
            <a:prstDash val="solid"/>
            <a:round/>
            <a:headEnd len="med" w="med" type="stealth"/>
            <a:tailEnd len="med" w="med" type="stealth"/>
          </a:ln>
        </p:spPr>
      </p:cxnSp>
      <p:cxnSp>
        <p:nvCxnSpPr>
          <p:cNvPr id="751" name="Google Shape;751;p50"/>
          <p:cNvCxnSpPr>
            <a:stCxn id="746" idx="2"/>
            <a:endCxn id="739" idx="3"/>
          </p:cNvCxnSpPr>
          <p:nvPr/>
        </p:nvCxnSpPr>
        <p:spPr>
          <a:xfrm rot="10800000">
            <a:off x="3686300" y="2443175"/>
            <a:ext cx="582900" cy="0"/>
          </a:xfrm>
          <a:prstGeom prst="straightConnector1">
            <a:avLst/>
          </a:prstGeom>
          <a:noFill/>
          <a:ln cap="flat" cmpd="sng" w="19050">
            <a:solidFill>
              <a:srgbClr val="233A44"/>
            </a:solidFill>
            <a:prstDash val="solid"/>
            <a:round/>
            <a:headEnd len="med" w="med" type="stealth"/>
            <a:tailEnd len="med" w="med" type="stealth"/>
          </a:ln>
        </p:spPr>
      </p:cxnSp>
      <p:cxnSp>
        <p:nvCxnSpPr>
          <p:cNvPr id="752" name="Google Shape;752;p50"/>
          <p:cNvCxnSpPr>
            <a:stCxn id="741" idx="3"/>
            <a:endCxn id="753" idx="1"/>
          </p:cNvCxnSpPr>
          <p:nvPr/>
        </p:nvCxnSpPr>
        <p:spPr>
          <a:xfrm flipH="1" rot="10800000">
            <a:off x="3598888" y="4138861"/>
            <a:ext cx="3159000" cy="22200"/>
          </a:xfrm>
          <a:prstGeom prst="straightConnector1">
            <a:avLst/>
          </a:prstGeom>
          <a:noFill/>
          <a:ln cap="flat" cmpd="sng" w="28575">
            <a:solidFill>
              <a:schemeClr val="dk2"/>
            </a:solidFill>
            <a:prstDash val="dot"/>
            <a:round/>
            <a:headEnd len="med" w="med" type="none"/>
            <a:tailEnd len="med" w="med" type="none"/>
          </a:ln>
        </p:spPr>
      </p:cxnSp>
      <p:sp>
        <p:nvSpPr>
          <p:cNvPr id="753" name="Google Shape;753;p50"/>
          <p:cNvSpPr txBox="1"/>
          <p:nvPr/>
        </p:nvSpPr>
        <p:spPr>
          <a:xfrm>
            <a:off x="6757900" y="3861700"/>
            <a:ext cx="1485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Calibri"/>
                <a:ea typeface="Calibri"/>
                <a:cs typeface="Calibri"/>
                <a:sym typeface="Calibri"/>
              </a:rPr>
              <a:t>N Cores</a:t>
            </a:r>
            <a:endParaRPr sz="2400"/>
          </a:p>
        </p:txBody>
      </p:sp>
      <p:sp>
        <p:nvSpPr>
          <p:cNvPr id="754" name="Google Shape;754;p50"/>
          <p:cNvSpPr/>
          <p:nvPr/>
        </p:nvSpPr>
        <p:spPr>
          <a:xfrm>
            <a:off x="4269200" y="1726325"/>
            <a:ext cx="1566900" cy="393600"/>
          </a:xfrm>
          <a:prstGeom prst="round2SameRect">
            <a:avLst>
              <a:gd fmla="val 0" name="adj1"/>
              <a:gd fmla="val 0" name="adj2"/>
            </a:avLst>
          </a:prstGeom>
          <a:solidFill>
            <a:srgbClr val="8FEEFF"/>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t>SAM</a:t>
            </a:r>
            <a:endParaRPr b="1" sz="2400"/>
          </a:p>
        </p:txBody>
      </p:sp>
      <p:sp>
        <p:nvSpPr>
          <p:cNvPr id="755" name="Google Shape;755;p50"/>
          <p:cNvSpPr txBox="1"/>
          <p:nvPr>
            <p:ph idx="1" type="body"/>
          </p:nvPr>
        </p:nvSpPr>
        <p:spPr>
          <a:xfrm>
            <a:off x="343425" y="854425"/>
            <a:ext cx="7280400" cy="3387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2200">
                <a:solidFill>
                  <a:srgbClr val="0E101A"/>
                </a:solidFill>
              </a:rPr>
              <a:t>Shared Access Metadata (SAM) to track the access history</a:t>
            </a:r>
            <a:endParaRPr sz="2200">
              <a:solidFill>
                <a:srgbClr val="0E101A"/>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5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61" name="Google Shape;761;p51"/>
          <p:cNvSpPr txBox="1"/>
          <p:nvPr>
            <p:ph type="title"/>
          </p:nvPr>
        </p:nvSpPr>
        <p:spPr>
          <a:xfrm>
            <a:off x="449525" y="218425"/>
            <a:ext cx="69201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Overview of Architectural Modification</a:t>
            </a:r>
            <a:endParaRPr baseline="30000">
              <a:solidFill>
                <a:srgbClr val="745D13"/>
              </a:solidFill>
            </a:endParaRPr>
          </a:p>
        </p:txBody>
      </p:sp>
      <p:sp>
        <p:nvSpPr>
          <p:cNvPr id="762" name="Google Shape;762;p51"/>
          <p:cNvSpPr/>
          <p:nvPr/>
        </p:nvSpPr>
        <p:spPr>
          <a:xfrm>
            <a:off x="6270400" y="1726325"/>
            <a:ext cx="1408800" cy="393600"/>
          </a:xfrm>
          <a:prstGeom prst="roundRect">
            <a:avLst>
              <a:gd fmla="val 16667" name="adj"/>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LLC</a:t>
            </a:r>
            <a:endParaRPr sz="2200"/>
          </a:p>
        </p:txBody>
      </p:sp>
      <p:sp>
        <p:nvSpPr>
          <p:cNvPr id="763" name="Google Shape;763;p51"/>
          <p:cNvSpPr/>
          <p:nvPr/>
        </p:nvSpPr>
        <p:spPr>
          <a:xfrm>
            <a:off x="2277500" y="2082713"/>
            <a:ext cx="1408800" cy="720900"/>
          </a:xfrm>
          <a:prstGeom prst="roundRect">
            <a:avLst>
              <a:gd fmla="val 16667" name="adj"/>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Main Memory</a:t>
            </a:r>
            <a:endParaRPr sz="2200"/>
          </a:p>
        </p:txBody>
      </p:sp>
      <p:grpSp>
        <p:nvGrpSpPr>
          <p:cNvPr id="764" name="Google Shape;764;p51"/>
          <p:cNvGrpSpPr/>
          <p:nvPr/>
        </p:nvGrpSpPr>
        <p:grpSpPr>
          <a:xfrm>
            <a:off x="1260505" y="3535540"/>
            <a:ext cx="2338382" cy="1251042"/>
            <a:chOff x="894006" y="3739283"/>
            <a:chExt cx="834600" cy="879900"/>
          </a:xfrm>
        </p:grpSpPr>
        <p:sp>
          <p:nvSpPr>
            <p:cNvPr id="765" name="Google Shape;765;p51"/>
            <p:cNvSpPr/>
            <p:nvPr/>
          </p:nvSpPr>
          <p:spPr>
            <a:xfrm>
              <a:off x="894006" y="3739283"/>
              <a:ext cx="834600" cy="879900"/>
            </a:xfrm>
            <a:prstGeom prst="roundRect">
              <a:avLst>
                <a:gd fmla="val 13614" name="adj"/>
              </a:avLst>
            </a:prstGeom>
            <a:solidFill>
              <a:srgbClr val="F6F6F6"/>
            </a:solidFill>
            <a:ln cap="flat" cmpd="sng" w="9525">
              <a:solidFill>
                <a:srgbClr val="000000"/>
              </a:solidFill>
              <a:prstDash val="solid"/>
              <a:round/>
              <a:headEnd len="sm" w="sm" type="none"/>
              <a:tailEnd len="sm" w="sm" type="none"/>
            </a:ln>
          </p:spPr>
          <p:txBody>
            <a:bodyPr anchorCtr="0" anchor="b" bIns="0" lIns="0" spcFirstLastPara="1" rIns="91425" wrap="square" tIns="0">
              <a:noAutofit/>
            </a:bodyPr>
            <a:lstStyle/>
            <a:p>
              <a:pPr indent="0" lvl="0" marL="0" rtl="0" algn="ctr">
                <a:spcBef>
                  <a:spcPts val="0"/>
                </a:spcBef>
                <a:spcAft>
                  <a:spcPts val="0"/>
                </a:spcAft>
                <a:buNone/>
              </a:pPr>
              <a:r>
                <a:rPr lang="en" sz="2200">
                  <a:latin typeface="Calibri"/>
                  <a:ea typeface="Calibri"/>
                  <a:cs typeface="Calibri"/>
                  <a:sym typeface="Calibri"/>
                </a:rPr>
                <a:t>Core 0</a:t>
              </a:r>
              <a:endParaRPr sz="2200">
                <a:latin typeface="Calibri"/>
                <a:ea typeface="Calibri"/>
                <a:cs typeface="Calibri"/>
                <a:sym typeface="Calibri"/>
              </a:endParaRPr>
            </a:p>
          </p:txBody>
        </p:sp>
        <p:sp>
          <p:nvSpPr>
            <p:cNvPr id="766" name="Google Shape;766;p51"/>
            <p:cNvSpPr/>
            <p:nvPr/>
          </p:nvSpPr>
          <p:spPr>
            <a:xfrm>
              <a:off x="1002169" y="4130737"/>
              <a:ext cx="291300" cy="211500"/>
            </a:xfrm>
            <a:prstGeom prst="rect">
              <a:avLst/>
            </a:prstGeom>
            <a:solidFill>
              <a:srgbClr val="F6F6F6"/>
            </a:solidFill>
            <a:ln cap="flat" cmpd="sng" w="9525">
              <a:solidFill>
                <a:srgbClr val="7F6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L1I</a:t>
              </a:r>
              <a:endParaRPr sz="2200">
                <a:latin typeface="Calibri"/>
                <a:ea typeface="Calibri"/>
                <a:cs typeface="Calibri"/>
                <a:sym typeface="Calibri"/>
              </a:endParaRPr>
            </a:p>
          </p:txBody>
        </p:sp>
        <p:sp>
          <p:nvSpPr>
            <p:cNvPr id="767" name="Google Shape;767;p51"/>
            <p:cNvSpPr/>
            <p:nvPr/>
          </p:nvSpPr>
          <p:spPr>
            <a:xfrm>
              <a:off x="1293432" y="4130737"/>
              <a:ext cx="327000" cy="211500"/>
            </a:xfrm>
            <a:prstGeom prst="rect">
              <a:avLst/>
            </a:prstGeom>
            <a:solidFill>
              <a:srgbClr val="F6F6F6"/>
            </a:solidFill>
            <a:ln cap="flat" cmpd="sng" w="9525">
              <a:solidFill>
                <a:srgbClr val="7F6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L1D</a:t>
              </a:r>
              <a:endParaRPr sz="2200">
                <a:latin typeface="Calibri"/>
                <a:ea typeface="Calibri"/>
                <a:cs typeface="Calibri"/>
                <a:sym typeface="Calibri"/>
              </a:endParaRPr>
            </a:p>
          </p:txBody>
        </p:sp>
        <p:sp>
          <p:nvSpPr>
            <p:cNvPr id="768" name="Google Shape;768;p51"/>
            <p:cNvSpPr/>
            <p:nvPr/>
          </p:nvSpPr>
          <p:spPr>
            <a:xfrm flipH="1" rot="-2696">
              <a:off x="910970" y="3785612"/>
              <a:ext cx="382500" cy="2991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200">
                  <a:latin typeface="Calibri"/>
                  <a:ea typeface="Calibri"/>
                  <a:cs typeface="Calibri"/>
                  <a:sym typeface="Calibri"/>
                </a:rPr>
                <a:t>L1 Ctrl</a:t>
              </a:r>
              <a:endParaRPr sz="2200">
                <a:latin typeface="Calibri"/>
                <a:ea typeface="Calibri"/>
                <a:cs typeface="Calibri"/>
                <a:sym typeface="Calibri"/>
              </a:endParaRPr>
            </a:p>
          </p:txBody>
        </p:sp>
      </p:grpSp>
      <p:sp>
        <p:nvSpPr>
          <p:cNvPr id="769" name="Google Shape;769;p51"/>
          <p:cNvSpPr/>
          <p:nvPr/>
        </p:nvSpPr>
        <p:spPr>
          <a:xfrm flipH="1">
            <a:off x="6270400" y="2119925"/>
            <a:ext cx="1408800" cy="6465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200"/>
              <a:t>LLC Ctrl</a:t>
            </a:r>
            <a:endParaRPr sz="2200"/>
          </a:p>
        </p:txBody>
      </p:sp>
      <p:sp>
        <p:nvSpPr>
          <p:cNvPr id="770" name="Google Shape;770;p51"/>
          <p:cNvSpPr/>
          <p:nvPr/>
        </p:nvSpPr>
        <p:spPr>
          <a:xfrm>
            <a:off x="4269200" y="2119925"/>
            <a:ext cx="1566900" cy="6465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Directory Ctrl</a:t>
            </a:r>
            <a:endParaRPr sz="2200"/>
          </a:p>
        </p:txBody>
      </p:sp>
      <p:cxnSp>
        <p:nvCxnSpPr>
          <p:cNvPr id="771" name="Google Shape;771;p51"/>
          <p:cNvCxnSpPr/>
          <p:nvPr/>
        </p:nvCxnSpPr>
        <p:spPr>
          <a:xfrm>
            <a:off x="2105154" y="3234619"/>
            <a:ext cx="5895000" cy="2400"/>
          </a:xfrm>
          <a:prstGeom prst="straightConnector1">
            <a:avLst/>
          </a:prstGeom>
          <a:noFill/>
          <a:ln cap="flat" cmpd="sng" w="38100">
            <a:solidFill>
              <a:srgbClr val="000000"/>
            </a:solidFill>
            <a:prstDash val="solid"/>
            <a:round/>
            <a:headEnd len="med" w="med" type="none"/>
            <a:tailEnd len="med" w="med" type="none"/>
          </a:ln>
        </p:spPr>
      </p:cxnSp>
      <p:cxnSp>
        <p:nvCxnSpPr>
          <p:cNvPr id="772" name="Google Shape;772;p51"/>
          <p:cNvCxnSpPr>
            <a:stCxn id="770" idx="0"/>
            <a:endCxn id="769" idx="0"/>
          </p:cNvCxnSpPr>
          <p:nvPr/>
        </p:nvCxnSpPr>
        <p:spPr>
          <a:xfrm>
            <a:off x="5836100" y="2443175"/>
            <a:ext cx="434400" cy="0"/>
          </a:xfrm>
          <a:prstGeom prst="straightConnector1">
            <a:avLst/>
          </a:prstGeom>
          <a:noFill/>
          <a:ln cap="flat" cmpd="sng" w="19050">
            <a:solidFill>
              <a:srgbClr val="000000"/>
            </a:solidFill>
            <a:prstDash val="solid"/>
            <a:round/>
            <a:headEnd len="med" w="med" type="stealth"/>
            <a:tailEnd len="med" w="med" type="stealth"/>
          </a:ln>
        </p:spPr>
      </p:cxnSp>
      <p:cxnSp>
        <p:nvCxnSpPr>
          <p:cNvPr id="773" name="Google Shape;773;p51"/>
          <p:cNvCxnSpPr/>
          <p:nvPr/>
        </p:nvCxnSpPr>
        <p:spPr>
          <a:xfrm flipH="1">
            <a:off x="7263400" y="2758225"/>
            <a:ext cx="1200" cy="507000"/>
          </a:xfrm>
          <a:prstGeom prst="straightConnector1">
            <a:avLst/>
          </a:prstGeom>
          <a:noFill/>
          <a:ln cap="flat" cmpd="sng" w="19050">
            <a:solidFill>
              <a:srgbClr val="000000"/>
            </a:solidFill>
            <a:prstDash val="solid"/>
            <a:round/>
            <a:headEnd len="med" w="med" type="stealth"/>
            <a:tailEnd len="med" w="med" type="stealth"/>
          </a:ln>
        </p:spPr>
      </p:cxnSp>
      <p:cxnSp>
        <p:nvCxnSpPr>
          <p:cNvPr id="774" name="Google Shape;774;p51"/>
          <p:cNvCxnSpPr/>
          <p:nvPr/>
        </p:nvCxnSpPr>
        <p:spPr>
          <a:xfrm rot="10800000">
            <a:off x="2120652" y="3217736"/>
            <a:ext cx="7500" cy="318000"/>
          </a:xfrm>
          <a:prstGeom prst="straightConnector1">
            <a:avLst/>
          </a:prstGeom>
          <a:noFill/>
          <a:ln cap="flat" cmpd="sng" w="19050">
            <a:solidFill>
              <a:srgbClr val="000000"/>
            </a:solidFill>
            <a:prstDash val="solid"/>
            <a:round/>
            <a:headEnd len="med" w="med" type="stealth"/>
            <a:tailEnd len="med" w="med" type="stealth"/>
          </a:ln>
        </p:spPr>
      </p:cxnSp>
      <p:cxnSp>
        <p:nvCxnSpPr>
          <p:cNvPr id="775" name="Google Shape;775;p51"/>
          <p:cNvCxnSpPr>
            <a:stCxn id="770" idx="2"/>
            <a:endCxn id="763" idx="3"/>
          </p:cNvCxnSpPr>
          <p:nvPr/>
        </p:nvCxnSpPr>
        <p:spPr>
          <a:xfrm rot="10800000">
            <a:off x="3686300" y="2443175"/>
            <a:ext cx="582900" cy="0"/>
          </a:xfrm>
          <a:prstGeom prst="straightConnector1">
            <a:avLst/>
          </a:prstGeom>
          <a:noFill/>
          <a:ln cap="flat" cmpd="sng" w="19050">
            <a:solidFill>
              <a:srgbClr val="000000"/>
            </a:solidFill>
            <a:prstDash val="solid"/>
            <a:round/>
            <a:headEnd len="med" w="med" type="stealth"/>
            <a:tailEnd len="med" w="med" type="stealth"/>
          </a:ln>
        </p:spPr>
      </p:cxnSp>
      <p:sp>
        <p:nvSpPr>
          <p:cNvPr id="776" name="Google Shape;776;p51"/>
          <p:cNvSpPr/>
          <p:nvPr/>
        </p:nvSpPr>
        <p:spPr>
          <a:xfrm>
            <a:off x="4269200" y="1726325"/>
            <a:ext cx="1566900" cy="393600"/>
          </a:xfrm>
          <a:prstGeom prst="round2SameRect">
            <a:avLst>
              <a:gd fmla="val 0" name="adj1"/>
              <a:gd fmla="val 0" name="adj2"/>
            </a:avLst>
          </a:prstGeom>
          <a:solidFill>
            <a:srgbClr val="8FEEFF"/>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t>SAM</a:t>
            </a:r>
            <a:endParaRPr b="1" sz="2400"/>
          </a:p>
        </p:txBody>
      </p:sp>
      <p:sp>
        <p:nvSpPr>
          <p:cNvPr id="777" name="Google Shape;777;p51"/>
          <p:cNvSpPr txBox="1"/>
          <p:nvPr/>
        </p:nvSpPr>
        <p:spPr>
          <a:xfrm>
            <a:off x="4229025" y="4028475"/>
            <a:ext cx="922800" cy="738900"/>
          </a:xfrm>
          <a:prstGeom prst="rect">
            <a:avLst/>
          </a:prstGeom>
          <a:solidFill>
            <a:schemeClr val="dk1"/>
          </a:solidFill>
          <a:ln>
            <a:noFill/>
          </a:ln>
        </p:spPr>
        <p:txBody>
          <a:bodyPr anchorCtr="0" anchor="ctr" bIns="0" lIns="0" spcFirstLastPara="1" rIns="0" wrap="square" tIns="0">
            <a:spAutoFit/>
          </a:bodyPr>
          <a:lstStyle/>
          <a:p>
            <a:pPr indent="0" lvl="0" marL="0" rtl="0" algn="just">
              <a:spcBef>
                <a:spcPts val="0"/>
              </a:spcBef>
              <a:spcAft>
                <a:spcPts val="0"/>
              </a:spcAft>
              <a:buNone/>
            </a:pPr>
            <a:r>
              <a:rPr lang="en" sz="1600">
                <a:latin typeface="Calibri"/>
                <a:ea typeface="Calibri"/>
                <a:cs typeface="Calibri"/>
                <a:sym typeface="Calibri"/>
              </a:rPr>
              <a:t>Last Writer</a:t>
            </a:r>
            <a:endParaRPr sz="1600">
              <a:latin typeface="Calibri"/>
              <a:ea typeface="Calibri"/>
              <a:cs typeface="Calibri"/>
              <a:sym typeface="Calibri"/>
            </a:endParaRPr>
          </a:p>
          <a:p>
            <a:pPr indent="0" lvl="0" marL="0" rtl="0" algn="just">
              <a:spcBef>
                <a:spcPts val="0"/>
              </a:spcBef>
              <a:spcAft>
                <a:spcPts val="0"/>
              </a:spcAft>
              <a:buNone/>
            </a:pPr>
            <a:r>
              <a:rPr lang="en" sz="1600">
                <a:latin typeface="Calibri"/>
                <a:ea typeface="Calibri"/>
                <a:cs typeface="Calibri"/>
                <a:sym typeface="Calibri"/>
              </a:rPr>
              <a:t>       (LW)</a:t>
            </a:r>
            <a:endParaRPr sz="1600">
              <a:latin typeface="Calibri"/>
              <a:ea typeface="Calibri"/>
              <a:cs typeface="Calibri"/>
              <a:sym typeface="Calibri"/>
            </a:endParaRPr>
          </a:p>
          <a:p>
            <a:pPr indent="0" lvl="0" marL="0" rtl="0" algn="just">
              <a:spcBef>
                <a:spcPts val="0"/>
              </a:spcBef>
              <a:spcAft>
                <a:spcPts val="0"/>
              </a:spcAft>
              <a:buNone/>
            </a:pPr>
            <a:r>
              <a:rPr lang="en" sz="1600">
                <a:latin typeface="Calibri"/>
                <a:ea typeface="Calibri"/>
                <a:cs typeface="Calibri"/>
                <a:sym typeface="Calibri"/>
              </a:rPr>
              <a:t>(log</a:t>
            </a:r>
            <a:r>
              <a:rPr baseline="-25000" lang="en" sz="1600">
                <a:latin typeface="Calibri"/>
                <a:ea typeface="Calibri"/>
                <a:cs typeface="Calibri"/>
                <a:sym typeface="Calibri"/>
              </a:rPr>
              <a:t>2</a:t>
            </a:r>
            <a:r>
              <a:rPr lang="en" sz="1600">
                <a:latin typeface="Calibri"/>
                <a:ea typeface="Calibri"/>
                <a:cs typeface="Calibri"/>
                <a:sym typeface="Calibri"/>
              </a:rPr>
              <a:t> N bit)</a:t>
            </a:r>
            <a:endParaRPr sz="1600">
              <a:latin typeface="Calibri"/>
              <a:ea typeface="Calibri"/>
              <a:cs typeface="Calibri"/>
              <a:sym typeface="Calibri"/>
            </a:endParaRPr>
          </a:p>
        </p:txBody>
      </p:sp>
      <p:sp>
        <p:nvSpPr>
          <p:cNvPr id="778" name="Google Shape;778;p51"/>
          <p:cNvSpPr txBox="1"/>
          <p:nvPr/>
        </p:nvSpPr>
        <p:spPr>
          <a:xfrm>
            <a:off x="5536722" y="4079185"/>
            <a:ext cx="726300" cy="4926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600">
                <a:latin typeface="Calibri"/>
                <a:ea typeface="Calibri"/>
                <a:cs typeface="Calibri"/>
                <a:sym typeface="Calibri"/>
              </a:rPr>
              <a:t>Sharers</a:t>
            </a:r>
            <a:endParaRPr sz="1600">
              <a:latin typeface="Calibri"/>
              <a:ea typeface="Calibri"/>
              <a:cs typeface="Calibri"/>
              <a:sym typeface="Calibri"/>
            </a:endParaRPr>
          </a:p>
          <a:p>
            <a:pPr indent="0" lvl="0" marL="0" rtl="0" algn="ctr">
              <a:spcBef>
                <a:spcPts val="0"/>
              </a:spcBef>
              <a:spcAft>
                <a:spcPts val="0"/>
              </a:spcAft>
              <a:buNone/>
            </a:pPr>
            <a:r>
              <a:rPr lang="en" sz="1600">
                <a:latin typeface="Calibri"/>
                <a:ea typeface="Calibri"/>
                <a:cs typeface="Calibri"/>
                <a:sym typeface="Calibri"/>
              </a:rPr>
              <a:t>(N bits)</a:t>
            </a:r>
            <a:endParaRPr sz="1600">
              <a:latin typeface="Calibri"/>
              <a:ea typeface="Calibri"/>
              <a:cs typeface="Calibri"/>
              <a:sym typeface="Calibri"/>
            </a:endParaRPr>
          </a:p>
        </p:txBody>
      </p:sp>
      <p:grpSp>
        <p:nvGrpSpPr>
          <p:cNvPr id="779" name="Google Shape;779;p51"/>
          <p:cNvGrpSpPr/>
          <p:nvPr/>
        </p:nvGrpSpPr>
        <p:grpSpPr>
          <a:xfrm>
            <a:off x="4217046" y="3410900"/>
            <a:ext cx="2541984" cy="554100"/>
            <a:chOff x="4855825" y="3448925"/>
            <a:chExt cx="2374133" cy="554100"/>
          </a:xfrm>
        </p:grpSpPr>
        <p:sp>
          <p:nvSpPr>
            <p:cNvPr id="780" name="Google Shape;780;p51"/>
            <p:cNvSpPr txBox="1"/>
            <p:nvPr/>
          </p:nvSpPr>
          <p:spPr>
            <a:xfrm>
              <a:off x="4855825" y="3448925"/>
              <a:ext cx="839700" cy="554100"/>
            </a:xfrm>
            <a:prstGeom prst="rect">
              <a:avLst/>
            </a:prstGeom>
            <a:solidFill>
              <a:srgbClr val="D3CAE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a:latin typeface="Open Sans"/>
                <a:ea typeface="Open Sans"/>
                <a:cs typeface="Open Sans"/>
                <a:sym typeface="Open Sans"/>
              </a:endParaRPr>
            </a:p>
          </p:txBody>
        </p:sp>
        <p:sp>
          <p:nvSpPr>
            <p:cNvPr id="781" name="Google Shape;781;p51"/>
            <p:cNvSpPr txBox="1"/>
            <p:nvPr/>
          </p:nvSpPr>
          <p:spPr>
            <a:xfrm>
              <a:off x="5699763" y="3448925"/>
              <a:ext cx="379800" cy="554100"/>
            </a:xfrm>
            <a:prstGeom prst="rect">
              <a:avLst/>
            </a:prstGeom>
            <a:solidFill>
              <a:srgbClr val="B5DC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a:latin typeface="Open Sans"/>
                <a:ea typeface="Open Sans"/>
                <a:cs typeface="Open Sans"/>
                <a:sym typeface="Open Sans"/>
              </a:endParaRPr>
            </a:p>
          </p:txBody>
        </p:sp>
        <p:sp>
          <p:nvSpPr>
            <p:cNvPr id="782" name="Google Shape;782;p51"/>
            <p:cNvSpPr txBox="1"/>
            <p:nvPr/>
          </p:nvSpPr>
          <p:spPr>
            <a:xfrm>
              <a:off x="6850158" y="3448925"/>
              <a:ext cx="379800" cy="554100"/>
            </a:xfrm>
            <a:prstGeom prst="rect">
              <a:avLst/>
            </a:prstGeom>
            <a:solidFill>
              <a:srgbClr val="B5DC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a:latin typeface="Open Sans"/>
                <a:ea typeface="Open Sans"/>
                <a:cs typeface="Open Sans"/>
                <a:sym typeface="Open Sans"/>
              </a:endParaRPr>
            </a:p>
          </p:txBody>
        </p:sp>
        <p:sp>
          <p:nvSpPr>
            <p:cNvPr id="783" name="Google Shape;783;p51"/>
            <p:cNvSpPr txBox="1"/>
            <p:nvPr/>
          </p:nvSpPr>
          <p:spPr>
            <a:xfrm>
              <a:off x="6466710" y="3448925"/>
              <a:ext cx="379800" cy="554100"/>
            </a:xfrm>
            <a:prstGeom prst="rect">
              <a:avLst/>
            </a:prstGeom>
            <a:solidFill>
              <a:srgbClr val="B5DC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a:latin typeface="Open Sans"/>
                <a:ea typeface="Open Sans"/>
                <a:cs typeface="Open Sans"/>
                <a:sym typeface="Open Sans"/>
              </a:endParaRPr>
            </a:p>
          </p:txBody>
        </p:sp>
        <p:sp>
          <p:nvSpPr>
            <p:cNvPr id="784" name="Google Shape;784;p51"/>
            <p:cNvSpPr txBox="1"/>
            <p:nvPr/>
          </p:nvSpPr>
          <p:spPr>
            <a:xfrm>
              <a:off x="6083262" y="3448925"/>
              <a:ext cx="379800" cy="554100"/>
            </a:xfrm>
            <a:prstGeom prst="rect">
              <a:avLst/>
            </a:prstGeom>
            <a:solidFill>
              <a:srgbClr val="B5DC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a:latin typeface="Open Sans"/>
                <a:ea typeface="Open Sans"/>
                <a:cs typeface="Open Sans"/>
                <a:sym typeface="Open Sans"/>
              </a:endParaRPr>
            </a:p>
          </p:txBody>
        </p:sp>
      </p:grpSp>
      <p:sp>
        <p:nvSpPr>
          <p:cNvPr id="785" name="Google Shape;785;p51"/>
          <p:cNvSpPr txBox="1"/>
          <p:nvPr/>
        </p:nvSpPr>
        <p:spPr>
          <a:xfrm>
            <a:off x="6957175" y="3562250"/>
            <a:ext cx="1043100" cy="2514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alibri"/>
                <a:ea typeface="Calibri"/>
                <a:cs typeface="Calibri"/>
                <a:sym typeface="Calibri"/>
              </a:rPr>
              <a:t>Byte B</a:t>
            </a:r>
            <a:endParaRPr sz="2000">
              <a:latin typeface="Calibri"/>
              <a:ea typeface="Calibri"/>
              <a:cs typeface="Calibri"/>
              <a:sym typeface="Calibri"/>
            </a:endParaRPr>
          </a:p>
        </p:txBody>
      </p:sp>
      <p:cxnSp>
        <p:nvCxnSpPr>
          <p:cNvPr id="786" name="Google Shape;786;p51"/>
          <p:cNvCxnSpPr/>
          <p:nvPr/>
        </p:nvCxnSpPr>
        <p:spPr>
          <a:xfrm rot="10800000">
            <a:off x="5151825" y="4211563"/>
            <a:ext cx="384900" cy="900"/>
          </a:xfrm>
          <a:prstGeom prst="straightConnector1">
            <a:avLst/>
          </a:prstGeom>
          <a:noFill/>
          <a:ln cap="flat" cmpd="sng" w="38100">
            <a:solidFill>
              <a:schemeClr val="dk2"/>
            </a:solidFill>
            <a:prstDash val="solid"/>
            <a:round/>
            <a:headEnd len="med" w="med" type="none"/>
            <a:tailEnd len="med" w="med" type="stealth"/>
          </a:ln>
        </p:spPr>
      </p:cxnSp>
      <p:cxnSp>
        <p:nvCxnSpPr>
          <p:cNvPr id="787" name="Google Shape;787;p51"/>
          <p:cNvCxnSpPr/>
          <p:nvPr/>
        </p:nvCxnSpPr>
        <p:spPr>
          <a:xfrm rot="10800000">
            <a:off x="6348450" y="4181100"/>
            <a:ext cx="410400" cy="8100"/>
          </a:xfrm>
          <a:prstGeom prst="straightConnector1">
            <a:avLst/>
          </a:prstGeom>
          <a:noFill/>
          <a:ln cap="flat" cmpd="sng" w="38100">
            <a:solidFill>
              <a:schemeClr val="dk2"/>
            </a:solidFill>
            <a:prstDash val="solid"/>
            <a:round/>
            <a:headEnd len="med" w="med" type="stealth"/>
            <a:tailEnd len="med" w="med" type="none"/>
          </a:ln>
        </p:spPr>
      </p:cxnSp>
      <p:cxnSp>
        <p:nvCxnSpPr>
          <p:cNvPr id="788" name="Google Shape;788;p51"/>
          <p:cNvCxnSpPr>
            <a:stCxn id="780" idx="1"/>
            <a:endCxn id="776" idx="2"/>
          </p:cNvCxnSpPr>
          <p:nvPr/>
        </p:nvCxnSpPr>
        <p:spPr>
          <a:xfrm flipH="1" rot="10800000">
            <a:off x="4217046" y="1923050"/>
            <a:ext cx="52200" cy="1764900"/>
          </a:xfrm>
          <a:prstGeom prst="straightConnector1">
            <a:avLst/>
          </a:prstGeom>
          <a:noFill/>
          <a:ln cap="flat" cmpd="sng" w="19050">
            <a:solidFill>
              <a:srgbClr val="000000"/>
            </a:solidFill>
            <a:prstDash val="solid"/>
            <a:round/>
            <a:headEnd len="med" w="med" type="none"/>
            <a:tailEnd len="med" w="med" type="none"/>
          </a:ln>
        </p:spPr>
      </p:cxnSp>
      <p:cxnSp>
        <p:nvCxnSpPr>
          <p:cNvPr id="789" name="Google Shape;789;p51"/>
          <p:cNvCxnSpPr>
            <a:stCxn id="782" idx="3"/>
            <a:endCxn id="776" idx="0"/>
          </p:cNvCxnSpPr>
          <p:nvPr/>
        </p:nvCxnSpPr>
        <p:spPr>
          <a:xfrm rot="10800000">
            <a:off x="5836230" y="1923050"/>
            <a:ext cx="922800" cy="1764900"/>
          </a:xfrm>
          <a:prstGeom prst="straightConnector1">
            <a:avLst/>
          </a:prstGeom>
          <a:noFill/>
          <a:ln cap="flat" cmpd="sng" w="19050">
            <a:solidFill>
              <a:srgbClr val="000000"/>
            </a:solidFill>
            <a:prstDash val="solid"/>
            <a:round/>
            <a:headEnd len="med" w="med" type="none"/>
            <a:tailEnd len="med" w="med" type="none"/>
          </a:ln>
        </p:spPr>
      </p:cxnSp>
      <p:sp>
        <p:nvSpPr>
          <p:cNvPr id="790" name="Google Shape;790;p51"/>
          <p:cNvSpPr txBox="1"/>
          <p:nvPr>
            <p:ph idx="1" type="body"/>
          </p:nvPr>
        </p:nvSpPr>
        <p:spPr>
          <a:xfrm>
            <a:off x="343425" y="854425"/>
            <a:ext cx="7280400" cy="3387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2200">
                <a:solidFill>
                  <a:srgbClr val="0E101A"/>
                </a:solidFill>
              </a:rPr>
              <a:t>Shared Access Metadata (SAM) to track the access history</a:t>
            </a:r>
            <a:endParaRPr sz="2200">
              <a:solidFill>
                <a:srgbClr val="0E101A"/>
              </a:solidFill>
            </a:endParaRPr>
          </a:p>
        </p:txBody>
      </p:sp>
      <p:sp>
        <p:nvSpPr>
          <p:cNvPr id="791" name="Google Shape;791;p51"/>
          <p:cNvSpPr txBox="1"/>
          <p:nvPr/>
        </p:nvSpPr>
        <p:spPr>
          <a:xfrm>
            <a:off x="6957175" y="4048425"/>
            <a:ext cx="1849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N # of Cores</a:t>
            </a:r>
            <a:endParaRPr sz="1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16"/>
          <p:cNvPicPr preferRelativeResize="0"/>
          <p:nvPr/>
        </p:nvPicPr>
        <p:blipFill>
          <a:blip r:embed="rId3">
            <a:alphaModFix/>
          </a:blip>
          <a:stretch>
            <a:fillRect/>
          </a:stretch>
        </p:blipFill>
        <p:spPr>
          <a:xfrm>
            <a:off x="1778250" y="873625"/>
            <a:ext cx="5944875" cy="3359050"/>
          </a:xfrm>
          <a:prstGeom prst="rect">
            <a:avLst/>
          </a:prstGeom>
          <a:noFill/>
          <a:ln>
            <a:noFill/>
          </a:ln>
        </p:spPr>
      </p:pic>
      <p:pic>
        <p:nvPicPr>
          <p:cNvPr id="161" name="Google Shape;161;p16"/>
          <p:cNvPicPr preferRelativeResize="0"/>
          <p:nvPr/>
        </p:nvPicPr>
        <p:blipFill>
          <a:blip r:embed="rId4">
            <a:alphaModFix/>
          </a:blip>
          <a:stretch>
            <a:fillRect/>
          </a:stretch>
        </p:blipFill>
        <p:spPr>
          <a:xfrm>
            <a:off x="464975" y="2296625"/>
            <a:ext cx="8214049" cy="2330875"/>
          </a:xfrm>
          <a:prstGeom prst="rect">
            <a:avLst/>
          </a:prstGeom>
          <a:noFill/>
          <a:ln>
            <a:noFill/>
          </a:ln>
        </p:spPr>
      </p:pic>
      <p:sp>
        <p:nvSpPr>
          <p:cNvPr id="162" name="Google Shape;162;p16"/>
          <p:cNvSpPr txBox="1"/>
          <p:nvPr>
            <p:ph type="title"/>
          </p:nvPr>
        </p:nvSpPr>
        <p:spPr>
          <a:xfrm>
            <a:off x="456050" y="227125"/>
            <a:ext cx="7748700" cy="646500"/>
          </a:xfrm>
          <a:prstGeom prst="rect">
            <a:avLst/>
          </a:prstGeom>
          <a:solidFill>
            <a:srgbClr val="FFFFFF">
              <a:alpha val="90450"/>
            </a:srgbClr>
          </a:solidFill>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The Netflix Case Study</a:t>
            </a:r>
            <a:endParaRPr>
              <a:solidFill>
                <a:srgbClr val="745D13"/>
              </a:solidFill>
            </a:endParaRPr>
          </a:p>
        </p:txBody>
      </p:sp>
      <p:sp>
        <p:nvSpPr>
          <p:cNvPr id="163" name="Google Shape;163;p1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5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97" name="Google Shape;797;p52"/>
          <p:cNvSpPr txBox="1"/>
          <p:nvPr>
            <p:ph type="title"/>
          </p:nvPr>
        </p:nvSpPr>
        <p:spPr>
          <a:xfrm>
            <a:off x="449525" y="218425"/>
            <a:ext cx="69201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Overview of Architectural Modification</a:t>
            </a:r>
            <a:endParaRPr baseline="30000">
              <a:solidFill>
                <a:srgbClr val="745D13"/>
              </a:solidFill>
            </a:endParaRPr>
          </a:p>
        </p:txBody>
      </p:sp>
      <p:sp>
        <p:nvSpPr>
          <p:cNvPr id="798" name="Google Shape;798;p52"/>
          <p:cNvSpPr/>
          <p:nvPr/>
        </p:nvSpPr>
        <p:spPr>
          <a:xfrm>
            <a:off x="6270400" y="1726325"/>
            <a:ext cx="1408800" cy="393600"/>
          </a:xfrm>
          <a:prstGeom prst="roundRect">
            <a:avLst>
              <a:gd fmla="val 16667" name="adj"/>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LLC</a:t>
            </a:r>
            <a:endParaRPr sz="2200"/>
          </a:p>
        </p:txBody>
      </p:sp>
      <p:sp>
        <p:nvSpPr>
          <p:cNvPr id="799" name="Google Shape;799;p52"/>
          <p:cNvSpPr/>
          <p:nvPr/>
        </p:nvSpPr>
        <p:spPr>
          <a:xfrm>
            <a:off x="2277500" y="2082713"/>
            <a:ext cx="1408800" cy="720900"/>
          </a:xfrm>
          <a:prstGeom prst="roundRect">
            <a:avLst>
              <a:gd fmla="val 16667" name="adj"/>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Main Memory</a:t>
            </a:r>
            <a:endParaRPr sz="2200"/>
          </a:p>
        </p:txBody>
      </p:sp>
      <p:grpSp>
        <p:nvGrpSpPr>
          <p:cNvPr id="800" name="Google Shape;800;p52"/>
          <p:cNvGrpSpPr/>
          <p:nvPr/>
        </p:nvGrpSpPr>
        <p:grpSpPr>
          <a:xfrm>
            <a:off x="1260505" y="3535540"/>
            <a:ext cx="2338382" cy="1251042"/>
            <a:chOff x="894006" y="3739283"/>
            <a:chExt cx="834600" cy="879900"/>
          </a:xfrm>
        </p:grpSpPr>
        <p:sp>
          <p:nvSpPr>
            <p:cNvPr id="801" name="Google Shape;801;p52"/>
            <p:cNvSpPr/>
            <p:nvPr/>
          </p:nvSpPr>
          <p:spPr>
            <a:xfrm>
              <a:off x="894006" y="3739283"/>
              <a:ext cx="834600" cy="879900"/>
            </a:xfrm>
            <a:prstGeom prst="roundRect">
              <a:avLst>
                <a:gd fmla="val 13614" name="adj"/>
              </a:avLst>
            </a:prstGeom>
            <a:solidFill>
              <a:srgbClr val="F6F6F6"/>
            </a:solidFill>
            <a:ln cap="flat" cmpd="sng" w="9525">
              <a:solidFill>
                <a:srgbClr val="000000"/>
              </a:solidFill>
              <a:prstDash val="solid"/>
              <a:round/>
              <a:headEnd len="sm" w="sm" type="none"/>
              <a:tailEnd len="sm" w="sm" type="none"/>
            </a:ln>
          </p:spPr>
          <p:txBody>
            <a:bodyPr anchorCtr="0" anchor="b" bIns="0" lIns="0" spcFirstLastPara="1" rIns="91425" wrap="square" tIns="0">
              <a:noAutofit/>
            </a:bodyPr>
            <a:lstStyle/>
            <a:p>
              <a:pPr indent="0" lvl="0" marL="0" rtl="0" algn="ctr">
                <a:spcBef>
                  <a:spcPts val="0"/>
                </a:spcBef>
                <a:spcAft>
                  <a:spcPts val="0"/>
                </a:spcAft>
                <a:buNone/>
              </a:pPr>
              <a:r>
                <a:rPr lang="en" sz="2200">
                  <a:latin typeface="Calibri"/>
                  <a:ea typeface="Calibri"/>
                  <a:cs typeface="Calibri"/>
                  <a:sym typeface="Calibri"/>
                </a:rPr>
                <a:t>Core 0</a:t>
              </a:r>
              <a:endParaRPr sz="2200">
                <a:latin typeface="Calibri"/>
                <a:ea typeface="Calibri"/>
                <a:cs typeface="Calibri"/>
                <a:sym typeface="Calibri"/>
              </a:endParaRPr>
            </a:p>
          </p:txBody>
        </p:sp>
        <p:sp>
          <p:nvSpPr>
            <p:cNvPr id="802" name="Google Shape;802;p52"/>
            <p:cNvSpPr/>
            <p:nvPr/>
          </p:nvSpPr>
          <p:spPr>
            <a:xfrm>
              <a:off x="1002169" y="4130737"/>
              <a:ext cx="291300" cy="211500"/>
            </a:xfrm>
            <a:prstGeom prst="rect">
              <a:avLst/>
            </a:prstGeom>
            <a:solidFill>
              <a:srgbClr val="F6F6F6"/>
            </a:solidFill>
            <a:ln cap="flat" cmpd="sng" w="9525">
              <a:solidFill>
                <a:srgbClr val="7F6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L1I</a:t>
              </a:r>
              <a:endParaRPr sz="2200">
                <a:latin typeface="Calibri"/>
                <a:ea typeface="Calibri"/>
                <a:cs typeface="Calibri"/>
                <a:sym typeface="Calibri"/>
              </a:endParaRPr>
            </a:p>
          </p:txBody>
        </p:sp>
        <p:sp>
          <p:nvSpPr>
            <p:cNvPr id="803" name="Google Shape;803;p52"/>
            <p:cNvSpPr/>
            <p:nvPr/>
          </p:nvSpPr>
          <p:spPr>
            <a:xfrm>
              <a:off x="1293432" y="4130737"/>
              <a:ext cx="327000" cy="211500"/>
            </a:xfrm>
            <a:prstGeom prst="rect">
              <a:avLst/>
            </a:prstGeom>
            <a:solidFill>
              <a:srgbClr val="F6F6F6"/>
            </a:solidFill>
            <a:ln cap="flat" cmpd="sng" w="9525">
              <a:solidFill>
                <a:srgbClr val="7F6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L1D</a:t>
              </a:r>
              <a:endParaRPr sz="2200">
                <a:latin typeface="Calibri"/>
                <a:ea typeface="Calibri"/>
                <a:cs typeface="Calibri"/>
                <a:sym typeface="Calibri"/>
              </a:endParaRPr>
            </a:p>
          </p:txBody>
        </p:sp>
        <p:sp>
          <p:nvSpPr>
            <p:cNvPr id="804" name="Google Shape;804;p52"/>
            <p:cNvSpPr/>
            <p:nvPr/>
          </p:nvSpPr>
          <p:spPr>
            <a:xfrm flipH="1" rot="-2696">
              <a:off x="910970" y="3785612"/>
              <a:ext cx="382500" cy="2991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200">
                  <a:latin typeface="Calibri"/>
                  <a:ea typeface="Calibri"/>
                  <a:cs typeface="Calibri"/>
                  <a:sym typeface="Calibri"/>
                </a:rPr>
                <a:t>L1 Ctrl</a:t>
              </a:r>
              <a:endParaRPr sz="2200">
                <a:latin typeface="Calibri"/>
                <a:ea typeface="Calibri"/>
                <a:cs typeface="Calibri"/>
                <a:sym typeface="Calibri"/>
              </a:endParaRPr>
            </a:p>
          </p:txBody>
        </p:sp>
      </p:grpSp>
      <p:sp>
        <p:nvSpPr>
          <p:cNvPr id="805" name="Google Shape;805;p52"/>
          <p:cNvSpPr/>
          <p:nvPr/>
        </p:nvSpPr>
        <p:spPr>
          <a:xfrm flipH="1">
            <a:off x="6270400" y="2119925"/>
            <a:ext cx="1408800" cy="6465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200"/>
              <a:t>LLC Ctrl</a:t>
            </a:r>
            <a:endParaRPr sz="2200"/>
          </a:p>
        </p:txBody>
      </p:sp>
      <p:sp>
        <p:nvSpPr>
          <p:cNvPr id="806" name="Google Shape;806;p52"/>
          <p:cNvSpPr/>
          <p:nvPr/>
        </p:nvSpPr>
        <p:spPr>
          <a:xfrm>
            <a:off x="4269200" y="2119925"/>
            <a:ext cx="1566900" cy="6465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Directory Ctrl</a:t>
            </a:r>
            <a:endParaRPr sz="2200"/>
          </a:p>
        </p:txBody>
      </p:sp>
      <p:cxnSp>
        <p:nvCxnSpPr>
          <p:cNvPr id="807" name="Google Shape;807;p52"/>
          <p:cNvCxnSpPr/>
          <p:nvPr/>
        </p:nvCxnSpPr>
        <p:spPr>
          <a:xfrm>
            <a:off x="2105154" y="3234619"/>
            <a:ext cx="5895000" cy="2400"/>
          </a:xfrm>
          <a:prstGeom prst="straightConnector1">
            <a:avLst/>
          </a:prstGeom>
          <a:noFill/>
          <a:ln cap="flat" cmpd="sng" w="38100">
            <a:solidFill>
              <a:srgbClr val="000000"/>
            </a:solidFill>
            <a:prstDash val="solid"/>
            <a:round/>
            <a:headEnd len="med" w="med" type="none"/>
            <a:tailEnd len="med" w="med" type="none"/>
          </a:ln>
        </p:spPr>
      </p:cxnSp>
      <p:cxnSp>
        <p:nvCxnSpPr>
          <p:cNvPr id="808" name="Google Shape;808;p52"/>
          <p:cNvCxnSpPr>
            <a:stCxn id="806" idx="0"/>
            <a:endCxn id="805" idx="0"/>
          </p:cNvCxnSpPr>
          <p:nvPr/>
        </p:nvCxnSpPr>
        <p:spPr>
          <a:xfrm>
            <a:off x="5836100" y="2443175"/>
            <a:ext cx="434400" cy="0"/>
          </a:xfrm>
          <a:prstGeom prst="straightConnector1">
            <a:avLst/>
          </a:prstGeom>
          <a:noFill/>
          <a:ln cap="flat" cmpd="sng" w="19050">
            <a:solidFill>
              <a:srgbClr val="000000"/>
            </a:solidFill>
            <a:prstDash val="solid"/>
            <a:round/>
            <a:headEnd len="med" w="med" type="stealth"/>
            <a:tailEnd len="med" w="med" type="stealth"/>
          </a:ln>
        </p:spPr>
      </p:cxnSp>
      <p:cxnSp>
        <p:nvCxnSpPr>
          <p:cNvPr id="809" name="Google Shape;809;p52"/>
          <p:cNvCxnSpPr/>
          <p:nvPr/>
        </p:nvCxnSpPr>
        <p:spPr>
          <a:xfrm flipH="1">
            <a:off x="7263400" y="2758225"/>
            <a:ext cx="1200" cy="507000"/>
          </a:xfrm>
          <a:prstGeom prst="straightConnector1">
            <a:avLst/>
          </a:prstGeom>
          <a:noFill/>
          <a:ln cap="flat" cmpd="sng" w="19050">
            <a:solidFill>
              <a:srgbClr val="000000"/>
            </a:solidFill>
            <a:prstDash val="solid"/>
            <a:round/>
            <a:headEnd len="med" w="med" type="stealth"/>
            <a:tailEnd len="med" w="med" type="stealth"/>
          </a:ln>
        </p:spPr>
      </p:cxnSp>
      <p:cxnSp>
        <p:nvCxnSpPr>
          <p:cNvPr id="810" name="Google Shape;810;p52"/>
          <p:cNvCxnSpPr/>
          <p:nvPr/>
        </p:nvCxnSpPr>
        <p:spPr>
          <a:xfrm rot="10800000">
            <a:off x="2120652" y="3217736"/>
            <a:ext cx="7500" cy="318000"/>
          </a:xfrm>
          <a:prstGeom prst="straightConnector1">
            <a:avLst/>
          </a:prstGeom>
          <a:noFill/>
          <a:ln cap="flat" cmpd="sng" w="19050">
            <a:solidFill>
              <a:srgbClr val="000000"/>
            </a:solidFill>
            <a:prstDash val="solid"/>
            <a:round/>
            <a:headEnd len="med" w="med" type="stealth"/>
            <a:tailEnd len="med" w="med" type="stealth"/>
          </a:ln>
        </p:spPr>
      </p:cxnSp>
      <p:cxnSp>
        <p:nvCxnSpPr>
          <p:cNvPr id="811" name="Google Shape;811;p52"/>
          <p:cNvCxnSpPr>
            <a:stCxn id="806" idx="2"/>
            <a:endCxn id="799" idx="3"/>
          </p:cNvCxnSpPr>
          <p:nvPr/>
        </p:nvCxnSpPr>
        <p:spPr>
          <a:xfrm rot="10800000">
            <a:off x="3686300" y="2443175"/>
            <a:ext cx="582900" cy="0"/>
          </a:xfrm>
          <a:prstGeom prst="straightConnector1">
            <a:avLst/>
          </a:prstGeom>
          <a:noFill/>
          <a:ln cap="flat" cmpd="sng" w="19050">
            <a:solidFill>
              <a:srgbClr val="000000"/>
            </a:solidFill>
            <a:prstDash val="solid"/>
            <a:round/>
            <a:headEnd len="med" w="med" type="stealth"/>
            <a:tailEnd len="med" w="med" type="stealth"/>
          </a:ln>
        </p:spPr>
      </p:cxnSp>
      <p:sp>
        <p:nvSpPr>
          <p:cNvPr id="812" name="Google Shape;812;p52"/>
          <p:cNvSpPr/>
          <p:nvPr/>
        </p:nvSpPr>
        <p:spPr>
          <a:xfrm>
            <a:off x="2561502" y="3617024"/>
            <a:ext cx="980100" cy="393600"/>
          </a:xfrm>
          <a:prstGeom prst="rect">
            <a:avLst/>
          </a:prstGeom>
          <a:solidFill>
            <a:srgbClr val="FCE5CD"/>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PAM</a:t>
            </a:r>
            <a:endParaRPr b="1" sz="2400">
              <a:latin typeface="Calibri"/>
              <a:ea typeface="Calibri"/>
              <a:cs typeface="Calibri"/>
              <a:sym typeface="Calibri"/>
            </a:endParaRPr>
          </a:p>
        </p:txBody>
      </p:sp>
      <p:sp>
        <p:nvSpPr>
          <p:cNvPr id="813" name="Google Shape;813;p52"/>
          <p:cNvSpPr txBox="1"/>
          <p:nvPr>
            <p:ph idx="1" type="body"/>
          </p:nvPr>
        </p:nvSpPr>
        <p:spPr>
          <a:xfrm>
            <a:off x="343425" y="854425"/>
            <a:ext cx="7280400" cy="3387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2200">
                <a:solidFill>
                  <a:srgbClr val="0E101A"/>
                </a:solidFill>
              </a:rPr>
              <a:t>Private Access Metadata (PAM) to track the local access</a:t>
            </a:r>
            <a:endParaRPr sz="2200">
              <a:solidFill>
                <a:srgbClr val="0E101A"/>
              </a:solidFill>
            </a:endParaRPr>
          </a:p>
        </p:txBody>
      </p:sp>
      <p:sp>
        <p:nvSpPr>
          <p:cNvPr id="814" name="Google Shape;814;p52"/>
          <p:cNvSpPr/>
          <p:nvPr/>
        </p:nvSpPr>
        <p:spPr>
          <a:xfrm>
            <a:off x="4269200" y="1726325"/>
            <a:ext cx="1566900" cy="393600"/>
          </a:xfrm>
          <a:prstGeom prst="round2SameRect">
            <a:avLst>
              <a:gd fmla="val 0" name="adj1"/>
              <a:gd fmla="val 0" name="adj2"/>
            </a:avLst>
          </a:prstGeom>
          <a:solidFill>
            <a:srgbClr val="8FEEFF"/>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t>SAM</a:t>
            </a:r>
            <a:endParaRPr b="1" sz="24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5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20" name="Google Shape;820;p53"/>
          <p:cNvSpPr/>
          <p:nvPr/>
        </p:nvSpPr>
        <p:spPr>
          <a:xfrm>
            <a:off x="6270400" y="1726325"/>
            <a:ext cx="1408800" cy="393600"/>
          </a:xfrm>
          <a:prstGeom prst="roundRect">
            <a:avLst>
              <a:gd fmla="val 16667" name="adj"/>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LLC</a:t>
            </a:r>
            <a:endParaRPr sz="2200"/>
          </a:p>
        </p:txBody>
      </p:sp>
      <p:sp>
        <p:nvSpPr>
          <p:cNvPr id="821" name="Google Shape;821;p53"/>
          <p:cNvSpPr/>
          <p:nvPr/>
        </p:nvSpPr>
        <p:spPr>
          <a:xfrm>
            <a:off x="2277500" y="2082713"/>
            <a:ext cx="1408800" cy="720900"/>
          </a:xfrm>
          <a:prstGeom prst="roundRect">
            <a:avLst>
              <a:gd fmla="val 16667" name="adj"/>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Main Memory</a:t>
            </a:r>
            <a:endParaRPr sz="2200"/>
          </a:p>
        </p:txBody>
      </p:sp>
      <p:grpSp>
        <p:nvGrpSpPr>
          <p:cNvPr id="822" name="Google Shape;822;p53"/>
          <p:cNvGrpSpPr/>
          <p:nvPr/>
        </p:nvGrpSpPr>
        <p:grpSpPr>
          <a:xfrm>
            <a:off x="1260505" y="3535540"/>
            <a:ext cx="2338382" cy="1251042"/>
            <a:chOff x="894006" y="3739283"/>
            <a:chExt cx="834600" cy="879900"/>
          </a:xfrm>
        </p:grpSpPr>
        <p:sp>
          <p:nvSpPr>
            <p:cNvPr id="823" name="Google Shape;823;p53"/>
            <p:cNvSpPr/>
            <p:nvPr/>
          </p:nvSpPr>
          <p:spPr>
            <a:xfrm>
              <a:off x="894006" y="3739283"/>
              <a:ext cx="834600" cy="879900"/>
            </a:xfrm>
            <a:prstGeom prst="roundRect">
              <a:avLst>
                <a:gd fmla="val 13614" name="adj"/>
              </a:avLst>
            </a:prstGeom>
            <a:solidFill>
              <a:srgbClr val="F6F6F6"/>
            </a:solidFill>
            <a:ln cap="flat" cmpd="sng" w="9525">
              <a:solidFill>
                <a:srgbClr val="000000"/>
              </a:solidFill>
              <a:prstDash val="solid"/>
              <a:round/>
              <a:headEnd len="sm" w="sm" type="none"/>
              <a:tailEnd len="sm" w="sm" type="none"/>
            </a:ln>
          </p:spPr>
          <p:txBody>
            <a:bodyPr anchorCtr="0" anchor="b" bIns="0" lIns="0" spcFirstLastPara="1" rIns="91425" wrap="square" tIns="0">
              <a:noAutofit/>
            </a:bodyPr>
            <a:lstStyle/>
            <a:p>
              <a:pPr indent="0" lvl="0" marL="0" rtl="0" algn="ctr">
                <a:spcBef>
                  <a:spcPts val="0"/>
                </a:spcBef>
                <a:spcAft>
                  <a:spcPts val="0"/>
                </a:spcAft>
                <a:buNone/>
              </a:pPr>
              <a:r>
                <a:rPr lang="en" sz="2200">
                  <a:latin typeface="Calibri"/>
                  <a:ea typeface="Calibri"/>
                  <a:cs typeface="Calibri"/>
                  <a:sym typeface="Calibri"/>
                </a:rPr>
                <a:t>Core 0</a:t>
              </a:r>
              <a:endParaRPr sz="2200">
                <a:latin typeface="Calibri"/>
                <a:ea typeface="Calibri"/>
                <a:cs typeface="Calibri"/>
                <a:sym typeface="Calibri"/>
              </a:endParaRPr>
            </a:p>
          </p:txBody>
        </p:sp>
        <p:sp>
          <p:nvSpPr>
            <p:cNvPr id="824" name="Google Shape;824;p53"/>
            <p:cNvSpPr/>
            <p:nvPr/>
          </p:nvSpPr>
          <p:spPr>
            <a:xfrm>
              <a:off x="1002169" y="4130737"/>
              <a:ext cx="291300" cy="211500"/>
            </a:xfrm>
            <a:prstGeom prst="rect">
              <a:avLst/>
            </a:prstGeom>
            <a:solidFill>
              <a:srgbClr val="F6F6F6"/>
            </a:solidFill>
            <a:ln cap="flat" cmpd="sng" w="9525">
              <a:solidFill>
                <a:srgbClr val="7F6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L1I</a:t>
              </a:r>
              <a:endParaRPr sz="2200">
                <a:latin typeface="Calibri"/>
                <a:ea typeface="Calibri"/>
                <a:cs typeface="Calibri"/>
                <a:sym typeface="Calibri"/>
              </a:endParaRPr>
            </a:p>
          </p:txBody>
        </p:sp>
        <p:sp>
          <p:nvSpPr>
            <p:cNvPr id="825" name="Google Shape;825;p53"/>
            <p:cNvSpPr/>
            <p:nvPr/>
          </p:nvSpPr>
          <p:spPr>
            <a:xfrm>
              <a:off x="1293432" y="4130737"/>
              <a:ext cx="327000" cy="211500"/>
            </a:xfrm>
            <a:prstGeom prst="rect">
              <a:avLst/>
            </a:prstGeom>
            <a:solidFill>
              <a:srgbClr val="F6F6F6"/>
            </a:solidFill>
            <a:ln cap="flat" cmpd="sng" w="9525">
              <a:solidFill>
                <a:srgbClr val="7F6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L1D</a:t>
              </a:r>
              <a:endParaRPr sz="2200">
                <a:latin typeface="Calibri"/>
                <a:ea typeface="Calibri"/>
                <a:cs typeface="Calibri"/>
                <a:sym typeface="Calibri"/>
              </a:endParaRPr>
            </a:p>
          </p:txBody>
        </p:sp>
        <p:sp>
          <p:nvSpPr>
            <p:cNvPr id="826" name="Google Shape;826;p53"/>
            <p:cNvSpPr/>
            <p:nvPr/>
          </p:nvSpPr>
          <p:spPr>
            <a:xfrm flipH="1" rot="-2696">
              <a:off x="910970" y="3785612"/>
              <a:ext cx="382500" cy="2991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200">
                  <a:latin typeface="Calibri"/>
                  <a:ea typeface="Calibri"/>
                  <a:cs typeface="Calibri"/>
                  <a:sym typeface="Calibri"/>
                </a:rPr>
                <a:t>L1 Ctrl</a:t>
              </a:r>
              <a:endParaRPr sz="2200">
                <a:latin typeface="Calibri"/>
                <a:ea typeface="Calibri"/>
                <a:cs typeface="Calibri"/>
                <a:sym typeface="Calibri"/>
              </a:endParaRPr>
            </a:p>
          </p:txBody>
        </p:sp>
      </p:grpSp>
      <p:sp>
        <p:nvSpPr>
          <p:cNvPr id="827" name="Google Shape;827;p53"/>
          <p:cNvSpPr/>
          <p:nvPr/>
        </p:nvSpPr>
        <p:spPr>
          <a:xfrm flipH="1">
            <a:off x="6270400" y="2119925"/>
            <a:ext cx="1408800" cy="6465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200"/>
              <a:t>LLC Ctrl</a:t>
            </a:r>
            <a:endParaRPr sz="2200"/>
          </a:p>
        </p:txBody>
      </p:sp>
      <p:sp>
        <p:nvSpPr>
          <p:cNvPr id="828" name="Google Shape;828;p53"/>
          <p:cNvSpPr/>
          <p:nvPr/>
        </p:nvSpPr>
        <p:spPr>
          <a:xfrm>
            <a:off x="4269200" y="2119925"/>
            <a:ext cx="1566900" cy="6465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Directory Ctrl</a:t>
            </a:r>
            <a:endParaRPr sz="2200"/>
          </a:p>
        </p:txBody>
      </p:sp>
      <p:cxnSp>
        <p:nvCxnSpPr>
          <p:cNvPr id="829" name="Google Shape;829;p53"/>
          <p:cNvCxnSpPr/>
          <p:nvPr/>
        </p:nvCxnSpPr>
        <p:spPr>
          <a:xfrm>
            <a:off x="2105154" y="3234619"/>
            <a:ext cx="5895000" cy="2400"/>
          </a:xfrm>
          <a:prstGeom prst="straightConnector1">
            <a:avLst/>
          </a:prstGeom>
          <a:noFill/>
          <a:ln cap="flat" cmpd="sng" w="38100">
            <a:solidFill>
              <a:srgbClr val="000000"/>
            </a:solidFill>
            <a:prstDash val="solid"/>
            <a:round/>
            <a:headEnd len="med" w="med" type="none"/>
            <a:tailEnd len="med" w="med" type="none"/>
          </a:ln>
        </p:spPr>
      </p:cxnSp>
      <p:cxnSp>
        <p:nvCxnSpPr>
          <p:cNvPr id="830" name="Google Shape;830;p53"/>
          <p:cNvCxnSpPr>
            <a:stCxn id="828" idx="0"/>
            <a:endCxn id="827" idx="0"/>
          </p:cNvCxnSpPr>
          <p:nvPr/>
        </p:nvCxnSpPr>
        <p:spPr>
          <a:xfrm>
            <a:off x="5836100" y="2443175"/>
            <a:ext cx="434400" cy="0"/>
          </a:xfrm>
          <a:prstGeom prst="straightConnector1">
            <a:avLst/>
          </a:prstGeom>
          <a:noFill/>
          <a:ln cap="flat" cmpd="sng" w="19050">
            <a:solidFill>
              <a:srgbClr val="000000"/>
            </a:solidFill>
            <a:prstDash val="solid"/>
            <a:round/>
            <a:headEnd len="med" w="med" type="stealth"/>
            <a:tailEnd len="med" w="med" type="stealth"/>
          </a:ln>
        </p:spPr>
      </p:cxnSp>
      <p:cxnSp>
        <p:nvCxnSpPr>
          <p:cNvPr id="831" name="Google Shape;831;p53"/>
          <p:cNvCxnSpPr/>
          <p:nvPr/>
        </p:nvCxnSpPr>
        <p:spPr>
          <a:xfrm flipH="1">
            <a:off x="7263400" y="2758225"/>
            <a:ext cx="1200" cy="507000"/>
          </a:xfrm>
          <a:prstGeom prst="straightConnector1">
            <a:avLst/>
          </a:prstGeom>
          <a:noFill/>
          <a:ln cap="flat" cmpd="sng" w="19050">
            <a:solidFill>
              <a:srgbClr val="000000"/>
            </a:solidFill>
            <a:prstDash val="solid"/>
            <a:round/>
            <a:headEnd len="med" w="med" type="stealth"/>
            <a:tailEnd len="med" w="med" type="stealth"/>
          </a:ln>
        </p:spPr>
      </p:cxnSp>
      <p:cxnSp>
        <p:nvCxnSpPr>
          <p:cNvPr id="832" name="Google Shape;832;p53"/>
          <p:cNvCxnSpPr/>
          <p:nvPr/>
        </p:nvCxnSpPr>
        <p:spPr>
          <a:xfrm rot="10800000">
            <a:off x="2120652" y="3217736"/>
            <a:ext cx="7500" cy="318000"/>
          </a:xfrm>
          <a:prstGeom prst="straightConnector1">
            <a:avLst/>
          </a:prstGeom>
          <a:noFill/>
          <a:ln cap="flat" cmpd="sng" w="19050">
            <a:solidFill>
              <a:srgbClr val="000000"/>
            </a:solidFill>
            <a:prstDash val="solid"/>
            <a:round/>
            <a:headEnd len="med" w="med" type="stealth"/>
            <a:tailEnd len="med" w="med" type="stealth"/>
          </a:ln>
        </p:spPr>
      </p:cxnSp>
      <p:cxnSp>
        <p:nvCxnSpPr>
          <p:cNvPr id="833" name="Google Shape;833;p53"/>
          <p:cNvCxnSpPr>
            <a:stCxn id="828" idx="2"/>
            <a:endCxn id="821" idx="3"/>
          </p:cNvCxnSpPr>
          <p:nvPr/>
        </p:nvCxnSpPr>
        <p:spPr>
          <a:xfrm rot="10800000">
            <a:off x="3686300" y="2443175"/>
            <a:ext cx="582900" cy="0"/>
          </a:xfrm>
          <a:prstGeom prst="straightConnector1">
            <a:avLst/>
          </a:prstGeom>
          <a:noFill/>
          <a:ln cap="flat" cmpd="sng" w="19050">
            <a:solidFill>
              <a:srgbClr val="000000"/>
            </a:solidFill>
            <a:prstDash val="solid"/>
            <a:round/>
            <a:headEnd len="med" w="med" type="stealth"/>
            <a:tailEnd len="med" w="med" type="stealth"/>
          </a:ln>
        </p:spPr>
      </p:cxnSp>
      <p:sp>
        <p:nvSpPr>
          <p:cNvPr id="834" name="Google Shape;834;p53"/>
          <p:cNvSpPr txBox="1"/>
          <p:nvPr/>
        </p:nvSpPr>
        <p:spPr>
          <a:xfrm>
            <a:off x="6757900" y="3861700"/>
            <a:ext cx="1485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Calibri"/>
                <a:ea typeface="Calibri"/>
                <a:cs typeface="Calibri"/>
                <a:sym typeface="Calibri"/>
              </a:rPr>
              <a:t>N Cores</a:t>
            </a:r>
            <a:endParaRPr sz="2400"/>
          </a:p>
        </p:txBody>
      </p:sp>
      <p:sp>
        <p:nvSpPr>
          <p:cNvPr id="835" name="Google Shape;835;p53"/>
          <p:cNvSpPr/>
          <p:nvPr/>
        </p:nvSpPr>
        <p:spPr>
          <a:xfrm>
            <a:off x="2561502" y="3617024"/>
            <a:ext cx="980100" cy="393600"/>
          </a:xfrm>
          <a:prstGeom prst="rect">
            <a:avLst/>
          </a:prstGeom>
          <a:solidFill>
            <a:srgbClr val="FCE5CD"/>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PAM</a:t>
            </a:r>
            <a:endParaRPr b="1" sz="2400">
              <a:latin typeface="Calibri"/>
              <a:ea typeface="Calibri"/>
              <a:cs typeface="Calibri"/>
              <a:sym typeface="Calibri"/>
            </a:endParaRPr>
          </a:p>
        </p:txBody>
      </p:sp>
      <p:grpSp>
        <p:nvGrpSpPr>
          <p:cNvPr id="836" name="Google Shape;836;p53"/>
          <p:cNvGrpSpPr/>
          <p:nvPr/>
        </p:nvGrpSpPr>
        <p:grpSpPr>
          <a:xfrm>
            <a:off x="4659516" y="3577596"/>
            <a:ext cx="3731002" cy="1012509"/>
            <a:chOff x="4659700" y="4099326"/>
            <a:chExt cx="2554956" cy="490794"/>
          </a:xfrm>
        </p:grpSpPr>
        <p:sp>
          <p:nvSpPr>
            <p:cNvPr id="837" name="Google Shape;837;p53"/>
            <p:cNvSpPr txBox="1"/>
            <p:nvPr/>
          </p:nvSpPr>
          <p:spPr>
            <a:xfrm>
              <a:off x="4659700" y="4099326"/>
              <a:ext cx="1309500" cy="2454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000">
                  <a:latin typeface="Calibri"/>
                  <a:ea typeface="Calibri"/>
                  <a:cs typeface="Calibri"/>
                  <a:sym typeface="Calibri"/>
                </a:rPr>
                <a:t>Writer BitVector</a:t>
              </a:r>
              <a:endParaRPr sz="2000">
                <a:latin typeface="Calibri"/>
                <a:ea typeface="Calibri"/>
                <a:cs typeface="Calibri"/>
                <a:sym typeface="Calibri"/>
              </a:endParaRPr>
            </a:p>
          </p:txBody>
        </p:sp>
        <p:sp>
          <p:nvSpPr>
            <p:cNvPr id="838" name="Google Shape;838;p53"/>
            <p:cNvSpPr txBox="1"/>
            <p:nvPr/>
          </p:nvSpPr>
          <p:spPr>
            <a:xfrm>
              <a:off x="5973537" y="4099326"/>
              <a:ext cx="310200" cy="245400"/>
            </a:xfrm>
            <a:prstGeom prst="rect">
              <a:avLst/>
            </a:prstGeom>
            <a:solidFill>
              <a:srgbClr val="CFF7FE"/>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839" name="Google Shape;839;p53"/>
            <p:cNvSpPr txBox="1"/>
            <p:nvPr/>
          </p:nvSpPr>
          <p:spPr>
            <a:xfrm>
              <a:off x="6914355" y="4099326"/>
              <a:ext cx="300300" cy="245400"/>
            </a:xfrm>
            <a:prstGeom prst="rect">
              <a:avLst/>
            </a:prstGeom>
            <a:solidFill>
              <a:srgbClr val="CFF7FE"/>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64</a:t>
              </a:r>
              <a:endParaRPr sz="2400">
                <a:latin typeface="Calibri"/>
                <a:ea typeface="Calibri"/>
                <a:cs typeface="Calibri"/>
                <a:sym typeface="Calibri"/>
              </a:endParaRPr>
            </a:p>
          </p:txBody>
        </p:sp>
        <p:sp>
          <p:nvSpPr>
            <p:cNvPr id="840" name="Google Shape;840;p53"/>
            <p:cNvSpPr txBox="1"/>
            <p:nvPr/>
          </p:nvSpPr>
          <p:spPr>
            <a:xfrm>
              <a:off x="6600759" y="4099326"/>
              <a:ext cx="310200" cy="245400"/>
            </a:xfrm>
            <a:prstGeom prst="rect">
              <a:avLst/>
            </a:prstGeom>
            <a:solidFill>
              <a:srgbClr val="CFF7FE"/>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a:t>
              </a:r>
              <a:endParaRPr sz="2400">
                <a:latin typeface="Calibri"/>
                <a:ea typeface="Calibri"/>
                <a:cs typeface="Calibri"/>
                <a:sym typeface="Calibri"/>
              </a:endParaRPr>
            </a:p>
          </p:txBody>
        </p:sp>
        <p:sp>
          <p:nvSpPr>
            <p:cNvPr id="841" name="Google Shape;841;p53"/>
            <p:cNvSpPr txBox="1"/>
            <p:nvPr/>
          </p:nvSpPr>
          <p:spPr>
            <a:xfrm>
              <a:off x="6287169" y="4099326"/>
              <a:ext cx="310200" cy="245400"/>
            </a:xfrm>
            <a:prstGeom prst="rect">
              <a:avLst/>
            </a:prstGeom>
            <a:solidFill>
              <a:srgbClr val="CFF7FE"/>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2</a:t>
              </a:r>
              <a:endParaRPr sz="2400">
                <a:latin typeface="Calibri"/>
                <a:ea typeface="Calibri"/>
                <a:cs typeface="Calibri"/>
                <a:sym typeface="Calibri"/>
              </a:endParaRPr>
            </a:p>
          </p:txBody>
        </p:sp>
        <p:sp>
          <p:nvSpPr>
            <p:cNvPr id="842" name="Google Shape;842;p53"/>
            <p:cNvSpPr txBox="1"/>
            <p:nvPr/>
          </p:nvSpPr>
          <p:spPr>
            <a:xfrm>
              <a:off x="4659866" y="4344720"/>
              <a:ext cx="1309500" cy="2454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000">
                  <a:latin typeface="Calibri"/>
                  <a:ea typeface="Calibri"/>
                  <a:cs typeface="Calibri"/>
                  <a:sym typeface="Calibri"/>
                </a:rPr>
                <a:t>Reader BitVector</a:t>
              </a:r>
              <a:endParaRPr sz="2000">
                <a:latin typeface="Calibri"/>
                <a:ea typeface="Calibri"/>
                <a:cs typeface="Calibri"/>
                <a:sym typeface="Calibri"/>
              </a:endParaRPr>
            </a:p>
          </p:txBody>
        </p:sp>
        <p:sp>
          <p:nvSpPr>
            <p:cNvPr id="843" name="Google Shape;843;p53"/>
            <p:cNvSpPr txBox="1"/>
            <p:nvPr/>
          </p:nvSpPr>
          <p:spPr>
            <a:xfrm>
              <a:off x="5973537" y="4344720"/>
              <a:ext cx="310200" cy="245400"/>
            </a:xfrm>
            <a:prstGeom prst="rect">
              <a:avLst/>
            </a:prstGeom>
            <a:solidFill>
              <a:srgbClr val="FFCD9B"/>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844" name="Google Shape;844;p53"/>
            <p:cNvSpPr txBox="1"/>
            <p:nvPr/>
          </p:nvSpPr>
          <p:spPr>
            <a:xfrm>
              <a:off x="6914355" y="4344720"/>
              <a:ext cx="300300" cy="245400"/>
            </a:xfrm>
            <a:prstGeom prst="rect">
              <a:avLst/>
            </a:prstGeom>
            <a:solidFill>
              <a:srgbClr val="FFCD9B"/>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64</a:t>
              </a:r>
              <a:endParaRPr sz="2400">
                <a:latin typeface="Calibri"/>
                <a:ea typeface="Calibri"/>
                <a:cs typeface="Calibri"/>
                <a:sym typeface="Calibri"/>
              </a:endParaRPr>
            </a:p>
          </p:txBody>
        </p:sp>
        <p:sp>
          <p:nvSpPr>
            <p:cNvPr id="845" name="Google Shape;845;p53"/>
            <p:cNvSpPr txBox="1"/>
            <p:nvPr/>
          </p:nvSpPr>
          <p:spPr>
            <a:xfrm>
              <a:off x="6600759" y="4344720"/>
              <a:ext cx="310200" cy="245400"/>
            </a:xfrm>
            <a:prstGeom prst="rect">
              <a:avLst/>
            </a:prstGeom>
            <a:solidFill>
              <a:srgbClr val="FFCD9B"/>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a:t>
              </a:r>
              <a:endParaRPr sz="2400">
                <a:latin typeface="Calibri"/>
                <a:ea typeface="Calibri"/>
                <a:cs typeface="Calibri"/>
                <a:sym typeface="Calibri"/>
              </a:endParaRPr>
            </a:p>
          </p:txBody>
        </p:sp>
        <p:sp>
          <p:nvSpPr>
            <p:cNvPr id="846" name="Google Shape;846;p53"/>
            <p:cNvSpPr txBox="1"/>
            <p:nvPr/>
          </p:nvSpPr>
          <p:spPr>
            <a:xfrm>
              <a:off x="6287169" y="4344720"/>
              <a:ext cx="310200" cy="245400"/>
            </a:xfrm>
            <a:prstGeom prst="rect">
              <a:avLst/>
            </a:prstGeom>
            <a:solidFill>
              <a:srgbClr val="FFCD9B"/>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2</a:t>
              </a:r>
              <a:endParaRPr sz="2400">
                <a:latin typeface="Calibri"/>
                <a:ea typeface="Calibri"/>
                <a:cs typeface="Calibri"/>
                <a:sym typeface="Calibri"/>
              </a:endParaRPr>
            </a:p>
          </p:txBody>
        </p:sp>
      </p:grpSp>
      <p:cxnSp>
        <p:nvCxnSpPr>
          <p:cNvPr id="847" name="Google Shape;847;p53"/>
          <p:cNvCxnSpPr/>
          <p:nvPr/>
        </p:nvCxnSpPr>
        <p:spPr>
          <a:xfrm flipH="1" rot="10800000">
            <a:off x="3541700" y="3591800"/>
            <a:ext cx="1123200" cy="42900"/>
          </a:xfrm>
          <a:prstGeom prst="straightConnector1">
            <a:avLst/>
          </a:prstGeom>
          <a:noFill/>
          <a:ln cap="flat" cmpd="sng" w="19050">
            <a:solidFill>
              <a:srgbClr val="000000"/>
            </a:solidFill>
            <a:prstDash val="solid"/>
            <a:round/>
            <a:headEnd len="med" w="med" type="none"/>
            <a:tailEnd len="med" w="med" type="none"/>
          </a:ln>
        </p:spPr>
      </p:cxnSp>
      <p:cxnSp>
        <p:nvCxnSpPr>
          <p:cNvPr id="848" name="Google Shape;848;p53"/>
          <p:cNvCxnSpPr/>
          <p:nvPr/>
        </p:nvCxnSpPr>
        <p:spPr>
          <a:xfrm>
            <a:off x="3541700" y="3999600"/>
            <a:ext cx="1119300" cy="592500"/>
          </a:xfrm>
          <a:prstGeom prst="straightConnector1">
            <a:avLst/>
          </a:prstGeom>
          <a:noFill/>
          <a:ln cap="flat" cmpd="sng" w="19050">
            <a:solidFill>
              <a:srgbClr val="000000"/>
            </a:solidFill>
            <a:prstDash val="solid"/>
            <a:round/>
            <a:headEnd len="med" w="med" type="none"/>
            <a:tailEnd len="med" w="med" type="none"/>
          </a:ln>
        </p:spPr>
      </p:cxnSp>
      <p:sp>
        <p:nvSpPr>
          <p:cNvPr id="849" name="Google Shape;849;p53"/>
          <p:cNvSpPr txBox="1"/>
          <p:nvPr>
            <p:ph idx="1" type="body"/>
          </p:nvPr>
        </p:nvSpPr>
        <p:spPr>
          <a:xfrm>
            <a:off x="343425" y="854425"/>
            <a:ext cx="7280400" cy="3387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2200">
                <a:solidFill>
                  <a:srgbClr val="0E101A"/>
                </a:solidFill>
              </a:rPr>
              <a:t>Private Access Metadata (PAM) to track the local access</a:t>
            </a:r>
            <a:endParaRPr sz="2200">
              <a:solidFill>
                <a:srgbClr val="0E101A"/>
              </a:solidFill>
            </a:endParaRPr>
          </a:p>
        </p:txBody>
      </p:sp>
      <p:sp>
        <p:nvSpPr>
          <p:cNvPr id="850" name="Google Shape;850;p53"/>
          <p:cNvSpPr txBox="1"/>
          <p:nvPr>
            <p:ph type="title"/>
          </p:nvPr>
        </p:nvSpPr>
        <p:spPr>
          <a:xfrm>
            <a:off x="449525" y="218425"/>
            <a:ext cx="69201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Overview of Architectural Modification</a:t>
            </a:r>
            <a:endParaRPr baseline="30000">
              <a:solidFill>
                <a:srgbClr val="745D13"/>
              </a:solidFill>
            </a:endParaRPr>
          </a:p>
        </p:txBody>
      </p:sp>
      <p:sp>
        <p:nvSpPr>
          <p:cNvPr id="851" name="Google Shape;851;p53"/>
          <p:cNvSpPr/>
          <p:nvPr/>
        </p:nvSpPr>
        <p:spPr>
          <a:xfrm>
            <a:off x="4269200" y="1726325"/>
            <a:ext cx="1566900" cy="393600"/>
          </a:xfrm>
          <a:prstGeom prst="round2SameRect">
            <a:avLst>
              <a:gd fmla="val 0" name="adj1"/>
              <a:gd fmla="val 0" name="adj2"/>
            </a:avLst>
          </a:prstGeom>
          <a:solidFill>
            <a:srgbClr val="8FEEFF"/>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t>SAM</a:t>
            </a:r>
            <a:endParaRPr b="1"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5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57" name="Google Shape;857;p54"/>
          <p:cNvSpPr txBox="1"/>
          <p:nvPr>
            <p:ph type="title"/>
          </p:nvPr>
        </p:nvSpPr>
        <p:spPr>
          <a:xfrm>
            <a:off x="449525" y="218425"/>
            <a:ext cx="69201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Overview of Architectural Modification</a:t>
            </a:r>
            <a:endParaRPr baseline="30000">
              <a:solidFill>
                <a:srgbClr val="745D13"/>
              </a:solidFill>
            </a:endParaRPr>
          </a:p>
        </p:txBody>
      </p:sp>
      <p:sp>
        <p:nvSpPr>
          <p:cNvPr id="858" name="Google Shape;858;p54"/>
          <p:cNvSpPr/>
          <p:nvPr/>
        </p:nvSpPr>
        <p:spPr>
          <a:xfrm>
            <a:off x="7184250" y="1726325"/>
            <a:ext cx="1408800" cy="393600"/>
          </a:xfrm>
          <a:prstGeom prst="roundRect">
            <a:avLst>
              <a:gd fmla="val 16667" name="adj"/>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LLC</a:t>
            </a:r>
            <a:endParaRPr sz="2200"/>
          </a:p>
        </p:txBody>
      </p:sp>
      <p:sp>
        <p:nvSpPr>
          <p:cNvPr id="859" name="Google Shape;859;p54"/>
          <p:cNvSpPr/>
          <p:nvPr/>
        </p:nvSpPr>
        <p:spPr>
          <a:xfrm>
            <a:off x="2277500" y="2082713"/>
            <a:ext cx="1408800" cy="720900"/>
          </a:xfrm>
          <a:prstGeom prst="roundRect">
            <a:avLst>
              <a:gd fmla="val 16667" name="adj"/>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Main Memory</a:t>
            </a:r>
            <a:endParaRPr sz="2200"/>
          </a:p>
        </p:txBody>
      </p:sp>
      <p:grpSp>
        <p:nvGrpSpPr>
          <p:cNvPr id="860" name="Google Shape;860;p54"/>
          <p:cNvGrpSpPr/>
          <p:nvPr/>
        </p:nvGrpSpPr>
        <p:grpSpPr>
          <a:xfrm>
            <a:off x="1260505" y="3535540"/>
            <a:ext cx="2338382" cy="1251042"/>
            <a:chOff x="894006" y="3739283"/>
            <a:chExt cx="834600" cy="879900"/>
          </a:xfrm>
        </p:grpSpPr>
        <p:sp>
          <p:nvSpPr>
            <p:cNvPr id="861" name="Google Shape;861;p54"/>
            <p:cNvSpPr/>
            <p:nvPr/>
          </p:nvSpPr>
          <p:spPr>
            <a:xfrm>
              <a:off x="894006" y="3739283"/>
              <a:ext cx="834600" cy="879900"/>
            </a:xfrm>
            <a:prstGeom prst="roundRect">
              <a:avLst>
                <a:gd fmla="val 13614" name="adj"/>
              </a:avLst>
            </a:prstGeom>
            <a:solidFill>
              <a:srgbClr val="F6F6F6"/>
            </a:solidFill>
            <a:ln cap="flat" cmpd="sng" w="9525">
              <a:solidFill>
                <a:srgbClr val="000000"/>
              </a:solidFill>
              <a:prstDash val="solid"/>
              <a:round/>
              <a:headEnd len="sm" w="sm" type="none"/>
              <a:tailEnd len="sm" w="sm" type="none"/>
            </a:ln>
          </p:spPr>
          <p:txBody>
            <a:bodyPr anchorCtr="0" anchor="b" bIns="0" lIns="0" spcFirstLastPara="1" rIns="91425" wrap="square" tIns="0">
              <a:noAutofit/>
            </a:bodyPr>
            <a:lstStyle/>
            <a:p>
              <a:pPr indent="0" lvl="0" marL="0" rtl="0" algn="ctr">
                <a:spcBef>
                  <a:spcPts val="0"/>
                </a:spcBef>
                <a:spcAft>
                  <a:spcPts val="0"/>
                </a:spcAft>
                <a:buNone/>
              </a:pPr>
              <a:r>
                <a:rPr lang="en" sz="2200">
                  <a:latin typeface="Calibri"/>
                  <a:ea typeface="Calibri"/>
                  <a:cs typeface="Calibri"/>
                  <a:sym typeface="Calibri"/>
                </a:rPr>
                <a:t>Core 0</a:t>
              </a:r>
              <a:endParaRPr sz="2200">
                <a:latin typeface="Calibri"/>
                <a:ea typeface="Calibri"/>
                <a:cs typeface="Calibri"/>
                <a:sym typeface="Calibri"/>
              </a:endParaRPr>
            </a:p>
          </p:txBody>
        </p:sp>
        <p:sp>
          <p:nvSpPr>
            <p:cNvPr id="862" name="Google Shape;862;p54"/>
            <p:cNvSpPr/>
            <p:nvPr/>
          </p:nvSpPr>
          <p:spPr>
            <a:xfrm>
              <a:off x="1002169" y="4130737"/>
              <a:ext cx="291300" cy="211500"/>
            </a:xfrm>
            <a:prstGeom prst="rect">
              <a:avLst/>
            </a:prstGeom>
            <a:solidFill>
              <a:srgbClr val="F6F6F6"/>
            </a:solidFill>
            <a:ln cap="flat" cmpd="sng" w="9525">
              <a:solidFill>
                <a:srgbClr val="7F6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L1I</a:t>
              </a:r>
              <a:endParaRPr sz="2200">
                <a:latin typeface="Calibri"/>
                <a:ea typeface="Calibri"/>
                <a:cs typeface="Calibri"/>
                <a:sym typeface="Calibri"/>
              </a:endParaRPr>
            </a:p>
          </p:txBody>
        </p:sp>
        <p:sp>
          <p:nvSpPr>
            <p:cNvPr id="863" name="Google Shape;863;p54"/>
            <p:cNvSpPr/>
            <p:nvPr/>
          </p:nvSpPr>
          <p:spPr>
            <a:xfrm>
              <a:off x="1293432" y="4130737"/>
              <a:ext cx="327000" cy="211500"/>
            </a:xfrm>
            <a:prstGeom prst="rect">
              <a:avLst/>
            </a:prstGeom>
            <a:solidFill>
              <a:srgbClr val="F6F6F6"/>
            </a:solidFill>
            <a:ln cap="flat" cmpd="sng" w="9525">
              <a:solidFill>
                <a:srgbClr val="7F6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L1D</a:t>
              </a:r>
              <a:endParaRPr sz="2200">
                <a:latin typeface="Calibri"/>
                <a:ea typeface="Calibri"/>
                <a:cs typeface="Calibri"/>
                <a:sym typeface="Calibri"/>
              </a:endParaRPr>
            </a:p>
          </p:txBody>
        </p:sp>
        <p:sp>
          <p:nvSpPr>
            <p:cNvPr id="864" name="Google Shape;864;p54"/>
            <p:cNvSpPr/>
            <p:nvPr/>
          </p:nvSpPr>
          <p:spPr>
            <a:xfrm flipH="1" rot="-2696">
              <a:off x="910970" y="3785612"/>
              <a:ext cx="382500" cy="2991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200">
                  <a:latin typeface="Calibri"/>
                  <a:ea typeface="Calibri"/>
                  <a:cs typeface="Calibri"/>
                  <a:sym typeface="Calibri"/>
                </a:rPr>
                <a:t>L1 Ctrl</a:t>
              </a:r>
              <a:endParaRPr sz="2200">
                <a:latin typeface="Calibri"/>
                <a:ea typeface="Calibri"/>
                <a:cs typeface="Calibri"/>
                <a:sym typeface="Calibri"/>
              </a:endParaRPr>
            </a:p>
          </p:txBody>
        </p:sp>
      </p:grpSp>
      <p:sp>
        <p:nvSpPr>
          <p:cNvPr id="865" name="Google Shape;865;p54"/>
          <p:cNvSpPr/>
          <p:nvPr/>
        </p:nvSpPr>
        <p:spPr>
          <a:xfrm flipH="1">
            <a:off x="7184250" y="2119925"/>
            <a:ext cx="1408800" cy="6465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200"/>
              <a:t>LLC Ctrl</a:t>
            </a:r>
            <a:endParaRPr sz="2200"/>
          </a:p>
        </p:txBody>
      </p:sp>
      <p:sp>
        <p:nvSpPr>
          <p:cNvPr id="866" name="Google Shape;866;p54"/>
          <p:cNvSpPr/>
          <p:nvPr/>
        </p:nvSpPr>
        <p:spPr>
          <a:xfrm>
            <a:off x="4269200" y="2119925"/>
            <a:ext cx="2547000" cy="6465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rPr lang="en" sz="2200"/>
              <a:t>Directory</a:t>
            </a:r>
            <a:endParaRPr sz="2200"/>
          </a:p>
          <a:p>
            <a:pPr indent="0" lvl="0" marL="0" rtl="0" algn="l">
              <a:spcBef>
                <a:spcPts val="0"/>
              </a:spcBef>
              <a:spcAft>
                <a:spcPts val="0"/>
              </a:spcAft>
              <a:buNone/>
            </a:pPr>
            <a:r>
              <a:rPr lang="en" sz="2200"/>
              <a:t>Ctrl</a:t>
            </a:r>
            <a:endParaRPr sz="2200"/>
          </a:p>
        </p:txBody>
      </p:sp>
      <p:cxnSp>
        <p:nvCxnSpPr>
          <p:cNvPr id="867" name="Google Shape;867;p54"/>
          <p:cNvCxnSpPr/>
          <p:nvPr/>
        </p:nvCxnSpPr>
        <p:spPr>
          <a:xfrm flipH="1" rot="10800000">
            <a:off x="2105154" y="3226819"/>
            <a:ext cx="6516000" cy="7800"/>
          </a:xfrm>
          <a:prstGeom prst="straightConnector1">
            <a:avLst/>
          </a:prstGeom>
          <a:noFill/>
          <a:ln cap="flat" cmpd="sng" w="38100">
            <a:solidFill>
              <a:srgbClr val="000000"/>
            </a:solidFill>
            <a:prstDash val="solid"/>
            <a:round/>
            <a:headEnd len="med" w="med" type="none"/>
            <a:tailEnd len="med" w="med" type="none"/>
          </a:ln>
        </p:spPr>
      </p:cxnSp>
      <p:cxnSp>
        <p:nvCxnSpPr>
          <p:cNvPr id="868" name="Google Shape;868;p54"/>
          <p:cNvCxnSpPr>
            <a:stCxn id="866" idx="0"/>
            <a:endCxn id="865" idx="0"/>
          </p:cNvCxnSpPr>
          <p:nvPr/>
        </p:nvCxnSpPr>
        <p:spPr>
          <a:xfrm>
            <a:off x="6816200" y="2443175"/>
            <a:ext cx="368100" cy="0"/>
          </a:xfrm>
          <a:prstGeom prst="straightConnector1">
            <a:avLst/>
          </a:prstGeom>
          <a:noFill/>
          <a:ln cap="flat" cmpd="sng" w="19050">
            <a:solidFill>
              <a:srgbClr val="000000"/>
            </a:solidFill>
            <a:prstDash val="solid"/>
            <a:round/>
            <a:headEnd len="med" w="med" type="stealth"/>
            <a:tailEnd len="med" w="med" type="stealth"/>
          </a:ln>
        </p:spPr>
      </p:cxnSp>
      <p:cxnSp>
        <p:nvCxnSpPr>
          <p:cNvPr id="869" name="Google Shape;869;p54"/>
          <p:cNvCxnSpPr/>
          <p:nvPr/>
        </p:nvCxnSpPr>
        <p:spPr>
          <a:xfrm flipH="1">
            <a:off x="8177250" y="2758225"/>
            <a:ext cx="1200" cy="507000"/>
          </a:xfrm>
          <a:prstGeom prst="straightConnector1">
            <a:avLst/>
          </a:prstGeom>
          <a:noFill/>
          <a:ln cap="flat" cmpd="sng" w="19050">
            <a:solidFill>
              <a:srgbClr val="000000"/>
            </a:solidFill>
            <a:prstDash val="solid"/>
            <a:round/>
            <a:headEnd len="med" w="med" type="stealth"/>
            <a:tailEnd len="med" w="med" type="stealth"/>
          </a:ln>
        </p:spPr>
      </p:cxnSp>
      <p:cxnSp>
        <p:nvCxnSpPr>
          <p:cNvPr id="870" name="Google Shape;870;p54"/>
          <p:cNvCxnSpPr/>
          <p:nvPr/>
        </p:nvCxnSpPr>
        <p:spPr>
          <a:xfrm rot="10800000">
            <a:off x="2120652" y="3217736"/>
            <a:ext cx="7500" cy="318000"/>
          </a:xfrm>
          <a:prstGeom prst="straightConnector1">
            <a:avLst/>
          </a:prstGeom>
          <a:noFill/>
          <a:ln cap="flat" cmpd="sng" w="19050">
            <a:solidFill>
              <a:srgbClr val="000000"/>
            </a:solidFill>
            <a:prstDash val="solid"/>
            <a:round/>
            <a:headEnd len="med" w="med" type="stealth"/>
            <a:tailEnd len="med" w="med" type="stealth"/>
          </a:ln>
        </p:spPr>
      </p:cxnSp>
      <p:cxnSp>
        <p:nvCxnSpPr>
          <p:cNvPr id="871" name="Google Shape;871;p54"/>
          <p:cNvCxnSpPr>
            <a:stCxn id="866" idx="2"/>
            <a:endCxn id="859" idx="3"/>
          </p:cNvCxnSpPr>
          <p:nvPr/>
        </p:nvCxnSpPr>
        <p:spPr>
          <a:xfrm rot="10800000">
            <a:off x="3686300" y="2443175"/>
            <a:ext cx="582900" cy="0"/>
          </a:xfrm>
          <a:prstGeom prst="straightConnector1">
            <a:avLst/>
          </a:prstGeom>
          <a:noFill/>
          <a:ln cap="flat" cmpd="sng" w="19050">
            <a:solidFill>
              <a:srgbClr val="000000"/>
            </a:solidFill>
            <a:prstDash val="solid"/>
            <a:round/>
            <a:headEnd len="med" w="med" type="stealth"/>
            <a:tailEnd len="med" w="med" type="stealth"/>
          </a:ln>
        </p:spPr>
      </p:cxnSp>
      <p:sp>
        <p:nvSpPr>
          <p:cNvPr id="872" name="Google Shape;872;p54"/>
          <p:cNvSpPr/>
          <p:nvPr/>
        </p:nvSpPr>
        <p:spPr>
          <a:xfrm>
            <a:off x="2561502" y="3617024"/>
            <a:ext cx="980100" cy="393600"/>
          </a:xfrm>
          <a:prstGeom prst="rect">
            <a:avLst/>
          </a:prstGeom>
          <a:solidFill>
            <a:srgbClr val="FCE5CD"/>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PAM</a:t>
            </a:r>
            <a:endParaRPr b="1" sz="2400">
              <a:latin typeface="Calibri"/>
              <a:ea typeface="Calibri"/>
              <a:cs typeface="Calibri"/>
              <a:sym typeface="Calibri"/>
            </a:endParaRPr>
          </a:p>
        </p:txBody>
      </p:sp>
      <p:sp>
        <p:nvSpPr>
          <p:cNvPr id="873" name="Google Shape;873;p54"/>
          <p:cNvSpPr/>
          <p:nvPr/>
        </p:nvSpPr>
        <p:spPr>
          <a:xfrm>
            <a:off x="4307000" y="1726325"/>
            <a:ext cx="1566900" cy="393600"/>
          </a:xfrm>
          <a:prstGeom prst="round2SameRect">
            <a:avLst>
              <a:gd fmla="val 0" name="adj1"/>
              <a:gd fmla="val 0" name="adj2"/>
            </a:avLst>
          </a:prstGeom>
          <a:solidFill>
            <a:srgbClr val="8FEEFF"/>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t>SAM</a:t>
            </a:r>
            <a:endParaRPr b="1" sz="2400"/>
          </a:p>
        </p:txBody>
      </p:sp>
      <p:sp>
        <p:nvSpPr>
          <p:cNvPr id="874" name="Google Shape;874;p54"/>
          <p:cNvSpPr/>
          <p:nvPr/>
        </p:nvSpPr>
        <p:spPr>
          <a:xfrm>
            <a:off x="5435600" y="2149325"/>
            <a:ext cx="1352100" cy="587700"/>
          </a:xfrm>
          <a:prstGeom prst="rect">
            <a:avLst/>
          </a:prstGeom>
          <a:solidFill>
            <a:srgbClr val="E6FFDD"/>
          </a:solidFill>
          <a:ln cap="flat" cmpd="sng" w="9525">
            <a:solidFill>
              <a:srgbClr val="233A44"/>
            </a:solidFill>
            <a:prstDash val="solid"/>
            <a:round/>
            <a:headEnd len="sm" w="sm" type="none"/>
            <a:tailEnd len="sm" w="sm" type="none"/>
          </a:ln>
        </p:spPr>
        <p:txBody>
          <a:bodyPr anchorCtr="0" anchor="ctr" bIns="91425" lIns="0" spcFirstLastPara="1" rIns="0" wrap="square" tIns="91425">
            <a:noAutofit/>
          </a:bodyPr>
          <a:lstStyle/>
          <a:p>
            <a:pPr indent="0" lvl="0" marL="0" rtl="0" algn="l">
              <a:spcBef>
                <a:spcPts val="0"/>
              </a:spcBef>
              <a:spcAft>
                <a:spcPts val="0"/>
              </a:spcAft>
              <a:buNone/>
            </a:pPr>
            <a:r>
              <a:rPr b="1" lang="en" sz="2350"/>
              <a:t>Counters</a:t>
            </a:r>
            <a:endParaRPr b="1" sz="235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5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80" name="Google Shape;880;p55"/>
          <p:cNvSpPr txBox="1"/>
          <p:nvPr>
            <p:ph type="title"/>
          </p:nvPr>
        </p:nvSpPr>
        <p:spPr>
          <a:xfrm>
            <a:off x="449525" y="218425"/>
            <a:ext cx="69201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Overview of Architectural Modification</a:t>
            </a:r>
            <a:endParaRPr baseline="30000">
              <a:solidFill>
                <a:srgbClr val="745D13"/>
              </a:solidFill>
            </a:endParaRPr>
          </a:p>
        </p:txBody>
      </p:sp>
      <p:sp>
        <p:nvSpPr>
          <p:cNvPr id="881" name="Google Shape;881;p55"/>
          <p:cNvSpPr/>
          <p:nvPr/>
        </p:nvSpPr>
        <p:spPr>
          <a:xfrm>
            <a:off x="7184250" y="1726325"/>
            <a:ext cx="1408800" cy="393600"/>
          </a:xfrm>
          <a:prstGeom prst="roundRect">
            <a:avLst>
              <a:gd fmla="val 16667" name="adj"/>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LLC</a:t>
            </a:r>
            <a:endParaRPr sz="2200"/>
          </a:p>
        </p:txBody>
      </p:sp>
      <p:sp>
        <p:nvSpPr>
          <p:cNvPr id="882" name="Google Shape;882;p55"/>
          <p:cNvSpPr/>
          <p:nvPr/>
        </p:nvSpPr>
        <p:spPr>
          <a:xfrm>
            <a:off x="2277500" y="2082713"/>
            <a:ext cx="1408800" cy="720900"/>
          </a:xfrm>
          <a:prstGeom prst="roundRect">
            <a:avLst>
              <a:gd fmla="val 16667" name="adj"/>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Main Memory</a:t>
            </a:r>
            <a:endParaRPr sz="2200"/>
          </a:p>
        </p:txBody>
      </p:sp>
      <p:grpSp>
        <p:nvGrpSpPr>
          <p:cNvPr id="883" name="Google Shape;883;p55"/>
          <p:cNvGrpSpPr/>
          <p:nvPr/>
        </p:nvGrpSpPr>
        <p:grpSpPr>
          <a:xfrm>
            <a:off x="1260505" y="3535540"/>
            <a:ext cx="2338382" cy="1251042"/>
            <a:chOff x="894006" y="3739283"/>
            <a:chExt cx="834600" cy="879900"/>
          </a:xfrm>
        </p:grpSpPr>
        <p:sp>
          <p:nvSpPr>
            <p:cNvPr id="884" name="Google Shape;884;p55"/>
            <p:cNvSpPr/>
            <p:nvPr/>
          </p:nvSpPr>
          <p:spPr>
            <a:xfrm>
              <a:off x="894006" y="3739283"/>
              <a:ext cx="834600" cy="879900"/>
            </a:xfrm>
            <a:prstGeom prst="roundRect">
              <a:avLst>
                <a:gd fmla="val 13614" name="adj"/>
              </a:avLst>
            </a:prstGeom>
            <a:solidFill>
              <a:srgbClr val="F6F6F6"/>
            </a:solidFill>
            <a:ln cap="flat" cmpd="sng" w="9525">
              <a:solidFill>
                <a:srgbClr val="000000"/>
              </a:solidFill>
              <a:prstDash val="solid"/>
              <a:round/>
              <a:headEnd len="sm" w="sm" type="none"/>
              <a:tailEnd len="sm" w="sm" type="none"/>
            </a:ln>
          </p:spPr>
          <p:txBody>
            <a:bodyPr anchorCtr="0" anchor="b" bIns="0" lIns="0" spcFirstLastPara="1" rIns="91425" wrap="square" tIns="0">
              <a:noAutofit/>
            </a:bodyPr>
            <a:lstStyle/>
            <a:p>
              <a:pPr indent="0" lvl="0" marL="0" rtl="0" algn="ctr">
                <a:spcBef>
                  <a:spcPts val="0"/>
                </a:spcBef>
                <a:spcAft>
                  <a:spcPts val="0"/>
                </a:spcAft>
                <a:buNone/>
              </a:pPr>
              <a:r>
                <a:rPr lang="en" sz="2200">
                  <a:latin typeface="Calibri"/>
                  <a:ea typeface="Calibri"/>
                  <a:cs typeface="Calibri"/>
                  <a:sym typeface="Calibri"/>
                </a:rPr>
                <a:t>Core 0</a:t>
              </a:r>
              <a:endParaRPr sz="2200">
                <a:latin typeface="Calibri"/>
                <a:ea typeface="Calibri"/>
                <a:cs typeface="Calibri"/>
                <a:sym typeface="Calibri"/>
              </a:endParaRPr>
            </a:p>
          </p:txBody>
        </p:sp>
        <p:sp>
          <p:nvSpPr>
            <p:cNvPr id="885" name="Google Shape;885;p55"/>
            <p:cNvSpPr/>
            <p:nvPr/>
          </p:nvSpPr>
          <p:spPr>
            <a:xfrm>
              <a:off x="1002169" y="4130737"/>
              <a:ext cx="291300" cy="211500"/>
            </a:xfrm>
            <a:prstGeom prst="rect">
              <a:avLst/>
            </a:prstGeom>
            <a:solidFill>
              <a:srgbClr val="F6F6F6"/>
            </a:solidFill>
            <a:ln cap="flat" cmpd="sng" w="9525">
              <a:solidFill>
                <a:srgbClr val="7F6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L1I</a:t>
              </a:r>
              <a:endParaRPr sz="2200">
                <a:latin typeface="Calibri"/>
                <a:ea typeface="Calibri"/>
                <a:cs typeface="Calibri"/>
                <a:sym typeface="Calibri"/>
              </a:endParaRPr>
            </a:p>
          </p:txBody>
        </p:sp>
        <p:sp>
          <p:nvSpPr>
            <p:cNvPr id="886" name="Google Shape;886;p55"/>
            <p:cNvSpPr/>
            <p:nvPr/>
          </p:nvSpPr>
          <p:spPr>
            <a:xfrm>
              <a:off x="1293432" y="4130737"/>
              <a:ext cx="327000" cy="211500"/>
            </a:xfrm>
            <a:prstGeom prst="rect">
              <a:avLst/>
            </a:prstGeom>
            <a:solidFill>
              <a:srgbClr val="F6F6F6"/>
            </a:solidFill>
            <a:ln cap="flat" cmpd="sng" w="9525">
              <a:solidFill>
                <a:srgbClr val="7F6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L1D</a:t>
              </a:r>
              <a:endParaRPr sz="2200">
                <a:latin typeface="Calibri"/>
                <a:ea typeface="Calibri"/>
                <a:cs typeface="Calibri"/>
                <a:sym typeface="Calibri"/>
              </a:endParaRPr>
            </a:p>
          </p:txBody>
        </p:sp>
        <p:sp>
          <p:nvSpPr>
            <p:cNvPr id="887" name="Google Shape;887;p55"/>
            <p:cNvSpPr/>
            <p:nvPr/>
          </p:nvSpPr>
          <p:spPr>
            <a:xfrm flipH="1" rot="-2696">
              <a:off x="910970" y="3785612"/>
              <a:ext cx="382500" cy="2991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200">
                  <a:latin typeface="Calibri"/>
                  <a:ea typeface="Calibri"/>
                  <a:cs typeface="Calibri"/>
                  <a:sym typeface="Calibri"/>
                </a:rPr>
                <a:t>L1 Ctrl</a:t>
              </a:r>
              <a:endParaRPr sz="2200">
                <a:latin typeface="Calibri"/>
                <a:ea typeface="Calibri"/>
                <a:cs typeface="Calibri"/>
                <a:sym typeface="Calibri"/>
              </a:endParaRPr>
            </a:p>
          </p:txBody>
        </p:sp>
      </p:grpSp>
      <p:sp>
        <p:nvSpPr>
          <p:cNvPr id="888" name="Google Shape;888;p55"/>
          <p:cNvSpPr/>
          <p:nvPr/>
        </p:nvSpPr>
        <p:spPr>
          <a:xfrm flipH="1">
            <a:off x="7184250" y="2119925"/>
            <a:ext cx="1408800" cy="6465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200"/>
              <a:t>LLC Ctrl</a:t>
            </a:r>
            <a:endParaRPr sz="2200"/>
          </a:p>
        </p:txBody>
      </p:sp>
      <p:sp>
        <p:nvSpPr>
          <p:cNvPr id="889" name="Google Shape;889;p55"/>
          <p:cNvSpPr/>
          <p:nvPr/>
        </p:nvSpPr>
        <p:spPr>
          <a:xfrm>
            <a:off x="4269200" y="2119925"/>
            <a:ext cx="2556300" cy="6465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rPr lang="en" sz="2200"/>
              <a:t>Directory</a:t>
            </a:r>
            <a:endParaRPr sz="2200"/>
          </a:p>
          <a:p>
            <a:pPr indent="0" lvl="0" marL="0" rtl="0" algn="l">
              <a:spcBef>
                <a:spcPts val="0"/>
              </a:spcBef>
              <a:spcAft>
                <a:spcPts val="0"/>
              </a:spcAft>
              <a:buNone/>
            </a:pPr>
            <a:r>
              <a:rPr lang="en" sz="2200"/>
              <a:t>Ctrl</a:t>
            </a:r>
            <a:endParaRPr sz="2200"/>
          </a:p>
        </p:txBody>
      </p:sp>
      <p:cxnSp>
        <p:nvCxnSpPr>
          <p:cNvPr id="890" name="Google Shape;890;p55"/>
          <p:cNvCxnSpPr/>
          <p:nvPr/>
        </p:nvCxnSpPr>
        <p:spPr>
          <a:xfrm flipH="1" rot="10800000">
            <a:off x="2105154" y="3226819"/>
            <a:ext cx="6516000" cy="7800"/>
          </a:xfrm>
          <a:prstGeom prst="straightConnector1">
            <a:avLst/>
          </a:prstGeom>
          <a:noFill/>
          <a:ln cap="flat" cmpd="sng" w="38100">
            <a:solidFill>
              <a:srgbClr val="000000"/>
            </a:solidFill>
            <a:prstDash val="solid"/>
            <a:round/>
            <a:headEnd len="med" w="med" type="none"/>
            <a:tailEnd len="med" w="med" type="none"/>
          </a:ln>
        </p:spPr>
      </p:cxnSp>
      <p:cxnSp>
        <p:nvCxnSpPr>
          <p:cNvPr id="891" name="Google Shape;891;p55"/>
          <p:cNvCxnSpPr>
            <a:stCxn id="889" idx="0"/>
            <a:endCxn id="888" idx="0"/>
          </p:cNvCxnSpPr>
          <p:nvPr/>
        </p:nvCxnSpPr>
        <p:spPr>
          <a:xfrm>
            <a:off x="6825500" y="2443175"/>
            <a:ext cx="358800" cy="0"/>
          </a:xfrm>
          <a:prstGeom prst="straightConnector1">
            <a:avLst/>
          </a:prstGeom>
          <a:noFill/>
          <a:ln cap="flat" cmpd="sng" w="19050">
            <a:solidFill>
              <a:srgbClr val="000000"/>
            </a:solidFill>
            <a:prstDash val="solid"/>
            <a:round/>
            <a:headEnd len="med" w="med" type="stealth"/>
            <a:tailEnd len="med" w="med" type="stealth"/>
          </a:ln>
        </p:spPr>
      </p:cxnSp>
      <p:cxnSp>
        <p:nvCxnSpPr>
          <p:cNvPr id="892" name="Google Shape;892;p55"/>
          <p:cNvCxnSpPr/>
          <p:nvPr/>
        </p:nvCxnSpPr>
        <p:spPr>
          <a:xfrm flipH="1">
            <a:off x="8177250" y="2758225"/>
            <a:ext cx="1200" cy="507000"/>
          </a:xfrm>
          <a:prstGeom prst="straightConnector1">
            <a:avLst/>
          </a:prstGeom>
          <a:noFill/>
          <a:ln cap="flat" cmpd="sng" w="19050">
            <a:solidFill>
              <a:srgbClr val="000000"/>
            </a:solidFill>
            <a:prstDash val="solid"/>
            <a:round/>
            <a:headEnd len="med" w="med" type="stealth"/>
            <a:tailEnd len="med" w="med" type="stealth"/>
          </a:ln>
        </p:spPr>
      </p:cxnSp>
      <p:cxnSp>
        <p:nvCxnSpPr>
          <p:cNvPr id="893" name="Google Shape;893;p55"/>
          <p:cNvCxnSpPr/>
          <p:nvPr/>
        </p:nvCxnSpPr>
        <p:spPr>
          <a:xfrm rot="10800000">
            <a:off x="2120652" y="3217736"/>
            <a:ext cx="7500" cy="318000"/>
          </a:xfrm>
          <a:prstGeom prst="straightConnector1">
            <a:avLst/>
          </a:prstGeom>
          <a:noFill/>
          <a:ln cap="flat" cmpd="sng" w="19050">
            <a:solidFill>
              <a:srgbClr val="000000"/>
            </a:solidFill>
            <a:prstDash val="solid"/>
            <a:round/>
            <a:headEnd len="med" w="med" type="stealth"/>
            <a:tailEnd len="med" w="med" type="stealth"/>
          </a:ln>
        </p:spPr>
      </p:cxnSp>
      <p:cxnSp>
        <p:nvCxnSpPr>
          <p:cNvPr id="894" name="Google Shape;894;p55"/>
          <p:cNvCxnSpPr>
            <a:stCxn id="889" idx="2"/>
            <a:endCxn id="882" idx="3"/>
          </p:cNvCxnSpPr>
          <p:nvPr/>
        </p:nvCxnSpPr>
        <p:spPr>
          <a:xfrm rot="10800000">
            <a:off x="3686300" y="2443175"/>
            <a:ext cx="582900" cy="0"/>
          </a:xfrm>
          <a:prstGeom prst="straightConnector1">
            <a:avLst/>
          </a:prstGeom>
          <a:noFill/>
          <a:ln cap="flat" cmpd="sng" w="19050">
            <a:solidFill>
              <a:srgbClr val="000000"/>
            </a:solidFill>
            <a:prstDash val="solid"/>
            <a:round/>
            <a:headEnd len="med" w="med" type="stealth"/>
            <a:tailEnd len="med" w="med" type="stealth"/>
          </a:ln>
        </p:spPr>
      </p:cxnSp>
      <p:sp>
        <p:nvSpPr>
          <p:cNvPr id="895" name="Google Shape;895;p55"/>
          <p:cNvSpPr/>
          <p:nvPr/>
        </p:nvSpPr>
        <p:spPr>
          <a:xfrm>
            <a:off x="2561502" y="3617024"/>
            <a:ext cx="980100" cy="393600"/>
          </a:xfrm>
          <a:prstGeom prst="rect">
            <a:avLst/>
          </a:prstGeom>
          <a:solidFill>
            <a:srgbClr val="FCE5CD"/>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PAM</a:t>
            </a:r>
            <a:endParaRPr b="1" sz="2400">
              <a:latin typeface="Calibri"/>
              <a:ea typeface="Calibri"/>
              <a:cs typeface="Calibri"/>
              <a:sym typeface="Calibri"/>
            </a:endParaRPr>
          </a:p>
        </p:txBody>
      </p:sp>
      <p:sp>
        <p:nvSpPr>
          <p:cNvPr id="896" name="Google Shape;896;p55"/>
          <p:cNvSpPr/>
          <p:nvPr/>
        </p:nvSpPr>
        <p:spPr>
          <a:xfrm>
            <a:off x="4307000" y="1726325"/>
            <a:ext cx="1566900" cy="393600"/>
          </a:xfrm>
          <a:prstGeom prst="round2SameRect">
            <a:avLst>
              <a:gd fmla="val 0" name="adj1"/>
              <a:gd fmla="val 0" name="adj2"/>
            </a:avLst>
          </a:prstGeom>
          <a:solidFill>
            <a:srgbClr val="8FEEFF"/>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t>SAM</a:t>
            </a:r>
            <a:endParaRPr b="1" sz="2400"/>
          </a:p>
        </p:txBody>
      </p:sp>
      <p:grpSp>
        <p:nvGrpSpPr>
          <p:cNvPr id="897" name="Google Shape;897;p55"/>
          <p:cNvGrpSpPr/>
          <p:nvPr/>
        </p:nvGrpSpPr>
        <p:grpSpPr>
          <a:xfrm>
            <a:off x="3926425" y="3419213"/>
            <a:ext cx="4044603" cy="727520"/>
            <a:chOff x="3926425" y="3419213"/>
            <a:chExt cx="4044603" cy="727520"/>
          </a:xfrm>
        </p:grpSpPr>
        <p:sp>
          <p:nvSpPr>
            <p:cNvPr id="898" name="Google Shape;898;p55"/>
            <p:cNvSpPr txBox="1"/>
            <p:nvPr/>
          </p:nvSpPr>
          <p:spPr>
            <a:xfrm>
              <a:off x="3926425" y="3419213"/>
              <a:ext cx="882900" cy="727500"/>
            </a:xfrm>
            <a:prstGeom prst="rect">
              <a:avLst/>
            </a:prstGeom>
            <a:solidFill>
              <a:srgbClr val="DEFCF0"/>
            </a:solidFill>
            <a:ln cap="flat" cmpd="sng" w="19050">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FC</a:t>
              </a:r>
              <a:endParaRPr sz="2200">
                <a:latin typeface="Calibri"/>
                <a:ea typeface="Calibri"/>
                <a:cs typeface="Calibri"/>
                <a:sym typeface="Calibri"/>
              </a:endParaRPr>
            </a:p>
            <a:p>
              <a:pPr indent="0" lvl="0" marL="0" rtl="0" algn="ctr">
                <a:spcBef>
                  <a:spcPts val="0"/>
                </a:spcBef>
                <a:spcAft>
                  <a:spcPts val="0"/>
                </a:spcAft>
                <a:buNone/>
              </a:pPr>
              <a:r>
                <a:rPr lang="en" sz="2200">
                  <a:latin typeface="Calibri"/>
                  <a:ea typeface="Calibri"/>
                  <a:cs typeface="Calibri"/>
                  <a:sym typeface="Calibri"/>
                </a:rPr>
                <a:t>(7bits)</a:t>
              </a:r>
              <a:endParaRPr sz="2200">
                <a:latin typeface="Calibri"/>
                <a:ea typeface="Calibri"/>
                <a:cs typeface="Calibri"/>
                <a:sym typeface="Calibri"/>
              </a:endParaRPr>
            </a:p>
          </p:txBody>
        </p:sp>
        <p:sp>
          <p:nvSpPr>
            <p:cNvPr id="899" name="Google Shape;899;p55"/>
            <p:cNvSpPr txBox="1"/>
            <p:nvPr/>
          </p:nvSpPr>
          <p:spPr>
            <a:xfrm>
              <a:off x="4809325" y="3419213"/>
              <a:ext cx="882900" cy="727500"/>
            </a:xfrm>
            <a:prstGeom prst="rect">
              <a:avLst/>
            </a:prstGeom>
            <a:solidFill>
              <a:srgbClr val="DEFCF0"/>
            </a:solidFill>
            <a:ln cap="flat" cmpd="sng" w="19050">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IC</a:t>
              </a:r>
              <a:endParaRPr sz="2200">
                <a:latin typeface="Calibri"/>
                <a:ea typeface="Calibri"/>
                <a:cs typeface="Calibri"/>
                <a:sym typeface="Calibri"/>
              </a:endParaRPr>
            </a:p>
            <a:p>
              <a:pPr indent="0" lvl="0" marL="0" rtl="0" algn="ctr">
                <a:spcBef>
                  <a:spcPts val="0"/>
                </a:spcBef>
                <a:spcAft>
                  <a:spcPts val="0"/>
                </a:spcAft>
                <a:buNone/>
              </a:pPr>
              <a:r>
                <a:rPr lang="en" sz="2200">
                  <a:latin typeface="Calibri"/>
                  <a:ea typeface="Calibri"/>
                  <a:cs typeface="Calibri"/>
                  <a:sym typeface="Calibri"/>
                </a:rPr>
                <a:t>(7 bits)</a:t>
              </a:r>
              <a:endParaRPr sz="2200">
                <a:latin typeface="Calibri"/>
                <a:ea typeface="Calibri"/>
                <a:cs typeface="Calibri"/>
                <a:sym typeface="Calibri"/>
              </a:endParaRPr>
            </a:p>
          </p:txBody>
        </p:sp>
        <p:sp>
          <p:nvSpPr>
            <p:cNvPr id="900" name="Google Shape;900;p55"/>
            <p:cNvSpPr txBox="1"/>
            <p:nvPr/>
          </p:nvSpPr>
          <p:spPr>
            <a:xfrm>
              <a:off x="5692225" y="3419225"/>
              <a:ext cx="1352100" cy="727500"/>
            </a:xfrm>
            <a:prstGeom prst="rect">
              <a:avLst/>
            </a:prstGeom>
            <a:solidFill>
              <a:srgbClr val="DEFCF0"/>
            </a:solidFill>
            <a:ln cap="flat" cmpd="sng" w="19050">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PMMC</a:t>
              </a:r>
              <a:endParaRPr sz="2200">
                <a:latin typeface="Calibri"/>
                <a:ea typeface="Calibri"/>
                <a:cs typeface="Calibri"/>
                <a:sym typeface="Calibri"/>
              </a:endParaRPr>
            </a:p>
            <a:p>
              <a:pPr indent="0" lvl="0" marL="0" rtl="0" algn="ctr">
                <a:spcBef>
                  <a:spcPts val="0"/>
                </a:spcBef>
                <a:spcAft>
                  <a:spcPts val="0"/>
                </a:spcAft>
                <a:buNone/>
              </a:pPr>
              <a:r>
                <a:rPr lang="en" sz="2200">
                  <a:latin typeface="Calibri"/>
                  <a:ea typeface="Calibri"/>
                  <a:cs typeface="Calibri"/>
                  <a:sym typeface="Calibri"/>
                </a:rPr>
                <a:t>(log</a:t>
              </a:r>
              <a:r>
                <a:rPr baseline="-25000" lang="en" sz="2200">
                  <a:latin typeface="Calibri"/>
                  <a:ea typeface="Calibri"/>
                  <a:cs typeface="Calibri"/>
                  <a:sym typeface="Calibri"/>
                </a:rPr>
                <a:t>2</a:t>
              </a:r>
              <a:r>
                <a:rPr lang="en" sz="2200">
                  <a:latin typeface="Calibri"/>
                  <a:ea typeface="Calibri"/>
                  <a:cs typeface="Calibri"/>
                  <a:sym typeface="Calibri"/>
                </a:rPr>
                <a:t>N bits)</a:t>
              </a:r>
              <a:endParaRPr sz="2200">
                <a:latin typeface="Calibri"/>
                <a:ea typeface="Calibri"/>
                <a:cs typeface="Calibri"/>
                <a:sym typeface="Calibri"/>
              </a:endParaRPr>
            </a:p>
          </p:txBody>
        </p:sp>
        <p:sp>
          <p:nvSpPr>
            <p:cNvPr id="901" name="Google Shape;901;p55"/>
            <p:cNvSpPr txBox="1"/>
            <p:nvPr/>
          </p:nvSpPr>
          <p:spPr>
            <a:xfrm>
              <a:off x="7044327" y="3419232"/>
              <a:ext cx="926700" cy="727500"/>
            </a:xfrm>
            <a:prstGeom prst="rect">
              <a:avLst/>
            </a:prstGeom>
            <a:solidFill>
              <a:srgbClr val="DEFCF0"/>
            </a:solidFill>
            <a:ln cap="flat" cmpd="sng" w="19050">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HC</a:t>
              </a:r>
              <a:endParaRPr sz="2200">
                <a:latin typeface="Calibri"/>
                <a:ea typeface="Calibri"/>
                <a:cs typeface="Calibri"/>
                <a:sym typeface="Calibri"/>
              </a:endParaRPr>
            </a:p>
            <a:p>
              <a:pPr indent="0" lvl="0" marL="0" rtl="0" algn="ctr">
                <a:spcBef>
                  <a:spcPts val="0"/>
                </a:spcBef>
                <a:spcAft>
                  <a:spcPts val="0"/>
                </a:spcAft>
                <a:buNone/>
              </a:pPr>
              <a:r>
                <a:rPr lang="en" sz="2200">
                  <a:latin typeface="Calibri"/>
                  <a:ea typeface="Calibri"/>
                  <a:cs typeface="Calibri"/>
                  <a:sym typeface="Calibri"/>
                </a:rPr>
                <a:t>(2 bits)</a:t>
              </a:r>
              <a:endParaRPr sz="2200">
                <a:latin typeface="Calibri"/>
                <a:ea typeface="Calibri"/>
                <a:cs typeface="Calibri"/>
                <a:sym typeface="Calibri"/>
              </a:endParaRPr>
            </a:p>
          </p:txBody>
        </p:sp>
      </p:grpSp>
      <p:cxnSp>
        <p:nvCxnSpPr>
          <p:cNvPr id="902" name="Google Shape;902;p55"/>
          <p:cNvCxnSpPr/>
          <p:nvPr/>
        </p:nvCxnSpPr>
        <p:spPr>
          <a:xfrm flipH="1">
            <a:off x="3941125" y="2742675"/>
            <a:ext cx="1505400" cy="668700"/>
          </a:xfrm>
          <a:prstGeom prst="straightConnector1">
            <a:avLst/>
          </a:prstGeom>
          <a:noFill/>
          <a:ln cap="flat" cmpd="sng" w="19050">
            <a:solidFill>
              <a:srgbClr val="000000"/>
            </a:solidFill>
            <a:prstDash val="solid"/>
            <a:round/>
            <a:headEnd len="med" w="med" type="none"/>
            <a:tailEnd len="med" w="med" type="none"/>
          </a:ln>
        </p:spPr>
      </p:cxnSp>
      <p:cxnSp>
        <p:nvCxnSpPr>
          <p:cNvPr id="903" name="Google Shape;903;p55"/>
          <p:cNvCxnSpPr/>
          <p:nvPr/>
        </p:nvCxnSpPr>
        <p:spPr>
          <a:xfrm>
            <a:off x="6759575" y="2711600"/>
            <a:ext cx="1204200" cy="699300"/>
          </a:xfrm>
          <a:prstGeom prst="straightConnector1">
            <a:avLst/>
          </a:prstGeom>
          <a:noFill/>
          <a:ln cap="flat" cmpd="sng" w="19050">
            <a:solidFill>
              <a:srgbClr val="000000"/>
            </a:solidFill>
            <a:prstDash val="solid"/>
            <a:round/>
            <a:headEnd len="med" w="med" type="none"/>
            <a:tailEnd len="med" w="med" type="none"/>
          </a:ln>
        </p:spPr>
      </p:cxnSp>
      <p:sp>
        <p:nvSpPr>
          <p:cNvPr id="904" name="Google Shape;904;p55"/>
          <p:cNvSpPr txBox="1"/>
          <p:nvPr>
            <p:ph idx="1" type="body"/>
          </p:nvPr>
        </p:nvSpPr>
        <p:spPr>
          <a:xfrm>
            <a:off x="337550" y="1256975"/>
            <a:ext cx="7560900" cy="3387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2200">
                <a:solidFill>
                  <a:srgbClr val="0E101A"/>
                </a:solidFill>
              </a:rPr>
              <a:t>Pending Metadata Message (PMMC)</a:t>
            </a:r>
            <a:r>
              <a:rPr lang="en" sz="2200">
                <a:solidFill>
                  <a:srgbClr val="0E101A"/>
                </a:solidFill>
              </a:rPr>
              <a:t> to track the inflight metadata</a:t>
            </a:r>
            <a:endParaRPr sz="2200">
              <a:solidFill>
                <a:srgbClr val="0E101A"/>
              </a:solidFill>
            </a:endParaRPr>
          </a:p>
        </p:txBody>
      </p:sp>
      <p:sp>
        <p:nvSpPr>
          <p:cNvPr id="905" name="Google Shape;905;p55"/>
          <p:cNvSpPr txBox="1"/>
          <p:nvPr>
            <p:ph idx="1" type="body"/>
          </p:nvPr>
        </p:nvSpPr>
        <p:spPr>
          <a:xfrm>
            <a:off x="343425" y="854425"/>
            <a:ext cx="7280400" cy="3387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2200">
                <a:solidFill>
                  <a:srgbClr val="0E101A"/>
                </a:solidFill>
              </a:rPr>
              <a:t>Fetch (FC) and </a:t>
            </a:r>
            <a:r>
              <a:rPr lang="en" sz="2200">
                <a:solidFill>
                  <a:srgbClr val="0E101A"/>
                </a:solidFill>
              </a:rPr>
              <a:t> Invalidation (IC) to filter the impactful instance</a:t>
            </a:r>
            <a:endParaRPr sz="2200">
              <a:solidFill>
                <a:srgbClr val="0E101A"/>
              </a:solidFill>
            </a:endParaRPr>
          </a:p>
        </p:txBody>
      </p:sp>
      <p:sp>
        <p:nvSpPr>
          <p:cNvPr id="906" name="Google Shape;906;p55"/>
          <p:cNvSpPr/>
          <p:nvPr/>
        </p:nvSpPr>
        <p:spPr>
          <a:xfrm>
            <a:off x="5435600" y="2149325"/>
            <a:ext cx="1352100" cy="587700"/>
          </a:xfrm>
          <a:prstGeom prst="rect">
            <a:avLst/>
          </a:prstGeom>
          <a:solidFill>
            <a:srgbClr val="E6FFDD"/>
          </a:solidFill>
          <a:ln cap="flat" cmpd="sng" w="9525">
            <a:solidFill>
              <a:srgbClr val="233A44"/>
            </a:solidFill>
            <a:prstDash val="solid"/>
            <a:round/>
            <a:headEnd len="sm" w="sm" type="none"/>
            <a:tailEnd len="sm" w="sm" type="none"/>
          </a:ln>
        </p:spPr>
        <p:txBody>
          <a:bodyPr anchorCtr="0" anchor="ctr" bIns="91425" lIns="0" spcFirstLastPara="1" rIns="0" wrap="square" tIns="91425">
            <a:noAutofit/>
          </a:bodyPr>
          <a:lstStyle/>
          <a:p>
            <a:pPr indent="0" lvl="0" marL="0" rtl="0" algn="l">
              <a:spcBef>
                <a:spcPts val="0"/>
              </a:spcBef>
              <a:spcAft>
                <a:spcPts val="0"/>
              </a:spcAft>
              <a:buNone/>
            </a:pPr>
            <a:r>
              <a:rPr b="1" lang="en" sz="2350"/>
              <a:t>Counters</a:t>
            </a:r>
            <a:endParaRPr b="1" sz="2350"/>
          </a:p>
        </p:txBody>
      </p:sp>
      <p:sp>
        <p:nvSpPr>
          <p:cNvPr id="907" name="Google Shape;907;p55"/>
          <p:cNvSpPr txBox="1"/>
          <p:nvPr/>
        </p:nvSpPr>
        <p:spPr>
          <a:xfrm>
            <a:off x="5611500" y="4331325"/>
            <a:ext cx="1849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Calibri"/>
                <a:ea typeface="Calibri"/>
                <a:cs typeface="Calibri"/>
                <a:sym typeface="Calibri"/>
              </a:rPr>
              <a:t>N # of Cores</a:t>
            </a:r>
            <a:endParaRPr sz="2000">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56"/>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
        <p:nvSpPr>
          <p:cNvPr id="913" name="Google Shape;913;p56"/>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914" name="Google Shape;914;p56"/>
          <p:cNvSpPr txBox="1"/>
          <p:nvPr/>
        </p:nvSpPr>
        <p:spPr>
          <a:xfrm>
            <a:off x="307325" y="4062375"/>
            <a:ext cx="1696500" cy="50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(I)</a:t>
            </a:r>
            <a:endParaRPr sz="2400">
              <a:latin typeface="Calibri"/>
              <a:ea typeface="Calibri"/>
              <a:cs typeface="Calibri"/>
              <a:sym typeface="Calibri"/>
            </a:endParaRPr>
          </a:p>
        </p:txBody>
      </p:sp>
      <p:graphicFrame>
        <p:nvGraphicFramePr>
          <p:cNvPr id="915" name="Google Shape;915;p56"/>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916" name="Google Shape;916;p56"/>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917" name="Google Shape;917;p56"/>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graphicFrame>
        <p:nvGraphicFramePr>
          <p:cNvPr id="918" name="Google Shape;918;p56"/>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919" name="Google Shape;919;p56"/>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57"/>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925" name="Google Shape;925;p57"/>
          <p:cNvSpPr txBox="1"/>
          <p:nvPr/>
        </p:nvSpPr>
        <p:spPr>
          <a:xfrm>
            <a:off x="307325" y="4062375"/>
            <a:ext cx="1696500" cy="50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(I)</a:t>
            </a:r>
            <a:endParaRPr sz="2400">
              <a:latin typeface="Calibri"/>
              <a:ea typeface="Calibri"/>
              <a:cs typeface="Calibri"/>
              <a:sym typeface="Calibri"/>
            </a:endParaRPr>
          </a:p>
        </p:txBody>
      </p:sp>
      <p:graphicFrame>
        <p:nvGraphicFramePr>
          <p:cNvPr id="926" name="Google Shape;926;p57"/>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927" name="Google Shape;927;p57"/>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cxnSp>
        <p:nvCxnSpPr>
          <p:cNvPr id="928" name="Google Shape;928;p57"/>
          <p:cNvCxnSpPr>
            <a:stCxn id="924" idx="2"/>
            <a:endCxn id="929" idx="1"/>
          </p:cNvCxnSpPr>
          <p:nvPr/>
        </p:nvCxnSpPr>
        <p:spPr>
          <a:xfrm flipH="1" rot="-5400000">
            <a:off x="1597551" y="2747600"/>
            <a:ext cx="887400" cy="564300"/>
          </a:xfrm>
          <a:prstGeom prst="bentConnector2">
            <a:avLst/>
          </a:prstGeom>
          <a:noFill/>
          <a:ln cap="flat" cmpd="sng" w="28575">
            <a:solidFill>
              <a:srgbClr val="0C343D"/>
            </a:solidFill>
            <a:prstDash val="solid"/>
            <a:round/>
            <a:headEnd len="med" w="med" type="none"/>
            <a:tailEnd len="med" w="med" type="stealth"/>
          </a:ln>
        </p:spPr>
      </p:cxnSp>
      <p:sp>
        <p:nvSpPr>
          <p:cNvPr id="930" name="Google Shape;930;p57"/>
          <p:cNvSpPr txBox="1"/>
          <p:nvPr/>
        </p:nvSpPr>
        <p:spPr>
          <a:xfrm>
            <a:off x="1274750" y="2851700"/>
            <a:ext cx="9687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1. GetX</a:t>
            </a:r>
            <a:endParaRPr sz="2400">
              <a:latin typeface="Calibri"/>
              <a:ea typeface="Calibri"/>
              <a:cs typeface="Calibri"/>
              <a:sym typeface="Calibri"/>
            </a:endParaRPr>
          </a:p>
        </p:txBody>
      </p:sp>
      <p:sp>
        <p:nvSpPr>
          <p:cNvPr id="929" name="Google Shape;929;p57"/>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graphicFrame>
        <p:nvGraphicFramePr>
          <p:cNvPr id="931" name="Google Shape;931;p57"/>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932" name="Google Shape;932;p57"/>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sp>
        <p:nvSpPr>
          <p:cNvPr id="933" name="Google Shape;933;p57"/>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58"/>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939" name="Google Shape;939;p58"/>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(M)</a:t>
            </a:r>
            <a:endParaRPr sz="2400">
              <a:latin typeface="Calibri"/>
              <a:ea typeface="Calibri"/>
              <a:cs typeface="Calibri"/>
              <a:sym typeface="Calibri"/>
            </a:endParaRPr>
          </a:p>
        </p:txBody>
      </p:sp>
      <p:graphicFrame>
        <p:nvGraphicFramePr>
          <p:cNvPr id="940" name="Google Shape;940;p58"/>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941" name="Google Shape;941;p58"/>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cxnSp>
        <p:nvCxnSpPr>
          <p:cNvPr id="942" name="Google Shape;942;p58"/>
          <p:cNvCxnSpPr>
            <a:stCxn id="938" idx="2"/>
            <a:endCxn id="943" idx="1"/>
          </p:cNvCxnSpPr>
          <p:nvPr/>
        </p:nvCxnSpPr>
        <p:spPr>
          <a:xfrm flipH="1" rot="-5400000">
            <a:off x="1597551" y="2747600"/>
            <a:ext cx="887400" cy="564300"/>
          </a:xfrm>
          <a:prstGeom prst="bentConnector2">
            <a:avLst/>
          </a:prstGeom>
          <a:noFill/>
          <a:ln cap="flat" cmpd="sng" w="9525">
            <a:solidFill>
              <a:srgbClr val="000000"/>
            </a:solidFill>
            <a:prstDash val="solid"/>
            <a:round/>
            <a:headEnd len="med" w="med" type="none"/>
            <a:tailEnd len="med" w="med" type="stealth"/>
          </a:ln>
        </p:spPr>
      </p:cxnSp>
      <p:sp>
        <p:nvSpPr>
          <p:cNvPr id="944" name="Google Shape;944;p58"/>
          <p:cNvSpPr txBox="1"/>
          <p:nvPr/>
        </p:nvSpPr>
        <p:spPr>
          <a:xfrm>
            <a:off x="1277800" y="2851700"/>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cxnSp>
        <p:nvCxnSpPr>
          <p:cNvPr id="945" name="Google Shape;945;p58"/>
          <p:cNvCxnSpPr>
            <a:stCxn id="943" idx="0"/>
          </p:cNvCxnSpPr>
          <p:nvPr/>
        </p:nvCxnSpPr>
        <p:spPr>
          <a:xfrm flipH="1" rot="5400000">
            <a:off x="2498475" y="2138250"/>
            <a:ext cx="937800" cy="1324800"/>
          </a:xfrm>
          <a:prstGeom prst="bentConnector2">
            <a:avLst/>
          </a:prstGeom>
          <a:noFill/>
          <a:ln cap="flat" cmpd="sng" w="28575">
            <a:solidFill>
              <a:srgbClr val="783F04"/>
            </a:solidFill>
            <a:prstDash val="solid"/>
            <a:round/>
            <a:headEnd len="med" w="med" type="none"/>
            <a:tailEnd len="med" w="med" type="stealth"/>
          </a:ln>
        </p:spPr>
      </p:cxnSp>
      <p:sp>
        <p:nvSpPr>
          <p:cNvPr id="946" name="Google Shape;946;p58"/>
          <p:cNvSpPr txBox="1"/>
          <p:nvPr/>
        </p:nvSpPr>
        <p:spPr>
          <a:xfrm>
            <a:off x="2652125" y="2176838"/>
            <a:ext cx="9246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783F04"/>
                </a:solidFill>
                <a:latin typeface="Calibri"/>
                <a:ea typeface="Calibri"/>
                <a:cs typeface="Calibri"/>
                <a:sym typeface="Calibri"/>
              </a:rPr>
              <a:t>2. Data</a:t>
            </a:r>
            <a:endParaRPr sz="2400">
              <a:solidFill>
                <a:srgbClr val="783F04"/>
              </a:solidFill>
              <a:latin typeface="Calibri"/>
              <a:ea typeface="Calibri"/>
              <a:cs typeface="Calibri"/>
              <a:sym typeface="Calibri"/>
            </a:endParaRPr>
          </a:p>
        </p:txBody>
      </p:sp>
      <p:sp>
        <p:nvSpPr>
          <p:cNvPr id="947" name="Google Shape;947;p58"/>
          <p:cNvSpPr txBox="1"/>
          <p:nvPr/>
        </p:nvSpPr>
        <p:spPr>
          <a:xfrm>
            <a:off x="2043824" y="4062375"/>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C0</a:t>
            </a:r>
            <a:endParaRPr b="1" sz="2400">
              <a:solidFill>
                <a:srgbClr val="FF0000"/>
              </a:solidFill>
              <a:latin typeface="Calibri"/>
              <a:ea typeface="Calibri"/>
              <a:cs typeface="Calibri"/>
              <a:sym typeface="Calibri"/>
            </a:endParaRPr>
          </a:p>
        </p:txBody>
      </p:sp>
      <p:sp>
        <p:nvSpPr>
          <p:cNvPr id="943" name="Google Shape;943;p58"/>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graphicFrame>
        <p:nvGraphicFramePr>
          <p:cNvPr id="948" name="Google Shape;948;p58"/>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949" name="Google Shape;949;p58"/>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sp>
        <p:nvSpPr>
          <p:cNvPr id="950" name="Google Shape;950;p58"/>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951" name="Google Shape;951;p58"/>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1</a:t>
            </a:r>
            <a:endParaRPr sz="2400">
              <a:latin typeface="Calibri"/>
              <a:ea typeface="Calibri"/>
              <a:cs typeface="Calibri"/>
              <a:sym typeface="Calibri"/>
            </a:endParaRPr>
          </a:p>
        </p:txBody>
      </p:sp>
      <p:sp>
        <p:nvSpPr>
          <p:cNvPr id="952" name="Google Shape;952;p58"/>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59"/>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958" name="Google Shape;958;p59"/>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959" name="Google Shape;959;p59"/>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(M)</a:t>
            </a:r>
            <a:endParaRPr sz="2400">
              <a:latin typeface="Calibri"/>
              <a:ea typeface="Calibri"/>
              <a:cs typeface="Calibri"/>
              <a:sym typeface="Calibri"/>
            </a:endParaRPr>
          </a:p>
        </p:txBody>
      </p:sp>
      <p:sp>
        <p:nvSpPr>
          <p:cNvPr id="960" name="Google Shape;960;p59"/>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961" name="Google Shape;961;p59"/>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962" name="Google Shape;962;p59"/>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rPr b="1" lang="en" sz="2200">
                          <a:solidFill>
                            <a:srgbClr val="FF0000"/>
                          </a:solidFill>
                        </a:rPr>
                        <a:t>1</a:t>
                      </a:r>
                      <a:endParaRPr b="1" sz="2200">
                        <a:solidFill>
                          <a:srgbClr val="FF0000"/>
                        </a:solidFill>
                      </a:endParaRPr>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graphicFrame>
        <p:nvGraphicFramePr>
          <p:cNvPr id="963" name="Google Shape;963;p59"/>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964" name="Google Shape;964;p59"/>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cxnSp>
        <p:nvCxnSpPr>
          <p:cNvPr id="965" name="Google Shape;965;p59"/>
          <p:cNvCxnSpPr>
            <a:stCxn id="958" idx="2"/>
            <a:endCxn id="966" idx="1"/>
          </p:cNvCxnSpPr>
          <p:nvPr/>
        </p:nvCxnSpPr>
        <p:spPr>
          <a:xfrm flipH="1" rot="-5400000">
            <a:off x="1597551" y="2747600"/>
            <a:ext cx="887400" cy="564300"/>
          </a:xfrm>
          <a:prstGeom prst="bentConnector2">
            <a:avLst/>
          </a:prstGeom>
          <a:noFill/>
          <a:ln cap="flat" cmpd="sng" w="9525">
            <a:solidFill>
              <a:srgbClr val="000000"/>
            </a:solidFill>
            <a:prstDash val="solid"/>
            <a:round/>
            <a:headEnd len="med" w="med" type="none"/>
            <a:tailEnd len="med" w="med" type="stealth"/>
          </a:ln>
        </p:spPr>
      </p:cxnSp>
      <p:sp>
        <p:nvSpPr>
          <p:cNvPr id="967" name="Google Shape;967;p59"/>
          <p:cNvSpPr txBox="1"/>
          <p:nvPr/>
        </p:nvSpPr>
        <p:spPr>
          <a:xfrm>
            <a:off x="1277800" y="2851700"/>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solidFill>
                  <a:srgbClr val="0C343D"/>
                </a:solidFill>
                <a:latin typeface="Calibri"/>
                <a:ea typeface="Calibri"/>
                <a:cs typeface="Calibri"/>
                <a:sym typeface="Calibri"/>
              </a:rPr>
              <a:t>1. GetX</a:t>
            </a:r>
            <a:endParaRPr sz="1800">
              <a:solidFill>
                <a:srgbClr val="0C343D"/>
              </a:solidFill>
              <a:latin typeface="Calibri"/>
              <a:ea typeface="Calibri"/>
              <a:cs typeface="Calibri"/>
              <a:sym typeface="Calibri"/>
            </a:endParaRPr>
          </a:p>
        </p:txBody>
      </p:sp>
      <p:cxnSp>
        <p:nvCxnSpPr>
          <p:cNvPr id="968" name="Google Shape;968;p59"/>
          <p:cNvCxnSpPr>
            <a:stCxn id="966" idx="0"/>
          </p:cNvCxnSpPr>
          <p:nvPr/>
        </p:nvCxnSpPr>
        <p:spPr>
          <a:xfrm flipH="1" rot="5400000">
            <a:off x="2498475" y="2138250"/>
            <a:ext cx="937800" cy="1324800"/>
          </a:xfrm>
          <a:prstGeom prst="bentConnector2">
            <a:avLst/>
          </a:prstGeom>
          <a:noFill/>
          <a:ln cap="flat" cmpd="sng" w="9525">
            <a:solidFill>
              <a:srgbClr val="000000"/>
            </a:solidFill>
            <a:prstDash val="solid"/>
            <a:round/>
            <a:headEnd len="med" w="med" type="none"/>
            <a:tailEnd len="med" w="med" type="stealth"/>
          </a:ln>
        </p:spPr>
      </p:cxnSp>
      <p:sp>
        <p:nvSpPr>
          <p:cNvPr id="969" name="Google Shape;969;p59"/>
          <p:cNvSpPr txBox="1"/>
          <p:nvPr/>
        </p:nvSpPr>
        <p:spPr>
          <a:xfrm>
            <a:off x="2652125" y="2176850"/>
            <a:ext cx="752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grpSp>
        <p:nvGrpSpPr>
          <p:cNvPr id="970" name="Google Shape;970;p59"/>
          <p:cNvGrpSpPr/>
          <p:nvPr/>
        </p:nvGrpSpPr>
        <p:grpSpPr>
          <a:xfrm>
            <a:off x="1633999" y="1446112"/>
            <a:ext cx="345580" cy="631514"/>
            <a:chOff x="1334918" y="2241600"/>
            <a:chExt cx="258300" cy="498000"/>
          </a:xfrm>
        </p:grpSpPr>
        <p:cxnSp>
          <p:nvCxnSpPr>
            <p:cNvPr id="971" name="Google Shape;971;p59"/>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972" name="Google Shape;972;p59"/>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1800">
                  <a:latin typeface="Calibri"/>
                  <a:ea typeface="Calibri"/>
                  <a:cs typeface="Calibri"/>
                  <a:sym typeface="Calibri"/>
                </a:rPr>
                <a:t>ST</a:t>
              </a:r>
              <a:endParaRPr b="1" sz="1800">
                <a:latin typeface="Calibri"/>
                <a:ea typeface="Calibri"/>
                <a:cs typeface="Calibri"/>
                <a:sym typeface="Calibri"/>
              </a:endParaRPr>
            </a:p>
          </p:txBody>
        </p:sp>
      </p:grpSp>
      <p:sp>
        <p:nvSpPr>
          <p:cNvPr id="966" name="Google Shape;966;p59"/>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graphicFrame>
        <p:nvGraphicFramePr>
          <p:cNvPr id="973" name="Google Shape;973;p59"/>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974" name="Google Shape;974;p59"/>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sp>
        <p:nvSpPr>
          <p:cNvPr id="975" name="Google Shape;975;p59"/>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976" name="Google Shape;976;p59"/>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977" name="Google Shape;977;p59"/>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
        <p:nvSpPr>
          <p:cNvPr id="978" name="Google Shape;978;p59"/>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979" name="Google Shape;979;p59"/>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60"/>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985" name="Google Shape;985;p60"/>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986" name="Google Shape;986;p60"/>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(M)</a:t>
            </a:r>
            <a:endParaRPr sz="2400">
              <a:latin typeface="Calibri"/>
              <a:ea typeface="Calibri"/>
              <a:cs typeface="Calibri"/>
              <a:sym typeface="Calibri"/>
            </a:endParaRPr>
          </a:p>
        </p:txBody>
      </p:sp>
      <p:graphicFrame>
        <p:nvGraphicFramePr>
          <p:cNvPr id="987" name="Google Shape;987;p60"/>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988" name="Google Shape;988;p60"/>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cxnSp>
        <p:nvCxnSpPr>
          <p:cNvPr id="989" name="Google Shape;989;p60"/>
          <p:cNvCxnSpPr>
            <a:stCxn id="985" idx="2"/>
            <a:endCxn id="990" idx="1"/>
          </p:cNvCxnSpPr>
          <p:nvPr/>
        </p:nvCxnSpPr>
        <p:spPr>
          <a:xfrm flipH="1" rot="-5400000">
            <a:off x="1597551" y="2747600"/>
            <a:ext cx="887400" cy="564300"/>
          </a:xfrm>
          <a:prstGeom prst="bentConnector2">
            <a:avLst/>
          </a:prstGeom>
          <a:noFill/>
          <a:ln cap="flat" cmpd="sng" w="9525">
            <a:solidFill>
              <a:srgbClr val="000000"/>
            </a:solidFill>
            <a:prstDash val="solid"/>
            <a:round/>
            <a:headEnd len="med" w="med" type="none"/>
            <a:tailEnd len="med" w="med" type="stealth"/>
          </a:ln>
        </p:spPr>
      </p:cxnSp>
      <p:sp>
        <p:nvSpPr>
          <p:cNvPr id="991" name="Google Shape;991;p60"/>
          <p:cNvSpPr txBox="1"/>
          <p:nvPr/>
        </p:nvSpPr>
        <p:spPr>
          <a:xfrm>
            <a:off x="1277800" y="2851700"/>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cxnSp>
        <p:nvCxnSpPr>
          <p:cNvPr id="992" name="Google Shape;992;p60"/>
          <p:cNvCxnSpPr>
            <a:stCxn id="990" idx="0"/>
          </p:cNvCxnSpPr>
          <p:nvPr/>
        </p:nvCxnSpPr>
        <p:spPr>
          <a:xfrm flipH="1" rot="5400000">
            <a:off x="2498475" y="2138250"/>
            <a:ext cx="937800" cy="1324800"/>
          </a:xfrm>
          <a:prstGeom prst="bentConnector2">
            <a:avLst/>
          </a:prstGeom>
          <a:noFill/>
          <a:ln cap="flat" cmpd="sng" w="9525">
            <a:solidFill>
              <a:srgbClr val="000000"/>
            </a:solidFill>
            <a:prstDash val="solid"/>
            <a:round/>
            <a:headEnd len="med" w="med" type="none"/>
            <a:tailEnd len="med" w="med" type="stealth"/>
          </a:ln>
        </p:spPr>
      </p:cxnSp>
      <p:sp>
        <p:nvSpPr>
          <p:cNvPr id="993" name="Google Shape;993;p60"/>
          <p:cNvSpPr txBox="1"/>
          <p:nvPr/>
        </p:nvSpPr>
        <p:spPr>
          <a:xfrm>
            <a:off x="2652125" y="2176850"/>
            <a:ext cx="752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grpSp>
        <p:nvGrpSpPr>
          <p:cNvPr id="994" name="Google Shape;994;p60"/>
          <p:cNvGrpSpPr/>
          <p:nvPr/>
        </p:nvGrpSpPr>
        <p:grpSpPr>
          <a:xfrm>
            <a:off x="1633999" y="1446112"/>
            <a:ext cx="345580" cy="631514"/>
            <a:chOff x="1334918" y="2241600"/>
            <a:chExt cx="258300" cy="498000"/>
          </a:xfrm>
        </p:grpSpPr>
        <p:cxnSp>
          <p:nvCxnSpPr>
            <p:cNvPr id="995" name="Google Shape;995;p60"/>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996" name="Google Shape;996;p60"/>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cxnSp>
        <p:nvCxnSpPr>
          <p:cNvPr id="997" name="Google Shape;997;p60"/>
          <p:cNvCxnSpPr>
            <a:stCxn id="998" idx="2"/>
            <a:endCxn id="990" idx="3"/>
          </p:cNvCxnSpPr>
          <p:nvPr/>
        </p:nvCxnSpPr>
        <p:spPr>
          <a:xfrm rot="5400000">
            <a:off x="4661138" y="2869838"/>
            <a:ext cx="878700" cy="328500"/>
          </a:xfrm>
          <a:prstGeom prst="bentConnector2">
            <a:avLst/>
          </a:prstGeom>
          <a:noFill/>
          <a:ln cap="flat" cmpd="sng" w="28575">
            <a:solidFill>
              <a:srgbClr val="0000FF"/>
            </a:solidFill>
            <a:prstDash val="solid"/>
            <a:round/>
            <a:headEnd len="med" w="med" type="none"/>
            <a:tailEnd len="med" w="med" type="stealth"/>
          </a:ln>
        </p:spPr>
      </p:cxnSp>
      <p:sp>
        <p:nvSpPr>
          <p:cNvPr id="999" name="Google Shape;999;p60"/>
          <p:cNvSpPr txBox="1"/>
          <p:nvPr/>
        </p:nvSpPr>
        <p:spPr>
          <a:xfrm>
            <a:off x="4763458" y="2759600"/>
            <a:ext cx="10026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0000FF"/>
                </a:solidFill>
                <a:latin typeface="Calibri"/>
                <a:ea typeface="Calibri"/>
                <a:cs typeface="Calibri"/>
                <a:sym typeface="Calibri"/>
              </a:rPr>
              <a:t>3. GetS</a:t>
            </a:r>
            <a:endParaRPr sz="2400">
              <a:solidFill>
                <a:srgbClr val="0000FF"/>
              </a:solidFill>
              <a:latin typeface="Calibri"/>
              <a:ea typeface="Calibri"/>
              <a:cs typeface="Calibri"/>
              <a:sym typeface="Calibri"/>
            </a:endParaRPr>
          </a:p>
        </p:txBody>
      </p:sp>
      <p:sp>
        <p:nvSpPr>
          <p:cNvPr id="998" name="Google Shape;998;p60"/>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000" name="Google Shape;1000;p60"/>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990" name="Google Shape;990;p60"/>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001" name="Google Shape;1001;p60"/>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002" name="Google Shape;1002;p60"/>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2</a:t>
            </a:r>
            <a:endParaRPr sz="2400">
              <a:latin typeface="Calibri"/>
              <a:ea typeface="Calibri"/>
              <a:cs typeface="Calibri"/>
              <a:sym typeface="Calibri"/>
            </a:endParaRPr>
          </a:p>
        </p:txBody>
      </p:sp>
      <p:sp>
        <p:nvSpPr>
          <p:cNvPr id="1003" name="Google Shape;1003;p60"/>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
        <p:nvSpPr>
          <p:cNvPr id="1004" name="Google Shape;1004;p60"/>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005" name="Google Shape;1005;p60"/>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006" name="Google Shape;1006;p60"/>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007" name="Google Shape;1007;p60"/>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008" name="Google Shape;1008;p60"/>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61"/>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014" name="Google Shape;1014;p61"/>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015" name="Google Shape;1015;p61"/>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(S)</a:t>
            </a:r>
            <a:endParaRPr sz="2400">
              <a:latin typeface="Calibri"/>
              <a:ea typeface="Calibri"/>
              <a:cs typeface="Calibri"/>
              <a:sym typeface="Calibri"/>
            </a:endParaRPr>
          </a:p>
        </p:txBody>
      </p:sp>
      <p:graphicFrame>
        <p:nvGraphicFramePr>
          <p:cNvPr id="1016" name="Google Shape;1016;p61"/>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017" name="Google Shape;1017;p61"/>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cxnSp>
        <p:nvCxnSpPr>
          <p:cNvPr id="1018" name="Google Shape;1018;p61"/>
          <p:cNvCxnSpPr>
            <a:stCxn id="1014" idx="2"/>
            <a:endCxn id="1019" idx="1"/>
          </p:cNvCxnSpPr>
          <p:nvPr/>
        </p:nvCxnSpPr>
        <p:spPr>
          <a:xfrm flipH="1" rot="-5400000">
            <a:off x="1597551" y="2747600"/>
            <a:ext cx="887400" cy="564300"/>
          </a:xfrm>
          <a:prstGeom prst="bentConnector2">
            <a:avLst/>
          </a:prstGeom>
          <a:noFill/>
          <a:ln cap="flat" cmpd="sng" w="9525">
            <a:solidFill>
              <a:srgbClr val="000000"/>
            </a:solidFill>
            <a:prstDash val="solid"/>
            <a:round/>
            <a:headEnd len="med" w="med" type="none"/>
            <a:tailEnd len="med" w="med" type="stealth"/>
          </a:ln>
        </p:spPr>
      </p:cxnSp>
      <p:sp>
        <p:nvSpPr>
          <p:cNvPr id="1020" name="Google Shape;1020;p61"/>
          <p:cNvSpPr txBox="1"/>
          <p:nvPr/>
        </p:nvSpPr>
        <p:spPr>
          <a:xfrm>
            <a:off x="1277800" y="2851700"/>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cxnSp>
        <p:nvCxnSpPr>
          <p:cNvPr id="1021" name="Google Shape;1021;p61"/>
          <p:cNvCxnSpPr>
            <a:stCxn id="1019" idx="0"/>
          </p:cNvCxnSpPr>
          <p:nvPr/>
        </p:nvCxnSpPr>
        <p:spPr>
          <a:xfrm flipH="1" rot="5400000">
            <a:off x="2498475" y="2138250"/>
            <a:ext cx="937800" cy="1324800"/>
          </a:xfrm>
          <a:prstGeom prst="bentConnector2">
            <a:avLst/>
          </a:prstGeom>
          <a:noFill/>
          <a:ln cap="flat" cmpd="sng" w="9525">
            <a:solidFill>
              <a:srgbClr val="000000"/>
            </a:solidFill>
            <a:prstDash val="solid"/>
            <a:round/>
            <a:headEnd len="med" w="med" type="none"/>
            <a:tailEnd len="med" w="med" type="stealth"/>
          </a:ln>
        </p:spPr>
      </p:cxnSp>
      <p:sp>
        <p:nvSpPr>
          <p:cNvPr id="1022" name="Google Shape;1022;p61"/>
          <p:cNvSpPr txBox="1"/>
          <p:nvPr/>
        </p:nvSpPr>
        <p:spPr>
          <a:xfrm>
            <a:off x="2652125" y="2176850"/>
            <a:ext cx="752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grpSp>
        <p:nvGrpSpPr>
          <p:cNvPr id="1023" name="Google Shape;1023;p61"/>
          <p:cNvGrpSpPr/>
          <p:nvPr/>
        </p:nvGrpSpPr>
        <p:grpSpPr>
          <a:xfrm>
            <a:off x="1633999" y="1446112"/>
            <a:ext cx="345580" cy="631514"/>
            <a:chOff x="1334918" y="2241600"/>
            <a:chExt cx="258300" cy="498000"/>
          </a:xfrm>
        </p:grpSpPr>
        <p:cxnSp>
          <p:nvCxnSpPr>
            <p:cNvPr id="1024" name="Google Shape;1024;p61"/>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025" name="Google Shape;1025;p61"/>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cxnSp>
        <p:nvCxnSpPr>
          <p:cNvPr id="1026" name="Google Shape;1026;p61"/>
          <p:cNvCxnSpPr>
            <a:stCxn id="1019" idx="1"/>
            <a:endCxn id="1014" idx="1"/>
          </p:cNvCxnSpPr>
          <p:nvPr/>
        </p:nvCxnSpPr>
        <p:spPr>
          <a:xfrm rot="10800000">
            <a:off x="1212975" y="2331900"/>
            <a:ext cx="1110300" cy="1141500"/>
          </a:xfrm>
          <a:prstGeom prst="bentConnector3">
            <a:avLst>
              <a:gd fmla="val 121436" name="adj1"/>
            </a:avLst>
          </a:prstGeom>
          <a:noFill/>
          <a:ln cap="flat" cmpd="sng" w="28575">
            <a:solidFill>
              <a:srgbClr val="351C75"/>
            </a:solidFill>
            <a:prstDash val="solid"/>
            <a:round/>
            <a:headEnd len="med" w="med" type="none"/>
            <a:tailEnd len="med" w="med" type="stealth"/>
          </a:ln>
        </p:spPr>
      </p:cxnSp>
      <p:sp>
        <p:nvSpPr>
          <p:cNvPr id="1027" name="Google Shape;1027;p61"/>
          <p:cNvSpPr txBox="1"/>
          <p:nvPr/>
        </p:nvSpPr>
        <p:spPr>
          <a:xfrm>
            <a:off x="281875" y="2659825"/>
            <a:ext cx="16965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351C75"/>
                </a:solidFill>
                <a:latin typeface="Calibri"/>
                <a:ea typeface="Calibri"/>
                <a:cs typeface="Calibri"/>
                <a:sym typeface="Calibri"/>
              </a:rPr>
              <a:t>4. Fwd_GetS</a:t>
            </a:r>
            <a:endParaRPr sz="2400">
              <a:solidFill>
                <a:srgbClr val="351C75"/>
              </a:solidFill>
              <a:latin typeface="Calibri"/>
              <a:ea typeface="Calibri"/>
              <a:cs typeface="Calibri"/>
              <a:sym typeface="Calibri"/>
            </a:endParaRPr>
          </a:p>
        </p:txBody>
      </p:sp>
      <p:sp>
        <p:nvSpPr>
          <p:cNvPr id="1028" name="Google Shape;1028;p61"/>
          <p:cNvSpPr txBox="1"/>
          <p:nvPr/>
        </p:nvSpPr>
        <p:spPr>
          <a:xfrm>
            <a:off x="2485624" y="4062375"/>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C1</a:t>
            </a:r>
            <a:endParaRPr b="1" sz="2400">
              <a:solidFill>
                <a:srgbClr val="FF0000"/>
              </a:solidFill>
              <a:latin typeface="Calibri"/>
              <a:ea typeface="Calibri"/>
              <a:cs typeface="Calibri"/>
              <a:sym typeface="Calibri"/>
            </a:endParaRPr>
          </a:p>
        </p:txBody>
      </p:sp>
      <p:sp>
        <p:nvSpPr>
          <p:cNvPr id="1029" name="Google Shape;1029;p61"/>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030" name="Google Shape;1030;p61"/>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1031" name="Google Shape;1031;p61"/>
          <p:cNvCxnSpPr>
            <a:stCxn id="1029" idx="2"/>
            <a:endCxn id="1019" idx="3"/>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1032" name="Google Shape;1032;p61"/>
          <p:cNvSpPr txBox="1"/>
          <p:nvPr/>
        </p:nvSpPr>
        <p:spPr>
          <a:xfrm>
            <a:off x="4767733" y="2737588"/>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sp>
        <p:nvSpPr>
          <p:cNvPr id="1019" name="Google Shape;1019;p61"/>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033" name="Google Shape;1033;p61"/>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034" name="Google Shape;1034;p61"/>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1035" name="Google Shape;1035;p61"/>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1</a:t>
            </a:r>
            <a:endParaRPr b="1" sz="2400">
              <a:solidFill>
                <a:srgbClr val="FF0000"/>
              </a:solidFill>
              <a:latin typeface="Calibri"/>
              <a:ea typeface="Calibri"/>
              <a:cs typeface="Calibri"/>
              <a:sym typeface="Calibri"/>
            </a:endParaRPr>
          </a:p>
        </p:txBody>
      </p:sp>
      <p:sp>
        <p:nvSpPr>
          <p:cNvPr id="1036" name="Google Shape;1036;p61"/>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1037" name="Google Shape;1037;p61"/>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1</a:t>
            </a:r>
            <a:endParaRPr b="1" sz="2400">
              <a:solidFill>
                <a:srgbClr val="FF0000"/>
              </a:solidFill>
              <a:latin typeface="Calibri"/>
              <a:ea typeface="Calibri"/>
              <a:cs typeface="Calibri"/>
              <a:sym typeface="Calibri"/>
            </a:endParaRPr>
          </a:p>
        </p:txBody>
      </p:sp>
      <p:sp>
        <p:nvSpPr>
          <p:cNvPr id="1038" name="Google Shape;1038;p61"/>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2</a:t>
            </a:r>
            <a:endParaRPr sz="2400">
              <a:latin typeface="Calibri"/>
              <a:ea typeface="Calibri"/>
              <a:cs typeface="Calibri"/>
              <a:sym typeface="Calibri"/>
            </a:endParaRPr>
          </a:p>
        </p:txBody>
      </p:sp>
      <p:sp>
        <p:nvSpPr>
          <p:cNvPr id="1039" name="Google Shape;1039;p61"/>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
        <p:nvSpPr>
          <p:cNvPr id="1040" name="Google Shape;1040;p61"/>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041" name="Google Shape;1041;p61"/>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042" name="Google Shape;1042;p61"/>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043" name="Google Shape;1043;p61"/>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044" name="Google Shape;1044;p61"/>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17"/>
          <p:cNvPicPr preferRelativeResize="0"/>
          <p:nvPr/>
        </p:nvPicPr>
        <p:blipFill>
          <a:blip r:embed="rId3">
            <a:alphaModFix/>
          </a:blip>
          <a:stretch>
            <a:fillRect/>
          </a:stretch>
        </p:blipFill>
        <p:spPr>
          <a:xfrm>
            <a:off x="1778250" y="873625"/>
            <a:ext cx="5944875" cy="3359050"/>
          </a:xfrm>
          <a:prstGeom prst="rect">
            <a:avLst/>
          </a:prstGeom>
          <a:noFill/>
          <a:ln>
            <a:noFill/>
          </a:ln>
        </p:spPr>
      </p:pic>
      <p:pic>
        <p:nvPicPr>
          <p:cNvPr id="169" name="Google Shape;169;p17"/>
          <p:cNvPicPr preferRelativeResize="0"/>
          <p:nvPr/>
        </p:nvPicPr>
        <p:blipFill>
          <a:blip r:embed="rId4">
            <a:alphaModFix/>
          </a:blip>
          <a:stretch>
            <a:fillRect/>
          </a:stretch>
        </p:blipFill>
        <p:spPr>
          <a:xfrm>
            <a:off x="464975" y="2239950"/>
            <a:ext cx="8214049" cy="2493825"/>
          </a:xfrm>
          <a:prstGeom prst="rect">
            <a:avLst/>
          </a:prstGeom>
          <a:noFill/>
          <a:ln>
            <a:noFill/>
          </a:ln>
        </p:spPr>
      </p:pic>
      <p:sp>
        <p:nvSpPr>
          <p:cNvPr id="170" name="Google Shape;170;p17"/>
          <p:cNvSpPr/>
          <p:nvPr/>
        </p:nvSpPr>
        <p:spPr>
          <a:xfrm>
            <a:off x="6296825" y="3949800"/>
            <a:ext cx="2097900" cy="7380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71" name="Google Shape;171;p17"/>
          <p:cNvPicPr preferRelativeResize="0"/>
          <p:nvPr/>
        </p:nvPicPr>
        <p:blipFill rotWithShape="1">
          <a:blip r:embed="rId4">
            <a:alphaModFix/>
          </a:blip>
          <a:srcRect b="0" l="72703" r="6270" t="69433"/>
          <a:stretch/>
        </p:blipFill>
        <p:spPr>
          <a:xfrm>
            <a:off x="1335675" y="2387550"/>
            <a:ext cx="4173000" cy="1993850"/>
          </a:xfrm>
          <a:prstGeom prst="rect">
            <a:avLst/>
          </a:prstGeom>
          <a:noFill/>
          <a:ln cap="flat" cmpd="sng" w="9525">
            <a:solidFill>
              <a:srgbClr val="000000"/>
            </a:solidFill>
            <a:prstDash val="solid"/>
            <a:round/>
            <a:headEnd len="sm" w="sm" type="none"/>
            <a:tailEnd len="sm" w="sm" type="none"/>
          </a:ln>
        </p:spPr>
      </p:pic>
      <p:cxnSp>
        <p:nvCxnSpPr>
          <p:cNvPr id="172" name="Google Shape;172;p17"/>
          <p:cNvCxnSpPr/>
          <p:nvPr/>
        </p:nvCxnSpPr>
        <p:spPr>
          <a:xfrm>
            <a:off x="5511900" y="2380475"/>
            <a:ext cx="835800" cy="1589700"/>
          </a:xfrm>
          <a:prstGeom prst="straightConnector1">
            <a:avLst/>
          </a:prstGeom>
          <a:noFill/>
          <a:ln cap="flat" cmpd="sng" w="19050">
            <a:solidFill>
              <a:srgbClr val="000000"/>
            </a:solidFill>
            <a:prstDash val="solid"/>
            <a:round/>
            <a:headEnd len="med" w="med" type="none"/>
            <a:tailEnd len="med" w="med" type="none"/>
          </a:ln>
        </p:spPr>
      </p:cxnSp>
      <p:cxnSp>
        <p:nvCxnSpPr>
          <p:cNvPr id="173" name="Google Shape;173;p17"/>
          <p:cNvCxnSpPr/>
          <p:nvPr/>
        </p:nvCxnSpPr>
        <p:spPr>
          <a:xfrm>
            <a:off x="5511900" y="4392525"/>
            <a:ext cx="804900" cy="238200"/>
          </a:xfrm>
          <a:prstGeom prst="straightConnector1">
            <a:avLst/>
          </a:prstGeom>
          <a:noFill/>
          <a:ln cap="flat" cmpd="sng" w="19050">
            <a:solidFill>
              <a:srgbClr val="000000"/>
            </a:solidFill>
            <a:prstDash val="solid"/>
            <a:round/>
            <a:headEnd len="med" w="med" type="none"/>
            <a:tailEnd len="med" w="med" type="none"/>
          </a:ln>
        </p:spPr>
      </p:cxnSp>
      <p:sp>
        <p:nvSpPr>
          <p:cNvPr id="174" name="Google Shape;174;p17"/>
          <p:cNvSpPr/>
          <p:nvPr/>
        </p:nvSpPr>
        <p:spPr>
          <a:xfrm>
            <a:off x="3549450" y="2805550"/>
            <a:ext cx="1884600" cy="3543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75" name="Google Shape;175;p17"/>
          <p:cNvSpPr/>
          <p:nvPr/>
        </p:nvSpPr>
        <p:spPr>
          <a:xfrm>
            <a:off x="3549450" y="3595500"/>
            <a:ext cx="1884600" cy="3543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76" name="Google Shape;176;p17"/>
          <p:cNvSpPr txBox="1"/>
          <p:nvPr>
            <p:ph type="title"/>
          </p:nvPr>
        </p:nvSpPr>
        <p:spPr>
          <a:xfrm>
            <a:off x="456050" y="227125"/>
            <a:ext cx="7748700" cy="646500"/>
          </a:xfrm>
          <a:prstGeom prst="rect">
            <a:avLst/>
          </a:prstGeom>
          <a:solidFill>
            <a:srgbClr val="FFFFFF">
              <a:alpha val="90450"/>
            </a:srgbClr>
          </a:solidFill>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The Netflix Case Study</a:t>
            </a:r>
            <a:endParaRPr>
              <a:solidFill>
                <a:srgbClr val="745D13"/>
              </a:solidFill>
            </a:endParaRPr>
          </a:p>
        </p:txBody>
      </p:sp>
      <p:sp>
        <p:nvSpPr>
          <p:cNvPr id="177" name="Google Shape;177;p1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62"/>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050" name="Google Shape;1050;p62"/>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051" name="Google Shape;1051;p62"/>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(S)</a:t>
            </a:r>
            <a:endParaRPr sz="2400">
              <a:latin typeface="Calibri"/>
              <a:ea typeface="Calibri"/>
              <a:cs typeface="Calibri"/>
              <a:sym typeface="Calibri"/>
            </a:endParaRPr>
          </a:p>
        </p:txBody>
      </p:sp>
      <p:graphicFrame>
        <p:nvGraphicFramePr>
          <p:cNvPr id="1052" name="Google Shape;1052;p62"/>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053" name="Google Shape;1053;p62"/>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cxnSp>
        <p:nvCxnSpPr>
          <p:cNvPr id="1054" name="Google Shape;1054;p62"/>
          <p:cNvCxnSpPr>
            <a:stCxn id="1050" idx="2"/>
            <a:endCxn id="1055" idx="1"/>
          </p:cNvCxnSpPr>
          <p:nvPr/>
        </p:nvCxnSpPr>
        <p:spPr>
          <a:xfrm flipH="1" rot="-5400000">
            <a:off x="1597551" y="2747600"/>
            <a:ext cx="887400" cy="564300"/>
          </a:xfrm>
          <a:prstGeom prst="bentConnector2">
            <a:avLst/>
          </a:prstGeom>
          <a:noFill/>
          <a:ln cap="flat" cmpd="sng" w="9525">
            <a:solidFill>
              <a:srgbClr val="0C343D"/>
            </a:solidFill>
            <a:prstDash val="solid"/>
            <a:round/>
            <a:headEnd len="med" w="med" type="none"/>
            <a:tailEnd len="med" w="med" type="stealth"/>
          </a:ln>
        </p:spPr>
      </p:cxnSp>
      <p:sp>
        <p:nvSpPr>
          <p:cNvPr id="1056" name="Google Shape;1056;p62"/>
          <p:cNvSpPr txBox="1"/>
          <p:nvPr/>
        </p:nvSpPr>
        <p:spPr>
          <a:xfrm>
            <a:off x="1277800" y="2851700"/>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solidFill>
                  <a:srgbClr val="0C343D"/>
                </a:solidFill>
                <a:latin typeface="Calibri"/>
                <a:ea typeface="Calibri"/>
                <a:cs typeface="Calibri"/>
                <a:sym typeface="Calibri"/>
              </a:rPr>
              <a:t>1. GetX</a:t>
            </a:r>
            <a:endParaRPr sz="1800">
              <a:solidFill>
                <a:srgbClr val="0C343D"/>
              </a:solidFill>
              <a:latin typeface="Calibri"/>
              <a:ea typeface="Calibri"/>
              <a:cs typeface="Calibri"/>
              <a:sym typeface="Calibri"/>
            </a:endParaRPr>
          </a:p>
        </p:txBody>
      </p:sp>
      <p:cxnSp>
        <p:nvCxnSpPr>
          <p:cNvPr id="1057" name="Google Shape;1057;p62"/>
          <p:cNvCxnSpPr>
            <a:stCxn id="1055" idx="0"/>
          </p:cNvCxnSpPr>
          <p:nvPr/>
        </p:nvCxnSpPr>
        <p:spPr>
          <a:xfrm flipH="1" rot="5400000">
            <a:off x="2498475" y="2138250"/>
            <a:ext cx="937800" cy="1324800"/>
          </a:xfrm>
          <a:prstGeom prst="bentConnector2">
            <a:avLst/>
          </a:prstGeom>
          <a:noFill/>
          <a:ln cap="flat" cmpd="sng" w="9525">
            <a:solidFill>
              <a:srgbClr val="000000"/>
            </a:solidFill>
            <a:prstDash val="solid"/>
            <a:round/>
            <a:headEnd len="med" w="med" type="none"/>
            <a:tailEnd len="med" w="med" type="stealth"/>
          </a:ln>
        </p:spPr>
      </p:cxnSp>
      <p:sp>
        <p:nvSpPr>
          <p:cNvPr id="1058" name="Google Shape;1058;p62"/>
          <p:cNvSpPr txBox="1"/>
          <p:nvPr/>
        </p:nvSpPr>
        <p:spPr>
          <a:xfrm>
            <a:off x="2652125" y="2176850"/>
            <a:ext cx="752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grpSp>
        <p:nvGrpSpPr>
          <p:cNvPr id="1059" name="Google Shape;1059;p62"/>
          <p:cNvGrpSpPr/>
          <p:nvPr/>
        </p:nvGrpSpPr>
        <p:grpSpPr>
          <a:xfrm>
            <a:off x="1633999" y="1446112"/>
            <a:ext cx="345580" cy="631514"/>
            <a:chOff x="1334918" y="2241600"/>
            <a:chExt cx="258300" cy="498000"/>
          </a:xfrm>
        </p:grpSpPr>
        <p:cxnSp>
          <p:nvCxnSpPr>
            <p:cNvPr id="1060" name="Google Shape;1060;p62"/>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061" name="Google Shape;1061;p62"/>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cxnSp>
        <p:nvCxnSpPr>
          <p:cNvPr id="1062" name="Google Shape;1062;p62"/>
          <p:cNvCxnSpPr>
            <a:stCxn id="1055" idx="1"/>
            <a:endCxn id="1050" idx="1"/>
          </p:cNvCxnSpPr>
          <p:nvPr/>
        </p:nvCxnSpPr>
        <p:spPr>
          <a:xfrm rot="10800000">
            <a:off x="1212975" y="2331900"/>
            <a:ext cx="1110300" cy="1141500"/>
          </a:xfrm>
          <a:prstGeom prst="bentConnector3">
            <a:avLst>
              <a:gd fmla="val 121436" name="adj1"/>
            </a:avLst>
          </a:prstGeom>
          <a:noFill/>
          <a:ln cap="flat" cmpd="sng" w="9525">
            <a:solidFill>
              <a:srgbClr val="000000"/>
            </a:solidFill>
            <a:prstDash val="solid"/>
            <a:round/>
            <a:headEnd len="med" w="med" type="none"/>
            <a:tailEnd len="med" w="med" type="stealth"/>
          </a:ln>
        </p:spPr>
      </p:cxnSp>
      <p:sp>
        <p:nvSpPr>
          <p:cNvPr id="1063" name="Google Shape;1063;p62"/>
          <p:cNvSpPr txBox="1"/>
          <p:nvPr/>
        </p:nvSpPr>
        <p:spPr>
          <a:xfrm>
            <a:off x="281875" y="2659825"/>
            <a:ext cx="1184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1064" name="Google Shape;1064;p62"/>
          <p:cNvSpPr txBox="1"/>
          <p:nvPr/>
        </p:nvSpPr>
        <p:spPr>
          <a:xfrm>
            <a:off x="2485624" y="4062375"/>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C1</a:t>
            </a:r>
            <a:endParaRPr sz="2400">
              <a:latin typeface="Calibri"/>
              <a:ea typeface="Calibri"/>
              <a:cs typeface="Calibri"/>
              <a:sym typeface="Calibri"/>
            </a:endParaRPr>
          </a:p>
        </p:txBody>
      </p:sp>
      <p:sp>
        <p:nvSpPr>
          <p:cNvPr id="1065" name="Google Shape;1065;p62"/>
          <p:cNvSpPr/>
          <p:nvPr/>
        </p:nvSpPr>
        <p:spPr>
          <a:xfrm>
            <a:off x="2323275" y="1940900"/>
            <a:ext cx="2395433" cy="407705"/>
          </a:xfrm>
          <a:custGeom>
            <a:rect b="b" l="l" r="r" t="t"/>
            <a:pathLst>
              <a:path extrusionOk="0" h="16823" w="75931">
                <a:moveTo>
                  <a:pt x="0" y="15589"/>
                </a:moveTo>
                <a:cubicBezTo>
                  <a:pt x="6994" y="12991"/>
                  <a:pt x="29310" y="-204"/>
                  <a:pt x="41965" y="2"/>
                </a:cubicBezTo>
                <a:cubicBezTo>
                  <a:pt x="54620" y="208"/>
                  <a:pt x="70270" y="14020"/>
                  <a:pt x="75931" y="16823"/>
                </a:cubicBezTo>
              </a:path>
            </a:pathLst>
          </a:custGeom>
          <a:noFill/>
          <a:ln cap="flat" cmpd="sng" w="28575">
            <a:solidFill>
              <a:srgbClr val="FF9900"/>
            </a:solidFill>
            <a:prstDash val="solid"/>
            <a:round/>
            <a:headEnd len="med" w="med" type="none"/>
            <a:tailEnd len="med" w="med" type="stealth"/>
          </a:ln>
        </p:spPr>
      </p:sp>
      <p:sp>
        <p:nvSpPr>
          <p:cNvPr id="1066" name="Google Shape;1066;p62"/>
          <p:cNvSpPr txBox="1"/>
          <p:nvPr/>
        </p:nvSpPr>
        <p:spPr>
          <a:xfrm>
            <a:off x="2782800" y="1847400"/>
            <a:ext cx="11847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9900"/>
                </a:solidFill>
                <a:latin typeface="Calibri"/>
                <a:ea typeface="Calibri"/>
                <a:cs typeface="Calibri"/>
                <a:sym typeface="Calibri"/>
              </a:rPr>
              <a:t>5b. Data</a:t>
            </a:r>
            <a:endParaRPr sz="2400">
              <a:solidFill>
                <a:srgbClr val="FF9900"/>
              </a:solidFill>
              <a:latin typeface="Calibri"/>
              <a:ea typeface="Calibri"/>
              <a:cs typeface="Calibri"/>
              <a:sym typeface="Calibri"/>
            </a:endParaRPr>
          </a:p>
        </p:txBody>
      </p:sp>
      <p:sp>
        <p:nvSpPr>
          <p:cNvPr id="1067" name="Google Shape;1067;p62"/>
          <p:cNvSpPr/>
          <p:nvPr/>
        </p:nvSpPr>
        <p:spPr>
          <a:xfrm>
            <a:off x="2280600" y="2571750"/>
            <a:ext cx="1350575" cy="703600"/>
          </a:xfrm>
          <a:custGeom>
            <a:rect b="b" l="l" r="r" t="t"/>
            <a:pathLst>
              <a:path extrusionOk="0" h="28144" w="54023">
                <a:moveTo>
                  <a:pt x="0" y="0"/>
                </a:moveTo>
                <a:cubicBezTo>
                  <a:pt x="1859" y="2911"/>
                  <a:pt x="2150" y="12777"/>
                  <a:pt x="11154" y="17468"/>
                </a:cubicBezTo>
                <a:cubicBezTo>
                  <a:pt x="20158" y="22159"/>
                  <a:pt x="46878" y="26365"/>
                  <a:pt x="54023" y="28144"/>
                </a:cubicBezTo>
              </a:path>
            </a:pathLst>
          </a:custGeom>
          <a:noFill/>
          <a:ln cap="flat" cmpd="sng" w="28575">
            <a:solidFill>
              <a:srgbClr val="CC0000"/>
            </a:solidFill>
            <a:prstDash val="solid"/>
            <a:round/>
            <a:headEnd len="med" w="med" type="none"/>
            <a:tailEnd len="med" w="med" type="stealth"/>
          </a:ln>
        </p:spPr>
      </p:sp>
      <p:sp>
        <p:nvSpPr>
          <p:cNvPr id="1068" name="Google Shape;1068;p62"/>
          <p:cNvSpPr txBox="1"/>
          <p:nvPr/>
        </p:nvSpPr>
        <p:spPr>
          <a:xfrm>
            <a:off x="2166900" y="2742613"/>
            <a:ext cx="9246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0000"/>
                </a:solidFill>
                <a:latin typeface="Calibri"/>
                <a:ea typeface="Calibri"/>
                <a:cs typeface="Calibri"/>
                <a:sym typeface="Calibri"/>
              </a:rPr>
              <a:t>5a. WB</a:t>
            </a:r>
            <a:endParaRPr sz="2400">
              <a:solidFill>
                <a:srgbClr val="FF0000"/>
              </a:solidFill>
              <a:latin typeface="Calibri"/>
              <a:ea typeface="Calibri"/>
              <a:cs typeface="Calibri"/>
              <a:sym typeface="Calibri"/>
            </a:endParaRPr>
          </a:p>
        </p:txBody>
      </p:sp>
      <p:sp>
        <p:nvSpPr>
          <p:cNvPr id="1069" name="Google Shape;1069;p62"/>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070" name="Google Shape;1070;p62"/>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1071" name="Google Shape;1071;p62"/>
          <p:cNvCxnSpPr>
            <a:stCxn id="1069" idx="2"/>
            <a:endCxn id="1055" idx="3"/>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1072" name="Google Shape;1072;p62"/>
          <p:cNvSpPr txBox="1"/>
          <p:nvPr/>
        </p:nvSpPr>
        <p:spPr>
          <a:xfrm>
            <a:off x="4767733" y="2737588"/>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sp>
        <p:nvSpPr>
          <p:cNvPr id="1055" name="Google Shape;1055;p62"/>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073" name="Google Shape;1073;p62"/>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074" name="Google Shape;1074;p62"/>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1075" name="Google Shape;1075;p62"/>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1076" name="Google Shape;1076;p62"/>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1077" name="Google Shape;1077;p62"/>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1078" name="Google Shape;1078;p62"/>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2</a:t>
            </a:r>
            <a:endParaRPr sz="2400">
              <a:latin typeface="Calibri"/>
              <a:ea typeface="Calibri"/>
              <a:cs typeface="Calibri"/>
              <a:sym typeface="Calibri"/>
            </a:endParaRPr>
          </a:p>
        </p:txBody>
      </p:sp>
      <p:sp>
        <p:nvSpPr>
          <p:cNvPr id="1079" name="Google Shape;1079;p62"/>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
        <p:nvSpPr>
          <p:cNvPr id="1080" name="Google Shape;1080;p62"/>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081" name="Google Shape;1081;p62"/>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082" name="Google Shape;1082;p62"/>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083" name="Google Shape;1083;p62"/>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084" name="Google Shape;1084;p62"/>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63"/>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090" name="Google Shape;1090;p63"/>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091" name="Google Shape;1091;p63"/>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(S)</a:t>
            </a:r>
            <a:endParaRPr sz="2400">
              <a:latin typeface="Calibri"/>
              <a:ea typeface="Calibri"/>
              <a:cs typeface="Calibri"/>
              <a:sym typeface="Calibri"/>
            </a:endParaRPr>
          </a:p>
        </p:txBody>
      </p:sp>
      <p:sp>
        <p:nvSpPr>
          <p:cNvPr id="1092" name="Google Shape;1092;p63"/>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1093" name="Google Shape;1093;p63"/>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094" name="Google Shape;1094;p63"/>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95" name="Google Shape;1095;p63"/>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rPr b="1" lang="en" sz="2200">
                          <a:solidFill>
                            <a:srgbClr val="FF0000"/>
                          </a:solidFill>
                        </a:rPr>
                        <a:t>1</a:t>
                      </a:r>
                      <a:endParaRPr b="1" sz="2200">
                        <a:solidFill>
                          <a:srgbClr val="FF0000"/>
                        </a:solidFill>
                      </a:endParaRPr>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096" name="Google Shape;1096;p63"/>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cxnSp>
        <p:nvCxnSpPr>
          <p:cNvPr id="1097" name="Google Shape;1097;p63"/>
          <p:cNvCxnSpPr>
            <a:stCxn id="1090" idx="2"/>
            <a:endCxn id="1098" idx="1"/>
          </p:cNvCxnSpPr>
          <p:nvPr/>
        </p:nvCxnSpPr>
        <p:spPr>
          <a:xfrm flipH="1" rot="-5400000">
            <a:off x="1597551" y="2747600"/>
            <a:ext cx="887400" cy="564300"/>
          </a:xfrm>
          <a:prstGeom prst="bentConnector2">
            <a:avLst/>
          </a:prstGeom>
          <a:noFill/>
          <a:ln cap="flat" cmpd="sng" w="9525">
            <a:solidFill>
              <a:srgbClr val="0C343D"/>
            </a:solidFill>
            <a:prstDash val="solid"/>
            <a:round/>
            <a:headEnd len="med" w="med" type="none"/>
            <a:tailEnd len="med" w="med" type="stealth"/>
          </a:ln>
        </p:spPr>
      </p:cxnSp>
      <p:sp>
        <p:nvSpPr>
          <p:cNvPr id="1099" name="Google Shape;1099;p63"/>
          <p:cNvSpPr txBox="1"/>
          <p:nvPr/>
        </p:nvSpPr>
        <p:spPr>
          <a:xfrm>
            <a:off x="1277800" y="2851700"/>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solidFill>
                  <a:srgbClr val="0C343D"/>
                </a:solidFill>
                <a:latin typeface="Calibri"/>
                <a:ea typeface="Calibri"/>
                <a:cs typeface="Calibri"/>
                <a:sym typeface="Calibri"/>
              </a:rPr>
              <a:t>1. GetX</a:t>
            </a:r>
            <a:endParaRPr sz="1800">
              <a:solidFill>
                <a:srgbClr val="0C343D"/>
              </a:solidFill>
              <a:latin typeface="Calibri"/>
              <a:ea typeface="Calibri"/>
              <a:cs typeface="Calibri"/>
              <a:sym typeface="Calibri"/>
            </a:endParaRPr>
          </a:p>
        </p:txBody>
      </p:sp>
      <p:cxnSp>
        <p:nvCxnSpPr>
          <p:cNvPr id="1100" name="Google Shape;1100;p63"/>
          <p:cNvCxnSpPr>
            <a:stCxn id="1098" idx="0"/>
          </p:cNvCxnSpPr>
          <p:nvPr/>
        </p:nvCxnSpPr>
        <p:spPr>
          <a:xfrm flipH="1" rot="5400000">
            <a:off x="2498475" y="2138250"/>
            <a:ext cx="937800" cy="1324800"/>
          </a:xfrm>
          <a:prstGeom prst="bentConnector2">
            <a:avLst/>
          </a:prstGeom>
          <a:noFill/>
          <a:ln cap="flat" cmpd="sng" w="9525">
            <a:solidFill>
              <a:srgbClr val="000000"/>
            </a:solidFill>
            <a:prstDash val="solid"/>
            <a:round/>
            <a:headEnd len="med" w="med" type="none"/>
            <a:tailEnd len="med" w="med" type="stealth"/>
          </a:ln>
        </p:spPr>
      </p:cxnSp>
      <p:sp>
        <p:nvSpPr>
          <p:cNvPr id="1101" name="Google Shape;1101;p63"/>
          <p:cNvSpPr txBox="1"/>
          <p:nvPr/>
        </p:nvSpPr>
        <p:spPr>
          <a:xfrm>
            <a:off x="2652125" y="2176850"/>
            <a:ext cx="752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grpSp>
        <p:nvGrpSpPr>
          <p:cNvPr id="1102" name="Google Shape;1102;p63"/>
          <p:cNvGrpSpPr/>
          <p:nvPr/>
        </p:nvGrpSpPr>
        <p:grpSpPr>
          <a:xfrm>
            <a:off x="1633999" y="1446112"/>
            <a:ext cx="345580" cy="631514"/>
            <a:chOff x="1334918" y="2241600"/>
            <a:chExt cx="258300" cy="498000"/>
          </a:xfrm>
        </p:grpSpPr>
        <p:cxnSp>
          <p:nvCxnSpPr>
            <p:cNvPr id="1103" name="Google Shape;1103;p63"/>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104" name="Google Shape;1104;p63"/>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cxnSp>
        <p:nvCxnSpPr>
          <p:cNvPr id="1105" name="Google Shape;1105;p63"/>
          <p:cNvCxnSpPr>
            <a:stCxn id="1098" idx="1"/>
            <a:endCxn id="1090" idx="1"/>
          </p:cNvCxnSpPr>
          <p:nvPr/>
        </p:nvCxnSpPr>
        <p:spPr>
          <a:xfrm rot="10800000">
            <a:off x="1212975" y="2331900"/>
            <a:ext cx="1110300" cy="1141500"/>
          </a:xfrm>
          <a:prstGeom prst="bentConnector3">
            <a:avLst>
              <a:gd fmla="val 121436" name="adj1"/>
            </a:avLst>
          </a:prstGeom>
          <a:noFill/>
          <a:ln cap="flat" cmpd="sng" w="9525">
            <a:solidFill>
              <a:srgbClr val="000000"/>
            </a:solidFill>
            <a:prstDash val="solid"/>
            <a:round/>
            <a:headEnd len="med" w="med" type="none"/>
            <a:tailEnd len="med" w="med" type="stealth"/>
          </a:ln>
        </p:spPr>
      </p:cxnSp>
      <p:sp>
        <p:nvSpPr>
          <p:cNvPr id="1106" name="Google Shape;1106;p63"/>
          <p:cNvSpPr txBox="1"/>
          <p:nvPr/>
        </p:nvSpPr>
        <p:spPr>
          <a:xfrm>
            <a:off x="281875" y="2659825"/>
            <a:ext cx="1184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1107" name="Google Shape;1107;p63"/>
          <p:cNvSpPr txBox="1"/>
          <p:nvPr/>
        </p:nvSpPr>
        <p:spPr>
          <a:xfrm>
            <a:off x="2485624" y="4062375"/>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C1</a:t>
            </a:r>
            <a:endParaRPr sz="2400">
              <a:latin typeface="Calibri"/>
              <a:ea typeface="Calibri"/>
              <a:cs typeface="Calibri"/>
              <a:sym typeface="Calibri"/>
            </a:endParaRPr>
          </a:p>
        </p:txBody>
      </p:sp>
      <p:sp>
        <p:nvSpPr>
          <p:cNvPr id="1108" name="Google Shape;1108;p63"/>
          <p:cNvSpPr/>
          <p:nvPr/>
        </p:nvSpPr>
        <p:spPr>
          <a:xfrm>
            <a:off x="2323275" y="1940900"/>
            <a:ext cx="2395433" cy="407705"/>
          </a:xfrm>
          <a:custGeom>
            <a:rect b="b" l="l" r="r" t="t"/>
            <a:pathLst>
              <a:path extrusionOk="0" h="16823" w="75931">
                <a:moveTo>
                  <a:pt x="0" y="15589"/>
                </a:moveTo>
                <a:cubicBezTo>
                  <a:pt x="6994" y="12991"/>
                  <a:pt x="29310" y="-204"/>
                  <a:pt x="41965" y="2"/>
                </a:cubicBezTo>
                <a:cubicBezTo>
                  <a:pt x="54620" y="208"/>
                  <a:pt x="70270" y="14020"/>
                  <a:pt x="75931" y="16823"/>
                </a:cubicBezTo>
              </a:path>
            </a:pathLst>
          </a:custGeom>
          <a:noFill/>
          <a:ln cap="flat" cmpd="sng" w="28575">
            <a:solidFill>
              <a:srgbClr val="FF9900"/>
            </a:solidFill>
            <a:prstDash val="solid"/>
            <a:round/>
            <a:headEnd len="med" w="med" type="none"/>
            <a:tailEnd len="med" w="med" type="stealth"/>
          </a:ln>
        </p:spPr>
      </p:sp>
      <p:sp>
        <p:nvSpPr>
          <p:cNvPr id="1109" name="Google Shape;1109;p63"/>
          <p:cNvSpPr txBox="1"/>
          <p:nvPr/>
        </p:nvSpPr>
        <p:spPr>
          <a:xfrm>
            <a:off x="2782800" y="1847400"/>
            <a:ext cx="11847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9900"/>
                </a:solidFill>
                <a:latin typeface="Calibri"/>
                <a:ea typeface="Calibri"/>
                <a:cs typeface="Calibri"/>
                <a:sym typeface="Calibri"/>
              </a:rPr>
              <a:t>5b. Data</a:t>
            </a:r>
            <a:endParaRPr sz="2400">
              <a:solidFill>
                <a:srgbClr val="FF9900"/>
              </a:solidFill>
              <a:latin typeface="Calibri"/>
              <a:ea typeface="Calibri"/>
              <a:cs typeface="Calibri"/>
              <a:sym typeface="Calibri"/>
            </a:endParaRPr>
          </a:p>
        </p:txBody>
      </p:sp>
      <p:sp>
        <p:nvSpPr>
          <p:cNvPr id="1110" name="Google Shape;1110;p63"/>
          <p:cNvSpPr/>
          <p:nvPr/>
        </p:nvSpPr>
        <p:spPr>
          <a:xfrm>
            <a:off x="2280600" y="2571750"/>
            <a:ext cx="1350575" cy="703600"/>
          </a:xfrm>
          <a:custGeom>
            <a:rect b="b" l="l" r="r" t="t"/>
            <a:pathLst>
              <a:path extrusionOk="0" h="28144" w="54023">
                <a:moveTo>
                  <a:pt x="0" y="0"/>
                </a:moveTo>
                <a:cubicBezTo>
                  <a:pt x="1859" y="2911"/>
                  <a:pt x="2150" y="12777"/>
                  <a:pt x="11154" y="17468"/>
                </a:cubicBezTo>
                <a:cubicBezTo>
                  <a:pt x="20158" y="22159"/>
                  <a:pt x="46878" y="26365"/>
                  <a:pt x="54023" y="28144"/>
                </a:cubicBezTo>
              </a:path>
            </a:pathLst>
          </a:custGeom>
          <a:noFill/>
          <a:ln cap="flat" cmpd="sng" w="28575">
            <a:solidFill>
              <a:srgbClr val="CC0000"/>
            </a:solidFill>
            <a:prstDash val="solid"/>
            <a:round/>
            <a:headEnd len="med" w="med" type="none"/>
            <a:tailEnd len="med" w="med" type="stealth"/>
          </a:ln>
        </p:spPr>
      </p:sp>
      <p:sp>
        <p:nvSpPr>
          <p:cNvPr id="1111" name="Google Shape;1111;p63"/>
          <p:cNvSpPr txBox="1"/>
          <p:nvPr/>
        </p:nvSpPr>
        <p:spPr>
          <a:xfrm>
            <a:off x="2166900" y="2742613"/>
            <a:ext cx="9246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0000"/>
                </a:solidFill>
                <a:latin typeface="Calibri"/>
                <a:ea typeface="Calibri"/>
                <a:cs typeface="Calibri"/>
                <a:sym typeface="Calibri"/>
              </a:rPr>
              <a:t>5a. WB</a:t>
            </a:r>
            <a:endParaRPr sz="2400">
              <a:solidFill>
                <a:srgbClr val="FF0000"/>
              </a:solidFill>
              <a:latin typeface="Calibri"/>
              <a:ea typeface="Calibri"/>
              <a:cs typeface="Calibri"/>
              <a:sym typeface="Calibri"/>
            </a:endParaRPr>
          </a:p>
        </p:txBody>
      </p:sp>
      <p:sp>
        <p:nvSpPr>
          <p:cNvPr id="1112" name="Google Shape;1112;p63"/>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113" name="Google Shape;1113;p63"/>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1114" name="Google Shape;1114;p63"/>
          <p:cNvCxnSpPr>
            <a:stCxn id="1112" idx="2"/>
            <a:endCxn id="1098" idx="3"/>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1115" name="Google Shape;1115;p63"/>
          <p:cNvSpPr txBox="1"/>
          <p:nvPr/>
        </p:nvSpPr>
        <p:spPr>
          <a:xfrm>
            <a:off x="4767733" y="2737588"/>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grpSp>
        <p:nvGrpSpPr>
          <p:cNvPr id="1116" name="Google Shape;1116;p63"/>
          <p:cNvGrpSpPr/>
          <p:nvPr/>
        </p:nvGrpSpPr>
        <p:grpSpPr>
          <a:xfrm>
            <a:off x="5077886" y="1444204"/>
            <a:ext cx="345580" cy="646504"/>
            <a:chOff x="1334918" y="2241600"/>
            <a:chExt cx="258300" cy="498000"/>
          </a:xfrm>
        </p:grpSpPr>
        <p:cxnSp>
          <p:nvCxnSpPr>
            <p:cNvPr id="1117" name="Google Shape;1117;p63"/>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1118" name="Google Shape;1118;p63"/>
            <p:cNvSpPr txBox="1"/>
            <p:nvPr/>
          </p:nvSpPr>
          <p:spPr>
            <a:xfrm>
              <a:off x="1334918" y="2458791"/>
              <a:ext cx="258300" cy="213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1800">
                  <a:latin typeface="Calibri"/>
                  <a:ea typeface="Calibri"/>
                  <a:cs typeface="Calibri"/>
                  <a:sym typeface="Calibri"/>
                </a:rPr>
                <a:t>LD</a:t>
              </a:r>
              <a:endParaRPr b="1" sz="1800">
                <a:latin typeface="Calibri"/>
                <a:ea typeface="Calibri"/>
                <a:cs typeface="Calibri"/>
                <a:sym typeface="Calibri"/>
              </a:endParaRPr>
            </a:p>
          </p:txBody>
        </p:sp>
      </p:grpSp>
      <p:sp>
        <p:nvSpPr>
          <p:cNvPr id="1098" name="Google Shape;1098;p63"/>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119" name="Google Shape;1119;p63"/>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120" name="Google Shape;1120;p63"/>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1121" name="Google Shape;1121;p63"/>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1122" name="Google Shape;1122;p63"/>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1123" name="Google Shape;1123;p63"/>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1124" name="Google Shape;1124;p63"/>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2</a:t>
            </a:r>
            <a:endParaRPr sz="2400">
              <a:latin typeface="Calibri"/>
              <a:ea typeface="Calibri"/>
              <a:cs typeface="Calibri"/>
              <a:sym typeface="Calibri"/>
            </a:endParaRPr>
          </a:p>
        </p:txBody>
      </p:sp>
      <p:sp>
        <p:nvSpPr>
          <p:cNvPr id="1125" name="Google Shape;1125;p63"/>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
        <p:nvSpPr>
          <p:cNvPr id="1126" name="Google Shape;1126;p63"/>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127" name="Google Shape;1127;p63"/>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128" name="Google Shape;1128;p63"/>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129" name="Google Shape;1129;p63"/>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130" name="Google Shape;1130;p63"/>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64"/>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136" name="Google Shape;1136;p64"/>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137" name="Google Shape;1137;p64"/>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138" name="Google Shape;1138;p64"/>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(S)</a:t>
            </a:r>
            <a:endParaRPr sz="2400">
              <a:latin typeface="Calibri"/>
              <a:ea typeface="Calibri"/>
              <a:cs typeface="Calibri"/>
              <a:sym typeface="Calibri"/>
            </a:endParaRPr>
          </a:p>
        </p:txBody>
      </p:sp>
      <p:graphicFrame>
        <p:nvGraphicFramePr>
          <p:cNvPr id="1139" name="Google Shape;1139;p64"/>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140" name="Google Shape;1140;p64"/>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cxnSp>
        <p:nvCxnSpPr>
          <p:cNvPr id="1141" name="Google Shape;1141;p64"/>
          <p:cNvCxnSpPr>
            <a:stCxn id="1136" idx="2"/>
            <a:endCxn id="1137" idx="1"/>
          </p:cNvCxnSpPr>
          <p:nvPr/>
        </p:nvCxnSpPr>
        <p:spPr>
          <a:xfrm flipH="1" rot="-5400000">
            <a:off x="1597551" y="2747600"/>
            <a:ext cx="887400" cy="564300"/>
          </a:xfrm>
          <a:prstGeom prst="bentConnector2">
            <a:avLst/>
          </a:prstGeom>
          <a:noFill/>
          <a:ln cap="flat" cmpd="sng" w="9525">
            <a:solidFill>
              <a:srgbClr val="000000"/>
            </a:solidFill>
            <a:prstDash val="solid"/>
            <a:round/>
            <a:headEnd len="med" w="med" type="none"/>
            <a:tailEnd len="med" w="med" type="stealth"/>
          </a:ln>
        </p:spPr>
      </p:cxnSp>
      <p:sp>
        <p:nvSpPr>
          <p:cNvPr id="1142" name="Google Shape;1142;p64"/>
          <p:cNvSpPr txBox="1"/>
          <p:nvPr/>
        </p:nvSpPr>
        <p:spPr>
          <a:xfrm>
            <a:off x="1277800" y="2851700"/>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cxnSp>
        <p:nvCxnSpPr>
          <p:cNvPr id="1143" name="Google Shape;1143;p64"/>
          <p:cNvCxnSpPr>
            <a:stCxn id="1137" idx="0"/>
          </p:cNvCxnSpPr>
          <p:nvPr/>
        </p:nvCxnSpPr>
        <p:spPr>
          <a:xfrm flipH="1" rot="5400000">
            <a:off x="2498475" y="2138250"/>
            <a:ext cx="937800" cy="1324800"/>
          </a:xfrm>
          <a:prstGeom prst="bentConnector2">
            <a:avLst/>
          </a:prstGeom>
          <a:noFill/>
          <a:ln cap="flat" cmpd="sng" w="9525">
            <a:solidFill>
              <a:srgbClr val="000000"/>
            </a:solidFill>
            <a:prstDash val="solid"/>
            <a:round/>
            <a:headEnd len="med" w="med" type="none"/>
            <a:tailEnd len="med" w="med" type="stealth"/>
          </a:ln>
        </p:spPr>
      </p:cxnSp>
      <p:sp>
        <p:nvSpPr>
          <p:cNvPr id="1144" name="Google Shape;1144;p64"/>
          <p:cNvSpPr txBox="1"/>
          <p:nvPr/>
        </p:nvSpPr>
        <p:spPr>
          <a:xfrm>
            <a:off x="2652125" y="2176850"/>
            <a:ext cx="752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grpSp>
        <p:nvGrpSpPr>
          <p:cNvPr id="1145" name="Google Shape;1145;p64"/>
          <p:cNvGrpSpPr/>
          <p:nvPr/>
        </p:nvGrpSpPr>
        <p:grpSpPr>
          <a:xfrm>
            <a:off x="1633999" y="1446112"/>
            <a:ext cx="345580" cy="631514"/>
            <a:chOff x="1334918" y="2241600"/>
            <a:chExt cx="258300" cy="498000"/>
          </a:xfrm>
        </p:grpSpPr>
        <p:cxnSp>
          <p:nvCxnSpPr>
            <p:cNvPr id="1146" name="Google Shape;1146;p64"/>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147" name="Google Shape;1147;p64"/>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cxnSp>
        <p:nvCxnSpPr>
          <p:cNvPr id="1148" name="Google Shape;1148;p64"/>
          <p:cNvCxnSpPr>
            <a:stCxn id="1137" idx="1"/>
            <a:endCxn id="1136" idx="1"/>
          </p:cNvCxnSpPr>
          <p:nvPr/>
        </p:nvCxnSpPr>
        <p:spPr>
          <a:xfrm rot="10800000">
            <a:off x="1212975" y="2331900"/>
            <a:ext cx="1110300" cy="1141500"/>
          </a:xfrm>
          <a:prstGeom prst="bentConnector3">
            <a:avLst>
              <a:gd fmla="val 121436" name="adj1"/>
            </a:avLst>
          </a:prstGeom>
          <a:noFill/>
          <a:ln cap="flat" cmpd="sng" w="9525">
            <a:solidFill>
              <a:srgbClr val="000000"/>
            </a:solidFill>
            <a:prstDash val="solid"/>
            <a:round/>
            <a:headEnd len="med" w="med" type="none"/>
            <a:tailEnd len="med" w="med" type="stealth"/>
          </a:ln>
        </p:spPr>
      </p:cxnSp>
      <p:sp>
        <p:nvSpPr>
          <p:cNvPr id="1149" name="Google Shape;1149;p64"/>
          <p:cNvSpPr txBox="1"/>
          <p:nvPr/>
        </p:nvSpPr>
        <p:spPr>
          <a:xfrm>
            <a:off x="281875" y="2659825"/>
            <a:ext cx="1184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1150" name="Google Shape;1150;p64"/>
          <p:cNvSpPr txBox="1"/>
          <p:nvPr/>
        </p:nvSpPr>
        <p:spPr>
          <a:xfrm>
            <a:off x="2485624" y="4062375"/>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C1</a:t>
            </a:r>
            <a:endParaRPr sz="2400">
              <a:latin typeface="Calibri"/>
              <a:ea typeface="Calibri"/>
              <a:cs typeface="Calibri"/>
              <a:sym typeface="Calibri"/>
            </a:endParaRPr>
          </a:p>
        </p:txBody>
      </p:sp>
      <p:sp>
        <p:nvSpPr>
          <p:cNvPr id="1151" name="Google Shape;1151;p64"/>
          <p:cNvSpPr/>
          <p:nvPr/>
        </p:nvSpPr>
        <p:spPr>
          <a:xfrm>
            <a:off x="2323275" y="1940900"/>
            <a:ext cx="2395433" cy="407705"/>
          </a:xfrm>
          <a:custGeom>
            <a:rect b="b" l="l" r="r" t="t"/>
            <a:pathLst>
              <a:path extrusionOk="0" h="16823" w="75931">
                <a:moveTo>
                  <a:pt x="0" y="15589"/>
                </a:moveTo>
                <a:cubicBezTo>
                  <a:pt x="6994" y="12991"/>
                  <a:pt x="29310" y="-204"/>
                  <a:pt x="41965" y="2"/>
                </a:cubicBezTo>
                <a:cubicBezTo>
                  <a:pt x="54620" y="208"/>
                  <a:pt x="70270" y="14020"/>
                  <a:pt x="75931" y="16823"/>
                </a:cubicBezTo>
              </a:path>
            </a:pathLst>
          </a:custGeom>
          <a:noFill/>
          <a:ln cap="flat" cmpd="sng" w="9525">
            <a:solidFill>
              <a:srgbClr val="000000"/>
            </a:solidFill>
            <a:prstDash val="solid"/>
            <a:round/>
            <a:headEnd len="med" w="med" type="none"/>
            <a:tailEnd len="med" w="med" type="stealth"/>
          </a:ln>
        </p:spPr>
      </p:sp>
      <p:sp>
        <p:nvSpPr>
          <p:cNvPr id="1152" name="Google Shape;1152;p64"/>
          <p:cNvSpPr txBox="1"/>
          <p:nvPr/>
        </p:nvSpPr>
        <p:spPr>
          <a:xfrm>
            <a:off x="2791400" y="1847400"/>
            <a:ext cx="8592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5b. Data</a:t>
            </a:r>
            <a:endParaRPr sz="1800">
              <a:latin typeface="Calibri"/>
              <a:ea typeface="Calibri"/>
              <a:cs typeface="Calibri"/>
              <a:sym typeface="Calibri"/>
            </a:endParaRPr>
          </a:p>
        </p:txBody>
      </p:sp>
      <p:sp>
        <p:nvSpPr>
          <p:cNvPr id="1153" name="Google Shape;1153;p64"/>
          <p:cNvSpPr/>
          <p:nvPr/>
        </p:nvSpPr>
        <p:spPr>
          <a:xfrm>
            <a:off x="2288700" y="2579825"/>
            <a:ext cx="1326300" cy="695525"/>
          </a:xfrm>
          <a:custGeom>
            <a:rect b="b" l="l" r="r" t="t"/>
            <a:pathLst>
              <a:path extrusionOk="0" h="27821" w="53052">
                <a:moveTo>
                  <a:pt x="0" y="0"/>
                </a:moveTo>
                <a:cubicBezTo>
                  <a:pt x="1684" y="2801"/>
                  <a:pt x="1261" y="12170"/>
                  <a:pt x="10103" y="16807"/>
                </a:cubicBezTo>
                <a:cubicBezTo>
                  <a:pt x="18945" y="21444"/>
                  <a:pt x="45894" y="25985"/>
                  <a:pt x="53052" y="27821"/>
                </a:cubicBezTo>
              </a:path>
            </a:pathLst>
          </a:custGeom>
          <a:noFill/>
          <a:ln cap="flat" cmpd="sng" w="9525">
            <a:solidFill>
              <a:srgbClr val="000000"/>
            </a:solidFill>
            <a:prstDash val="solid"/>
            <a:round/>
            <a:headEnd len="med" w="med" type="none"/>
            <a:tailEnd len="med" w="med" type="stealth"/>
          </a:ln>
        </p:spPr>
      </p:sp>
      <p:sp>
        <p:nvSpPr>
          <p:cNvPr id="1154" name="Google Shape;1154;p64"/>
          <p:cNvSpPr txBox="1"/>
          <p:nvPr/>
        </p:nvSpPr>
        <p:spPr>
          <a:xfrm>
            <a:off x="2166900" y="2742624"/>
            <a:ext cx="761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 WB</a:t>
            </a:r>
            <a:endParaRPr sz="1800">
              <a:latin typeface="Calibri"/>
              <a:ea typeface="Calibri"/>
              <a:cs typeface="Calibri"/>
              <a:sym typeface="Calibri"/>
            </a:endParaRPr>
          </a:p>
        </p:txBody>
      </p:sp>
      <p:sp>
        <p:nvSpPr>
          <p:cNvPr id="1155" name="Google Shape;1155;p64"/>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156" name="Google Shape;1156;p64"/>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1157" name="Google Shape;1157;p64"/>
          <p:cNvCxnSpPr>
            <a:stCxn id="1155" idx="2"/>
            <a:endCxn id="1137" idx="3"/>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1158" name="Google Shape;1158;p64"/>
          <p:cNvSpPr txBox="1"/>
          <p:nvPr/>
        </p:nvSpPr>
        <p:spPr>
          <a:xfrm>
            <a:off x="4767733" y="2737588"/>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grpSp>
        <p:nvGrpSpPr>
          <p:cNvPr id="1159" name="Google Shape;1159;p64"/>
          <p:cNvGrpSpPr/>
          <p:nvPr/>
        </p:nvGrpSpPr>
        <p:grpSpPr>
          <a:xfrm>
            <a:off x="5077886" y="1444204"/>
            <a:ext cx="345580" cy="646504"/>
            <a:chOff x="1334918" y="2241600"/>
            <a:chExt cx="258300" cy="498000"/>
          </a:xfrm>
        </p:grpSpPr>
        <p:cxnSp>
          <p:nvCxnSpPr>
            <p:cNvPr id="1160" name="Google Shape;1160;p64"/>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161" name="Google Shape;1161;p64"/>
            <p:cNvSpPr txBox="1"/>
            <p:nvPr/>
          </p:nvSpPr>
          <p:spPr>
            <a:xfrm>
              <a:off x="1334918" y="2458791"/>
              <a:ext cx="258300" cy="213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LD</a:t>
              </a:r>
              <a:endParaRPr sz="1800">
                <a:latin typeface="Calibri"/>
                <a:ea typeface="Calibri"/>
                <a:cs typeface="Calibri"/>
                <a:sym typeface="Calibri"/>
              </a:endParaRPr>
            </a:p>
          </p:txBody>
        </p:sp>
      </p:grpSp>
      <p:sp>
        <p:nvSpPr>
          <p:cNvPr id="1162" name="Google Shape;1162;p64"/>
          <p:cNvSpPr/>
          <p:nvPr/>
        </p:nvSpPr>
        <p:spPr>
          <a:xfrm>
            <a:off x="1992000" y="2586050"/>
            <a:ext cx="1631100" cy="681200"/>
          </a:xfrm>
          <a:custGeom>
            <a:rect b="b" l="l" r="r" t="t"/>
            <a:pathLst>
              <a:path extrusionOk="0" h="27248" w="65244">
                <a:moveTo>
                  <a:pt x="0" y="0"/>
                </a:moveTo>
                <a:cubicBezTo>
                  <a:pt x="1497" y="2678"/>
                  <a:pt x="-1893" y="11525"/>
                  <a:pt x="8981" y="16066"/>
                </a:cubicBezTo>
                <a:cubicBezTo>
                  <a:pt x="19855" y="20607"/>
                  <a:pt x="55867" y="25384"/>
                  <a:pt x="65244" y="27248"/>
                </a:cubicBezTo>
              </a:path>
            </a:pathLst>
          </a:custGeom>
          <a:noFill/>
          <a:ln cap="flat" cmpd="sng" w="28575">
            <a:solidFill>
              <a:srgbClr val="783F04"/>
            </a:solidFill>
            <a:prstDash val="solid"/>
            <a:round/>
            <a:headEnd len="med" w="med" type="none"/>
            <a:tailEnd len="med" w="med" type="stealth"/>
          </a:ln>
        </p:spPr>
      </p:sp>
      <p:sp>
        <p:nvSpPr>
          <p:cNvPr id="1163" name="Google Shape;1163;p64"/>
          <p:cNvSpPr txBox="1"/>
          <p:nvPr/>
        </p:nvSpPr>
        <p:spPr>
          <a:xfrm>
            <a:off x="1831775" y="2742613"/>
            <a:ext cx="9246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783F04"/>
                </a:solidFill>
                <a:latin typeface="Calibri"/>
                <a:ea typeface="Calibri"/>
                <a:cs typeface="Calibri"/>
                <a:sym typeface="Calibri"/>
              </a:rPr>
              <a:t>5c. MD</a:t>
            </a:r>
            <a:endParaRPr sz="2400">
              <a:solidFill>
                <a:srgbClr val="783F04"/>
              </a:solidFill>
              <a:latin typeface="Calibri"/>
              <a:ea typeface="Calibri"/>
              <a:cs typeface="Calibri"/>
              <a:sym typeface="Calibri"/>
            </a:endParaRPr>
          </a:p>
        </p:txBody>
      </p:sp>
      <p:sp>
        <p:nvSpPr>
          <p:cNvPr id="1164" name="Google Shape;1164;p64"/>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165" name="Google Shape;1165;p64"/>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1166" name="Google Shape;1166;p64"/>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1167" name="Google Shape;1167;p64"/>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1168" name="Google Shape;1168;p64"/>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1169" name="Google Shape;1169;p64"/>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2</a:t>
            </a:r>
            <a:endParaRPr sz="2400">
              <a:latin typeface="Calibri"/>
              <a:ea typeface="Calibri"/>
              <a:cs typeface="Calibri"/>
              <a:sym typeface="Calibri"/>
            </a:endParaRPr>
          </a:p>
        </p:txBody>
      </p:sp>
      <p:sp>
        <p:nvSpPr>
          <p:cNvPr id="1170" name="Google Shape;1170;p64"/>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
        <p:nvSpPr>
          <p:cNvPr id="1171" name="Google Shape;1171;p64"/>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1172" name="Google Shape;1172;p64"/>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173" name="Google Shape;1173;p64"/>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174" name="Google Shape;1174;p64"/>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175" name="Google Shape;1175;p64"/>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176" name="Google Shape;1176;p64"/>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177" name="Google Shape;1177;p64"/>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178" name="Google Shape;1178;p64"/>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p65"/>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184" name="Google Shape;1184;p65"/>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185" name="Google Shape;1185;p65"/>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186" name="Google Shape;1186;p65"/>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(S)</a:t>
            </a:r>
            <a:endParaRPr sz="2400">
              <a:latin typeface="Calibri"/>
              <a:ea typeface="Calibri"/>
              <a:cs typeface="Calibri"/>
              <a:sym typeface="Calibri"/>
            </a:endParaRPr>
          </a:p>
        </p:txBody>
      </p:sp>
      <p:sp>
        <p:nvSpPr>
          <p:cNvPr id="1187" name="Google Shape;1187;p65"/>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188" name="Google Shape;1188;p65"/>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189" name="Google Shape;1189;p65"/>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190" name="Google Shape;1190;p65"/>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2400">
                <a:solidFill>
                  <a:srgbClr val="FF0000"/>
                </a:solidFill>
                <a:latin typeface="Open Sans"/>
                <a:ea typeface="Open Sans"/>
                <a:cs typeface="Open Sans"/>
                <a:sym typeface="Open Sans"/>
              </a:rPr>
              <a:t>C0</a:t>
            </a:r>
            <a:endParaRPr b="1" sz="2400">
              <a:solidFill>
                <a:srgbClr val="FF0000"/>
              </a:solidFill>
              <a:latin typeface="Open Sans"/>
              <a:ea typeface="Open Sans"/>
              <a:cs typeface="Open Sans"/>
              <a:sym typeface="Open Sans"/>
            </a:endParaRPr>
          </a:p>
        </p:txBody>
      </p:sp>
      <p:sp>
        <p:nvSpPr>
          <p:cNvPr id="1191" name="Google Shape;1191;p65"/>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192" name="Google Shape;1192;p65"/>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193" name="Google Shape;1193;p65"/>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194" name="Google Shape;1194;p65"/>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195" name="Google Shape;1195;p65"/>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196" name="Google Shape;1196;p65"/>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1197" name="Google Shape;1197;p65"/>
          <p:cNvSpPr txBox="1"/>
          <p:nvPr/>
        </p:nvSpPr>
        <p:spPr>
          <a:xfrm>
            <a:off x="6437475" y="32617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1198" name="Google Shape;1198;p65"/>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1199" name="Google Shape;1199;p65"/>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1200" name="Google Shape;1200;p65"/>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201" name="Google Shape;1201;p65"/>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202" name="Google Shape;1202;p65"/>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203" name="Google Shape;1203;p65"/>
          <p:cNvSpPr txBox="1"/>
          <p:nvPr/>
        </p:nvSpPr>
        <p:spPr>
          <a:xfrm>
            <a:off x="6437475" y="354733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1204" name="Google Shape;1204;p65"/>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205" name="Google Shape;1205;p65"/>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cxnSp>
        <p:nvCxnSpPr>
          <p:cNvPr id="1206" name="Google Shape;1206;p65"/>
          <p:cNvCxnSpPr>
            <a:stCxn id="1184" idx="2"/>
            <a:endCxn id="1185" idx="1"/>
          </p:cNvCxnSpPr>
          <p:nvPr/>
        </p:nvCxnSpPr>
        <p:spPr>
          <a:xfrm flipH="1" rot="-5400000">
            <a:off x="1597551" y="2747600"/>
            <a:ext cx="887400" cy="564300"/>
          </a:xfrm>
          <a:prstGeom prst="bentConnector2">
            <a:avLst/>
          </a:prstGeom>
          <a:noFill/>
          <a:ln cap="flat" cmpd="sng" w="9525">
            <a:solidFill>
              <a:srgbClr val="000000"/>
            </a:solidFill>
            <a:prstDash val="solid"/>
            <a:round/>
            <a:headEnd len="med" w="med" type="none"/>
            <a:tailEnd len="med" w="med" type="stealth"/>
          </a:ln>
        </p:spPr>
      </p:cxnSp>
      <p:sp>
        <p:nvSpPr>
          <p:cNvPr id="1207" name="Google Shape;1207;p65"/>
          <p:cNvSpPr txBox="1"/>
          <p:nvPr/>
        </p:nvSpPr>
        <p:spPr>
          <a:xfrm>
            <a:off x="1277800" y="2851700"/>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cxnSp>
        <p:nvCxnSpPr>
          <p:cNvPr id="1208" name="Google Shape;1208;p65"/>
          <p:cNvCxnSpPr>
            <a:stCxn id="1185" idx="0"/>
          </p:cNvCxnSpPr>
          <p:nvPr/>
        </p:nvCxnSpPr>
        <p:spPr>
          <a:xfrm flipH="1" rot="5400000">
            <a:off x="2498475" y="2138250"/>
            <a:ext cx="937800" cy="1324800"/>
          </a:xfrm>
          <a:prstGeom prst="bentConnector2">
            <a:avLst/>
          </a:prstGeom>
          <a:noFill/>
          <a:ln cap="flat" cmpd="sng" w="9525">
            <a:solidFill>
              <a:srgbClr val="000000"/>
            </a:solidFill>
            <a:prstDash val="solid"/>
            <a:round/>
            <a:headEnd len="med" w="med" type="none"/>
            <a:tailEnd len="med" w="med" type="stealth"/>
          </a:ln>
        </p:spPr>
      </p:cxnSp>
      <p:sp>
        <p:nvSpPr>
          <p:cNvPr id="1209" name="Google Shape;1209;p65"/>
          <p:cNvSpPr txBox="1"/>
          <p:nvPr/>
        </p:nvSpPr>
        <p:spPr>
          <a:xfrm>
            <a:off x="2652125" y="2176850"/>
            <a:ext cx="752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grpSp>
        <p:nvGrpSpPr>
          <p:cNvPr id="1210" name="Google Shape;1210;p65"/>
          <p:cNvGrpSpPr/>
          <p:nvPr/>
        </p:nvGrpSpPr>
        <p:grpSpPr>
          <a:xfrm>
            <a:off x="1633999" y="1446112"/>
            <a:ext cx="345580" cy="631514"/>
            <a:chOff x="1334918" y="2241600"/>
            <a:chExt cx="258300" cy="498000"/>
          </a:xfrm>
        </p:grpSpPr>
        <p:cxnSp>
          <p:nvCxnSpPr>
            <p:cNvPr id="1211" name="Google Shape;1211;p65"/>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212" name="Google Shape;1212;p65"/>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cxnSp>
        <p:nvCxnSpPr>
          <p:cNvPr id="1213" name="Google Shape;1213;p65"/>
          <p:cNvCxnSpPr>
            <a:stCxn id="1185" idx="1"/>
            <a:endCxn id="1184" idx="1"/>
          </p:cNvCxnSpPr>
          <p:nvPr/>
        </p:nvCxnSpPr>
        <p:spPr>
          <a:xfrm rot="10800000">
            <a:off x="1212975" y="2331900"/>
            <a:ext cx="1110300" cy="1141500"/>
          </a:xfrm>
          <a:prstGeom prst="bentConnector3">
            <a:avLst>
              <a:gd fmla="val 121436" name="adj1"/>
            </a:avLst>
          </a:prstGeom>
          <a:noFill/>
          <a:ln cap="flat" cmpd="sng" w="9525">
            <a:solidFill>
              <a:srgbClr val="000000"/>
            </a:solidFill>
            <a:prstDash val="solid"/>
            <a:round/>
            <a:headEnd len="med" w="med" type="none"/>
            <a:tailEnd len="med" w="med" type="stealth"/>
          </a:ln>
        </p:spPr>
      </p:cxnSp>
      <p:sp>
        <p:nvSpPr>
          <p:cNvPr id="1214" name="Google Shape;1214;p65"/>
          <p:cNvSpPr txBox="1"/>
          <p:nvPr/>
        </p:nvSpPr>
        <p:spPr>
          <a:xfrm>
            <a:off x="281875" y="2659825"/>
            <a:ext cx="1184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1215" name="Google Shape;1215;p65"/>
          <p:cNvSpPr txBox="1"/>
          <p:nvPr/>
        </p:nvSpPr>
        <p:spPr>
          <a:xfrm>
            <a:off x="2485624" y="4062375"/>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C1</a:t>
            </a:r>
            <a:endParaRPr sz="2400">
              <a:latin typeface="Calibri"/>
              <a:ea typeface="Calibri"/>
              <a:cs typeface="Calibri"/>
              <a:sym typeface="Calibri"/>
            </a:endParaRPr>
          </a:p>
        </p:txBody>
      </p:sp>
      <p:sp>
        <p:nvSpPr>
          <p:cNvPr id="1216" name="Google Shape;1216;p65"/>
          <p:cNvSpPr/>
          <p:nvPr/>
        </p:nvSpPr>
        <p:spPr>
          <a:xfrm>
            <a:off x="2323275" y="1940900"/>
            <a:ext cx="2395433" cy="407705"/>
          </a:xfrm>
          <a:custGeom>
            <a:rect b="b" l="l" r="r" t="t"/>
            <a:pathLst>
              <a:path extrusionOk="0" h="16823" w="75931">
                <a:moveTo>
                  <a:pt x="0" y="15589"/>
                </a:moveTo>
                <a:cubicBezTo>
                  <a:pt x="6994" y="12991"/>
                  <a:pt x="29310" y="-204"/>
                  <a:pt x="41965" y="2"/>
                </a:cubicBezTo>
                <a:cubicBezTo>
                  <a:pt x="54620" y="208"/>
                  <a:pt x="70270" y="14020"/>
                  <a:pt x="75931" y="16823"/>
                </a:cubicBezTo>
              </a:path>
            </a:pathLst>
          </a:custGeom>
          <a:noFill/>
          <a:ln cap="flat" cmpd="sng" w="9525">
            <a:solidFill>
              <a:srgbClr val="000000"/>
            </a:solidFill>
            <a:prstDash val="solid"/>
            <a:round/>
            <a:headEnd len="med" w="med" type="none"/>
            <a:tailEnd len="med" w="med" type="stealth"/>
          </a:ln>
        </p:spPr>
      </p:sp>
      <p:sp>
        <p:nvSpPr>
          <p:cNvPr id="1217" name="Google Shape;1217;p65"/>
          <p:cNvSpPr txBox="1"/>
          <p:nvPr/>
        </p:nvSpPr>
        <p:spPr>
          <a:xfrm>
            <a:off x="2791400" y="1847400"/>
            <a:ext cx="8592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5b. Data</a:t>
            </a:r>
            <a:endParaRPr sz="1800">
              <a:latin typeface="Calibri"/>
              <a:ea typeface="Calibri"/>
              <a:cs typeface="Calibri"/>
              <a:sym typeface="Calibri"/>
            </a:endParaRPr>
          </a:p>
        </p:txBody>
      </p:sp>
      <p:sp>
        <p:nvSpPr>
          <p:cNvPr id="1218" name="Google Shape;1218;p65"/>
          <p:cNvSpPr/>
          <p:nvPr/>
        </p:nvSpPr>
        <p:spPr>
          <a:xfrm>
            <a:off x="2288700" y="2579825"/>
            <a:ext cx="1326300" cy="695525"/>
          </a:xfrm>
          <a:custGeom>
            <a:rect b="b" l="l" r="r" t="t"/>
            <a:pathLst>
              <a:path extrusionOk="0" h="27821" w="53052">
                <a:moveTo>
                  <a:pt x="0" y="0"/>
                </a:moveTo>
                <a:cubicBezTo>
                  <a:pt x="1684" y="2801"/>
                  <a:pt x="1261" y="12170"/>
                  <a:pt x="10103" y="16807"/>
                </a:cubicBezTo>
                <a:cubicBezTo>
                  <a:pt x="18945" y="21444"/>
                  <a:pt x="45894" y="25985"/>
                  <a:pt x="53052" y="27821"/>
                </a:cubicBezTo>
              </a:path>
            </a:pathLst>
          </a:custGeom>
          <a:noFill/>
          <a:ln cap="flat" cmpd="sng" w="9525">
            <a:solidFill>
              <a:srgbClr val="000000"/>
            </a:solidFill>
            <a:prstDash val="solid"/>
            <a:round/>
            <a:headEnd len="med" w="med" type="none"/>
            <a:tailEnd len="med" w="med" type="stealth"/>
          </a:ln>
        </p:spPr>
      </p:sp>
      <p:sp>
        <p:nvSpPr>
          <p:cNvPr id="1219" name="Google Shape;1219;p65"/>
          <p:cNvSpPr txBox="1"/>
          <p:nvPr/>
        </p:nvSpPr>
        <p:spPr>
          <a:xfrm>
            <a:off x="2166900" y="2742624"/>
            <a:ext cx="761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 WB</a:t>
            </a:r>
            <a:endParaRPr sz="1800">
              <a:latin typeface="Calibri"/>
              <a:ea typeface="Calibri"/>
              <a:cs typeface="Calibri"/>
              <a:sym typeface="Calibri"/>
            </a:endParaRPr>
          </a:p>
        </p:txBody>
      </p:sp>
      <p:sp>
        <p:nvSpPr>
          <p:cNvPr id="1220" name="Google Shape;1220;p65"/>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221" name="Google Shape;1221;p65"/>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1222" name="Google Shape;1222;p65"/>
          <p:cNvCxnSpPr>
            <a:stCxn id="1220" idx="2"/>
            <a:endCxn id="1185" idx="3"/>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1223" name="Google Shape;1223;p65"/>
          <p:cNvSpPr txBox="1"/>
          <p:nvPr/>
        </p:nvSpPr>
        <p:spPr>
          <a:xfrm>
            <a:off x="4767733" y="2737588"/>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grpSp>
        <p:nvGrpSpPr>
          <p:cNvPr id="1224" name="Google Shape;1224;p65"/>
          <p:cNvGrpSpPr/>
          <p:nvPr/>
        </p:nvGrpSpPr>
        <p:grpSpPr>
          <a:xfrm>
            <a:off x="5077886" y="1444204"/>
            <a:ext cx="345580" cy="646504"/>
            <a:chOff x="1334918" y="2241600"/>
            <a:chExt cx="258300" cy="498000"/>
          </a:xfrm>
        </p:grpSpPr>
        <p:cxnSp>
          <p:nvCxnSpPr>
            <p:cNvPr id="1225" name="Google Shape;1225;p65"/>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1226" name="Google Shape;1226;p65"/>
            <p:cNvSpPr txBox="1"/>
            <p:nvPr/>
          </p:nvSpPr>
          <p:spPr>
            <a:xfrm>
              <a:off x="1334918" y="2458791"/>
              <a:ext cx="258300" cy="213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1800">
                  <a:latin typeface="Calibri"/>
                  <a:ea typeface="Calibri"/>
                  <a:cs typeface="Calibri"/>
                  <a:sym typeface="Calibri"/>
                </a:rPr>
                <a:t>LD</a:t>
              </a:r>
              <a:endParaRPr b="1" sz="1800">
                <a:latin typeface="Calibri"/>
                <a:ea typeface="Calibri"/>
                <a:cs typeface="Calibri"/>
                <a:sym typeface="Calibri"/>
              </a:endParaRPr>
            </a:p>
          </p:txBody>
        </p:sp>
      </p:grpSp>
      <p:sp>
        <p:nvSpPr>
          <p:cNvPr id="1227" name="Google Shape;1227;p65"/>
          <p:cNvSpPr/>
          <p:nvPr/>
        </p:nvSpPr>
        <p:spPr>
          <a:xfrm>
            <a:off x="1759100" y="2571725"/>
            <a:ext cx="1863999" cy="695549"/>
          </a:xfrm>
          <a:custGeom>
            <a:rect b="b" l="l" r="r" t="t"/>
            <a:pathLst>
              <a:path extrusionOk="0" h="26850" w="75374">
                <a:moveTo>
                  <a:pt x="0" y="0"/>
                </a:moveTo>
                <a:cubicBezTo>
                  <a:pt x="3185" y="2611"/>
                  <a:pt x="6549" y="11193"/>
                  <a:pt x="19111" y="15668"/>
                </a:cubicBezTo>
                <a:cubicBezTo>
                  <a:pt x="31673" y="20143"/>
                  <a:pt x="65997" y="24986"/>
                  <a:pt x="75374" y="26850"/>
                </a:cubicBezTo>
              </a:path>
            </a:pathLst>
          </a:custGeom>
          <a:noFill/>
          <a:ln cap="flat" cmpd="sng" w="9525">
            <a:solidFill>
              <a:srgbClr val="000000"/>
            </a:solidFill>
            <a:prstDash val="solid"/>
            <a:round/>
            <a:headEnd len="med" w="med" type="none"/>
            <a:tailEnd len="med" w="med" type="stealth"/>
          </a:ln>
        </p:spPr>
      </p:sp>
      <p:sp>
        <p:nvSpPr>
          <p:cNvPr id="1228" name="Google Shape;1228;p65"/>
          <p:cNvSpPr txBox="1"/>
          <p:nvPr/>
        </p:nvSpPr>
        <p:spPr>
          <a:xfrm>
            <a:off x="1792650" y="2670475"/>
            <a:ext cx="691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5c. MD</a:t>
            </a:r>
            <a:endParaRPr sz="1800">
              <a:latin typeface="Calibri"/>
              <a:ea typeface="Calibri"/>
              <a:cs typeface="Calibri"/>
              <a:sym typeface="Calibri"/>
            </a:endParaRPr>
          </a:p>
        </p:txBody>
      </p:sp>
      <p:sp>
        <p:nvSpPr>
          <p:cNvPr id="1229" name="Google Shape;1229;p65"/>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230" name="Google Shape;1230;p65"/>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1231" name="Google Shape;1231;p65"/>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0</a:t>
            </a:r>
            <a:endParaRPr b="1" sz="2400">
              <a:solidFill>
                <a:srgbClr val="FF0000"/>
              </a:solidFill>
              <a:latin typeface="Calibri"/>
              <a:ea typeface="Calibri"/>
              <a:cs typeface="Calibri"/>
              <a:sym typeface="Calibri"/>
            </a:endParaRPr>
          </a:p>
        </p:txBody>
      </p:sp>
      <p:sp>
        <p:nvSpPr>
          <p:cNvPr id="1232" name="Google Shape;1232;p65"/>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1233" name="Google Shape;1233;p65"/>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1234" name="Google Shape;1234;p65"/>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2</a:t>
            </a:r>
            <a:endParaRPr sz="2400">
              <a:latin typeface="Calibri"/>
              <a:ea typeface="Calibri"/>
              <a:cs typeface="Calibri"/>
              <a:sym typeface="Calibri"/>
            </a:endParaRPr>
          </a:p>
        </p:txBody>
      </p:sp>
      <p:sp>
        <p:nvSpPr>
          <p:cNvPr id="1235" name="Google Shape;1235;p65"/>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
        <p:nvSpPr>
          <p:cNvPr id="1236" name="Google Shape;1236;p65"/>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1237" name="Google Shape;1237;p65"/>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238" name="Google Shape;1238;p65"/>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239" name="Google Shape;1239;p65"/>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240" name="Google Shape;1240;p65"/>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241" name="Google Shape;1241;p65"/>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242" name="Google Shape;1242;p65"/>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243" name="Google Shape;1243;p65"/>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sp>
        <p:nvSpPr>
          <p:cNvPr id="1244" name="Google Shape;1244;p65"/>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1245" name="Google Shape;1245;p65"/>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sp>
        <p:nvSpPr>
          <p:cNvPr id="1250" name="Google Shape;1250;p66"/>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251" name="Google Shape;1251;p66"/>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252" name="Google Shape;1252;p66"/>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253" name="Google Shape;1253;p66"/>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(S)</a:t>
            </a:r>
            <a:endParaRPr sz="2400">
              <a:latin typeface="Calibri"/>
              <a:ea typeface="Calibri"/>
              <a:cs typeface="Calibri"/>
              <a:sym typeface="Calibri"/>
            </a:endParaRPr>
          </a:p>
        </p:txBody>
      </p:sp>
      <p:graphicFrame>
        <p:nvGraphicFramePr>
          <p:cNvPr id="1254" name="Google Shape;1254;p66"/>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255" name="Google Shape;1255;p66"/>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cxnSp>
        <p:nvCxnSpPr>
          <p:cNvPr id="1256" name="Google Shape;1256;p66"/>
          <p:cNvCxnSpPr>
            <a:stCxn id="1251" idx="2"/>
            <a:endCxn id="1252" idx="1"/>
          </p:cNvCxnSpPr>
          <p:nvPr/>
        </p:nvCxnSpPr>
        <p:spPr>
          <a:xfrm flipH="1" rot="-5400000">
            <a:off x="1597551" y="2747600"/>
            <a:ext cx="887400" cy="564300"/>
          </a:xfrm>
          <a:prstGeom prst="bentConnector2">
            <a:avLst/>
          </a:prstGeom>
          <a:noFill/>
          <a:ln cap="flat" cmpd="sng" w="9525">
            <a:solidFill>
              <a:srgbClr val="000000"/>
            </a:solidFill>
            <a:prstDash val="solid"/>
            <a:round/>
            <a:headEnd len="med" w="med" type="none"/>
            <a:tailEnd len="med" w="med" type="stealth"/>
          </a:ln>
        </p:spPr>
      </p:cxnSp>
      <p:sp>
        <p:nvSpPr>
          <p:cNvPr id="1257" name="Google Shape;1257;p66"/>
          <p:cNvSpPr txBox="1"/>
          <p:nvPr/>
        </p:nvSpPr>
        <p:spPr>
          <a:xfrm>
            <a:off x="1277800" y="2851700"/>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cxnSp>
        <p:nvCxnSpPr>
          <p:cNvPr id="1258" name="Google Shape;1258;p66"/>
          <p:cNvCxnSpPr>
            <a:stCxn id="1252" idx="0"/>
          </p:cNvCxnSpPr>
          <p:nvPr/>
        </p:nvCxnSpPr>
        <p:spPr>
          <a:xfrm flipH="1" rot="5400000">
            <a:off x="2498475" y="2138250"/>
            <a:ext cx="937800" cy="1324800"/>
          </a:xfrm>
          <a:prstGeom prst="bentConnector2">
            <a:avLst/>
          </a:prstGeom>
          <a:noFill/>
          <a:ln cap="flat" cmpd="sng" w="9525">
            <a:solidFill>
              <a:srgbClr val="000000"/>
            </a:solidFill>
            <a:prstDash val="solid"/>
            <a:round/>
            <a:headEnd len="med" w="med" type="none"/>
            <a:tailEnd len="med" w="med" type="stealth"/>
          </a:ln>
        </p:spPr>
      </p:cxnSp>
      <p:sp>
        <p:nvSpPr>
          <p:cNvPr id="1259" name="Google Shape;1259;p66"/>
          <p:cNvSpPr txBox="1"/>
          <p:nvPr/>
        </p:nvSpPr>
        <p:spPr>
          <a:xfrm>
            <a:off x="2652125" y="2176850"/>
            <a:ext cx="752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grpSp>
        <p:nvGrpSpPr>
          <p:cNvPr id="1260" name="Google Shape;1260;p66"/>
          <p:cNvGrpSpPr/>
          <p:nvPr/>
        </p:nvGrpSpPr>
        <p:grpSpPr>
          <a:xfrm>
            <a:off x="1633999" y="1446112"/>
            <a:ext cx="345580" cy="631514"/>
            <a:chOff x="1334918" y="2241600"/>
            <a:chExt cx="258300" cy="498000"/>
          </a:xfrm>
        </p:grpSpPr>
        <p:cxnSp>
          <p:nvCxnSpPr>
            <p:cNvPr id="1261" name="Google Shape;1261;p66"/>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262" name="Google Shape;1262;p66"/>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cxnSp>
        <p:nvCxnSpPr>
          <p:cNvPr id="1263" name="Google Shape;1263;p66"/>
          <p:cNvCxnSpPr>
            <a:stCxn id="1252" idx="1"/>
            <a:endCxn id="1251" idx="1"/>
          </p:cNvCxnSpPr>
          <p:nvPr/>
        </p:nvCxnSpPr>
        <p:spPr>
          <a:xfrm rot="10800000">
            <a:off x="1212975" y="2331900"/>
            <a:ext cx="1110300" cy="1141500"/>
          </a:xfrm>
          <a:prstGeom prst="bentConnector3">
            <a:avLst>
              <a:gd fmla="val 121436" name="adj1"/>
            </a:avLst>
          </a:prstGeom>
          <a:noFill/>
          <a:ln cap="flat" cmpd="sng" w="9525">
            <a:solidFill>
              <a:srgbClr val="000000"/>
            </a:solidFill>
            <a:prstDash val="solid"/>
            <a:round/>
            <a:headEnd len="med" w="med" type="none"/>
            <a:tailEnd len="med" w="med" type="stealth"/>
          </a:ln>
        </p:spPr>
      </p:cxnSp>
      <p:sp>
        <p:nvSpPr>
          <p:cNvPr id="1264" name="Google Shape;1264;p66"/>
          <p:cNvSpPr txBox="1"/>
          <p:nvPr/>
        </p:nvSpPr>
        <p:spPr>
          <a:xfrm>
            <a:off x="281875" y="2659825"/>
            <a:ext cx="1184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1265" name="Google Shape;1265;p66"/>
          <p:cNvSpPr txBox="1"/>
          <p:nvPr/>
        </p:nvSpPr>
        <p:spPr>
          <a:xfrm>
            <a:off x="2485624" y="4062375"/>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C1</a:t>
            </a:r>
            <a:endParaRPr sz="2400">
              <a:latin typeface="Calibri"/>
              <a:ea typeface="Calibri"/>
              <a:cs typeface="Calibri"/>
              <a:sym typeface="Calibri"/>
            </a:endParaRPr>
          </a:p>
        </p:txBody>
      </p:sp>
      <p:sp>
        <p:nvSpPr>
          <p:cNvPr id="1266" name="Google Shape;1266;p66"/>
          <p:cNvSpPr/>
          <p:nvPr/>
        </p:nvSpPr>
        <p:spPr>
          <a:xfrm>
            <a:off x="2323275" y="1940900"/>
            <a:ext cx="2395433" cy="407705"/>
          </a:xfrm>
          <a:custGeom>
            <a:rect b="b" l="l" r="r" t="t"/>
            <a:pathLst>
              <a:path extrusionOk="0" h="16823" w="75931">
                <a:moveTo>
                  <a:pt x="0" y="15589"/>
                </a:moveTo>
                <a:cubicBezTo>
                  <a:pt x="6994" y="12991"/>
                  <a:pt x="29310" y="-204"/>
                  <a:pt x="41965" y="2"/>
                </a:cubicBezTo>
                <a:cubicBezTo>
                  <a:pt x="54620" y="208"/>
                  <a:pt x="70270" y="14020"/>
                  <a:pt x="75931" y="16823"/>
                </a:cubicBezTo>
              </a:path>
            </a:pathLst>
          </a:custGeom>
          <a:noFill/>
          <a:ln cap="flat" cmpd="sng" w="9525">
            <a:solidFill>
              <a:srgbClr val="000000"/>
            </a:solidFill>
            <a:prstDash val="solid"/>
            <a:round/>
            <a:headEnd len="med" w="med" type="none"/>
            <a:tailEnd len="med" w="med" type="stealth"/>
          </a:ln>
        </p:spPr>
      </p:sp>
      <p:sp>
        <p:nvSpPr>
          <p:cNvPr id="1267" name="Google Shape;1267;p66"/>
          <p:cNvSpPr txBox="1"/>
          <p:nvPr/>
        </p:nvSpPr>
        <p:spPr>
          <a:xfrm>
            <a:off x="2791400" y="1847400"/>
            <a:ext cx="8592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5b. Data</a:t>
            </a:r>
            <a:endParaRPr sz="1800">
              <a:latin typeface="Calibri"/>
              <a:ea typeface="Calibri"/>
              <a:cs typeface="Calibri"/>
              <a:sym typeface="Calibri"/>
            </a:endParaRPr>
          </a:p>
        </p:txBody>
      </p:sp>
      <p:sp>
        <p:nvSpPr>
          <p:cNvPr id="1268" name="Google Shape;1268;p66"/>
          <p:cNvSpPr/>
          <p:nvPr/>
        </p:nvSpPr>
        <p:spPr>
          <a:xfrm>
            <a:off x="2288700" y="2579825"/>
            <a:ext cx="1326300" cy="695525"/>
          </a:xfrm>
          <a:custGeom>
            <a:rect b="b" l="l" r="r" t="t"/>
            <a:pathLst>
              <a:path extrusionOk="0" h="27821" w="53052">
                <a:moveTo>
                  <a:pt x="0" y="0"/>
                </a:moveTo>
                <a:cubicBezTo>
                  <a:pt x="1684" y="2801"/>
                  <a:pt x="1261" y="12170"/>
                  <a:pt x="10103" y="16807"/>
                </a:cubicBezTo>
                <a:cubicBezTo>
                  <a:pt x="18945" y="21444"/>
                  <a:pt x="45894" y="25985"/>
                  <a:pt x="53052" y="27821"/>
                </a:cubicBezTo>
              </a:path>
            </a:pathLst>
          </a:custGeom>
          <a:noFill/>
          <a:ln cap="flat" cmpd="sng" w="9525">
            <a:solidFill>
              <a:srgbClr val="000000"/>
            </a:solidFill>
            <a:prstDash val="solid"/>
            <a:round/>
            <a:headEnd len="med" w="med" type="none"/>
            <a:tailEnd len="med" w="med" type="stealth"/>
          </a:ln>
        </p:spPr>
      </p:sp>
      <p:sp>
        <p:nvSpPr>
          <p:cNvPr id="1269" name="Google Shape;1269;p66"/>
          <p:cNvSpPr txBox="1"/>
          <p:nvPr/>
        </p:nvSpPr>
        <p:spPr>
          <a:xfrm>
            <a:off x="2166900" y="2742624"/>
            <a:ext cx="761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 WB</a:t>
            </a:r>
            <a:endParaRPr sz="1800">
              <a:latin typeface="Calibri"/>
              <a:ea typeface="Calibri"/>
              <a:cs typeface="Calibri"/>
              <a:sym typeface="Calibri"/>
            </a:endParaRPr>
          </a:p>
        </p:txBody>
      </p:sp>
      <p:cxnSp>
        <p:nvCxnSpPr>
          <p:cNvPr id="1270" name="Google Shape;1270;p66"/>
          <p:cNvCxnSpPr>
            <a:stCxn id="1252" idx="0"/>
          </p:cNvCxnSpPr>
          <p:nvPr/>
        </p:nvCxnSpPr>
        <p:spPr>
          <a:xfrm flipH="1" rot="5400000">
            <a:off x="2587425" y="2227200"/>
            <a:ext cx="765000" cy="1319700"/>
          </a:xfrm>
          <a:prstGeom prst="curvedConnector2">
            <a:avLst/>
          </a:prstGeom>
          <a:noFill/>
          <a:ln cap="flat" cmpd="sng" w="28575">
            <a:solidFill>
              <a:srgbClr val="9900FF"/>
            </a:solidFill>
            <a:prstDash val="solid"/>
            <a:round/>
            <a:headEnd len="med" w="med" type="none"/>
            <a:tailEnd len="med" w="med" type="stealth"/>
          </a:ln>
        </p:spPr>
      </p:cxnSp>
      <p:sp>
        <p:nvSpPr>
          <p:cNvPr id="1271" name="Google Shape;1271;p66"/>
          <p:cNvSpPr txBox="1"/>
          <p:nvPr/>
        </p:nvSpPr>
        <p:spPr>
          <a:xfrm>
            <a:off x="2711800" y="2566688"/>
            <a:ext cx="761700" cy="3693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9900FF"/>
                </a:solidFill>
                <a:latin typeface="Calibri"/>
                <a:ea typeface="Calibri"/>
                <a:cs typeface="Calibri"/>
                <a:sym typeface="Calibri"/>
              </a:rPr>
              <a:t>6. Ack</a:t>
            </a:r>
            <a:endParaRPr sz="2400">
              <a:solidFill>
                <a:srgbClr val="9900FF"/>
              </a:solidFill>
              <a:latin typeface="Calibri"/>
              <a:ea typeface="Calibri"/>
              <a:cs typeface="Calibri"/>
              <a:sym typeface="Calibri"/>
            </a:endParaRPr>
          </a:p>
        </p:txBody>
      </p:sp>
      <p:sp>
        <p:nvSpPr>
          <p:cNvPr id="1272" name="Google Shape;1272;p66"/>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273" name="Google Shape;1273;p66"/>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1274" name="Google Shape;1274;p66"/>
          <p:cNvCxnSpPr>
            <a:stCxn id="1272" idx="2"/>
            <a:endCxn id="1252" idx="3"/>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1275" name="Google Shape;1275;p66"/>
          <p:cNvSpPr txBox="1"/>
          <p:nvPr/>
        </p:nvSpPr>
        <p:spPr>
          <a:xfrm>
            <a:off x="4767733" y="2737588"/>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grpSp>
        <p:nvGrpSpPr>
          <p:cNvPr id="1276" name="Google Shape;1276;p66"/>
          <p:cNvGrpSpPr/>
          <p:nvPr/>
        </p:nvGrpSpPr>
        <p:grpSpPr>
          <a:xfrm>
            <a:off x="5077886" y="1444204"/>
            <a:ext cx="345580" cy="646504"/>
            <a:chOff x="1334918" y="2241600"/>
            <a:chExt cx="258300" cy="498000"/>
          </a:xfrm>
        </p:grpSpPr>
        <p:cxnSp>
          <p:nvCxnSpPr>
            <p:cNvPr id="1277" name="Google Shape;1277;p66"/>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278" name="Google Shape;1278;p66"/>
            <p:cNvSpPr txBox="1"/>
            <p:nvPr/>
          </p:nvSpPr>
          <p:spPr>
            <a:xfrm>
              <a:off x="1334918" y="2458791"/>
              <a:ext cx="258300" cy="213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LD</a:t>
              </a:r>
              <a:endParaRPr sz="1800">
                <a:latin typeface="Calibri"/>
                <a:ea typeface="Calibri"/>
                <a:cs typeface="Calibri"/>
                <a:sym typeface="Calibri"/>
              </a:endParaRPr>
            </a:p>
          </p:txBody>
        </p:sp>
      </p:grpSp>
      <p:sp>
        <p:nvSpPr>
          <p:cNvPr id="1279" name="Google Shape;1279;p66"/>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280" name="Google Shape;1280;p66"/>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1281" name="Google Shape;1281;p66"/>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p:txBody>
      </p:sp>
      <p:sp>
        <p:nvSpPr>
          <p:cNvPr id="1282" name="Google Shape;1282;p66"/>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1283" name="Google Shape;1283;p66"/>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1284" name="Google Shape;1284;p66"/>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2</a:t>
            </a:r>
            <a:endParaRPr sz="2400">
              <a:latin typeface="Calibri"/>
              <a:ea typeface="Calibri"/>
              <a:cs typeface="Calibri"/>
              <a:sym typeface="Calibri"/>
            </a:endParaRPr>
          </a:p>
        </p:txBody>
      </p:sp>
      <p:sp>
        <p:nvSpPr>
          <p:cNvPr id="1285" name="Google Shape;1285;p66"/>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
        <p:nvSpPr>
          <p:cNvPr id="1286" name="Google Shape;1286;p66"/>
          <p:cNvSpPr/>
          <p:nvPr/>
        </p:nvSpPr>
        <p:spPr>
          <a:xfrm>
            <a:off x="1759100" y="2571725"/>
            <a:ext cx="1863999" cy="695549"/>
          </a:xfrm>
          <a:custGeom>
            <a:rect b="b" l="l" r="r" t="t"/>
            <a:pathLst>
              <a:path extrusionOk="0" h="26850" w="75374">
                <a:moveTo>
                  <a:pt x="0" y="0"/>
                </a:moveTo>
                <a:cubicBezTo>
                  <a:pt x="3185" y="2611"/>
                  <a:pt x="6549" y="11193"/>
                  <a:pt x="19111" y="15668"/>
                </a:cubicBezTo>
                <a:cubicBezTo>
                  <a:pt x="31673" y="20143"/>
                  <a:pt x="65997" y="24986"/>
                  <a:pt x="75374" y="26850"/>
                </a:cubicBezTo>
              </a:path>
            </a:pathLst>
          </a:custGeom>
          <a:noFill/>
          <a:ln cap="flat" cmpd="sng" w="9525">
            <a:solidFill>
              <a:srgbClr val="000000"/>
            </a:solidFill>
            <a:prstDash val="solid"/>
            <a:round/>
            <a:headEnd len="med" w="med" type="none"/>
            <a:tailEnd len="med" w="med" type="stealth"/>
          </a:ln>
        </p:spPr>
      </p:sp>
      <p:sp>
        <p:nvSpPr>
          <p:cNvPr id="1287" name="Google Shape;1287;p66"/>
          <p:cNvSpPr txBox="1"/>
          <p:nvPr/>
        </p:nvSpPr>
        <p:spPr>
          <a:xfrm>
            <a:off x="1792650" y="2670475"/>
            <a:ext cx="691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5c. MD</a:t>
            </a:r>
            <a:endParaRPr sz="1800">
              <a:latin typeface="Calibri"/>
              <a:ea typeface="Calibri"/>
              <a:cs typeface="Calibri"/>
              <a:sym typeface="Calibri"/>
            </a:endParaRPr>
          </a:p>
        </p:txBody>
      </p:sp>
      <p:sp>
        <p:nvSpPr>
          <p:cNvPr id="1288" name="Google Shape;1288;p66"/>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289" name="Google Shape;1289;p66"/>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290" name="Google Shape;1290;p66"/>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291" name="Google Shape;1291;p66"/>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C0</a:t>
            </a:r>
            <a:endParaRPr sz="2400">
              <a:latin typeface="Open Sans"/>
              <a:ea typeface="Open Sans"/>
              <a:cs typeface="Open Sans"/>
              <a:sym typeface="Open Sans"/>
            </a:endParaRPr>
          </a:p>
        </p:txBody>
      </p:sp>
      <p:sp>
        <p:nvSpPr>
          <p:cNvPr id="1292" name="Google Shape;1292;p66"/>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293" name="Google Shape;1293;p66"/>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294" name="Google Shape;1294;p66"/>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295" name="Google Shape;1295;p66"/>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296" name="Google Shape;1296;p66"/>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297" name="Google Shape;1297;p66"/>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1298" name="Google Shape;1298;p66"/>
          <p:cNvSpPr txBox="1"/>
          <p:nvPr/>
        </p:nvSpPr>
        <p:spPr>
          <a:xfrm>
            <a:off x="6437475" y="32617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1299" name="Google Shape;1299;p66"/>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1300" name="Google Shape;1300;p66"/>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1301" name="Google Shape;1301;p66"/>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02" name="Google Shape;1302;p66"/>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03" name="Google Shape;1303;p66"/>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04" name="Google Shape;1304;p66"/>
          <p:cNvSpPr txBox="1"/>
          <p:nvPr/>
        </p:nvSpPr>
        <p:spPr>
          <a:xfrm>
            <a:off x="6437475" y="354733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sp>
        <p:nvSpPr>
          <p:cNvPr id="1305" name="Google Shape;1305;p66"/>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1306" name="Google Shape;1306;p66"/>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1307" name="Google Shape;1307;p66"/>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1308" name="Google Shape;1308;p66"/>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309" name="Google Shape;1309;p66"/>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310" name="Google Shape;1310;p66"/>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311" name="Google Shape;1311;p66"/>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312" name="Google Shape;1312;p66"/>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313" name="Google Shape;1313;p66"/>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314" name="Google Shape;1314;p66"/>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67"/>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320" name="Google Shape;1320;p67"/>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321" name="Google Shape;1321;p67"/>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322" name="Google Shape;1322;p67"/>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(M)</a:t>
            </a:r>
            <a:endParaRPr sz="2400">
              <a:latin typeface="Calibri"/>
              <a:ea typeface="Calibri"/>
              <a:cs typeface="Calibri"/>
              <a:sym typeface="Calibri"/>
            </a:endParaRPr>
          </a:p>
        </p:txBody>
      </p:sp>
      <p:sp>
        <p:nvSpPr>
          <p:cNvPr id="1323" name="Google Shape;1323;p67"/>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24" name="Google Shape;1324;p67"/>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25" name="Google Shape;1325;p67"/>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26" name="Google Shape;1326;p67"/>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C0</a:t>
            </a:r>
            <a:endParaRPr sz="2400">
              <a:latin typeface="Open Sans"/>
              <a:ea typeface="Open Sans"/>
              <a:cs typeface="Open Sans"/>
              <a:sym typeface="Open Sans"/>
            </a:endParaRPr>
          </a:p>
        </p:txBody>
      </p:sp>
      <p:sp>
        <p:nvSpPr>
          <p:cNvPr id="1327" name="Google Shape;1327;p67"/>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28" name="Google Shape;1328;p67"/>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29" name="Google Shape;1329;p67"/>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30" name="Google Shape;1330;p67"/>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31" name="Google Shape;1331;p67"/>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32" name="Google Shape;1332;p67"/>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1333" name="Google Shape;1333;p67"/>
          <p:cNvSpPr txBox="1"/>
          <p:nvPr/>
        </p:nvSpPr>
        <p:spPr>
          <a:xfrm>
            <a:off x="6437475" y="32617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1334" name="Google Shape;1334;p67"/>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1335" name="Google Shape;1335;p67"/>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1336" name="Google Shape;1336;p67"/>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37" name="Google Shape;1337;p67"/>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38" name="Google Shape;1338;p67"/>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39" name="Google Shape;1339;p67"/>
          <p:cNvSpPr txBox="1"/>
          <p:nvPr/>
        </p:nvSpPr>
        <p:spPr>
          <a:xfrm>
            <a:off x="6437475" y="354733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1340" name="Google Shape;1340;p67"/>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341" name="Google Shape;1341;p67"/>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cxnSp>
        <p:nvCxnSpPr>
          <p:cNvPr id="1342" name="Google Shape;1342;p67"/>
          <p:cNvCxnSpPr>
            <a:stCxn id="1320" idx="2"/>
            <a:endCxn id="1321" idx="1"/>
          </p:cNvCxnSpPr>
          <p:nvPr/>
        </p:nvCxnSpPr>
        <p:spPr>
          <a:xfrm flipH="1" rot="-5400000">
            <a:off x="1597551" y="2747600"/>
            <a:ext cx="887400" cy="564300"/>
          </a:xfrm>
          <a:prstGeom prst="bentConnector2">
            <a:avLst/>
          </a:prstGeom>
          <a:noFill/>
          <a:ln cap="flat" cmpd="sng" w="9525">
            <a:solidFill>
              <a:srgbClr val="000000"/>
            </a:solidFill>
            <a:prstDash val="solid"/>
            <a:round/>
            <a:headEnd len="med" w="med" type="none"/>
            <a:tailEnd len="med" w="med" type="stealth"/>
          </a:ln>
        </p:spPr>
      </p:cxnSp>
      <p:sp>
        <p:nvSpPr>
          <p:cNvPr id="1343" name="Google Shape;1343;p67"/>
          <p:cNvSpPr txBox="1"/>
          <p:nvPr/>
        </p:nvSpPr>
        <p:spPr>
          <a:xfrm>
            <a:off x="1277800" y="2851700"/>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cxnSp>
        <p:nvCxnSpPr>
          <p:cNvPr id="1344" name="Google Shape;1344;p67"/>
          <p:cNvCxnSpPr>
            <a:stCxn id="1321" idx="0"/>
          </p:cNvCxnSpPr>
          <p:nvPr/>
        </p:nvCxnSpPr>
        <p:spPr>
          <a:xfrm flipH="1" rot="5400000">
            <a:off x="2498475" y="2138250"/>
            <a:ext cx="937800" cy="1324800"/>
          </a:xfrm>
          <a:prstGeom prst="bentConnector2">
            <a:avLst/>
          </a:prstGeom>
          <a:noFill/>
          <a:ln cap="flat" cmpd="sng" w="9525">
            <a:solidFill>
              <a:srgbClr val="000000"/>
            </a:solidFill>
            <a:prstDash val="solid"/>
            <a:round/>
            <a:headEnd len="med" w="med" type="none"/>
            <a:tailEnd len="med" w="med" type="stealth"/>
          </a:ln>
        </p:spPr>
      </p:cxnSp>
      <p:sp>
        <p:nvSpPr>
          <p:cNvPr id="1345" name="Google Shape;1345;p67"/>
          <p:cNvSpPr txBox="1"/>
          <p:nvPr/>
        </p:nvSpPr>
        <p:spPr>
          <a:xfrm>
            <a:off x="2652125" y="2176850"/>
            <a:ext cx="752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grpSp>
        <p:nvGrpSpPr>
          <p:cNvPr id="1346" name="Google Shape;1346;p67"/>
          <p:cNvGrpSpPr/>
          <p:nvPr/>
        </p:nvGrpSpPr>
        <p:grpSpPr>
          <a:xfrm>
            <a:off x="1633999" y="1446112"/>
            <a:ext cx="345580" cy="631514"/>
            <a:chOff x="1334918" y="2241600"/>
            <a:chExt cx="258300" cy="498000"/>
          </a:xfrm>
        </p:grpSpPr>
        <p:cxnSp>
          <p:nvCxnSpPr>
            <p:cNvPr id="1347" name="Google Shape;1347;p67"/>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348" name="Google Shape;1348;p67"/>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cxnSp>
        <p:nvCxnSpPr>
          <p:cNvPr id="1349" name="Google Shape;1349;p67"/>
          <p:cNvCxnSpPr>
            <a:stCxn id="1321" idx="1"/>
            <a:endCxn id="1320" idx="1"/>
          </p:cNvCxnSpPr>
          <p:nvPr/>
        </p:nvCxnSpPr>
        <p:spPr>
          <a:xfrm rot="10800000">
            <a:off x="1212975" y="2331900"/>
            <a:ext cx="1110300" cy="1141500"/>
          </a:xfrm>
          <a:prstGeom prst="bentConnector3">
            <a:avLst>
              <a:gd fmla="val 121436" name="adj1"/>
            </a:avLst>
          </a:prstGeom>
          <a:noFill/>
          <a:ln cap="flat" cmpd="sng" w="9525">
            <a:solidFill>
              <a:srgbClr val="000000"/>
            </a:solidFill>
            <a:prstDash val="solid"/>
            <a:round/>
            <a:headEnd len="med" w="med" type="none"/>
            <a:tailEnd len="med" w="med" type="stealth"/>
          </a:ln>
        </p:spPr>
      </p:cxnSp>
      <p:sp>
        <p:nvSpPr>
          <p:cNvPr id="1350" name="Google Shape;1350;p67"/>
          <p:cNvSpPr txBox="1"/>
          <p:nvPr/>
        </p:nvSpPr>
        <p:spPr>
          <a:xfrm>
            <a:off x="281875" y="2659825"/>
            <a:ext cx="1184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1351" name="Google Shape;1351;p67"/>
          <p:cNvSpPr txBox="1"/>
          <p:nvPr/>
        </p:nvSpPr>
        <p:spPr>
          <a:xfrm>
            <a:off x="2485624" y="4062375"/>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strike="sngStrike">
                <a:solidFill>
                  <a:srgbClr val="FF0000"/>
                </a:solidFill>
                <a:latin typeface="Calibri"/>
                <a:ea typeface="Calibri"/>
                <a:cs typeface="Calibri"/>
                <a:sym typeface="Calibri"/>
              </a:rPr>
              <a:t>C1</a:t>
            </a:r>
            <a:endParaRPr sz="2400" strike="sngStrike">
              <a:solidFill>
                <a:srgbClr val="FF0000"/>
              </a:solidFill>
              <a:latin typeface="Calibri"/>
              <a:ea typeface="Calibri"/>
              <a:cs typeface="Calibri"/>
              <a:sym typeface="Calibri"/>
            </a:endParaRPr>
          </a:p>
        </p:txBody>
      </p:sp>
      <p:sp>
        <p:nvSpPr>
          <p:cNvPr id="1352" name="Google Shape;1352;p67"/>
          <p:cNvSpPr/>
          <p:nvPr/>
        </p:nvSpPr>
        <p:spPr>
          <a:xfrm>
            <a:off x="2323275" y="1940900"/>
            <a:ext cx="2395433" cy="407705"/>
          </a:xfrm>
          <a:custGeom>
            <a:rect b="b" l="l" r="r" t="t"/>
            <a:pathLst>
              <a:path extrusionOk="0" h="16823" w="75931">
                <a:moveTo>
                  <a:pt x="0" y="15589"/>
                </a:moveTo>
                <a:cubicBezTo>
                  <a:pt x="6994" y="12991"/>
                  <a:pt x="29310" y="-204"/>
                  <a:pt x="41965" y="2"/>
                </a:cubicBezTo>
                <a:cubicBezTo>
                  <a:pt x="54620" y="208"/>
                  <a:pt x="70270" y="14020"/>
                  <a:pt x="75931" y="16823"/>
                </a:cubicBezTo>
              </a:path>
            </a:pathLst>
          </a:custGeom>
          <a:noFill/>
          <a:ln cap="flat" cmpd="sng" w="9525">
            <a:solidFill>
              <a:srgbClr val="000000"/>
            </a:solidFill>
            <a:prstDash val="solid"/>
            <a:round/>
            <a:headEnd len="med" w="med" type="none"/>
            <a:tailEnd len="med" w="med" type="stealth"/>
          </a:ln>
        </p:spPr>
      </p:sp>
      <p:sp>
        <p:nvSpPr>
          <p:cNvPr id="1353" name="Google Shape;1353;p67"/>
          <p:cNvSpPr txBox="1"/>
          <p:nvPr/>
        </p:nvSpPr>
        <p:spPr>
          <a:xfrm>
            <a:off x="2791400" y="1847400"/>
            <a:ext cx="8592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5b. Data</a:t>
            </a:r>
            <a:endParaRPr sz="1800">
              <a:latin typeface="Calibri"/>
              <a:ea typeface="Calibri"/>
              <a:cs typeface="Calibri"/>
              <a:sym typeface="Calibri"/>
            </a:endParaRPr>
          </a:p>
        </p:txBody>
      </p:sp>
      <p:sp>
        <p:nvSpPr>
          <p:cNvPr id="1354" name="Google Shape;1354;p67"/>
          <p:cNvSpPr/>
          <p:nvPr/>
        </p:nvSpPr>
        <p:spPr>
          <a:xfrm>
            <a:off x="2288700" y="2579825"/>
            <a:ext cx="1326300" cy="695525"/>
          </a:xfrm>
          <a:custGeom>
            <a:rect b="b" l="l" r="r" t="t"/>
            <a:pathLst>
              <a:path extrusionOk="0" h="27821" w="53052">
                <a:moveTo>
                  <a:pt x="0" y="0"/>
                </a:moveTo>
                <a:cubicBezTo>
                  <a:pt x="1684" y="2801"/>
                  <a:pt x="1261" y="12170"/>
                  <a:pt x="10103" y="16807"/>
                </a:cubicBezTo>
                <a:cubicBezTo>
                  <a:pt x="18945" y="21444"/>
                  <a:pt x="45894" y="25985"/>
                  <a:pt x="53052" y="27821"/>
                </a:cubicBezTo>
              </a:path>
            </a:pathLst>
          </a:custGeom>
          <a:noFill/>
          <a:ln cap="flat" cmpd="sng" w="9525">
            <a:solidFill>
              <a:srgbClr val="000000"/>
            </a:solidFill>
            <a:prstDash val="solid"/>
            <a:round/>
            <a:headEnd len="med" w="med" type="none"/>
            <a:tailEnd len="med" w="med" type="stealth"/>
          </a:ln>
        </p:spPr>
      </p:sp>
      <p:sp>
        <p:nvSpPr>
          <p:cNvPr id="1355" name="Google Shape;1355;p67"/>
          <p:cNvSpPr txBox="1"/>
          <p:nvPr/>
        </p:nvSpPr>
        <p:spPr>
          <a:xfrm>
            <a:off x="2166900" y="2742624"/>
            <a:ext cx="761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 WB</a:t>
            </a:r>
            <a:endParaRPr sz="1800">
              <a:latin typeface="Calibri"/>
              <a:ea typeface="Calibri"/>
              <a:cs typeface="Calibri"/>
              <a:sym typeface="Calibri"/>
            </a:endParaRPr>
          </a:p>
        </p:txBody>
      </p:sp>
      <p:cxnSp>
        <p:nvCxnSpPr>
          <p:cNvPr id="1356" name="Google Shape;1356;p67"/>
          <p:cNvCxnSpPr>
            <a:stCxn id="1321" idx="0"/>
          </p:cNvCxnSpPr>
          <p:nvPr/>
        </p:nvCxnSpPr>
        <p:spPr>
          <a:xfrm flipH="1" rot="5400000">
            <a:off x="2587425" y="2227200"/>
            <a:ext cx="765000" cy="1319700"/>
          </a:xfrm>
          <a:prstGeom prst="curvedConnector2">
            <a:avLst/>
          </a:prstGeom>
          <a:noFill/>
          <a:ln cap="flat" cmpd="sng" w="9525">
            <a:solidFill>
              <a:srgbClr val="000000"/>
            </a:solidFill>
            <a:prstDash val="solid"/>
            <a:round/>
            <a:headEnd len="med" w="med" type="none"/>
            <a:tailEnd len="med" w="med" type="stealth"/>
          </a:ln>
        </p:spPr>
      </p:cxnSp>
      <p:sp>
        <p:nvSpPr>
          <p:cNvPr id="1357" name="Google Shape;1357;p67"/>
          <p:cNvSpPr txBox="1"/>
          <p:nvPr/>
        </p:nvSpPr>
        <p:spPr>
          <a:xfrm>
            <a:off x="2810513" y="2459738"/>
            <a:ext cx="5643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6. Ack</a:t>
            </a:r>
            <a:endParaRPr sz="1800">
              <a:latin typeface="Calibri"/>
              <a:ea typeface="Calibri"/>
              <a:cs typeface="Calibri"/>
              <a:sym typeface="Calibri"/>
            </a:endParaRPr>
          </a:p>
        </p:txBody>
      </p:sp>
      <p:sp>
        <p:nvSpPr>
          <p:cNvPr id="1358" name="Google Shape;1358;p67"/>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359" name="Google Shape;1359;p67"/>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1360" name="Google Shape;1360;p67"/>
          <p:cNvCxnSpPr>
            <a:stCxn id="1358" idx="2"/>
            <a:endCxn id="1321" idx="3"/>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1361" name="Google Shape;1361;p67"/>
          <p:cNvSpPr txBox="1"/>
          <p:nvPr/>
        </p:nvSpPr>
        <p:spPr>
          <a:xfrm>
            <a:off x="4767733" y="2737588"/>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grpSp>
        <p:nvGrpSpPr>
          <p:cNvPr id="1362" name="Google Shape;1362;p67"/>
          <p:cNvGrpSpPr/>
          <p:nvPr/>
        </p:nvGrpSpPr>
        <p:grpSpPr>
          <a:xfrm>
            <a:off x="5077886" y="1444204"/>
            <a:ext cx="345580" cy="646504"/>
            <a:chOff x="1334918" y="2241600"/>
            <a:chExt cx="258300" cy="498000"/>
          </a:xfrm>
        </p:grpSpPr>
        <p:cxnSp>
          <p:nvCxnSpPr>
            <p:cNvPr id="1363" name="Google Shape;1363;p67"/>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364" name="Google Shape;1364;p67"/>
            <p:cNvSpPr txBox="1"/>
            <p:nvPr/>
          </p:nvSpPr>
          <p:spPr>
            <a:xfrm>
              <a:off x="1334918" y="2458791"/>
              <a:ext cx="258300" cy="213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LD</a:t>
              </a:r>
              <a:endParaRPr sz="1800">
                <a:latin typeface="Calibri"/>
                <a:ea typeface="Calibri"/>
                <a:cs typeface="Calibri"/>
                <a:sym typeface="Calibri"/>
              </a:endParaRPr>
            </a:p>
          </p:txBody>
        </p:sp>
      </p:grpSp>
      <p:sp>
        <p:nvSpPr>
          <p:cNvPr id="1365" name="Google Shape;1365;p67"/>
          <p:cNvSpPr/>
          <p:nvPr/>
        </p:nvSpPr>
        <p:spPr>
          <a:xfrm>
            <a:off x="1759100" y="2571725"/>
            <a:ext cx="1863999" cy="695549"/>
          </a:xfrm>
          <a:custGeom>
            <a:rect b="b" l="l" r="r" t="t"/>
            <a:pathLst>
              <a:path extrusionOk="0" h="26850" w="75374">
                <a:moveTo>
                  <a:pt x="0" y="0"/>
                </a:moveTo>
                <a:cubicBezTo>
                  <a:pt x="3185" y="2611"/>
                  <a:pt x="6549" y="11193"/>
                  <a:pt x="19111" y="15668"/>
                </a:cubicBezTo>
                <a:cubicBezTo>
                  <a:pt x="31673" y="20143"/>
                  <a:pt x="65997" y="24986"/>
                  <a:pt x="75374" y="26850"/>
                </a:cubicBezTo>
              </a:path>
            </a:pathLst>
          </a:custGeom>
          <a:noFill/>
          <a:ln cap="flat" cmpd="sng" w="9525">
            <a:solidFill>
              <a:srgbClr val="000000"/>
            </a:solidFill>
            <a:prstDash val="solid"/>
            <a:round/>
            <a:headEnd len="med" w="med" type="none"/>
            <a:tailEnd len="med" w="med" type="stealth"/>
          </a:ln>
        </p:spPr>
      </p:sp>
      <p:sp>
        <p:nvSpPr>
          <p:cNvPr id="1366" name="Google Shape;1366;p67"/>
          <p:cNvSpPr txBox="1"/>
          <p:nvPr/>
        </p:nvSpPr>
        <p:spPr>
          <a:xfrm>
            <a:off x="1792650" y="2670475"/>
            <a:ext cx="691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5c. MD</a:t>
            </a:r>
            <a:endParaRPr sz="1800">
              <a:latin typeface="Calibri"/>
              <a:ea typeface="Calibri"/>
              <a:cs typeface="Calibri"/>
              <a:sym typeface="Calibri"/>
            </a:endParaRPr>
          </a:p>
        </p:txBody>
      </p:sp>
      <p:cxnSp>
        <p:nvCxnSpPr>
          <p:cNvPr id="1367" name="Google Shape;1367;p67"/>
          <p:cNvCxnSpPr>
            <a:endCxn id="1321" idx="1"/>
          </p:cNvCxnSpPr>
          <p:nvPr/>
        </p:nvCxnSpPr>
        <p:spPr>
          <a:xfrm flipH="1" rot="-5400000">
            <a:off x="1514475" y="2664600"/>
            <a:ext cx="879300" cy="738300"/>
          </a:xfrm>
          <a:prstGeom prst="bentConnector2">
            <a:avLst/>
          </a:prstGeom>
          <a:noFill/>
          <a:ln cap="flat" cmpd="sng" w="28575">
            <a:solidFill>
              <a:srgbClr val="38761D"/>
            </a:solidFill>
            <a:prstDash val="solid"/>
            <a:round/>
            <a:headEnd len="med" w="med" type="none"/>
            <a:tailEnd len="med" w="med" type="stealth"/>
          </a:ln>
        </p:spPr>
      </p:cxnSp>
      <p:sp>
        <p:nvSpPr>
          <p:cNvPr id="1368" name="Google Shape;1368;p67"/>
          <p:cNvSpPr txBox="1"/>
          <p:nvPr/>
        </p:nvSpPr>
        <p:spPr>
          <a:xfrm>
            <a:off x="1218675" y="3155750"/>
            <a:ext cx="8592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38761D"/>
                </a:solidFill>
                <a:latin typeface="Calibri"/>
                <a:ea typeface="Calibri"/>
                <a:cs typeface="Calibri"/>
                <a:sym typeface="Calibri"/>
              </a:rPr>
              <a:t>7. Upg</a:t>
            </a:r>
            <a:endParaRPr sz="2400">
              <a:solidFill>
                <a:srgbClr val="38761D"/>
              </a:solidFill>
              <a:latin typeface="Calibri"/>
              <a:ea typeface="Calibri"/>
              <a:cs typeface="Calibri"/>
              <a:sym typeface="Calibri"/>
            </a:endParaRPr>
          </a:p>
        </p:txBody>
      </p:sp>
      <p:sp>
        <p:nvSpPr>
          <p:cNvPr id="1369" name="Google Shape;1369;p67"/>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370" name="Google Shape;1370;p67"/>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1371" name="Google Shape;1371;p67"/>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1372" name="Google Shape;1372;p67"/>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1373" name="Google Shape;1373;p67"/>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1374" name="Google Shape;1374;p67"/>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3</a:t>
            </a:r>
            <a:endParaRPr b="1" sz="2400">
              <a:solidFill>
                <a:srgbClr val="FF0000"/>
              </a:solidFill>
              <a:latin typeface="Calibri"/>
              <a:ea typeface="Calibri"/>
              <a:cs typeface="Calibri"/>
              <a:sym typeface="Calibri"/>
            </a:endParaRPr>
          </a:p>
        </p:txBody>
      </p:sp>
      <p:sp>
        <p:nvSpPr>
          <p:cNvPr id="1375" name="Google Shape;1375;p67"/>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
        <p:nvSpPr>
          <p:cNvPr id="1376" name="Google Shape;1376;p67"/>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1377" name="Google Shape;1377;p67"/>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1378" name="Google Shape;1378;p67"/>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1379" name="Google Shape;1379;p67"/>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380" name="Google Shape;1380;p67"/>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381" name="Google Shape;1381;p67"/>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382" name="Google Shape;1382;p67"/>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383" name="Google Shape;1383;p67"/>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384" name="Google Shape;1384;p67"/>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385" name="Google Shape;1385;p67"/>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9" name="Shape 1389"/>
        <p:cNvGrpSpPr/>
        <p:nvPr/>
      </p:nvGrpSpPr>
      <p:grpSpPr>
        <a:xfrm>
          <a:off x="0" y="0"/>
          <a:ext cx="0" cy="0"/>
          <a:chOff x="0" y="0"/>
          <a:chExt cx="0" cy="0"/>
        </a:xfrm>
      </p:grpSpPr>
      <p:sp>
        <p:nvSpPr>
          <p:cNvPr id="1390" name="Google Shape;1390;p68"/>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391" name="Google Shape;1391;p68"/>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392" name="Google Shape;1392;p68"/>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393" name="Google Shape;1393;p68"/>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(M)</a:t>
            </a:r>
            <a:endParaRPr sz="2400">
              <a:latin typeface="Calibri"/>
              <a:ea typeface="Calibri"/>
              <a:cs typeface="Calibri"/>
              <a:sym typeface="Calibri"/>
            </a:endParaRPr>
          </a:p>
        </p:txBody>
      </p:sp>
      <p:sp>
        <p:nvSpPr>
          <p:cNvPr id="1394" name="Google Shape;1394;p68"/>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95" name="Google Shape;1395;p68"/>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96" name="Google Shape;1396;p68"/>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97" name="Google Shape;1397;p68"/>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C0</a:t>
            </a:r>
            <a:endParaRPr sz="2400">
              <a:latin typeface="Open Sans"/>
              <a:ea typeface="Open Sans"/>
              <a:cs typeface="Open Sans"/>
              <a:sym typeface="Open Sans"/>
            </a:endParaRPr>
          </a:p>
        </p:txBody>
      </p:sp>
      <p:sp>
        <p:nvSpPr>
          <p:cNvPr id="1398" name="Google Shape;1398;p68"/>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399" name="Google Shape;1399;p68"/>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00" name="Google Shape;1400;p68"/>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01" name="Google Shape;1401;p68"/>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02" name="Google Shape;1402;p68"/>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03" name="Google Shape;1403;p68"/>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1404" name="Google Shape;1404;p68"/>
          <p:cNvSpPr txBox="1"/>
          <p:nvPr/>
        </p:nvSpPr>
        <p:spPr>
          <a:xfrm>
            <a:off x="6437475" y="32617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1405" name="Google Shape;1405;p68"/>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1406" name="Google Shape;1406;p68"/>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1407" name="Google Shape;1407;p68"/>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08" name="Google Shape;1408;p68"/>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09" name="Google Shape;1409;p68"/>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10" name="Google Shape;1410;p68"/>
          <p:cNvSpPr txBox="1"/>
          <p:nvPr/>
        </p:nvSpPr>
        <p:spPr>
          <a:xfrm>
            <a:off x="6437475" y="354733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1411" name="Google Shape;1411;p68"/>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412" name="Google Shape;1412;p68"/>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cxnSp>
        <p:nvCxnSpPr>
          <p:cNvPr id="1413" name="Google Shape;1413;p68"/>
          <p:cNvCxnSpPr>
            <a:stCxn id="1391" idx="2"/>
            <a:endCxn id="1392" idx="1"/>
          </p:cNvCxnSpPr>
          <p:nvPr/>
        </p:nvCxnSpPr>
        <p:spPr>
          <a:xfrm flipH="1" rot="-5400000">
            <a:off x="1597551" y="2747600"/>
            <a:ext cx="887400" cy="564300"/>
          </a:xfrm>
          <a:prstGeom prst="bentConnector2">
            <a:avLst/>
          </a:prstGeom>
          <a:noFill/>
          <a:ln cap="flat" cmpd="sng" w="9525">
            <a:solidFill>
              <a:srgbClr val="000000"/>
            </a:solidFill>
            <a:prstDash val="solid"/>
            <a:round/>
            <a:headEnd len="med" w="med" type="none"/>
            <a:tailEnd len="med" w="med" type="stealth"/>
          </a:ln>
        </p:spPr>
      </p:cxnSp>
      <p:sp>
        <p:nvSpPr>
          <p:cNvPr id="1414" name="Google Shape;1414;p68"/>
          <p:cNvSpPr txBox="1"/>
          <p:nvPr/>
        </p:nvSpPr>
        <p:spPr>
          <a:xfrm>
            <a:off x="1277800" y="2851700"/>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cxnSp>
        <p:nvCxnSpPr>
          <p:cNvPr id="1415" name="Google Shape;1415;p68"/>
          <p:cNvCxnSpPr>
            <a:stCxn id="1392" idx="0"/>
          </p:cNvCxnSpPr>
          <p:nvPr/>
        </p:nvCxnSpPr>
        <p:spPr>
          <a:xfrm flipH="1" rot="5400000">
            <a:off x="2498475" y="2138250"/>
            <a:ext cx="937800" cy="1324800"/>
          </a:xfrm>
          <a:prstGeom prst="bentConnector2">
            <a:avLst/>
          </a:prstGeom>
          <a:noFill/>
          <a:ln cap="flat" cmpd="sng" w="9525">
            <a:solidFill>
              <a:srgbClr val="000000"/>
            </a:solidFill>
            <a:prstDash val="solid"/>
            <a:round/>
            <a:headEnd len="med" w="med" type="none"/>
            <a:tailEnd len="med" w="med" type="stealth"/>
          </a:ln>
        </p:spPr>
      </p:cxnSp>
      <p:sp>
        <p:nvSpPr>
          <p:cNvPr id="1416" name="Google Shape;1416;p68"/>
          <p:cNvSpPr txBox="1"/>
          <p:nvPr/>
        </p:nvSpPr>
        <p:spPr>
          <a:xfrm>
            <a:off x="2652125" y="2176850"/>
            <a:ext cx="752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cxnSp>
        <p:nvCxnSpPr>
          <p:cNvPr id="1417" name="Google Shape;1417;p68"/>
          <p:cNvCxnSpPr>
            <a:stCxn id="1392" idx="1"/>
            <a:endCxn id="1391" idx="1"/>
          </p:cNvCxnSpPr>
          <p:nvPr/>
        </p:nvCxnSpPr>
        <p:spPr>
          <a:xfrm rot="10800000">
            <a:off x="1212975" y="2331900"/>
            <a:ext cx="1110300" cy="1141500"/>
          </a:xfrm>
          <a:prstGeom prst="bentConnector3">
            <a:avLst>
              <a:gd fmla="val 121436" name="adj1"/>
            </a:avLst>
          </a:prstGeom>
          <a:noFill/>
          <a:ln cap="flat" cmpd="sng" w="9525">
            <a:solidFill>
              <a:srgbClr val="000000"/>
            </a:solidFill>
            <a:prstDash val="solid"/>
            <a:round/>
            <a:headEnd len="med" w="med" type="none"/>
            <a:tailEnd len="med" w="med" type="stealth"/>
          </a:ln>
        </p:spPr>
      </p:cxnSp>
      <p:sp>
        <p:nvSpPr>
          <p:cNvPr id="1418" name="Google Shape;1418;p68"/>
          <p:cNvSpPr txBox="1"/>
          <p:nvPr/>
        </p:nvSpPr>
        <p:spPr>
          <a:xfrm>
            <a:off x="281875" y="2659825"/>
            <a:ext cx="1184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1419" name="Google Shape;1419;p68"/>
          <p:cNvSpPr/>
          <p:nvPr/>
        </p:nvSpPr>
        <p:spPr>
          <a:xfrm>
            <a:off x="2323275" y="1940900"/>
            <a:ext cx="2395433" cy="407705"/>
          </a:xfrm>
          <a:custGeom>
            <a:rect b="b" l="l" r="r" t="t"/>
            <a:pathLst>
              <a:path extrusionOk="0" h="16823" w="75931">
                <a:moveTo>
                  <a:pt x="0" y="15589"/>
                </a:moveTo>
                <a:cubicBezTo>
                  <a:pt x="6994" y="12991"/>
                  <a:pt x="29310" y="-204"/>
                  <a:pt x="41965" y="2"/>
                </a:cubicBezTo>
                <a:cubicBezTo>
                  <a:pt x="54620" y="208"/>
                  <a:pt x="70270" y="14020"/>
                  <a:pt x="75931" y="16823"/>
                </a:cubicBezTo>
              </a:path>
            </a:pathLst>
          </a:custGeom>
          <a:noFill/>
          <a:ln cap="flat" cmpd="sng" w="9525">
            <a:solidFill>
              <a:srgbClr val="000000"/>
            </a:solidFill>
            <a:prstDash val="solid"/>
            <a:round/>
            <a:headEnd len="med" w="med" type="none"/>
            <a:tailEnd len="med" w="med" type="stealth"/>
          </a:ln>
        </p:spPr>
      </p:sp>
      <p:sp>
        <p:nvSpPr>
          <p:cNvPr id="1420" name="Google Shape;1420;p68"/>
          <p:cNvSpPr txBox="1"/>
          <p:nvPr/>
        </p:nvSpPr>
        <p:spPr>
          <a:xfrm>
            <a:off x="2791400" y="1847400"/>
            <a:ext cx="8592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5b. Data</a:t>
            </a:r>
            <a:endParaRPr sz="1800">
              <a:latin typeface="Calibri"/>
              <a:ea typeface="Calibri"/>
              <a:cs typeface="Calibri"/>
              <a:sym typeface="Calibri"/>
            </a:endParaRPr>
          </a:p>
        </p:txBody>
      </p:sp>
      <p:sp>
        <p:nvSpPr>
          <p:cNvPr id="1421" name="Google Shape;1421;p68"/>
          <p:cNvSpPr/>
          <p:nvPr/>
        </p:nvSpPr>
        <p:spPr>
          <a:xfrm>
            <a:off x="2288700" y="2579825"/>
            <a:ext cx="1326300" cy="695525"/>
          </a:xfrm>
          <a:custGeom>
            <a:rect b="b" l="l" r="r" t="t"/>
            <a:pathLst>
              <a:path extrusionOk="0" h="27821" w="53052">
                <a:moveTo>
                  <a:pt x="0" y="0"/>
                </a:moveTo>
                <a:cubicBezTo>
                  <a:pt x="1684" y="2801"/>
                  <a:pt x="1261" y="12170"/>
                  <a:pt x="10103" y="16807"/>
                </a:cubicBezTo>
                <a:cubicBezTo>
                  <a:pt x="18945" y="21444"/>
                  <a:pt x="45894" y="25985"/>
                  <a:pt x="53052" y="27821"/>
                </a:cubicBezTo>
              </a:path>
            </a:pathLst>
          </a:custGeom>
          <a:noFill/>
          <a:ln cap="flat" cmpd="sng" w="9525">
            <a:solidFill>
              <a:srgbClr val="000000"/>
            </a:solidFill>
            <a:prstDash val="solid"/>
            <a:round/>
            <a:headEnd len="med" w="med" type="none"/>
            <a:tailEnd len="med" w="med" type="stealth"/>
          </a:ln>
        </p:spPr>
      </p:sp>
      <p:sp>
        <p:nvSpPr>
          <p:cNvPr id="1422" name="Google Shape;1422;p68"/>
          <p:cNvSpPr txBox="1"/>
          <p:nvPr/>
        </p:nvSpPr>
        <p:spPr>
          <a:xfrm>
            <a:off x="2166900" y="2742624"/>
            <a:ext cx="761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 WB</a:t>
            </a:r>
            <a:endParaRPr sz="1800">
              <a:latin typeface="Calibri"/>
              <a:ea typeface="Calibri"/>
              <a:cs typeface="Calibri"/>
              <a:sym typeface="Calibri"/>
            </a:endParaRPr>
          </a:p>
        </p:txBody>
      </p:sp>
      <p:cxnSp>
        <p:nvCxnSpPr>
          <p:cNvPr id="1423" name="Google Shape;1423;p68"/>
          <p:cNvCxnSpPr>
            <a:stCxn id="1392" idx="0"/>
          </p:cNvCxnSpPr>
          <p:nvPr/>
        </p:nvCxnSpPr>
        <p:spPr>
          <a:xfrm flipH="1" rot="5400000">
            <a:off x="2587425" y="2227200"/>
            <a:ext cx="765000" cy="1319700"/>
          </a:xfrm>
          <a:prstGeom prst="curvedConnector2">
            <a:avLst/>
          </a:prstGeom>
          <a:noFill/>
          <a:ln cap="flat" cmpd="sng" w="9525">
            <a:solidFill>
              <a:srgbClr val="000000"/>
            </a:solidFill>
            <a:prstDash val="solid"/>
            <a:round/>
            <a:headEnd len="med" w="med" type="none"/>
            <a:tailEnd len="med" w="med" type="stealth"/>
          </a:ln>
        </p:spPr>
      </p:cxnSp>
      <p:sp>
        <p:nvSpPr>
          <p:cNvPr id="1424" name="Google Shape;1424;p68"/>
          <p:cNvSpPr txBox="1"/>
          <p:nvPr/>
        </p:nvSpPr>
        <p:spPr>
          <a:xfrm>
            <a:off x="2810513" y="2459738"/>
            <a:ext cx="5643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6. Ack</a:t>
            </a:r>
            <a:endParaRPr sz="1800">
              <a:latin typeface="Calibri"/>
              <a:ea typeface="Calibri"/>
              <a:cs typeface="Calibri"/>
              <a:sym typeface="Calibri"/>
            </a:endParaRPr>
          </a:p>
        </p:txBody>
      </p:sp>
      <p:sp>
        <p:nvSpPr>
          <p:cNvPr id="1425" name="Google Shape;1425;p68"/>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426" name="Google Shape;1426;p68"/>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1427" name="Google Shape;1427;p68"/>
          <p:cNvCxnSpPr>
            <a:stCxn id="1425" idx="2"/>
            <a:endCxn id="1392" idx="3"/>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1428" name="Google Shape;1428;p68"/>
          <p:cNvSpPr txBox="1"/>
          <p:nvPr/>
        </p:nvSpPr>
        <p:spPr>
          <a:xfrm>
            <a:off x="4767733" y="2737588"/>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sp>
        <p:nvSpPr>
          <p:cNvPr id="1429" name="Google Shape;1429;p68"/>
          <p:cNvSpPr/>
          <p:nvPr/>
        </p:nvSpPr>
        <p:spPr>
          <a:xfrm>
            <a:off x="1759100" y="2571725"/>
            <a:ext cx="1863999" cy="695549"/>
          </a:xfrm>
          <a:custGeom>
            <a:rect b="b" l="l" r="r" t="t"/>
            <a:pathLst>
              <a:path extrusionOk="0" h="26850" w="75374">
                <a:moveTo>
                  <a:pt x="0" y="0"/>
                </a:moveTo>
                <a:cubicBezTo>
                  <a:pt x="3185" y="2611"/>
                  <a:pt x="6549" y="11193"/>
                  <a:pt x="19111" y="15668"/>
                </a:cubicBezTo>
                <a:cubicBezTo>
                  <a:pt x="31673" y="20143"/>
                  <a:pt x="65997" y="24986"/>
                  <a:pt x="75374" y="26850"/>
                </a:cubicBezTo>
              </a:path>
            </a:pathLst>
          </a:custGeom>
          <a:noFill/>
          <a:ln cap="flat" cmpd="sng" w="9525">
            <a:solidFill>
              <a:srgbClr val="000000"/>
            </a:solidFill>
            <a:prstDash val="solid"/>
            <a:round/>
            <a:headEnd len="med" w="med" type="none"/>
            <a:tailEnd len="med" w="med" type="stealth"/>
          </a:ln>
        </p:spPr>
      </p:sp>
      <p:sp>
        <p:nvSpPr>
          <p:cNvPr id="1430" name="Google Shape;1430;p68"/>
          <p:cNvSpPr txBox="1"/>
          <p:nvPr/>
        </p:nvSpPr>
        <p:spPr>
          <a:xfrm>
            <a:off x="1792650" y="2670475"/>
            <a:ext cx="691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5c. MD</a:t>
            </a:r>
            <a:endParaRPr sz="1800">
              <a:latin typeface="Calibri"/>
              <a:ea typeface="Calibri"/>
              <a:cs typeface="Calibri"/>
              <a:sym typeface="Calibri"/>
            </a:endParaRPr>
          </a:p>
        </p:txBody>
      </p:sp>
      <p:cxnSp>
        <p:nvCxnSpPr>
          <p:cNvPr id="1431" name="Google Shape;1431;p68"/>
          <p:cNvCxnSpPr>
            <a:endCxn id="1392" idx="1"/>
          </p:cNvCxnSpPr>
          <p:nvPr/>
        </p:nvCxnSpPr>
        <p:spPr>
          <a:xfrm flipH="1" rot="-5400000">
            <a:off x="1514475" y="2664600"/>
            <a:ext cx="879300" cy="738300"/>
          </a:xfrm>
          <a:prstGeom prst="bentConnector2">
            <a:avLst/>
          </a:prstGeom>
          <a:noFill/>
          <a:ln cap="flat" cmpd="sng" w="9525">
            <a:solidFill>
              <a:srgbClr val="000000"/>
            </a:solidFill>
            <a:prstDash val="solid"/>
            <a:round/>
            <a:headEnd len="med" w="med" type="none"/>
            <a:tailEnd len="med" w="med" type="stealth"/>
          </a:ln>
        </p:spPr>
      </p:cxnSp>
      <p:sp>
        <p:nvSpPr>
          <p:cNvPr id="1432" name="Google Shape;1432;p68"/>
          <p:cNvSpPr txBox="1"/>
          <p:nvPr/>
        </p:nvSpPr>
        <p:spPr>
          <a:xfrm>
            <a:off x="1218675" y="3155750"/>
            <a:ext cx="636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7. Upg</a:t>
            </a:r>
            <a:endParaRPr sz="1800">
              <a:latin typeface="Calibri"/>
              <a:ea typeface="Calibri"/>
              <a:cs typeface="Calibri"/>
              <a:sym typeface="Calibri"/>
            </a:endParaRPr>
          </a:p>
        </p:txBody>
      </p:sp>
      <p:cxnSp>
        <p:nvCxnSpPr>
          <p:cNvPr id="1433" name="Google Shape;1433;p68"/>
          <p:cNvCxnSpPr>
            <a:stCxn id="1392" idx="3"/>
            <a:endCxn id="1425" idx="3"/>
          </p:cNvCxnSpPr>
          <p:nvPr/>
        </p:nvCxnSpPr>
        <p:spPr>
          <a:xfrm flipH="1" rot="10800000">
            <a:off x="4936275" y="2340600"/>
            <a:ext cx="874500" cy="1132800"/>
          </a:xfrm>
          <a:prstGeom prst="bentConnector3">
            <a:avLst>
              <a:gd fmla="val 127226" name="adj1"/>
            </a:avLst>
          </a:prstGeom>
          <a:noFill/>
          <a:ln cap="flat" cmpd="sng" w="28575">
            <a:solidFill>
              <a:srgbClr val="FF0000"/>
            </a:solidFill>
            <a:prstDash val="solid"/>
            <a:round/>
            <a:headEnd len="med" w="med" type="none"/>
            <a:tailEnd len="med" w="med" type="stealth"/>
          </a:ln>
        </p:spPr>
      </p:cxnSp>
      <p:sp>
        <p:nvSpPr>
          <p:cNvPr id="1434" name="Google Shape;1434;p68"/>
          <p:cNvSpPr txBox="1"/>
          <p:nvPr/>
        </p:nvSpPr>
        <p:spPr>
          <a:xfrm>
            <a:off x="5500250" y="3008550"/>
            <a:ext cx="8592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0000"/>
                </a:solidFill>
                <a:latin typeface="Calibri"/>
                <a:ea typeface="Calibri"/>
                <a:cs typeface="Calibri"/>
                <a:sym typeface="Calibri"/>
              </a:rPr>
              <a:t>8. INV</a:t>
            </a:r>
            <a:endParaRPr sz="2400">
              <a:solidFill>
                <a:srgbClr val="FF0000"/>
              </a:solidFill>
              <a:latin typeface="Calibri"/>
              <a:ea typeface="Calibri"/>
              <a:cs typeface="Calibri"/>
              <a:sym typeface="Calibri"/>
            </a:endParaRPr>
          </a:p>
        </p:txBody>
      </p:sp>
      <p:sp>
        <p:nvSpPr>
          <p:cNvPr id="1435" name="Google Shape;1435;p68"/>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436" name="Google Shape;1436;p68"/>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1437" name="Google Shape;1437;p68"/>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1</a:t>
            </a:r>
            <a:endParaRPr b="1" sz="2400">
              <a:solidFill>
                <a:srgbClr val="FF0000"/>
              </a:solidFill>
              <a:latin typeface="Calibri"/>
              <a:ea typeface="Calibri"/>
              <a:cs typeface="Calibri"/>
              <a:sym typeface="Calibri"/>
            </a:endParaRPr>
          </a:p>
        </p:txBody>
      </p:sp>
      <p:sp>
        <p:nvSpPr>
          <p:cNvPr id="1438" name="Google Shape;1438;p68"/>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1439" name="Google Shape;1439;p68"/>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2</a:t>
            </a:r>
            <a:endParaRPr b="1" sz="2400">
              <a:solidFill>
                <a:srgbClr val="FF0000"/>
              </a:solidFill>
              <a:latin typeface="Calibri"/>
              <a:ea typeface="Calibri"/>
              <a:cs typeface="Calibri"/>
              <a:sym typeface="Calibri"/>
            </a:endParaRPr>
          </a:p>
        </p:txBody>
      </p:sp>
      <p:sp>
        <p:nvSpPr>
          <p:cNvPr id="1440" name="Google Shape;1440;p68"/>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3</a:t>
            </a:r>
            <a:endParaRPr sz="2400">
              <a:latin typeface="Calibri"/>
              <a:ea typeface="Calibri"/>
              <a:cs typeface="Calibri"/>
              <a:sym typeface="Calibri"/>
            </a:endParaRPr>
          </a:p>
        </p:txBody>
      </p:sp>
      <p:sp>
        <p:nvSpPr>
          <p:cNvPr id="1441" name="Google Shape;1441;p68"/>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
        <p:nvSpPr>
          <p:cNvPr id="1442" name="Google Shape;1442;p68"/>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1443" name="Google Shape;1443;p68"/>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1444" name="Google Shape;1444;p68"/>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1445" name="Google Shape;1445;p68"/>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446" name="Google Shape;1446;p68"/>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447" name="Google Shape;1447;p68"/>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448" name="Google Shape;1448;p68"/>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449" name="Google Shape;1449;p68"/>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450" name="Google Shape;1450;p68"/>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451" name="Google Shape;1451;p68"/>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grpSp>
        <p:nvGrpSpPr>
          <p:cNvPr id="1452" name="Google Shape;1452;p68"/>
          <p:cNvGrpSpPr/>
          <p:nvPr/>
        </p:nvGrpSpPr>
        <p:grpSpPr>
          <a:xfrm>
            <a:off x="1633999" y="1446112"/>
            <a:ext cx="345580" cy="631514"/>
            <a:chOff x="1334918" y="2241600"/>
            <a:chExt cx="258300" cy="498000"/>
          </a:xfrm>
        </p:grpSpPr>
        <p:cxnSp>
          <p:nvCxnSpPr>
            <p:cNvPr id="1453" name="Google Shape;1453;p68"/>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454" name="Google Shape;1454;p68"/>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grpSp>
        <p:nvGrpSpPr>
          <p:cNvPr id="1455" name="Google Shape;1455;p68"/>
          <p:cNvGrpSpPr/>
          <p:nvPr/>
        </p:nvGrpSpPr>
        <p:grpSpPr>
          <a:xfrm>
            <a:off x="5077886" y="1444204"/>
            <a:ext cx="345580" cy="646504"/>
            <a:chOff x="1334918" y="2241600"/>
            <a:chExt cx="258300" cy="498000"/>
          </a:xfrm>
        </p:grpSpPr>
        <p:cxnSp>
          <p:nvCxnSpPr>
            <p:cNvPr id="1456" name="Google Shape;1456;p68"/>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457" name="Google Shape;1457;p68"/>
            <p:cNvSpPr txBox="1"/>
            <p:nvPr/>
          </p:nvSpPr>
          <p:spPr>
            <a:xfrm>
              <a:off x="1334918" y="2458791"/>
              <a:ext cx="258300" cy="213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LD</a:t>
              </a:r>
              <a:endParaRPr sz="1800">
                <a:latin typeface="Calibri"/>
                <a:ea typeface="Calibri"/>
                <a:cs typeface="Calibri"/>
                <a:sym typeface="Calibri"/>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69"/>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463" name="Google Shape;1463;p69"/>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464" name="Google Shape;1464;p69"/>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465" name="Google Shape;1465;p69"/>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66" name="Google Shape;1466;p69"/>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67" name="Google Shape;1467;p69"/>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68" name="Google Shape;1468;p69"/>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C0</a:t>
            </a:r>
            <a:endParaRPr sz="2400">
              <a:latin typeface="Open Sans"/>
              <a:ea typeface="Open Sans"/>
              <a:cs typeface="Open Sans"/>
              <a:sym typeface="Open Sans"/>
            </a:endParaRPr>
          </a:p>
        </p:txBody>
      </p:sp>
      <p:sp>
        <p:nvSpPr>
          <p:cNvPr id="1469" name="Google Shape;1469;p69"/>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70" name="Google Shape;1470;p69"/>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71" name="Google Shape;1471;p69"/>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72" name="Google Shape;1472;p69"/>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73" name="Google Shape;1473;p69"/>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74" name="Google Shape;1474;p69"/>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1475" name="Google Shape;1475;p69"/>
          <p:cNvSpPr txBox="1"/>
          <p:nvPr/>
        </p:nvSpPr>
        <p:spPr>
          <a:xfrm>
            <a:off x="6437475" y="32617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1476" name="Google Shape;1476;p69"/>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1477" name="Google Shape;1477;p69"/>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1478" name="Google Shape;1478;p69"/>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79" name="Google Shape;1479;p69"/>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80" name="Google Shape;1480;p69"/>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481" name="Google Shape;1481;p69"/>
          <p:cNvSpPr txBox="1"/>
          <p:nvPr/>
        </p:nvSpPr>
        <p:spPr>
          <a:xfrm>
            <a:off x="6437475" y="354733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1482" name="Google Shape;1482;p69"/>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483" name="Google Shape;1483;p69"/>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cxnSp>
        <p:nvCxnSpPr>
          <p:cNvPr id="1484" name="Google Shape;1484;p69"/>
          <p:cNvCxnSpPr>
            <a:stCxn id="1463" idx="2"/>
            <a:endCxn id="1464" idx="1"/>
          </p:cNvCxnSpPr>
          <p:nvPr/>
        </p:nvCxnSpPr>
        <p:spPr>
          <a:xfrm flipH="1" rot="-5400000">
            <a:off x="1597551" y="2747600"/>
            <a:ext cx="887400" cy="564300"/>
          </a:xfrm>
          <a:prstGeom prst="bentConnector2">
            <a:avLst/>
          </a:prstGeom>
          <a:noFill/>
          <a:ln cap="flat" cmpd="sng" w="9525">
            <a:solidFill>
              <a:srgbClr val="0C343D"/>
            </a:solidFill>
            <a:prstDash val="solid"/>
            <a:round/>
            <a:headEnd len="med" w="med" type="none"/>
            <a:tailEnd len="med" w="med" type="stealth"/>
          </a:ln>
        </p:spPr>
      </p:cxnSp>
      <p:sp>
        <p:nvSpPr>
          <p:cNvPr id="1485" name="Google Shape;1485;p69"/>
          <p:cNvSpPr txBox="1"/>
          <p:nvPr/>
        </p:nvSpPr>
        <p:spPr>
          <a:xfrm>
            <a:off x="1277800" y="2851700"/>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cxnSp>
        <p:nvCxnSpPr>
          <p:cNvPr id="1486" name="Google Shape;1486;p69"/>
          <p:cNvCxnSpPr>
            <a:stCxn id="1464" idx="0"/>
          </p:cNvCxnSpPr>
          <p:nvPr/>
        </p:nvCxnSpPr>
        <p:spPr>
          <a:xfrm flipH="1" rot="5400000">
            <a:off x="2498475" y="2138250"/>
            <a:ext cx="937800" cy="1324800"/>
          </a:xfrm>
          <a:prstGeom prst="bentConnector2">
            <a:avLst/>
          </a:prstGeom>
          <a:noFill/>
          <a:ln cap="flat" cmpd="sng" w="9525">
            <a:solidFill>
              <a:srgbClr val="000000"/>
            </a:solidFill>
            <a:prstDash val="solid"/>
            <a:round/>
            <a:headEnd len="med" w="med" type="none"/>
            <a:tailEnd len="med" w="med" type="stealth"/>
          </a:ln>
        </p:spPr>
      </p:cxnSp>
      <p:sp>
        <p:nvSpPr>
          <p:cNvPr id="1487" name="Google Shape;1487;p69"/>
          <p:cNvSpPr txBox="1"/>
          <p:nvPr/>
        </p:nvSpPr>
        <p:spPr>
          <a:xfrm>
            <a:off x="2652125" y="2176850"/>
            <a:ext cx="752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grpSp>
        <p:nvGrpSpPr>
          <p:cNvPr id="1488" name="Google Shape;1488;p69"/>
          <p:cNvGrpSpPr/>
          <p:nvPr/>
        </p:nvGrpSpPr>
        <p:grpSpPr>
          <a:xfrm>
            <a:off x="1633999" y="1446112"/>
            <a:ext cx="345580" cy="631514"/>
            <a:chOff x="1334918" y="2241600"/>
            <a:chExt cx="258300" cy="498000"/>
          </a:xfrm>
        </p:grpSpPr>
        <p:cxnSp>
          <p:nvCxnSpPr>
            <p:cNvPr id="1489" name="Google Shape;1489;p69"/>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1490" name="Google Shape;1490;p69"/>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1800">
                  <a:latin typeface="Calibri"/>
                  <a:ea typeface="Calibri"/>
                  <a:cs typeface="Calibri"/>
                  <a:sym typeface="Calibri"/>
                </a:rPr>
                <a:t>ST</a:t>
              </a:r>
              <a:endParaRPr b="1" sz="1800">
                <a:latin typeface="Calibri"/>
                <a:ea typeface="Calibri"/>
                <a:cs typeface="Calibri"/>
                <a:sym typeface="Calibri"/>
              </a:endParaRPr>
            </a:p>
          </p:txBody>
        </p:sp>
      </p:grpSp>
      <p:cxnSp>
        <p:nvCxnSpPr>
          <p:cNvPr id="1491" name="Google Shape;1491;p69"/>
          <p:cNvCxnSpPr>
            <a:stCxn id="1464" idx="1"/>
            <a:endCxn id="1463" idx="1"/>
          </p:cNvCxnSpPr>
          <p:nvPr/>
        </p:nvCxnSpPr>
        <p:spPr>
          <a:xfrm rot="10800000">
            <a:off x="1212975" y="2331900"/>
            <a:ext cx="1110300" cy="1141500"/>
          </a:xfrm>
          <a:prstGeom prst="bentConnector3">
            <a:avLst>
              <a:gd fmla="val 121436" name="adj1"/>
            </a:avLst>
          </a:prstGeom>
          <a:noFill/>
          <a:ln cap="flat" cmpd="sng" w="9525">
            <a:solidFill>
              <a:srgbClr val="000000"/>
            </a:solidFill>
            <a:prstDash val="solid"/>
            <a:round/>
            <a:headEnd len="med" w="med" type="none"/>
            <a:tailEnd len="med" w="med" type="stealth"/>
          </a:ln>
        </p:spPr>
      </p:cxnSp>
      <p:sp>
        <p:nvSpPr>
          <p:cNvPr id="1492" name="Google Shape;1492;p69"/>
          <p:cNvSpPr txBox="1"/>
          <p:nvPr/>
        </p:nvSpPr>
        <p:spPr>
          <a:xfrm>
            <a:off x="281875" y="2659825"/>
            <a:ext cx="1184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1493" name="Google Shape;1493;p69"/>
          <p:cNvSpPr/>
          <p:nvPr/>
        </p:nvSpPr>
        <p:spPr>
          <a:xfrm>
            <a:off x="2323275" y="1940900"/>
            <a:ext cx="2395433" cy="407705"/>
          </a:xfrm>
          <a:custGeom>
            <a:rect b="b" l="l" r="r" t="t"/>
            <a:pathLst>
              <a:path extrusionOk="0" h="16823" w="75931">
                <a:moveTo>
                  <a:pt x="0" y="15589"/>
                </a:moveTo>
                <a:cubicBezTo>
                  <a:pt x="6994" y="12991"/>
                  <a:pt x="29310" y="-204"/>
                  <a:pt x="41965" y="2"/>
                </a:cubicBezTo>
                <a:cubicBezTo>
                  <a:pt x="54620" y="208"/>
                  <a:pt x="70270" y="14020"/>
                  <a:pt x="75931" y="16823"/>
                </a:cubicBezTo>
              </a:path>
            </a:pathLst>
          </a:custGeom>
          <a:noFill/>
          <a:ln cap="flat" cmpd="sng" w="9525">
            <a:solidFill>
              <a:srgbClr val="000000"/>
            </a:solidFill>
            <a:prstDash val="solid"/>
            <a:round/>
            <a:headEnd len="med" w="med" type="none"/>
            <a:tailEnd len="med" w="med" type="stealth"/>
          </a:ln>
        </p:spPr>
      </p:sp>
      <p:sp>
        <p:nvSpPr>
          <p:cNvPr id="1494" name="Google Shape;1494;p69"/>
          <p:cNvSpPr txBox="1"/>
          <p:nvPr/>
        </p:nvSpPr>
        <p:spPr>
          <a:xfrm>
            <a:off x="2791400" y="1847400"/>
            <a:ext cx="8592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5b. Data</a:t>
            </a:r>
            <a:endParaRPr sz="1800">
              <a:latin typeface="Calibri"/>
              <a:ea typeface="Calibri"/>
              <a:cs typeface="Calibri"/>
              <a:sym typeface="Calibri"/>
            </a:endParaRPr>
          </a:p>
        </p:txBody>
      </p:sp>
      <p:sp>
        <p:nvSpPr>
          <p:cNvPr id="1495" name="Google Shape;1495;p69"/>
          <p:cNvSpPr/>
          <p:nvPr/>
        </p:nvSpPr>
        <p:spPr>
          <a:xfrm>
            <a:off x="2288700" y="2579825"/>
            <a:ext cx="1326300" cy="695525"/>
          </a:xfrm>
          <a:custGeom>
            <a:rect b="b" l="l" r="r" t="t"/>
            <a:pathLst>
              <a:path extrusionOk="0" h="27821" w="53052">
                <a:moveTo>
                  <a:pt x="0" y="0"/>
                </a:moveTo>
                <a:cubicBezTo>
                  <a:pt x="1684" y="2801"/>
                  <a:pt x="1261" y="12170"/>
                  <a:pt x="10103" y="16807"/>
                </a:cubicBezTo>
                <a:cubicBezTo>
                  <a:pt x="18945" y="21444"/>
                  <a:pt x="45894" y="25985"/>
                  <a:pt x="53052" y="27821"/>
                </a:cubicBezTo>
              </a:path>
            </a:pathLst>
          </a:custGeom>
          <a:noFill/>
          <a:ln cap="flat" cmpd="sng" w="9525">
            <a:solidFill>
              <a:srgbClr val="000000"/>
            </a:solidFill>
            <a:prstDash val="solid"/>
            <a:round/>
            <a:headEnd len="med" w="med" type="none"/>
            <a:tailEnd len="med" w="med" type="stealth"/>
          </a:ln>
        </p:spPr>
      </p:sp>
      <p:sp>
        <p:nvSpPr>
          <p:cNvPr id="1496" name="Google Shape;1496;p69"/>
          <p:cNvSpPr txBox="1"/>
          <p:nvPr/>
        </p:nvSpPr>
        <p:spPr>
          <a:xfrm>
            <a:off x="2166900" y="2742624"/>
            <a:ext cx="761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 WB</a:t>
            </a:r>
            <a:endParaRPr sz="1800">
              <a:latin typeface="Calibri"/>
              <a:ea typeface="Calibri"/>
              <a:cs typeface="Calibri"/>
              <a:sym typeface="Calibri"/>
            </a:endParaRPr>
          </a:p>
        </p:txBody>
      </p:sp>
      <p:cxnSp>
        <p:nvCxnSpPr>
          <p:cNvPr id="1497" name="Google Shape;1497;p69"/>
          <p:cNvCxnSpPr>
            <a:stCxn id="1464" idx="0"/>
          </p:cNvCxnSpPr>
          <p:nvPr/>
        </p:nvCxnSpPr>
        <p:spPr>
          <a:xfrm flipH="1" rot="5400000">
            <a:off x="2587425" y="2227200"/>
            <a:ext cx="765000" cy="1319700"/>
          </a:xfrm>
          <a:prstGeom prst="curvedConnector2">
            <a:avLst/>
          </a:prstGeom>
          <a:noFill/>
          <a:ln cap="flat" cmpd="sng" w="9525">
            <a:solidFill>
              <a:srgbClr val="000000"/>
            </a:solidFill>
            <a:prstDash val="solid"/>
            <a:round/>
            <a:headEnd len="med" w="med" type="none"/>
            <a:tailEnd len="med" w="med" type="stealth"/>
          </a:ln>
        </p:spPr>
      </p:cxnSp>
      <p:sp>
        <p:nvSpPr>
          <p:cNvPr id="1498" name="Google Shape;1498;p69"/>
          <p:cNvSpPr txBox="1"/>
          <p:nvPr/>
        </p:nvSpPr>
        <p:spPr>
          <a:xfrm>
            <a:off x="2810513" y="2459738"/>
            <a:ext cx="5643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6. Ack</a:t>
            </a:r>
            <a:endParaRPr sz="1800">
              <a:latin typeface="Calibri"/>
              <a:ea typeface="Calibri"/>
              <a:cs typeface="Calibri"/>
              <a:sym typeface="Calibri"/>
            </a:endParaRPr>
          </a:p>
        </p:txBody>
      </p:sp>
      <p:sp>
        <p:nvSpPr>
          <p:cNvPr id="1499" name="Google Shape;1499;p69"/>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500" name="Google Shape;1500;p69"/>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1501" name="Google Shape;1501;p69"/>
          <p:cNvCxnSpPr>
            <a:stCxn id="1499" idx="2"/>
            <a:endCxn id="1464" idx="3"/>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1502" name="Google Shape;1502;p69"/>
          <p:cNvSpPr txBox="1"/>
          <p:nvPr/>
        </p:nvSpPr>
        <p:spPr>
          <a:xfrm>
            <a:off x="4767733" y="2737588"/>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sp>
        <p:nvSpPr>
          <p:cNvPr id="1503" name="Google Shape;1503;p69"/>
          <p:cNvSpPr/>
          <p:nvPr/>
        </p:nvSpPr>
        <p:spPr>
          <a:xfrm>
            <a:off x="1759100" y="2571725"/>
            <a:ext cx="1863999" cy="695549"/>
          </a:xfrm>
          <a:custGeom>
            <a:rect b="b" l="l" r="r" t="t"/>
            <a:pathLst>
              <a:path extrusionOk="0" h="26850" w="75374">
                <a:moveTo>
                  <a:pt x="0" y="0"/>
                </a:moveTo>
                <a:cubicBezTo>
                  <a:pt x="3185" y="2611"/>
                  <a:pt x="6549" y="11193"/>
                  <a:pt x="19111" y="15668"/>
                </a:cubicBezTo>
                <a:cubicBezTo>
                  <a:pt x="31673" y="20143"/>
                  <a:pt x="65997" y="24986"/>
                  <a:pt x="75374" y="26850"/>
                </a:cubicBezTo>
              </a:path>
            </a:pathLst>
          </a:custGeom>
          <a:noFill/>
          <a:ln cap="flat" cmpd="sng" w="9525">
            <a:solidFill>
              <a:srgbClr val="000000"/>
            </a:solidFill>
            <a:prstDash val="solid"/>
            <a:round/>
            <a:headEnd len="med" w="med" type="none"/>
            <a:tailEnd len="med" w="med" type="stealth"/>
          </a:ln>
        </p:spPr>
      </p:sp>
      <p:sp>
        <p:nvSpPr>
          <p:cNvPr id="1504" name="Google Shape;1504;p69"/>
          <p:cNvSpPr txBox="1"/>
          <p:nvPr/>
        </p:nvSpPr>
        <p:spPr>
          <a:xfrm>
            <a:off x="1792650" y="2670475"/>
            <a:ext cx="691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5c. MD</a:t>
            </a:r>
            <a:endParaRPr sz="1800">
              <a:latin typeface="Calibri"/>
              <a:ea typeface="Calibri"/>
              <a:cs typeface="Calibri"/>
              <a:sym typeface="Calibri"/>
            </a:endParaRPr>
          </a:p>
        </p:txBody>
      </p:sp>
      <p:cxnSp>
        <p:nvCxnSpPr>
          <p:cNvPr id="1505" name="Google Shape;1505;p69"/>
          <p:cNvCxnSpPr>
            <a:endCxn id="1464" idx="1"/>
          </p:cNvCxnSpPr>
          <p:nvPr/>
        </p:nvCxnSpPr>
        <p:spPr>
          <a:xfrm flipH="1" rot="-5400000">
            <a:off x="1514475" y="2664600"/>
            <a:ext cx="879300" cy="738300"/>
          </a:xfrm>
          <a:prstGeom prst="bentConnector2">
            <a:avLst/>
          </a:prstGeom>
          <a:noFill/>
          <a:ln cap="flat" cmpd="sng" w="9525">
            <a:solidFill>
              <a:srgbClr val="000000"/>
            </a:solidFill>
            <a:prstDash val="solid"/>
            <a:round/>
            <a:headEnd len="med" w="med" type="none"/>
            <a:tailEnd len="med" w="med" type="stealth"/>
          </a:ln>
        </p:spPr>
      </p:cxnSp>
      <p:sp>
        <p:nvSpPr>
          <p:cNvPr id="1506" name="Google Shape;1506;p69"/>
          <p:cNvSpPr txBox="1"/>
          <p:nvPr/>
        </p:nvSpPr>
        <p:spPr>
          <a:xfrm>
            <a:off x="1218675" y="3155750"/>
            <a:ext cx="636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7. Upg</a:t>
            </a:r>
            <a:endParaRPr sz="1800">
              <a:latin typeface="Calibri"/>
              <a:ea typeface="Calibri"/>
              <a:cs typeface="Calibri"/>
              <a:sym typeface="Calibri"/>
            </a:endParaRPr>
          </a:p>
        </p:txBody>
      </p:sp>
      <p:cxnSp>
        <p:nvCxnSpPr>
          <p:cNvPr id="1507" name="Google Shape;1507;p69"/>
          <p:cNvCxnSpPr>
            <a:stCxn id="1464" idx="3"/>
            <a:endCxn id="1499" idx="3"/>
          </p:cNvCxnSpPr>
          <p:nvPr/>
        </p:nvCxnSpPr>
        <p:spPr>
          <a:xfrm flipH="1" rot="10800000">
            <a:off x="4936275" y="2340600"/>
            <a:ext cx="874500" cy="1132800"/>
          </a:xfrm>
          <a:prstGeom prst="bentConnector3">
            <a:avLst>
              <a:gd fmla="val 127226" name="adj1"/>
            </a:avLst>
          </a:prstGeom>
          <a:noFill/>
          <a:ln cap="flat" cmpd="sng" w="9525">
            <a:solidFill>
              <a:srgbClr val="000000"/>
            </a:solidFill>
            <a:prstDash val="solid"/>
            <a:round/>
            <a:headEnd len="med" w="med" type="none"/>
            <a:tailEnd len="med" w="med" type="stealth"/>
          </a:ln>
        </p:spPr>
      </p:cxnSp>
      <p:sp>
        <p:nvSpPr>
          <p:cNvPr id="1508" name="Google Shape;1508;p69"/>
          <p:cNvSpPr txBox="1"/>
          <p:nvPr/>
        </p:nvSpPr>
        <p:spPr>
          <a:xfrm>
            <a:off x="5500250" y="3008550"/>
            <a:ext cx="8592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8. INV</a:t>
            </a:r>
            <a:endParaRPr sz="1800">
              <a:latin typeface="Calibri"/>
              <a:ea typeface="Calibri"/>
              <a:cs typeface="Calibri"/>
              <a:sym typeface="Calibri"/>
            </a:endParaRPr>
          </a:p>
        </p:txBody>
      </p:sp>
      <p:sp>
        <p:nvSpPr>
          <p:cNvPr id="1509" name="Google Shape;1509;p69"/>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510" name="Google Shape;1510;p69"/>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1511" name="Google Shape;1511;p69"/>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1512" name="Google Shape;1512;p69"/>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1513" name="Google Shape;1513;p69"/>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2</a:t>
            </a:r>
            <a:endParaRPr sz="2400">
              <a:latin typeface="Calibri"/>
              <a:ea typeface="Calibri"/>
              <a:cs typeface="Calibri"/>
              <a:sym typeface="Calibri"/>
            </a:endParaRPr>
          </a:p>
        </p:txBody>
      </p:sp>
      <p:sp>
        <p:nvSpPr>
          <p:cNvPr id="1514" name="Google Shape;1514;p69"/>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3</a:t>
            </a:r>
            <a:endParaRPr sz="2400">
              <a:latin typeface="Calibri"/>
              <a:ea typeface="Calibri"/>
              <a:cs typeface="Calibri"/>
              <a:sym typeface="Calibri"/>
            </a:endParaRPr>
          </a:p>
        </p:txBody>
      </p:sp>
      <p:cxnSp>
        <p:nvCxnSpPr>
          <p:cNvPr id="1515" name="Google Shape;1515;p69"/>
          <p:cNvCxnSpPr>
            <a:stCxn id="1499" idx="1"/>
            <a:endCxn id="1463" idx="3"/>
          </p:cNvCxnSpPr>
          <p:nvPr/>
        </p:nvCxnSpPr>
        <p:spPr>
          <a:xfrm rot="10800000">
            <a:off x="2305238" y="2331788"/>
            <a:ext cx="2413500" cy="8700"/>
          </a:xfrm>
          <a:prstGeom prst="curvedConnector3">
            <a:avLst>
              <a:gd fmla="val 47742" name="adj1"/>
            </a:avLst>
          </a:prstGeom>
          <a:noFill/>
          <a:ln cap="flat" cmpd="sng" w="38100">
            <a:solidFill>
              <a:srgbClr val="0000FF"/>
            </a:solidFill>
            <a:prstDash val="solid"/>
            <a:round/>
            <a:headEnd len="med" w="med" type="none"/>
            <a:tailEnd len="med" w="med" type="stealth"/>
          </a:ln>
        </p:spPr>
      </p:cxnSp>
      <p:sp>
        <p:nvSpPr>
          <p:cNvPr id="1516" name="Google Shape;1516;p69"/>
          <p:cNvSpPr txBox="1"/>
          <p:nvPr/>
        </p:nvSpPr>
        <p:spPr>
          <a:xfrm>
            <a:off x="2810525" y="2129925"/>
            <a:ext cx="1507200" cy="3693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0000FF"/>
                </a:solidFill>
                <a:latin typeface="Calibri"/>
                <a:ea typeface="Calibri"/>
                <a:cs typeface="Calibri"/>
                <a:sym typeface="Calibri"/>
              </a:rPr>
              <a:t>9a. Inv_Ack</a:t>
            </a:r>
            <a:endParaRPr sz="2400">
              <a:solidFill>
                <a:srgbClr val="0000FF"/>
              </a:solidFill>
              <a:latin typeface="Calibri"/>
              <a:ea typeface="Calibri"/>
              <a:cs typeface="Calibri"/>
              <a:sym typeface="Calibri"/>
            </a:endParaRPr>
          </a:p>
        </p:txBody>
      </p:sp>
      <p:sp>
        <p:nvSpPr>
          <p:cNvPr id="1517" name="Google Shape;1517;p69"/>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(M)</a:t>
            </a:r>
            <a:endParaRPr sz="2400">
              <a:latin typeface="Calibri"/>
              <a:ea typeface="Calibri"/>
              <a:cs typeface="Calibri"/>
              <a:sym typeface="Calibri"/>
            </a:endParaRPr>
          </a:p>
        </p:txBody>
      </p:sp>
      <p:sp>
        <p:nvSpPr>
          <p:cNvPr id="1518" name="Google Shape;1518;p69"/>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
        <p:nvSpPr>
          <p:cNvPr id="1519" name="Google Shape;1519;p69"/>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1520" name="Google Shape;1520;p69"/>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1521" name="Google Shape;1521;p69"/>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1522" name="Google Shape;1522;p69"/>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523" name="Google Shape;1523;p69"/>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524" name="Google Shape;1524;p69"/>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525" name="Google Shape;1525;p69"/>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526" name="Google Shape;1526;p69"/>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rPr b="1" lang="en" sz="2200">
                          <a:solidFill>
                            <a:srgbClr val="FF0000"/>
                          </a:solidFill>
                        </a:rPr>
                        <a:t>1</a:t>
                      </a:r>
                      <a:endParaRPr b="1" sz="2200">
                        <a:solidFill>
                          <a:srgbClr val="FF0000"/>
                        </a:solidFill>
                      </a:endParaRPr>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527" name="Google Shape;1527;p69"/>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528" name="Google Shape;1528;p69"/>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grpSp>
        <p:nvGrpSpPr>
          <p:cNvPr id="1529" name="Google Shape;1529;p69"/>
          <p:cNvGrpSpPr/>
          <p:nvPr/>
        </p:nvGrpSpPr>
        <p:grpSpPr>
          <a:xfrm>
            <a:off x="5077886" y="1444204"/>
            <a:ext cx="345580" cy="646504"/>
            <a:chOff x="1334918" y="2241600"/>
            <a:chExt cx="258300" cy="498000"/>
          </a:xfrm>
        </p:grpSpPr>
        <p:cxnSp>
          <p:nvCxnSpPr>
            <p:cNvPr id="1530" name="Google Shape;1530;p69"/>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531" name="Google Shape;1531;p69"/>
            <p:cNvSpPr txBox="1"/>
            <p:nvPr/>
          </p:nvSpPr>
          <p:spPr>
            <a:xfrm>
              <a:off x="1334918" y="2458791"/>
              <a:ext cx="258300" cy="213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LD</a:t>
              </a:r>
              <a:endParaRPr sz="1800">
                <a:latin typeface="Calibri"/>
                <a:ea typeface="Calibri"/>
                <a:cs typeface="Calibri"/>
                <a:sym typeface="Calibri"/>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5" name="Shape 1535"/>
        <p:cNvGrpSpPr/>
        <p:nvPr/>
      </p:nvGrpSpPr>
      <p:grpSpPr>
        <a:xfrm>
          <a:off x="0" y="0"/>
          <a:ext cx="0" cy="0"/>
          <a:chOff x="0" y="0"/>
          <a:chExt cx="0" cy="0"/>
        </a:xfrm>
      </p:grpSpPr>
      <p:sp>
        <p:nvSpPr>
          <p:cNvPr id="1536" name="Google Shape;1536;p70"/>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537" name="Google Shape;1537;p70"/>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538" name="Google Shape;1538;p70"/>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539" name="Google Shape;1539;p70"/>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540" name="Google Shape;1540;p70"/>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541" name="Google Shape;1541;p70"/>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542" name="Google Shape;1542;p70"/>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C0</a:t>
            </a:r>
            <a:endParaRPr sz="2400">
              <a:latin typeface="Open Sans"/>
              <a:ea typeface="Open Sans"/>
              <a:cs typeface="Open Sans"/>
              <a:sym typeface="Open Sans"/>
            </a:endParaRPr>
          </a:p>
        </p:txBody>
      </p:sp>
      <p:sp>
        <p:nvSpPr>
          <p:cNvPr id="1543" name="Google Shape;1543;p70"/>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544" name="Google Shape;1544;p70"/>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545" name="Google Shape;1545;p70"/>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546" name="Google Shape;1546;p70"/>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547" name="Google Shape;1547;p70"/>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548" name="Google Shape;1548;p70"/>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1549" name="Google Shape;1549;p70"/>
          <p:cNvSpPr txBox="1"/>
          <p:nvPr/>
        </p:nvSpPr>
        <p:spPr>
          <a:xfrm>
            <a:off x="6437475" y="32617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1550" name="Google Shape;1550;p70"/>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1551" name="Google Shape;1551;p70"/>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1552" name="Google Shape;1552;p70"/>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553" name="Google Shape;1553;p70"/>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554" name="Google Shape;1554;p70"/>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555" name="Google Shape;1555;p70"/>
          <p:cNvSpPr txBox="1"/>
          <p:nvPr/>
        </p:nvSpPr>
        <p:spPr>
          <a:xfrm>
            <a:off x="6437475" y="354733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1556" name="Google Shape;1556;p70"/>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557" name="Google Shape;1557;p70"/>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cxnSp>
        <p:nvCxnSpPr>
          <p:cNvPr id="1558" name="Google Shape;1558;p70"/>
          <p:cNvCxnSpPr>
            <a:stCxn id="1537" idx="2"/>
            <a:endCxn id="1538" idx="1"/>
          </p:cNvCxnSpPr>
          <p:nvPr/>
        </p:nvCxnSpPr>
        <p:spPr>
          <a:xfrm flipH="1" rot="-5400000">
            <a:off x="1597551" y="2747600"/>
            <a:ext cx="887400" cy="564300"/>
          </a:xfrm>
          <a:prstGeom prst="bentConnector2">
            <a:avLst/>
          </a:prstGeom>
          <a:noFill/>
          <a:ln cap="flat" cmpd="sng" w="9525">
            <a:solidFill>
              <a:srgbClr val="0C343D"/>
            </a:solidFill>
            <a:prstDash val="solid"/>
            <a:round/>
            <a:headEnd len="med" w="med" type="none"/>
            <a:tailEnd len="med" w="med" type="stealth"/>
          </a:ln>
        </p:spPr>
      </p:cxnSp>
      <p:sp>
        <p:nvSpPr>
          <p:cNvPr id="1559" name="Google Shape;1559;p70"/>
          <p:cNvSpPr txBox="1"/>
          <p:nvPr/>
        </p:nvSpPr>
        <p:spPr>
          <a:xfrm>
            <a:off x="1277800" y="2851700"/>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cxnSp>
        <p:nvCxnSpPr>
          <p:cNvPr id="1560" name="Google Shape;1560;p70"/>
          <p:cNvCxnSpPr>
            <a:stCxn id="1538" idx="0"/>
          </p:cNvCxnSpPr>
          <p:nvPr/>
        </p:nvCxnSpPr>
        <p:spPr>
          <a:xfrm flipH="1" rot="5400000">
            <a:off x="2498475" y="2138250"/>
            <a:ext cx="937800" cy="1324800"/>
          </a:xfrm>
          <a:prstGeom prst="bentConnector2">
            <a:avLst/>
          </a:prstGeom>
          <a:noFill/>
          <a:ln cap="flat" cmpd="sng" w="9525">
            <a:solidFill>
              <a:srgbClr val="000000"/>
            </a:solidFill>
            <a:prstDash val="solid"/>
            <a:round/>
            <a:headEnd len="med" w="med" type="none"/>
            <a:tailEnd len="med" w="med" type="stealth"/>
          </a:ln>
        </p:spPr>
      </p:cxnSp>
      <p:sp>
        <p:nvSpPr>
          <p:cNvPr id="1561" name="Google Shape;1561;p70"/>
          <p:cNvSpPr txBox="1"/>
          <p:nvPr/>
        </p:nvSpPr>
        <p:spPr>
          <a:xfrm>
            <a:off x="2652125" y="2176850"/>
            <a:ext cx="752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grpSp>
        <p:nvGrpSpPr>
          <p:cNvPr id="1562" name="Google Shape;1562;p70"/>
          <p:cNvGrpSpPr/>
          <p:nvPr/>
        </p:nvGrpSpPr>
        <p:grpSpPr>
          <a:xfrm>
            <a:off x="1633999" y="1446112"/>
            <a:ext cx="345580" cy="631514"/>
            <a:chOff x="1334918" y="2241600"/>
            <a:chExt cx="258300" cy="498000"/>
          </a:xfrm>
        </p:grpSpPr>
        <p:cxnSp>
          <p:nvCxnSpPr>
            <p:cNvPr id="1563" name="Google Shape;1563;p70"/>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564" name="Google Shape;1564;p70"/>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cxnSp>
        <p:nvCxnSpPr>
          <p:cNvPr id="1565" name="Google Shape;1565;p70"/>
          <p:cNvCxnSpPr>
            <a:stCxn id="1538" idx="1"/>
            <a:endCxn id="1537" idx="1"/>
          </p:cNvCxnSpPr>
          <p:nvPr/>
        </p:nvCxnSpPr>
        <p:spPr>
          <a:xfrm rot="10800000">
            <a:off x="1212975" y="2331900"/>
            <a:ext cx="1110300" cy="1141500"/>
          </a:xfrm>
          <a:prstGeom prst="bentConnector3">
            <a:avLst>
              <a:gd fmla="val 121436" name="adj1"/>
            </a:avLst>
          </a:prstGeom>
          <a:noFill/>
          <a:ln cap="flat" cmpd="sng" w="9525">
            <a:solidFill>
              <a:srgbClr val="000000"/>
            </a:solidFill>
            <a:prstDash val="solid"/>
            <a:round/>
            <a:headEnd len="med" w="med" type="none"/>
            <a:tailEnd len="med" w="med" type="stealth"/>
          </a:ln>
        </p:spPr>
      </p:cxnSp>
      <p:sp>
        <p:nvSpPr>
          <p:cNvPr id="1566" name="Google Shape;1566;p70"/>
          <p:cNvSpPr txBox="1"/>
          <p:nvPr/>
        </p:nvSpPr>
        <p:spPr>
          <a:xfrm>
            <a:off x="281875" y="2659825"/>
            <a:ext cx="1184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1567" name="Google Shape;1567;p70"/>
          <p:cNvSpPr/>
          <p:nvPr/>
        </p:nvSpPr>
        <p:spPr>
          <a:xfrm>
            <a:off x="2323275" y="1940900"/>
            <a:ext cx="2395433" cy="407705"/>
          </a:xfrm>
          <a:custGeom>
            <a:rect b="b" l="l" r="r" t="t"/>
            <a:pathLst>
              <a:path extrusionOk="0" h="16823" w="75931">
                <a:moveTo>
                  <a:pt x="0" y="15589"/>
                </a:moveTo>
                <a:cubicBezTo>
                  <a:pt x="6994" y="12991"/>
                  <a:pt x="29310" y="-204"/>
                  <a:pt x="41965" y="2"/>
                </a:cubicBezTo>
                <a:cubicBezTo>
                  <a:pt x="54620" y="208"/>
                  <a:pt x="70270" y="14020"/>
                  <a:pt x="75931" y="16823"/>
                </a:cubicBezTo>
              </a:path>
            </a:pathLst>
          </a:custGeom>
          <a:noFill/>
          <a:ln cap="flat" cmpd="sng" w="9525">
            <a:solidFill>
              <a:srgbClr val="000000"/>
            </a:solidFill>
            <a:prstDash val="solid"/>
            <a:round/>
            <a:headEnd len="med" w="med" type="none"/>
            <a:tailEnd len="med" w="med" type="stealth"/>
          </a:ln>
        </p:spPr>
      </p:sp>
      <p:sp>
        <p:nvSpPr>
          <p:cNvPr id="1568" name="Google Shape;1568;p70"/>
          <p:cNvSpPr txBox="1"/>
          <p:nvPr/>
        </p:nvSpPr>
        <p:spPr>
          <a:xfrm>
            <a:off x="2791400" y="1847400"/>
            <a:ext cx="8592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5b. Data</a:t>
            </a:r>
            <a:endParaRPr sz="1800">
              <a:latin typeface="Calibri"/>
              <a:ea typeface="Calibri"/>
              <a:cs typeface="Calibri"/>
              <a:sym typeface="Calibri"/>
            </a:endParaRPr>
          </a:p>
        </p:txBody>
      </p:sp>
      <p:sp>
        <p:nvSpPr>
          <p:cNvPr id="1569" name="Google Shape;1569;p70"/>
          <p:cNvSpPr/>
          <p:nvPr/>
        </p:nvSpPr>
        <p:spPr>
          <a:xfrm>
            <a:off x="2288700" y="2579825"/>
            <a:ext cx="1326300" cy="695525"/>
          </a:xfrm>
          <a:custGeom>
            <a:rect b="b" l="l" r="r" t="t"/>
            <a:pathLst>
              <a:path extrusionOk="0" h="27821" w="53052">
                <a:moveTo>
                  <a:pt x="0" y="0"/>
                </a:moveTo>
                <a:cubicBezTo>
                  <a:pt x="1684" y="2801"/>
                  <a:pt x="1261" y="12170"/>
                  <a:pt x="10103" y="16807"/>
                </a:cubicBezTo>
                <a:cubicBezTo>
                  <a:pt x="18945" y="21444"/>
                  <a:pt x="45894" y="25985"/>
                  <a:pt x="53052" y="27821"/>
                </a:cubicBezTo>
              </a:path>
            </a:pathLst>
          </a:custGeom>
          <a:noFill/>
          <a:ln cap="flat" cmpd="sng" w="9525">
            <a:solidFill>
              <a:srgbClr val="000000"/>
            </a:solidFill>
            <a:prstDash val="solid"/>
            <a:round/>
            <a:headEnd len="med" w="med" type="none"/>
            <a:tailEnd len="med" w="med" type="stealth"/>
          </a:ln>
        </p:spPr>
      </p:sp>
      <p:sp>
        <p:nvSpPr>
          <p:cNvPr id="1570" name="Google Shape;1570;p70"/>
          <p:cNvSpPr txBox="1"/>
          <p:nvPr/>
        </p:nvSpPr>
        <p:spPr>
          <a:xfrm>
            <a:off x="2166900" y="2742624"/>
            <a:ext cx="761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 WB</a:t>
            </a:r>
            <a:endParaRPr sz="1800">
              <a:latin typeface="Calibri"/>
              <a:ea typeface="Calibri"/>
              <a:cs typeface="Calibri"/>
              <a:sym typeface="Calibri"/>
            </a:endParaRPr>
          </a:p>
        </p:txBody>
      </p:sp>
      <p:cxnSp>
        <p:nvCxnSpPr>
          <p:cNvPr id="1571" name="Google Shape;1571;p70"/>
          <p:cNvCxnSpPr>
            <a:stCxn id="1538" idx="0"/>
          </p:cNvCxnSpPr>
          <p:nvPr/>
        </p:nvCxnSpPr>
        <p:spPr>
          <a:xfrm flipH="1" rot="5400000">
            <a:off x="2587425" y="2227200"/>
            <a:ext cx="765000" cy="1319700"/>
          </a:xfrm>
          <a:prstGeom prst="curvedConnector2">
            <a:avLst/>
          </a:prstGeom>
          <a:noFill/>
          <a:ln cap="flat" cmpd="sng" w="9525">
            <a:solidFill>
              <a:srgbClr val="000000"/>
            </a:solidFill>
            <a:prstDash val="solid"/>
            <a:round/>
            <a:headEnd len="med" w="med" type="none"/>
            <a:tailEnd len="med" w="med" type="stealth"/>
          </a:ln>
        </p:spPr>
      </p:cxnSp>
      <p:sp>
        <p:nvSpPr>
          <p:cNvPr id="1572" name="Google Shape;1572;p70"/>
          <p:cNvSpPr txBox="1"/>
          <p:nvPr/>
        </p:nvSpPr>
        <p:spPr>
          <a:xfrm>
            <a:off x="2810513" y="2459738"/>
            <a:ext cx="5643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6. Ack</a:t>
            </a:r>
            <a:endParaRPr sz="1800">
              <a:latin typeface="Calibri"/>
              <a:ea typeface="Calibri"/>
              <a:cs typeface="Calibri"/>
              <a:sym typeface="Calibri"/>
            </a:endParaRPr>
          </a:p>
        </p:txBody>
      </p:sp>
      <p:sp>
        <p:nvSpPr>
          <p:cNvPr id="1573" name="Google Shape;1573;p70"/>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574" name="Google Shape;1574;p70"/>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1575" name="Google Shape;1575;p70"/>
          <p:cNvCxnSpPr>
            <a:stCxn id="1573" idx="2"/>
            <a:endCxn id="1538" idx="3"/>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1576" name="Google Shape;1576;p70"/>
          <p:cNvSpPr txBox="1"/>
          <p:nvPr/>
        </p:nvSpPr>
        <p:spPr>
          <a:xfrm>
            <a:off x="4767733" y="2737588"/>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grpSp>
        <p:nvGrpSpPr>
          <p:cNvPr id="1577" name="Google Shape;1577;p70"/>
          <p:cNvGrpSpPr/>
          <p:nvPr/>
        </p:nvGrpSpPr>
        <p:grpSpPr>
          <a:xfrm>
            <a:off x="5077886" y="1444204"/>
            <a:ext cx="345580" cy="646504"/>
            <a:chOff x="1334918" y="2241600"/>
            <a:chExt cx="258300" cy="498000"/>
          </a:xfrm>
        </p:grpSpPr>
        <p:cxnSp>
          <p:nvCxnSpPr>
            <p:cNvPr id="1578" name="Google Shape;1578;p70"/>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579" name="Google Shape;1579;p70"/>
            <p:cNvSpPr txBox="1"/>
            <p:nvPr/>
          </p:nvSpPr>
          <p:spPr>
            <a:xfrm>
              <a:off x="1334918" y="2458791"/>
              <a:ext cx="258300" cy="213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LD</a:t>
              </a:r>
              <a:endParaRPr sz="1800">
                <a:latin typeface="Calibri"/>
                <a:ea typeface="Calibri"/>
                <a:cs typeface="Calibri"/>
                <a:sym typeface="Calibri"/>
              </a:endParaRPr>
            </a:p>
          </p:txBody>
        </p:sp>
      </p:grpSp>
      <p:sp>
        <p:nvSpPr>
          <p:cNvPr id="1580" name="Google Shape;1580;p70"/>
          <p:cNvSpPr/>
          <p:nvPr/>
        </p:nvSpPr>
        <p:spPr>
          <a:xfrm>
            <a:off x="1759100" y="2571725"/>
            <a:ext cx="1863999" cy="695549"/>
          </a:xfrm>
          <a:custGeom>
            <a:rect b="b" l="l" r="r" t="t"/>
            <a:pathLst>
              <a:path extrusionOk="0" h="26850" w="75374">
                <a:moveTo>
                  <a:pt x="0" y="0"/>
                </a:moveTo>
                <a:cubicBezTo>
                  <a:pt x="3185" y="2611"/>
                  <a:pt x="6549" y="11193"/>
                  <a:pt x="19111" y="15668"/>
                </a:cubicBezTo>
                <a:cubicBezTo>
                  <a:pt x="31673" y="20143"/>
                  <a:pt x="65997" y="24986"/>
                  <a:pt x="75374" y="26850"/>
                </a:cubicBezTo>
              </a:path>
            </a:pathLst>
          </a:custGeom>
          <a:noFill/>
          <a:ln cap="flat" cmpd="sng" w="9525">
            <a:solidFill>
              <a:srgbClr val="000000"/>
            </a:solidFill>
            <a:prstDash val="solid"/>
            <a:round/>
            <a:headEnd len="med" w="med" type="none"/>
            <a:tailEnd len="med" w="med" type="stealth"/>
          </a:ln>
        </p:spPr>
      </p:sp>
      <p:sp>
        <p:nvSpPr>
          <p:cNvPr id="1581" name="Google Shape;1581;p70"/>
          <p:cNvSpPr txBox="1"/>
          <p:nvPr/>
        </p:nvSpPr>
        <p:spPr>
          <a:xfrm>
            <a:off x="1792650" y="2670475"/>
            <a:ext cx="691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5c. MD</a:t>
            </a:r>
            <a:endParaRPr sz="1800">
              <a:latin typeface="Calibri"/>
              <a:ea typeface="Calibri"/>
              <a:cs typeface="Calibri"/>
              <a:sym typeface="Calibri"/>
            </a:endParaRPr>
          </a:p>
        </p:txBody>
      </p:sp>
      <p:cxnSp>
        <p:nvCxnSpPr>
          <p:cNvPr id="1582" name="Google Shape;1582;p70"/>
          <p:cNvCxnSpPr>
            <a:endCxn id="1538" idx="1"/>
          </p:cNvCxnSpPr>
          <p:nvPr/>
        </p:nvCxnSpPr>
        <p:spPr>
          <a:xfrm flipH="1" rot="-5400000">
            <a:off x="1514475" y="2664600"/>
            <a:ext cx="879300" cy="738300"/>
          </a:xfrm>
          <a:prstGeom prst="bentConnector2">
            <a:avLst/>
          </a:prstGeom>
          <a:noFill/>
          <a:ln cap="flat" cmpd="sng" w="9525">
            <a:solidFill>
              <a:srgbClr val="000000"/>
            </a:solidFill>
            <a:prstDash val="solid"/>
            <a:round/>
            <a:headEnd len="med" w="med" type="none"/>
            <a:tailEnd len="med" w="med" type="stealth"/>
          </a:ln>
        </p:spPr>
      </p:cxnSp>
      <p:sp>
        <p:nvSpPr>
          <p:cNvPr id="1583" name="Google Shape;1583;p70"/>
          <p:cNvSpPr txBox="1"/>
          <p:nvPr/>
        </p:nvSpPr>
        <p:spPr>
          <a:xfrm>
            <a:off x="1218675" y="3155750"/>
            <a:ext cx="636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7. Upg</a:t>
            </a:r>
            <a:endParaRPr sz="1800">
              <a:latin typeface="Calibri"/>
              <a:ea typeface="Calibri"/>
              <a:cs typeface="Calibri"/>
              <a:sym typeface="Calibri"/>
            </a:endParaRPr>
          </a:p>
        </p:txBody>
      </p:sp>
      <p:cxnSp>
        <p:nvCxnSpPr>
          <p:cNvPr id="1584" name="Google Shape;1584;p70"/>
          <p:cNvCxnSpPr>
            <a:stCxn id="1538" idx="3"/>
            <a:endCxn id="1573" idx="3"/>
          </p:cNvCxnSpPr>
          <p:nvPr/>
        </p:nvCxnSpPr>
        <p:spPr>
          <a:xfrm flipH="1" rot="10800000">
            <a:off x="4936275" y="2340600"/>
            <a:ext cx="874500" cy="1132800"/>
          </a:xfrm>
          <a:prstGeom prst="bentConnector3">
            <a:avLst>
              <a:gd fmla="val 127226" name="adj1"/>
            </a:avLst>
          </a:prstGeom>
          <a:noFill/>
          <a:ln cap="flat" cmpd="sng" w="9525">
            <a:solidFill>
              <a:srgbClr val="000000"/>
            </a:solidFill>
            <a:prstDash val="solid"/>
            <a:round/>
            <a:headEnd len="med" w="med" type="none"/>
            <a:tailEnd len="med" w="med" type="stealth"/>
          </a:ln>
        </p:spPr>
      </p:cxnSp>
      <p:sp>
        <p:nvSpPr>
          <p:cNvPr id="1585" name="Google Shape;1585;p70"/>
          <p:cNvSpPr txBox="1"/>
          <p:nvPr/>
        </p:nvSpPr>
        <p:spPr>
          <a:xfrm>
            <a:off x="5500250" y="3008550"/>
            <a:ext cx="8592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8. INV</a:t>
            </a:r>
            <a:endParaRPr sz="1800">
              <a:latin typeface="Calibri"/>
              <a:ea typeface="Calibri"/>
              <a:cs typeface="Calibri"/>
              <a:sym typeface="Calibri"/>
            </a:endParaRPr>
          </a:p>
        </p:txBody>
      </p:sp>
      <p:sp>
        <p:nvSpPr>
          <p:cNvPr id="1586" name="Google Shape;1586;p70"/>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587" name="Google Shape;1587;p70"/>
          <p:cNvSpPr/>
          <p:nvPr/>
        </p:nvSpPr>
        <p:spPr>
          <a:xfrm>
            <a:off x="3631175" y="2604100"/>
            <a:ext cx="1625550" cy="671250"/>
          </a:xfrm>
          <a:custGeom>
            <a:rect b="b" l="l" r="r" t="t"/>
            <a:pathLst>
              <a:path extrusionOk="0" h="26850" w="65022">
                <a:moveTo>
                  <a:pt x="65022" y="0"/>
                </a:moveTo>
                <a:cubicBezTo>
                  <a:pt x="59954" y="1132"/>
                  <a:pt x="45451" y="2318"/>
                  <a:pt x="34614" y="6793"/>
                </a:cubicBezTo>
                <a:cubicBezTo>
                  <a:pt x="23777" y="11268"/>
                  <a:pt x="5769" y="23507"/>
                  <a:pt x="0" y="26850"/>
                </a:cubicBezTo>
              </a:path>
            </a:pathLst>
          </a:custGeom>
          <a:noFill/>
          <a:ln cap="flat" cmpd="sng" w="28575">
            <a:solidFill>
              <a:srgbClr val="783F04"/>
            </a:solidFill>
            <a:prstDash val="solid"/>
            <a:round/>
            <a:headEnd len="med" w="med" type="none"/>
            <a:tailEnd len="med" w="med" type="stealth"/>
          </a:ln>
        </p:spPr>
      </p:sp>
      <p:sp>
        <p:nvSpPr>
          <p:cNvPr id="1588" name="Google Shape;1588;p70"/>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1589" name="Google Shape;1589;p70"/>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1590" name="Google Shape;1590;p70"/>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1591" name="Google Shape;1591;p70"/>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2</a:t>
            </a:r>
            <a:endParaRPr sz="2400">
              <a:latin typeface="Calibri"/>
              <a:ea typeface="Calibri"/>
              <a:cs typeface="Calibri"/>
              <a:sym typeface="Calibri"/>
            </a:endParaRPr>
          </a:p>
        </p:txBody>
      </p:sp>
      <p:sp>
        <p:nvSpPr>
          <p:cNvPr id="1592" name="Google Shape;1592;p70"/>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3</a:t>
            </a:r>
            <a:endParaRPr sz="2400">
              <a:latin typeface="Calibri"/>
              <a:ea typeface="Calibri"/>
              <a:cs typeface="Calibri"/>
              <a:sym typeface="Calibri"/>
            </a:endParaRPr>
          </a:p>
        </p:txBody>
      </p:sp>
      <p:cxnSp>
        <p:nvCxnSpPr>
          <p:cNvPr id="1593" name="Google Shape;1593;p70"/>
          <p:cNvCxnSpPr>
            <a:stCxn id="1573" idx="1"/>
            <a:endCxn id="1537" idx="3"/>
          </p:cNvCxnSpPr>
          <p:nvPr/>
        </p:nvCxnSpPr>
        <p:spPr>
          <a:xfrm rot="10800000">
            <a:off x="2305238" y="2331788"/>
            <a:ext cx="2413500" cy="8700"/>
          </a:xfrm>
          <a:prstGeom prst="curvedConnector3">
            <a:avLst>
              <a:gd fmla="val 47742" name="adj1"/>
            </a:avLst>
          </a:prstGeom>
          <a:noFill/>
          <a:ln cap="flat" cmpd="sng" w="9525">
            <a:solidFill>
              <a:srgbClr val="000000"/>
            </a:solidFill>
            <a:prstDash val="solid"/>
            <a:round/>
            <a:headEnd len="med" w="med" type="none"/>
            <a:tailEnd len="med" w="med" type="stealth"/>
          </a:ln>
        </p:spPr>
      </p:cxnSp>
      <p:sp>
        <p:nvSpPr>
          <p:cNvPr id="1594" name="Google Shape;1594;p70"/>
          <p:cNvSpPr txBox="1"/>
          <p:nvPr/>
        </p:nvSpPr>
        <p:spPr>
          <a:xfrm>
            <a:off x="2711175" y="2175975"/>
            <a:ext cx="11361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9a. Inv_Ack</a:t>
            </a:r>
            <a:endParaRPr sz="1800">
              <a:latin typeface="Calibri"/>
              <a:ea typeface="Calibri"/>
              <a:cs typeface="Calibri"/>
              <a:sym typeface="Calibri"/>
            </a:endParaRPr>
          </a:p>
        </p:txBody>
      </p:sp>
      <p:sp>
        <p:nvSpPr>
          <p:cNvPr id="1595" name="Google Shape;1595;p70"/>
          <p:cNvSpPr txBox="1"/>
          <p:nvPr/>
        </p:nvSpPr>
        <p:spPr>
          <a:xfrm flipH="1">
            <a:off x="3753075" y="2695575"/>
            <a:ext cx="9657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783F04"/>
                </a:solidFill>
                <a:latin typeface="Calibri"/>
                <a:ea typeface="Calibri"/>
                <a:cs typeface="Calibri"/>
                <a:sym typeface="Calibri"/>
              </a:rPr>
              <a:t>9b. MD</a:t>
            </a:r>
            <a:endParaRPr sz="2400">
              <a:solidFill>
                <a:srgbClr val="783F04"/>
              </a:solidFill>
              <a:latin typeface="Calibri"/>
              <a:ea typeface="Calibri"/>
              <a:cs typeface="Calibri"/>
              <a:sym typeface="Calibri"/>
            </a:endParaRPr>
          </a:p>
        </p:txBody>
      </p:sp>
      <p:sp>
        <p:nvSpPr>
          <p:cNvPr id="1596" name="Google Shape;1596;p70"/>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(M)</a:t>
            </a:r>
            <a:endParaRPr sz="2400">
              <a:latin typeface="Calibri"/>
              <a:ea typeface="Calibri"/>
              <a:cs typeface="Calibri"/>
              <a:sym typeface="Calibri"/>
            </a:endParaRPr>
          </a:p>
        </p:txBody>
      </p:sp>
      <p:sp>
        <p:nvSpPr>
          <p:cNvPr id="1597" name="Google Shape;1597;p70"/>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
        <p:nvSpPr>
          <p:cNvPr id="1598" name="Google Shape;1598;p70"/>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1599" name="Google Shape;1599;p70"/>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1600" name="Google Shape;1600;p70"/>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1601" name="Google Shape;1601;p70"/>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602" name="Google Shape;1602;p70"/>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603" name="Google Shape;1603;p70"/>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604" name="Google Shape;1604;p70"/>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605" name="Google Shape;1605;p70"/>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606" name="Google Shape;1606;p70"/>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607" name="Google Shape;1607;p70"/>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1" name="Shape 1611"/>
        <p:cNvGrpSpPr/>
        <p:nvPr/>
      </p:nvGrpSpPr>
      <p:grpSpPr>
        <a:xfrm>
          <a:off x="0" y="0"/>
          <a:ext cx="0" cy="0"/>
          <a:chOff x="0" y="0"/>
          <a:chExt cx="0" cy="0"/>
        </a:xfrm>
      </p:grpSpPr>
      <p:sp>
        <p:nvSpPr>
          <p:cNvPr id="1612" name="Google Shape;1612;p71"/>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613" name="Google Shape;1613;p71"/>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614" name="Google Shape;1614;p71"/>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615" name="Google Shape;1615;p71"/>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16" name="Google Shape;1616;p71"/>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17" name="Google Shape;1617;p71"/>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18" name="Google Shape;1618;p71"/>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C0</a:t>
            </a:r>
            <a:endParaRPr sz="2400">
              <a:latin typeface="Open Sans"/>
              <a:ea typeface="Open Sans"/>
              <a:cs typeface="Open Sans"/>
              <a:sym typeface="Open Sans"/>
            </a:endParaRPr>
          </a:p>
        </p:txBody>
      </p:sp>
      <p:sp>
        <p:nvSpPr>
          <p:cNvPr id="1619" name="Google Shape;1619;p71"/>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20" name="Google Shape;1620;p71"/>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21" name="Google Shape;1621;p71"/>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22" name="Google Shape;1622;p71"/>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23" name="Google Shape;1623;p71"/>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24" name="Google Shape;1624;p71"/>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1625" name="Google Shape;1625;p71"/>
          <p:cNvSpPr txBox="1"/>
          <p:nvPr/>
        </p:nvSpPr>
        <p:spPr>
          <a:xfrm>
            <a:off x="6437475" y="32617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1626" name="Google Shape;1626;p71"/>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1627" name="Google Shape;1627;p71"/>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1628" name="Google Shape;1628;p71"/>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29" name="Google Shape;1629;p71"/>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30" name="Google Shape;1630;p71"/>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2400">
                <a:solidFill>
                  <a:srgbClr val="FF0000"/>
                </a:solidFill>
                <a:latin typeface="Calibri"/>
                <a:ea typeface="Calibri"/>
                <a:cs typeface="Calibri"/>
                <a:sym typeface="Calibri"/>
              </a:rPr>
              <a:t>1</a:t>
            </a:r>
            <a:endParaRPr b="1" sz="2400">
              <a:solidFill>
                <a:srgbClr val="FF0000"/>
              </a:solidFill>
              <a:latin typeface="Calibri"/>
              <a:ea typeface="Calibri"/>
              <a:cs typeface="Calibri"/>
              <a:sym typeface="Calibri"/>
            </a:endParaRPr>
          </a:p>
        </p:txBody>
      </p:sp>
      <p:sp>
        <p:nvSpPr>
          <p:cNvPr id="1631" name="Google Shape;1631;p71"/>
          <p:cNvSpPr txBox="1"/>
          <p:nvPr/>
        </p:nvSpPr>
        <p:spPr>
          <a:xfrm>
            <a:off x="6437475" y="3547330"/>
            <a:ext cx="859200" cy="2802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1632" name="Google Shape;1632;p71"/>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633" name="Google Shape;1633;p71"/>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cxnSp>
        <p:nvCxnSpPr>
          <p:cNvPr id="1634" name="Google Shape;1634;p71"/>
          <p:cNvCxnSpPr>
            <a:stCxn id="1613" idx="2"/>
            <a:endCxn id="1614" idx="1"/>
          </p:cNvCxnSpPr>
          <p:nvPr/>
        </p:nvCxnSpPr>
        <p:spPr>
          <a:xfrm flipH="1" rot="-5400000">
            <a:off x="1597551" y="2747600"/>
            <a:ext cx="887400" cy="564300"/>
          </a:xfrm>
          <a:prstGeom prst="bentConnector2">
            <a:avLst/>
          </a:prstGeom>
          <a:noFill/>
          <a:ln cap="flat" cmpd="sng" w="9525">
            <a:solidFill>
              <a:srgbClr val="0C343D"/>
            </a:solidFill>
            <a:prstDash val="solid"/>
            <a:round/>
            <a:headEnd len="med" w="med" type="none"/>
            <a:tailEnd len="med" w="med" type="stealth"/>
          </a:ln>
        </p:spPr>
      </p:cxnSp>
      <p:sp>
        <p:nvSpPr>
          <p:cNvPr id="1635" name="Google Shape;1635;p71"/>
          <p:cNvSpPr txBox="1"/>
          <p:nvPr/>
        </p:nvSpPr>
        <p:spPr>
          <a:xfrm>
            <a:off x="1277800" y="2851700"/>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cxnSp>
        <p:nvCxnSpPr>
          <p:cNvPr id="1636" name="Google Shape;1636;p71"/>
          <p:cNvCxnSpPr>
            <a:stCxn id="1614" idx="0"/>
          </p:cNvCxnSpPr>
          <p:nvPr/>
        </p:nvCxnSpPr>
        <p:spPr>
          <a:xfrm flipH="1" rot="5400000">
            <a:off x="2498475" y="2138250"/>
            <a:ext cx="937800" cy="1324800"/>
          </a:xfrm>
          <a:prstGeom prst="bentConnector2">
            <a:avLst/>
          </a:prstGeom>
          <a:noFill/>
          <a:ln cap="flat" cmpd="sng" w="9525">
            <a:solidFill>
              <a:srgbClr val="000000"/>
            </a:solidFill>
            <a:prstDash val="solid"/>
            <a:round/>
            <a:headEnd len="med" w="med" type="none"/>
            <a:tailEnd len="med" w="med" type="stealth"/>
          </a:ln>
        </p:spPr>
      </p:cxnSp>
      <p:sp>
        <p:nvSpPr>
          <p:cNvPr id="1637" name="Google Shape;1637;p71"/>
          <p:cNvSpPr txBox="1"/>
          <p:nvPr/>
        </p:nvSpPr>
        <p:spPr>
          <a:xfrm>
            <a:off x="2652125" y="2176850"/>
            <a:ext cx="752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cxnSp>
        <p:nvCxnSpPr>
          <p:cNvPr id="1638" name="Google Shape;1638;p71"/>
          <p:cNvCxnSpPr>
            <a:stCxn id="1614" idx="1"/>
            <a:endCxn id="1613" idx="1"/>
          </p:cNvCxnSpPr>
          <p:nvPr/>
        </p:nvCxnSpPr>
        <p:spPr>
          <a:xfrm rot="10800000">
            <a:off x="1212975" y="2331900"/>
            <a:ext cx="1110300" cy="1141500"/>
          </a:xfrm>
          <a:prstGeom prst="bentConnector3">
            <a:avLst>
              <a:gd fmla="val 121436" name="adj1"/>
            </a:avLst>
          </a:prstGeom>
          <a:noFill/>
          <a:ln cap="flat" cmpd="sng" w="9525">
            <a:solidFill>
              <a:srgbClr val="000000"/>
            </a:solidFill>
            <a:prstDash val="solid"/>
            <a:round/>
            <a:headEnd len="med" w="med" type="none"/>
            <a:tailEnd len="med" w="med" type="stealth"/>
          </a:ln>
        </p:spPr>
      </p:cxnSp>
      <p:sp>
        <p:nvSpPr>
          <p:cNvPr id="1639" name="Google Shape;1639;p71"/>
          <p:cNvSpPr txBox="1"/>
          <p:nvPr/>
        </p:nvSpPr>
        <p:spPr>
          <a:xfrm>
            <a:off x="281875" y="2659825"/>
            <a:ext cx="1184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1640" name="Google Shape;1640;p71"/>
          <p:cNvSpPr/>
          <p:nvPr/>
        </p:nvSpPr>
        <p:spPr>
          <a:xfrm>
            <a:off x="2323275" y="1940900"/>
            <a:ext cx="2395433" cy="407705"/>
          </a:xfrm>
          <a:custGeom>
            <a:rect b="b" l="l" r="r" t="t"/>
            <a:pathLst>
              <a:path extrusionOk="0" h="16823" w="75931">
                <a:moveTo>
                  <a:pt x="0" y="15589"/>
                </a:moveTo>
                <a:cubicBezTo>
                  <a:pt x="6994" y="12991"/>
                  <a:pt x="29310" y="-204"/>
                  <a:pt x="41965" y="2"/>
                </a:cubicBezTo>
                <a:cubicBezTo>
                  <a:pt x="54620" y="208"/>
                  <a:pt x="70270" y="14020"/>
                  <a:pt x="75931" y="16823"/>
                </a:cubicBezTo>
              </a:path>
            </a:pathLst>
          </a:custGeom>
          <a:noFill/>
          <a:ln cap="flat" cmpd="sng" w="9525">
            <a:solidFill>
              <a:srgbClr val="000000"/>
            </a:solidFill>
            <a:prstDash val="solid"/>
            <a:round/>
            <a:headEnd len="med" w="med" type="none"/>
            <a:tailEnd len="med" w="med" type="stealth"/>
          </a:ln>
        </p:spPr>
      </p:sp>
      <p:sp>
        <p:nvSpPr>
          <p:cNvPr id="1641" name="Google Shape;1641;p71"/>
          <p:cNvSpPr txBox="1"/>
          <p:nvPr/>
        </p:nvSpPr>
        <p:spPr>
          <a:xfrm>
            <a:off x="2791400" y="1847400"/>
            <a:ext cx="8592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5b. Data</a:t>
            </a:r>
            <a:endParaRPr sz="1800">
              <a:latin typeface="Calibri"/>
              <a:ea typeface="Calibri"/>
              <a:cs typeface="Calibri"/>
              <a:sym typeface="Calibri"/>
            </a:endParaRPr>
          </a:p>
        </p:txBody>
      </p:sp>
      <p:sp>
        <p:nvSpPr>
          <p:cNvPr id="1642" name="Google Shape;1642;p71"/>
          <p:cNvSpPr/>
          <p:nvPr/>
        </p:nvSpPr>
        <p:spPr>
          <a:xfrm>
            <a:off x="2288700" y="2579825"/>
            <a:ext cx="1326300" cy="695525"/>
          </a:xfrm>
          <a:custGeom>
            <a:rect b="b" l="l" r="r" t="t"/>
            <a:pathLst>
              <a:path extrusionOk="0" h="27821" w="53052">
                <a:moveTo>
                  <a:pt x="0" y="0"/>
                </a:moveTo>
                <a:cubicBezTo>
                  <a:pt x="1684" y="2801"/>
                  <a:pt x="1261" y="12170"/>
                  <a:pt x="10103" y="16807"/>
                </a:cubicBezTo>
                <a:cubicBezTo>
                  <a:pt x="18945" y="21444"/>
                  <a:pt x="45894" y="25985"/>
                  <a:pt x="53052" y="27821"/>
                </a:cubicBezTo>
              </a:path>
            </a:pathLst>
          </a:custGeom>
          <a:noFill/>
          <a:ln cap="flat" cmpd="sng" w="9525">
            <a:solidFill>
              <a:srgbClr val="000000"/>
            </a:solidFill>
            <a:prstDash val="solid"/>
            <a:round/>
            <a:headEnd len="med" w="med" type="none"/>
            <a:tailEnd len="med" w="med" type="stealth"/>
          </a:ln>
        </p:spPr>
      </p:sp>
      <p:sp>
        <p:nvSpPr>
          <p:cNvPr id="1643" name="Google Shape;1643;p71"/>
          <p:cNvSpPr txBox="1"/>
          <p:nvPr/>
        </p:nvSpPr>
        <p:spPr>
          <a:xfrm>
            <a:off x="2166900" y="2742624"/>
            <a:ext cx="761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 WB</a:t>
            </a:r>
            <a:endParaRPr sz="1800">
              <a:latin typeface="Calibri"/>
              <a:ea typeface="Calibri"/>
              <a:cs typeface="Calibri"/>
              <a:sym typeface="Calibri"/>
            </a:endParaRPr>
          </a:p>
        </p:txBody>
      </p:sp>
      <p:cxnSp>
        <p:nvCxnSpPr>
          <p:cNvPr id="1644" name="Google Shape;1644;p71"/>
          <p:cNvCxnSpPr>
            <a:stCxn id="1614" idx="0"/>
          </p:cNvCxnSpPr>
          <p:nvPr/>
        </p:nvCxnSpPr>
        <p:spPr>
          <a:xfrm flipH="1" rot="5400000">
            <a:off x="2587425" y="2227200"/>
            <a:ext cx="765000" cy="1319700"/>
          </a:xfrm>
          <a:prstGeom prst="curvedConnector2">
            <a:avLst/>
          </a:prstGeom>
          <a:noFill/>
          <a:ln cap="flat" cmpd="sng" w="9525">
            <a:solidFill>
              <a:srgbClr val="000000"/>
            </a:solidFill>
            <a:prstDash val="solid"/>
            <a:round/>
            <a:headEnd len="med" w="med" type="none"/>
            <a:tailEnd len="med" w="med" type="stealth"/>
          </a:ln>
        </p:spPr>
      </p:cxnSp>
      <p:sp>
        <p:nvSpPr>
          <p:cNvPr id="1645" name="Google Shape;1645;p71"/>
          <p:cNvSpPr txBox="1"/>
          <p:nvPr/>
        </p:nvSpPr>
        <p:spPr>
          <a:xfrm>
            <a:off x="2810513" y="2459738"/>
            <a:ext cx="5643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6. Ack</a:t>
            </a:r>
            <a:endParaRPr sz="1800">
              <a:latin typeface="Calibri"/>
              <a:ea typeface="Calibri"/>
              <a:cs typeface="Calibri"/>
              <a:sym typeface="Calibri"/>
            </a:endParaRPr>
          </a:p>
        </p:txBody>
      </p:sp>
      <p:sp>
        <p:nvSpPr>
          <p:cNvPr id="1646" name="Google Shape;1646;p71"/>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647" name="Google Shape;1647;p71"/>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1648" name="Google Shape;1648;p71"/>
          <p:cNvCxnSpPr>
            <a:stCxn id="1646" idx="2"/>
            <a:endCxn id="1614" idx="3"/>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1649" name="Google Shape;1649;p71"/>
          <p:cNvSpPr txBox="1"/>
          <p:nvPr/>
        </p:nvSpPr>
        <p:spPr>
          <a:xfrm>
            <a:off x="4767733" y="2737588"/>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sp>
        <p:nvSpPr>
          <p:cNvPr id="1650" name="Google Shape;1650;p71"/>
          <p:cNvSpPr/>
          <p:nvPr/>
        </p:nvSpPr>
        <p:spPr>
          <a:xfrm>
            <a:off x="1759100" y="2571725"/>
            <a:ext cx="1863999" cy="695549"/>
          </a:xfrm>
          <a:custGeom>
            <a:rect b="b" l="l" r="r" t="t"/>
            <a:pathLst>
              <a:path extrusionOk="0" h="26850" w="75374">
                <a:moveTo>
                  <a:pt x="0" y="0"/>
                </a:moveTo>
                <a:cubicBezTo>
                  <a:pt x="3185" y="2611"/>
                  <a:pt x="6549" y="11193"/>
                  <a:pt x="19111" y="15668"/>
                </a:cubicBezTo>
                <a:cubicBezTo>
                  <a:pt x="31673" y="20143"/>
                  <a:pt x="65997" y="24986"/>
                  <a:pt x="75374" y="26850"/>
                </a:cubicBezTo>
              </a:path>
            </a:pathLst>
          </a:custGeom>
          <a:noFill/>
          <a:ln cap="flat" cmpd="sng" w="9525">
            <a:solidFill>
              <a:srgbClr val="000000"/>
            </a:solidFill>
            <a:prstDash val="solid"/>
            <a:round/>
            <a:headEnd len="med" w="med" type="none"/>
            <a:tailEnd len="med" w="med" type="stealth"/>
          </a:ln>
        </p:spPr>
      </p:sp>
      <p:sp>
        <p:nvSpPr>
          <p:cNvPr id="1651" name="Google Shape;1651;p71"/>
          <p:cNvSpPr txBox="1"/>
          <p:nvPr/>
        </p:nvSpPr>
        <p:spPr>
          <a:xfrm>
            <a:off x="1792650" y="2670475"/>
            <a:ext cx="691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5c. MD</a:t>
            </a:r>
            <a:endParaRPr sz="1800">
              <a:latin typeface="Calibri"/>
              <a:ea typeface="Calibri"/>
              <a:cs typeface="Calibri"/>
              <a:sym typeface="Calibri"/>
            </a:endParaRPr>
          </a:p>
        </p:txBody>
      </p:sp>
      <p:cxnSp>
        <p:nvCxnSpPr>
          <p:cNvPr id="1652" name="Google Shape;1652;p71"/>
          <p:cNvCxnSpPr>
            <a:endCxn id="1614" idx="1"/>
          </p:cNvCxnSpPr>
          <p:nvPr/>
        </p:nvCxnSpPr>
        <p:spPr>
          <a:xfrm flipH="1" rot="-5400000">
            <a:off x="1514475" y="2664600"/>
            <a:ext cx="879300" cy="738300"/>
          </a:xfrm>
          <a:prstGeom prst="bentConnector2">
            <a:avLst/>
          </a:prstGeom>
          <a:noFill/>
          <a:ln cap="flat" cmpd="sng" w="9525">
            <a:solidFill>
              <a:srgbClr val="000000"/>
            </a:solidFill>
            <a:prstDash val="solid"/>
            <a:round/>
            <a:headEnd len="med" w="med" type="none"/>
            <a:tailEnd len="med" w="med" type="stealth"/>
          </a:ln>
        </p:spPr>
      </p:cxnSp>
      <p:sp>
        <p:nvSpPr>
          <p:cNvPr id="1653" name="Google Shape;1653;p71"/>
          <p:cNvSpPr txBox="1"/>
          <p:nvPr/>
        </p:nvSpPr>
        <p:spPr>
          <a:xfrm>
            <a:off x="1218675" y="3155750"/>
            <a:ext cx="636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7. Upg</a:t>
            </a:r>
            <a:endParaRPr sz="1800">
              <a:latin typeface="Calibri"/>
              <a:ea typeface="Calibri"/>
              <a:cs typeface="Calibri"/>
              <a:sym typeface="Calibri"/>
            </a:endParaRPr>
          </a:p>
        </p:txBody>
      </p:sp>
      <p:cxnSp>
        <p:nvCxnSpPr>
          <p:cNvPr id="1654" name="Google Shape;1654;p71"/>
          <p:cNvCxnSpPr>
            <a:stCxn id="1614" idx="3"/>
            <a:endCxn id="1646" idx="3"/>
          </p:cNvCxnSpPr>
          <p:nvPr/>
        </p:nvCxnSpPr>
        <p:spPr>
          <a:xfrm flipH="1" rot="10800000">
            <a:off x="4936275" y="2340600"/>
            <a:ext cx="874500" cy="1132800"/>
          </a:xfrm>
          <a:prstGeom prst="bentConnector3">
            <a:avLst>
              <a:gd fmla="val 127226" name="adj1"/>
            </a:avLst>
          </a:prstGeom>
          <a:noFill/>
          <a:ln cap="flat" cmpd="sng" w="9525">
            <a:solidFill>
              <a:srgbClr val="000000"/>
            </a:solidFill>
            <a:prstDash val="solid"/>
            <a:round/>
            <a:headEnd len="med" w="med" type="none"/>
            <a:tailEnd len="med" w="med" type="stealth"/>
          </a:ln>
        </p:spPr>
      </p:cxnSp>
      <p:sp>
        <p:nvSpPr>
          <p:cNvPr id="1655" name="Google Shape;1655;p71"/>
          <p:cNvSpPr txBox="1"/>
          <p:nvPr/>
        </p:nvSpPr>
        <p:spPr>
          <a:xfrm>
            <a:off x="5500250" y="3008550"/>
            <a:ext cx="8592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8. INV</a:t>
            </a:r>
            <a:endParaRPr sz="1800">
              <a:latin typeface="Calibri"/>
              <a:ea typeface="Calibri"/>
              <a:cs typeface="Calibri"/>
              <a:sym typeface="Calibri"/>
            </a:endParaRPr>
          </a:p>
        </p:txBody>
      </p:sp>
      <p:sp>
        <p:nvSpPr>
          <p:cNvPr id="1656" name="Google Shape;1656;p71"/>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657" name="Google Shape;1657;p71"/>
          <p:cNvSpPr/>
          <p:nvPr/>
        </p:nvSpPr>
        <p:spPr>
          <a:xfrm>
            <a:off x="3631175" y="2604100"/>
            <a:ext cx="1625550" cy="671250"/>
          </a:xfrm>
          <a:custGeom>
            <a:rect b="b" l="l" r="r" t="t"/>
            <a:pathLst>
              <a:path extrusionOk="0" h="26850" w="65022">
                <a:moveTo>
                  <a:pt x="65022" y="0"/>
                </a:moveTo>
                <a:cubicBezTo>
                  <a:pt x="59954" y="1132"/>
                  <a:pt x="45451" y="2318"/>
                  <a:pt x="34614" y="6793"/>
                </a:cubicBezTo>
                <a:cubicBezTo>
                  <a:pt x="23777" y="11268"/>
                  <a:pt x="5769" y="23507"/>
                  <a:pt x="0" y="26850"/>
                </a:cubicBezTo>
              </a:path>
            </a:pathLst>
          </a:custGeom>
          <a:noFill/>
          <a:ln cap="flat" cmpd="sng" w="9525">
            <a:solidFill>
              <a:srgbClr val="000000"/>
            </a:solidFill>
            <a:prstDash val="solid"/>
            <a:round/>
            <a:headEnd len="med" w="med" type="none"/>
            <a:tailEnd len="med" w="med" type="stealth"/>
          </a:ln>
        </p:spPr>
      </p:sp>
      <p:sp>
        <p:nvSpPr>
          <p:cNvPr id="1658" name="Google Shape;1658;p71"/>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1659" name="Google Shape;1659;p71"/>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0</a:t>
            </a:r>
            <a:endParaRPr b="1" sz="2400">
              <a:solidFill>
                <a:srgbClr val="FF0000"/>
              </a:solidFill>
              <a:latin typeface="Calibri"/>
              <a:ea typeface="Calibri"/>
              <a:cs typeface="Calibri"/>
              <a:sym typeface="Calibri"/>
            </a:endParaRPr>
          </a:p>
        </p:txBody>
      </p:sp>
      <p:sp>
        <p:nvSpPr>
          <p:cNvPr id="1660" name="Google Shape;1660;p71"/>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1661" name="Google Shape;1661;p71"/>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2</a:t>
            </a:r>
            <a:endParaRPr sz="2400">
              <a:latin typeface="Calibri"/>
              <a:ea typeface="Calibri"/>
              <a:cs typeface="Calibri"/>
              <a:sym typeface="Calibri"/>
            </a:endParaRPr>
          </a:p>
        </p:txBody>
      </p:sp>
      <p:sp>
        <p:nvSpPr>
          <p:cNvPr id="1662" name="Google Shape;1662;p71"/>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3</a:t>
            </a:r>
            <a:endParaRPr sz="2400">
              <a:latin typeface="Calibri"/>
              <a:ea typeface="Calibri"/>
              <a:cs typeface="Calibri"/>
              <a:sym typeface="Calibri"/>
            </a:endParaRPr>
          </a:p>
        </p:txBody>
      </p:sp>
      <p:cxnSp>
        <p:nvCxnSpPr>
          <p:cNvPr id="1663" name="Google Shape;1663;p71"/>
          <p:cNvCxnSpPr>
            <a:stCxn id="1646" idx="1"/>
            <a:endCxn id="1613" idx="3"/>
          </p:cNvCxnSpPr>
          <p:nvPr/>
        </p:nvCxnSpPr>
        <p:spPr>
          <a:xfrm rot="10800000">
            <a:off x="2305238" y="2331788"/>
            <a:ext cx="2413500" cy="8700"/>
          </a:xfrm>
          <a:prstGeom prst="curvedConnector3">
            <a:avLst>
              <a:gd fmla="val 47742" name="adj1"/>
            </a:avLst>
          </a:prstGeom>
          <a:noFill/>
          <a:ln cap="flat" cmpd="sng" w="9525">
            <a:solidFill>
              <a:srgbClr val="000000"/>
            </a:solidFill>
            <a:prstDash val="solid"/>
            <a:round/>
            <a:headEnd len="med" w="med" type="none"/>
            <a:tailEnd len="med" w="med" type="stealth"/>
          </a:ln>
        </p:spPr>
      </p:cxnSp>
      <p:sp>
        <p:nvSpPr>
          <p:cNvPr id="1664" name="Google Shape;1664;p71"/>
          <p:cNvSpPr txBox="1"/>
          <p:nvPr/>
        </p:nvSpPr>
        <p:spPr>
          <a:xfrm>
            <a:off x="2711175" y="2175975"/>
            <a:ext cx="11361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9a. Inv_Ack</a:t>
            </a:r>
            <a:endParaRPr sz="1800">
              <a:latin typeface="Calibri"/>
              <a:ea typeface="Calibri"/>
              <a:cs typeface="Calibri"/>
              <a:sym typeface="Calibri"/>
            </a:endParaRPr>
          </a:p>
        </p:txBody>
      </p:sp>
      <p:sp>
        <p:nvSpPr>
          <p:cNvPr id="1665" name="Google Shape;1665;p71"/>
          <p:cNvSpPr txBox="1"/>
          <p:nvPr/>
        </p:nvSpPr>
        <p:spPr>
          <a:xfrm flipH="1">
            <a:off x="3753075" y="2695575"/>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9b. MD</a:t>
            </a:r>
            <a:endParaRPr sz="1800">
              <a:latin typeface="Calibri"/>
              <a:ea typeface="Calibri"/>
              <a:cs typeface="Calibri"/>
              <a:sym typeface="Calibri"/>
            </a:endParaRPr>
          </a:p>
        </p:txBody>
      </p:sp>
      <p:sp>
        <p:nvSpPr>
          <p:cNvPr id="1666" name="Google Shape;1666;p71"/>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(M)</a:t>
            </a:r>
            <a:endParaRPr sz="2400">
              <a:latin typeface="Calibri"/>
              <a:ea typeface="Calibri"/>
              <a:cs typeface="Calibri"/>
              <a:sym typeface="Calibri"/>
            </a:endParaRPr>
          </a:p>
        </p:txBody>
      </p:sp>
      <p:sp>
        <p:nvSpPr>
          <p:cNvPr id="1667" name="Google Shape;1667;p71"/>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
        <p:nvSpPr>
          <p:cNvPr id="1668" name="Google Shape;1668;p71"/>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1669" name="Google Shape;1669;p71"/>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1670" name="Google Shape;1670;p71"/>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1671" name="Google Shape;1671;p71"/>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672" name="Google Shape;1672;p71"/>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673" name="Google Shape;1673;p71"/>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674" name="Google Shape;1674;p71"/>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675" name="Google Shape;1675;p71"/>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676" name="Google Shape;1676;p71"/>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677" name="Google Shape;1677;p71"/>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grpSp>
        <p:nvGrpSpPr>
          <p:cNvPr id="1678" name="Google Shape;1678;p71"/>
          <p:cNvGrpSpPr/>
          <p:nvPr/>
        </p:nvGrpSpPr>
        <p:grpSpPr>
          <a:xfrm>
            <a:off x="1633999" y="1446112"/>
            <a:ext cx="345580" cy="631514"/>
            <a:chOff x="1334918" y="2241600"/>
            <a:chExt cx="258300" cy="498000"/>
          </a:xfrm>
        </p:grpSpPr>
        <p:cxnSp>
          <p:nvCxnSpPr>
            <p:cNvPr id="1679" name="Google Shape;1679;p71"/>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680" name="Google Shape;1680;p71"/>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grpSp>
        <p:nvGrpSpPr>
          <p:cNvPr id="1681" name="Google Shape;1681;p71"/>
          <p:cNvGrpSpPr/>
          <p:nvPr/>
        </p:nvGrpSpPr>
        <p:grpSpPr>
          <a:xfrm>
            <a:off x="5077886" y="1444204"/>
            <a:ext cx="345580" cy="646504"/>
            <a:chOff x="1334918" y="2241600"/>
            <a:chExt cx="258300" cy="498000"/>
          </a:xfrm>
        </p:grpSpPr>
        <p:cxnSp>
          <p:nvCxnSpPr>
            <p:cNvPr id="1682" name="Google Shape;1682;p71"/>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683" name="Google Shape;1683;p71"/>
            <p:cNvSpPr txBox="1"/>
            <p:nvPr/>
          </p:nvSpPr>
          <p:spPr>
            <a:xfrm>
              <a:off x="1334918" y="2458791"/>
              <a:ext cx="258300" cy="213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LD</a:t>
              </a:r>
              <a:endParaRPr sz="1800">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3" name="Google Shape;183;p18"/>
          <p:cNvSpPr txBox="1"/>
          <p:nvPr>
            <p:ph type="title"/>
          </p:nvPr>
        </p:nvSpPr>
        <p:spPr>
          <a:xfrm>
            <a:off x="456050" y="227125"/>
            <a:ext cx="7616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Cache Contention due to False Sharing</a:t>
            </a:r>
            <a:endParaRPr>
              <a:solidFill>
                <a:srgbClr val="745D13"/>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7" name="Shape 1687"/>
        <p:cNvGrpSpPr/>
        <p:nvPr/>
      </p:nvGrpSpPr>
      <p:grpSpPr>
        <a:xfrm>
          <a:off x="0" y="0"/>
          <a:ext cx="0" cy="0"/>
          <a:chOff x="0" y="0"/>
          <a:chExt cx="0" cy="0"/>
        </a:xfrm>
      </p:grpSpPr>
      <p:sp>
        <p:nvSpPr>
          <p:cNvPr id="1688" name="Google Shape;1688;p72"/>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689" name="Google Shape;1689;p72"/>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690" name="Google Shape;1690;p72"/>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691" name="Google Shape;1691;p72"/>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92" name="Google Shape;1692;p72"/>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93" name="Google Shape;1693;p72"/>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94" name="Google Shape;1694;p72"/>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C0</a:t>
            </a:r>
            <a:endParaRPr sz="2400">
              <a:latin typeface="Open Sans"/>
              <a:ea typeface="Open Sans"/>
              <a:cs typeface="Open Sans"/>
              <a:sym typeface="Open Sans"/>
            </a:endParaRPr>
          </a:p>
        </p:txBody>
      </p:sp>
      <p:sp>
        <p:nvSpPr>
          <p:cNvPr id="1695" name="Google Shape;1695;p72"/>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96" name="Google Shape;1696;p72"/>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97" name="Google Shape;1697;p72"/>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98" name="Google Shape;1698;p72"/>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699" name="Google Shape;1699;p72"/>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700" name="Google Shape;1700;p72"/>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1701" name="Google Shape;1701;p72"/>
          <p:cNvSpPr txBox="1"/>
          <p:nvPr/>
        </p:nvSpPr>
        <p:spPr>
          <a:xfrm>
            <a:off x="6437475" y="32617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1702" name="Google Shape;1702;p72"/>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1703" name="Google Shape;1703;p72"/>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1704" name="Google Shape;1704;p72"/>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705" name="Google Shape;1705;p72"/>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706" name="Google Shape;1706;p72"/>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Calibri"/>
                <a:ea typeface="Calibri"/>
                <a:cs typeface="Calibri"/>
                <a:sym typeface="Calibri"/>
              </a:rPr>
              <a:t>1</a:t>
            </a:r>
            <a:endParaRPr sz="2400">
              <a:latin typeface="Open Sans"/>
              <a:ea typeface="Open Sans"/>
              <a:cs typeface="Open Sans"/>
              <a:sym typeface="Open Sans"/>
            </a:endParaRPr>
          </a:p>
        </p:txBody>
      </p:sp>
      <p:sp>
        <p:nvSpPr>
          <p:cNvPr id="1707" name="Google Shape;1707;p72"/>
          <p:cNvSpPr txBox="1"/>
          <p:nvPr/>
        </p:nvSpPr>
        <p:spPr>
          <a:xfrm>
            <a:off x="6437475" y="3547330"/>
            <a:ext cx="859200" cy="2802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1708" name="Google Shape;1708;p72"/>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709" name="Google Shape;1709;p72"/>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cxnSp>
        <p:nvCxnSpPr>
          <p:cNvPr id="1710" name="Google Shape;1710;p72"/>
          <p:cNvCxnSpPr>
            <a:stCxn id="1689" idx="2"/>
            <a:endCxn id="1690" idx="1"/>
          </p:cNvCxnSpPr>
          <p:nvPr/>
        </p:nvCxnSpPr>
        <p:spPr>
          <a:xfrm flipH="1" rot="-5400000">
            <a:off x="1597551" y="2747600"/>
            <a:ext cx="887400" cy="564300"/>
          </a:xfrm>
          <a:prstGeom prst="bentConnector2">
            <a:avLst/>
          </a:prstGeom>
          <a:noFill/>
          <a:ln cap="flat" cmpd="sng" w="9525">
            <a:solidFill>
              <a:srgbClr val="0C343D"/>
            </a:solidFill>
            <a:prstDash val="solid"/>
            <a:round/>
            <a:headEnd len="med" w="med" type="none"/>
            <a:tailEnd len="med" w="med" type="stealth"/>
          </a:ln>
        </p:spPr>
      </p:cxnSp>
      <p:sp>
        <p:nvSpPr>
          <p:cNvPr id="1711" name="Google Shape;1711;p72"/>
          <p:cNvSpPr txBox="1"/>
          <p:nvPr/>
        </p:nvSpPr>
        <p:spPr>
          <a:xfrm>
            <a:off x="1277800" y="2851700"/>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cxnSp>
        <p:nvCxnSpPr>
          <p:cNvPr id="1712" name="Google Shape;1712;p72"/>
          <p:cNvCxnSpPr>
            <a:stCxn id="1690" idx="0"/>
          </p:cNvCxnSpPr>
          <p:nvPr/>
        </p:nvCxnSpPr>
        <p:spPr>
          <a:xfrm flipH="1" rot="5400000">
            <a:off x="2498475" y="2138250"/>
            <a:ext cx="937800" cy="1324800"/>
          </a:xfrm>
          <a:prstGeom prst="bentConnector2">
            <a:avLst/>
          </a:prstGeom>
          <a:noFill/>
          <a:ln cap="flat" cmpd="sng" w="9525">
            <a:solidFill>
              <a:srgbClr val="000000"/>
            </a:solidFill>
            <a:prstDash val="solid"/>
            <a:round/>
            <a:headEnd len="med" w="med" type="none"/>
            <a:tailEnd len="med" w="med" type="stealth"/>
          </a:ln>
        </p:spPr>
      </p:cxnSp>
      <p:sp>
        <p:nvSpPr>
          <p:cNvPr id="1713" name="Google Shape;1713;p72"/>
          <p:cNvSpPr txBox="1"/>
          <p:nvPr/>
        </p:nvSpPr>
        <p:spPr>
          <a:xfrm>
            <a:off x="2652125" y="2176850"/>
            <a:ext cx="752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cxnSp>
        <p:nvCxnSpPr>
          <p:cNvPr id="1714" name="Google Shape;1714;p72"/>
          <p:cNvCxnSpPr>
            <a:stCxn id="1690" idx="1"/>
            <a:endCxn id="1689" idx="1"/>
          </p:cNvCxnSpPr>
          <p:nvPr/>
        </p:nvCxnSpPr>
        <p:spPr>
          <a:xfrm rot="10800000">
            <a:off x="1212975" y="2331900"/>
            <a:ext cx="1110300" cy="1141500"/>
          </a:xfrm>
          <a:prstGeom prst="bentConnector3">
            <a:avLst>
              <a:gd fmla="val 121436" name="adj1"/>
            </a:avLst>
          </a:prstGeom>
          <a:noFill/>
          <a:ln cap="flat" cmpd="sng" w="9525">
            <a:solidFill>
              <a:srgbClr val="000000"/>
            </a:solidFill>
            <a:prstDash val="solid"/>
            <a:round/>
            <a:headEnd len="med" w="med" type="none"/>
            <a:tailEnd len="med" w="med" type="stealth"/>
          </a:ln>
        </p:spPr>
      </p:cxnSp>
      <p:sp>
        <p:nvSpPr>
          <p:cNvPr id="1715" name="Google Shape;1715;p72"/>
          <p:cNvSpPr txBox="1"/>
          <p:nvPr/>
        </p:nvSpPr>
        <p:spPr>
          <a:xfrm>
            <a:off x="281875" y="2659825"/>
            <a:ext cx="1184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1716" name="Google Shape;1716;p72"/>
          <p:cNvSpPr/>
          <p:nvPr/>
        </p:nvSpPr>
        <p:spPr>
          <a:xfrm>
            <a:off x="2323275" y="1940900"/>
            <a:ext cx="2395433" cy="407705"/>
          </a:xfrm>
          <a:custGeom>
            <a:rect b="b" l="l" r="r" t="t"/>
            <a:pathLst>
              <a:path extrusionOk="0" h="16823" w="75931">
                <a:moveTo>
                  <a:pt x="0" y="15589"/>
                </a:moveTo>
                <a:cubicBezTo>
                  <a:pt x="6994" y="12991"/>
                  <a:pt x="29310" y="-204"/>
                  <a:pt x="41965" y="2"/>
                </a:cubicBezTo>
                <a:cubicBezTo>
                  <a:pt x="54620" y="208"/>
                  <a:pt x="70270" y="14020"/>
                  <a:pt x="75931" y="16823"/>
                </a:cubicBezTo>
              </a:path>
            </a:pathLst>
          </a:custGeom>
          <a:noFill/>
          <a:ln cap="flat" cmpd="sng" w="9525">
            <a:solidFill>
              <a:srgbClr val="000000"/>
            </a:solidFill>
            <a:prstDash val="solid"/>
            <a:round/>
            <a:headEnd len="med" w="med" type="none"/>
            <a:tailEnd len="med" w="med" type="stealth"/>
          </a:ln>
        </p:spPr>
      </p:sp>
      <p:sp>
        <p:nvSpPr>
          <p:cNvPr id="1717" name="Google Shape;1717;p72"/>
          <p:cNvSpPr txBox="1"/>
          <p:nvPr/>
        </p:nvSpPr>
        <p:spPr>
          <a:xfrm>
            <a:off x="2791400" y="1847400"/>
            <a:ext cx="8592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5b. Data</a:t>
            </a:r>
            <a:endParaRPr sz="1800">
              <a:latin typeface="Calibri"/>
              <a:ea typeface="Calibri"/>
              <a:cs typeface="Calibri"/>
              <a:sym typeface="Calibri"/>
            </a:endParaRPr>
          </a:p>
        </p:txBody>
      </p:sp>
      <p:sp>
        <p:nvSpPr>
          <p:cNvPr id="1718" name="Google Shape;1718;p72"/>
          <p:cNvSpPr/>
          <p:nvPr/>
        </p:nvSpPr>
        <p:spPr>
          <a:xfrm>
            <a:off x="2288700" y="2579825"/>
            <a:ext cx="1326300" cy="695525"/>
          </a:xfrm>
          <a:custGeom>
            <a:rect b="b" l="l" r="r" t="t"/>
            <a:pathLst>
              <a:path extrusionOk="0" h="27821" w="53052">
                <a:moveTo>
                  <a:pt x="0" y="0"/>
                </a:moveTo>
                <a:cubicBezTo>
                  <a:pt x="1684" y="2801"/>
                  <a:pt x="1261" y="12170"/>
                  <a:pt x="10103" y="16807"/>
                </a:cubicBezTo>
                <a:cubicBezTo>
                  <a:pt x="18945" y="21444"/>
                  <a:pt x="45894" y="25985"/>
                  <a:pt x="53052" y="27821"/>
                </a:cubicBezTo>
              </a:path>
            </a:pathLst>
          </a:custGeom>
          <a:noFill/>
          <a:ln cap="flat" cmpd="sng" w="9525">
            <a:solidFill>
              <a:srgbClr val="000000"/>
            </a:solidFill>
            <a:prstDash val="solid"/>
            <a:round/>
            <a:headEnd len="med" w="med" type="none"/>
            <a:tailEnd len="med" w="med" type="stealth"/>
          </a:ln>
        </p:spPr>
      </p:sp>
      <p:sp>
        <p:nvSpPr>
          <p:cNvPr id="1719" name="Google Shape;1719;p72"/>
          <p:cNvSpPr txBox="1"/>
          <p:nvPr/>
        </p:nvSpPr>
        <p:spPr>
          <a:xfrm>
            <a:off x="2166900" y="2742624"/>
            <a:ext cx="761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 WB</a:t>
            </a:r>
            <a:endParaRPr sz="1800">
              <a:latin typeface="Calibri"/>
              <a:ea typeface="Calibri"/>
              <a:cs typeface="Calibri"/>
              <a:sym typeface="Calibri"/>
            </a:endParaRPr>
          </a:p>
        </p:txBody>
      </p:sp>
      <p:cxnSp>
        <p:nvCxnSpPr>
          <p:cNvPr id="1720" name="Google Shape;1720;p72"/>
          <p:cNvCxnSpPr>
            <a:stCxn id="1690" idx="0"/>
          </p:cNvCxnSpPr>
          <p:nvPr/>
        </p:nvCxnSpPr>
        <p:spPr>
          <a:xfrm flipH="1" rot="5400000">
            <a:off x="2587425" y="2227200"/>
            <a:ext cx="765000" cy="1319700"/>
          </a:xfrm>
          <a:prstGeom prst="curvedConnector2">
            <a:avLst/>
          </a:prstGeom>
          <a:noFill/>
          <a:ln cap="flat" cmpd="sng" w="9525">
            <a:solidFill>
              <a:srgbClr val="000000"/>
            </a:solidFill>
            <a:prstDash val="solid"/>
            <a:round/>
            <a:headEnd len="med" w="med" type="none"/>
            <a:tailEnd len="med" w="med" type="stealth"/>
          </a:ln>
        </p:spPr>
      </p:cxnSp>
      <p:sp>
        <p:nvSpPr>
          <p:cNvPr id="1721" name="Google Shape;1721;p72"/>
          <p:cNvSpPr txBox="1"/>
          <p:nvPr/>
        </p:nvSpPr>
        <p:spPr>
          <a:xfrm>
            <a:off x="2810513" y="2459738"/>
            <a:ext cx="5643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6. Ack</a:t>
            </a:r>
            <a:endParaRPr sz="1800">
              <a:latin typeface="Calibri"/>
              <a:ea typeface="Calibri"/>
              <a:cs typeface="Calibri"/>
              <a:sym typeface="Calibri"/>
            </a:endParaRPr>
          </a:p>
        </p:txBody>
      </p:sp>
      <p:sp>
        <p:nvSpPr>
          <p:cNvPr id="1722" name="Google Shape;1722;p72"/>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723" name="Google Shape;1723;p72"/>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1724" name="Google Shape;1724;p72"/>
          <p:cNvCxnSpPr>
            <a:stCxn id="1722" idx="2"/>
            <a:endCxn id="1690" idx="3"/>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1725" name="Google Shape;1725;p72"/>
          <p:cNvSpPr txBox="1"/>
          <p:nvPr/>
        </p:nvSpPr>
        <p:spPr>
          <a:xfrm>
            <a:off x="4767733" y="2737588"/>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sp>
        <p:nvSpPr>
          <p:cNvPr id="1726" name="Google Shape;1726;p72"/>
          <p:cNvSpPr/>
          <p:nvPr/>
        </p:nvSpPr>
        <p:spPr>
          <a:xfrm>
            <a:off x="1759100" y="2571725"/>
            <a:ext cx="1863999" cy="695549"/>
          </a:xfrm>
          <a:custGeom>
            <a:rect b="b" l="l" r="r" t="t"/>
            <a:pathLst>
              <a:path extrusionOk="0" h="26850" w="75374">
                <a:moveTo>
                  <a:pt x="0" y="0"/>
                </a:moveTo>
                <a:cubicBezTo>
                  <a:pt x="3185" y="2611"/>
                  <a:pt x="6549" y="11193"/>
                  <a:pt x="19111" y="15668"/>
                </a:cubicBezTo>
                <a:cubicBezTo>
                  <a:pt x="31673" y="20143"/>
                  <a:pt x="65997" y="24986"/>
                  <a:pt x="75374" y="26850"/>
                </a:cubicBezTo>
              </a:path>
            </a:pathLst>
          </a:custGeom>
          <a:noFill/>
          <a:ln cap="flat" cmpd="sng" w="9525">
            <a:solidFill>
              <a:srgbClr val="000000"/>
            </a:solidFill>
            <a:prstDash val="solid"/>
            <a:round/>
            <a:headEnd len="med" w="med" type="none"/>
            <a:tailEnd len="med" w="med" type="stealth"/>
          </a:ln>
        </p:spPr>
      </p:sp>
      <p:sp>
        <p:nvSpPr>
          <p:cNvPr id="1727" name="Google Shape;1727;p72"/>
          <p:cNvSpPr txBox="1"/>
          <p:nvPr/>
        </p:nvSpPr>
        <p:spPr>
          <a:xfrm>
            <a:off x="1792650" y="2670475"/>
            <a:ext cx="691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5c. MD</a:t>
            </a:r>
            <a:endParaRPr sz="1800">
              <a:latin typeface="Calibri"/>
              <a:ea typeface="Calibri"/>
              <a:cs typeface="Calibri"/>
              <a:sym typeface="Calibri"/>
            </a:endParaRPr>
          </a:p>
        </p:txBody>
      </p:sp>
      <p:cxnSp>
        <p:nvCxnSpPr>
          <p:cNvPr id="1728" name="Google Shape;1728;p72"/>
          <p:cNvCxnSpPr>
            <a:endCxn id="1690" idx="1"/>
          </p:cNvCxnSpPr>
          <p:nvPr/>
        </p:nvCxnSpPr>
        <p:spPr>
          <a:xfrm flipH="1" rot="-5400000">
            <a:off x="1514475" y="2664600"/>
            <a:ext cx="879300" cy="738300"/>
          </a:xfrm>
          <a:prstGeom prst="bentConnector2">
            <a:avLst/>
          </a:prstGeom>
          <a:noFill/>
          <a:ln cap="flat" cmpd="sng" w="9525">
            <a:solidFill>
              <a:srgbClr val="000000"/>
            </a:solidFill>
            <a:prstDash val="solid"/>
            <a:round/>
            <a:headEnd len="med" w="med" type="none"/>
            <a:tailEnd len="med" w="med" type="stealth"/>
          </a:ln>
        </p:spPr>
      </p:cxnSp>
      <p:sp>
        <p:nvSpPr>
          <p:cNvPr id="1729" name="Google Shape;1729;p72"/>
          <p:cNvSpPr txBox="1"/>
          <p:nvPr/>
        </p:nvSpPr>
        <p:spPr>
          <a:xfrm>
            <a:off x="1218675" y="3155750"/>
            <a:ext cx="636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7. Upg</a:t>
            </a:r>
            <a:endParaRPr sz="1800">
              <a:latin typeface="Calibri"/>
              <a:ea typeface="Calibri"/>
              <a:cs typeface="Calibri"/>
              <a:sym typeface="Calibri"/>
            </a:endParaRPr>
          </a:p>
        </p:txBody>
      </p:sp>
      <p:cxnSp>
        <p:nvCxnSpPr>
          <p:cNvPr id="1730" name="Google Shape;1730;p72"/>
          <p:cNvCxnSpPr>
            <a:stCxn id="1690" idx="3"/>
            <a:endCxn id="1722" idx="3"/>
          </p:cNvCxnSpPr>
          <p:nvPr/>
        </p:nvCxnSpPr>
        <p:spPr>
          <a:xfrm flipH="1" rot="10800000">
            <a:off x="4936275" y="2340600"/>
            <a:ext cx="874500" cy="1132800"/>
          </a:xfrm>
          <a:prstGeom prst="bentConnector3">
            <a:avLst>
              <a:gd fmla="val 127226" name="adj1"/>
            </a:avLst>
          </a:prstGeom>
          <a:noFill/>
          <a:ln cap="flat" cmpd="sng" w="9525">
            <a:solidFill>
              <a:srgbClr val="000000"/>
            </a:solidFill>
            <a:prstDash val="solid"/>
            <a:round/>
            <a:headEnd len="med" w="med" type="none"/>
            <a:tailEnd len="med" w="med" type="stealth"/>
          </a:ln>
        </p:spPr>
      </p:cxnSp>
      <p:sp>
        <p:nvSpPr>
          <p:cNvPr id="1731" name="Google Shape;1731;p72"/>
          <p:cNvSpPr txBox="1"/>
          <p:nvPr/>
        </p:nvSpPr>
        <p:spPr>
          <a:xfrm>
            <a:off x="5500250" y="3008550"/>
            <a:ext cx="8592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8. INV</a:t>
            </a:r>
            <a:endParaRPr sz="1800">
              <a:latin typeface="Calibri"/>
              <a:ea typeface="Calibri"/>
              <a:cs typeface="Calibri"/>
              <a:sym typeface="Calibri"/>
            </a:endParaRPr>
          </a:p>
        </p:txBody>
      </p:sp>
      <p:sp>
        <p:nvSpPr>
          <p:cNvPr id="1732" name="Google Shape;1732;p72"/>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733" name="Google Shape;1733;p72"/>
          <p:cNvSpPr/>
          <p:nvPr/>
        </p:nvSpPr>
        <p:spPr>
          <a:xfrm>
            <a:off x="3631175" y="2604100"/>
            <a:ext cx="1625550" cy="671250"/>
          </a:xfrm>
          <a:custGeom>
            <a:rect b="b" l="l" r="r" t="t"/>
            <a:pathLst>
              <a:path extrusionOk="0" h="26850" w="65022">
                <a:moveTo>
                  <a:pt x="65022" y="0"/>
                </a:moveTo>
                <a:cubicBezTo>
                  <a:pt x="59954" y="1132"/>
                  <a:pt x="45451" y="2318"/>
                  <a:pt x="34614" y="6793"/>
                </a:cubicBezTo>
                <a:cubicBezTo>
                  <a:pt x="23777" y="11268"/>
                  <a:pt x="5769" y="23507"/>
                  <a:pt x="0" y="26850"/>
                </a:cubicBezTo>
              </a:path>
            </a:pathLst>
          </a:custGeom>
          <a:noFill/>
          <a:ln cap="flat" cmpd="sng" w="9525">
            <a:solidFill>
              <a:srgbClr val="000000"/>
            </a:solidFill>
            <a:prstDash val="solid"/>
            <a:round/>
            <a:headEnd len="med" w="med" type="none"/>
            <a:tailEnd len="med" w="med" type="stealth"/>
          </a:ln>
        </p:spPr>
      </p:sp>
      <p:sp>
        <p:nvSpPr>
          <p:cNvPr id="1734" name="Google Shape;1734;p72"/>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1735" name="Google Shape;1735;p72"/>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p:txBody>
      </p:sp>
      <p:sp>
        <p:nvSpPr>
          <p:cNvPr id="1736" name="Google Shape;1736;p72"/>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1737" name="Google Shape;1737;p72"/>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17</a:t>
            </a:r>
            <a:endParaRPr b="1" sz="2400">
              <a:solidFill>
                <a:srgbClr val="FF0000"/>
              </a:solidFill>
              <a:latin typeface="Calibri"/>
              <a:ea typeface="Calibri"/>
              <a:cs typeface="Calibri"/>
              <a:sym typeface="Calibri"/>
            </a:endParaRPr>
          </a:p>
        </p:txBody>
      </p:sp>
      <p:sp>
        <p:nvSpPr>
          <p:cNvPr id="1738" name="Google Shape;1738;p72"/>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18</a:t>
            </a:r>
            <a:endParaRPr b="1" sz="2400">
              <a:solidFill>
                <a:srgbClr val="FF0000"/>
              </a:solidFill>
              <a:latin typeface="Calibri"/>
              <a:ea typeface="Calibri"/>
              <a:cs typeface="Calibri"/>
              <a:sym typeface="Calibri"/>
            </a:endParaRPr>
          </a:p>
        </p:txBody>
      </p:sp>
      <p:cxnSp>
        <p:nvCxnSpPr>
          <p:cNvPr id="1739" name="Google Shape;1739;p72"/>
          <p:cNvCxnSpPr>
            <a:stCxn id="1722" idx="1"/>
            <a:endCxn id="1689" idx="3"/>
          </p:cNvCxnSpPr>
          <p:nvPr/>
        </p:nvCxnSpPr>
        <p:spPr>
          <a:xfrm rot="10800000">
            <a:off x="2305238" y="2331788"/>
            <a:ext cx="2413500" cy="8700"/>
          </a:xfrm>
          <a:prstGeom prst="curvedConnector3">
            <a:avLst>
              <a:gd fmla="val 47742" name="adj1"/>
            </a:avLst>
          </a:prstGeom>
          <a:noFill/>
          <a:ln cap="flat" cmpd="sng" w="9525">
            <a:solidFill>
              <a:srgbClr val="000000"/>
            </a:solidFill>
            <a:prstDash val="solid"/>
            <a:round/>
            <a:headEnd len="med" w="med" type="none"/>
            <a:tailEnd len="med" w="med" type="stealth"/>
          </a:ln>
        </p:spPr>
      </p:cxnSp>
      <p:sp>
        <p:nvSpPr>
          <p:cNvPr id="1740" name="Google Shape;1740;p72"/>
          <p:cNvSpPr txBox="1"/>
          <p:nvPr/>
        </p:nvSpPr>
        <p:spPr>
          <a:xfrm>
            <a:off x="2711175" y="2175975"/>
            <a:ext cx="11361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9a. Inv_Ack</a:t>
            </a:r>
            <a:endParaRPr sz="1800">
              <a:latin typeface="Calibri"/>
              <a:ea typeface="Calibri"/>
              <a:cs typeface="Calibri"/>
              <a:sym typeface="Calibri"/>
            </a:endParaRPr>
          </a:p>
        </p:txBody>
      </p:sp>
      <p:sp>
        <p:nvSpPr>
          <p:cNvPr id="1741" name="Google Shape;1741;p72"/>
          <p:cNvSpPr txBox="1"/>
          <p:nvPr/>
        </p:nvSpPr>
        <p:spPr>
          <a:xfrm flipH="1">
            <a:off x="3753075" y="2695575"/>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9b. MD</a:t>
            </a:r>
            <a:endParaRPr sz="1800">
              <a:latin typeface="Calibri"/>
              <a:ea typeface="Calibri"/>
              <a:cs typeface="Calibri"/>
              <a:sym typeface="Calibri"/>
            </a:endParaRPr>
          </a:p>
        </p:txBody>
      </p:sp>
      <p:sp>
        <p:nvSpPr>
          <p:cNvPr id="1742" name="Google Shape;1742;p72"/>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(M)</a:t>
            </a:r>
            <a:endParaRPr sz="2400">
              <a:latin typeface="Calibri"/>
              <a:ea typeface="Calibri"/>
              <a:cs typeface="Calibri"/>
              <a:sym typeface="Calibri"/>
            </a:endParaRPr>
          </a:p>
        </p:txBody>
      </p:sp>
      <p:sp>
        <p:nvSpPr>
          <p:cNvPr id="1743" name="Google Shape;1743;p72"/>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
        <p:nvSpPr>
          <p:cNvPr id="1744" name="Google Shape;1744;p72"/>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1745" name="Google Shape;1745;p72"/>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1746" name="Google Shape;1746;p72"/>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1747" name="Google Shape;1747;p72"/>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748" name="Google Shape;1748;p72"/>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749" name="Google Shape;1749;p72"/>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750" name="Google Shape;1750;p72"/>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751" name="Google Shape;1751;p72"/>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752" name="Google Shape;1752;p72"/>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753" name="Google Shape;1753;p72"/>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grpSp>
        <p:nvGrpSpPr>
          <p:cNvPr id="1754" name="Google Shape;1754;p72"/>
          <p:cNvGrpSpPr/>
          <p:nvPr/>
        </p:nvGrpSpPr>
        <p:grpSpPr>
          <a:xfrm>
            <a:off x="1633999" y="1446112"/>
            <a:ext cx="345580" cy="631514"/>
            <a:chOff x="1334918" y="2241600"/>
            <a:chExt cx="258300" cy="498000"/>
          </a:xfrm>
        </p:grpSpPr>
        <p:cxnSp>
          <p:nvCxnSpPr>
            <p:cNvPr id="1755" name="Google Shape;1755;p72"/>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756" name="Google Shape;1756;p72"/>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grpSp>
        <p:nvGrpSpPr>
          <p:cNvPr id="1757" name="Google Shape;1757;p72"/>
          <p:cNvGrpSpPr/>
          <p:nvPr/>
        </p:nvGrpSpPr>
        <p:grpSpPr>
          <a:xfrm>
            <a:off x="5077886" y="1444204"/>
            <a:ext cx="345580" cy="646504"/>
            <a:chOff x="1334918" y="2241600"/>
            <a:chExt cx="258300" cy="498000"/>
          </a:xfrm>
        </p:grpSpPr>
        <p:cxnSp>
          <p:nvCxnSpPr>
            <p:cNvPr id="1758" name="Google Shape;1758;p72"/>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759" name="Google Shape;1759;p72"/>
            <p:cNvSpPr txBox="1"/>
            <p:nvPr/>
          </p:nvSpPr>
          <p:spPr>
            <a:xfrm>
              <a:off x="1334918" y="2458791"/>
              <a:ext cx="258300" cy="213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LD</a:t>
              </a:r>
              <a:endParaRPr sz="1800">
                <a:latin typeface="Calibri"/>
                <a:ea typeface="Calibri"/>
                <a:cs typeface="Calibri"/>
                <a:sym typeface="Calibri"/>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3" name="Shape 1763"/>
        <p:cNvGrpSpPr/>
        <p:nvPr/>
      </p:nvGrpSpPr>
      <p:grpSpPr>
        <a:xfrm>
          <a:off x="0" y="0"/>
          <a:ext cx="0" cy="0"/>
          <a:chOff x="0" y="0"/>
          <a:chExt cx="0" cy="0"/>
        </a:xfrm>
      </p:grpSpPr>
      <p:sp>
        <p:nvSpPr>
          <p:cNvPr id="1764" name="Google Shape;1764;p73"/>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765" name="Google Shape;1765;p73"/>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766" name="Google Shape;1766;p73"/>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767" name="Google Shape;1767;p73"/>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768" name="Google Shape;1768;p73"/>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769" name="Google Shape;1769;p73"/>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770" name="Google Shape;1770;p73"/>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C0</a:t>
            </a:r>
            <a:endParaRPr sz="2400">
              <a:latin typeface="Open Sans"/>
              <a:ea typeface="Open Sans"/>
              <a:cs typeface="Open Sans"/>
              <a:sym typeface="Open Sans"/>
            </a:endParaRPr>
          </a:p>
        </p:txBody>
      </p:sp>
      <p:sp>
        <p:nvSpPr>
          <p:cNvPr id="1771" name="Google Shape;1771;p73"/>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772" name="Google Shape;1772;p73"/>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773" name="Google Shape;1773;p73"/>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774" name="Google Shape;1774;p73"/>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775" name="Google Shape;1775;p73"/>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776" name="Google Shape;1776;p73"/>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1777" name="Google Shape;1777;p73"/>
          <p:cNvSpPr txBox="1"/>
          <p:nvPr/>
        </p:nvSpPr>
        <p:spPr>
          <a:xfrm>
            <a:off x="6437475" y="32617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1778" name="Google Shape;1778;p73"/>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1779" name="Google Shape;1779;p73"/>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1780" name="Google Shape;1780;p73"/>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781" name="Google Shape;1781;p73"/>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782" name="Google Shape;1782;p73"/>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1783" name="Google Shape;1783;p73"/>
          <p:cNvSpPr txBox="1"/>
          <p:nvPr/>
        </p:nvSpPr>
        <p:spPr>
          <a:xfrm>
            <a:off x="6437475" y="3547330"/>
            <a:ext cx="859200" cy="2802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1784" name="Google Shape;1784;p73"/>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785" name="Google Shape;1785;p73"/>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cxnSp>
        <p:nvCxnSpPr>
          <p:cNvPr id="1786" name="Google Shape;1786;p73"/>
          <p:cNvCxnSpPr>
            <a:stCxn id="1765" idx="2"/>
            <a:endCxn id="1766" idx="1"/>
          </p:cNvCxnSpPr>
          <p:nvPr/>
        </p:nvCxnSpPr>
        <p:spPr>
          <a:xfrm flipH="1" rot="-5400000">
            <a:off x="1597551" y="2747600"/>
            <a:ext cx="887400" cy="564300"/>
          </a:xfrm>
          <a:prstGeom prst="bentConnector2">
            <a:avLst/>
          </a:prstGeom>
          <a:noFill/>
          <a:ln cap="flat" cmpd="sng" w="9525">
            <a:solidFill>
              <a:srgbClr val="0C343D"/>
            </a:solidFill>
            <a:prstDash val="solid"/>
            <a:round/>
            <a:headEnd len="med" w="med" type="none"/>
            <a:tailEnd len="med" w="med" type="stealth"/>
          </a:ln>
        </p:spPr>
      </p:cxnSp>
      <p:sp>
        <p:nvSpPr>
          <p:cNvPr id="1787" name="Google Shape;1787;p73"/>
          <p:cNvSpPr txBox="1"/>
          <p:nvPr/>
        </p:nvSpPr>
        <p:spPr>
          <a:xfrm>
            <a:off x="1277800" y="2851700"/>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cxnSp>
        <p:nvCxnSpPr>
          <p:cNvPr id="1788" name="Google Shape;1788;p73"/>
          <p:cNvCxnSpPr>
            <a:stCxn id="1766" idx="0"/>
          </p:cNvCxnSpPr>
          <p:nvPr/>
        </p:nvCxnSpPr>
        <p:spPr>
          <a:xfrm flipH="1" rot="5400000">
            <a:off x="2498475" y="2138250"/>
            <a:ext cx="937800" cy="1324800"/>
          </a:xfrm>
          <a:prstGeom prst="bentConnector2">
            <a:avLst/>
          </a:prstGeom>
          <a:noFill/>
          <a:ln cap="flat" cmpd="sng" w="9525">
            <a:solidFill>
              <a:srgbClr val="000000"/>
            </a:solidFill>
            <a:prstDash val="solid"/>
            <a:round/>
            <a:headEnd len="med" w="med" type="none"/>
            <a:tailEnd len="med" w="med" type="stealth"/>
          </a:ln>
        </p:spPr>
      </p:cxnSp>
      <p:sp>
        <p:nvSpPr>
          <p:cNvPr id="1789" name="Google Shape;1789;p73"/>
          <p:cNvSpPr txBox="1"/>
          <p:nvPr/>
        </p:nvSpPr>
        <p:spPr>
          <a:xfrm>
            <a:off x="2652125" y="2176850"/>
            <a:ext cx="752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 Data</a:t>
            </a:r>
            <a:endParaRPr sz="1800">
              <a:latin typeface="Calibri"/>
              <a:ea typeface="Calibri"/>
              <a:cs typeface="Calibri"/>
              <a:sym typeface="Calibri"/>
            </a:endParaRPr>
          </a:p>
        </p:txBody>
      </p:sp>
      <p:grpSp>
        <p:nvGrpSpPr>
          <p:cNvPr id="1790" name="Google Shape;1790;p73"/>
          <p:cNvGrpSpPr/>
          <p:nvPr/>
        </p:nvGrpSpPr>
        <p:grpSpPr>
          <a:xfrm>
            <a:off x="1633999" y="1446112"/>
            <a:ext cx="345580" cy="631514"/>
            <a:chOff x="1334918" y="2241600"/>
            <a:chExt cx="258300" cy="498000"/>
          </a:xfrm>
        </p:grpSpPr>
        <p:cxnSp>
          <p:nvCxnSpPr>
            <p:cNvPr id="1791" name="Google Shape;1791;p73"/>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1792" name="Google Shape;1792;p73"/>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1800">
                  <a:latin typeface="Calibri"/>
                  <a:ea typeface="Calibri"/>
                  <a:cs typeface="Calibri"/>
                  <a:sym typeface="Calibri"/>
                </a:rPr>
                <a:t>ST</a:t>
              </a:r>
              <a:endParaRPr b="1" sz="1800">
                <a:latin typeface="Calibri"/>
                <a:ea typeface="Calibri"/>
                <a:cs typeface="Calibri"/>
                <a:sym typeface="Calibri"/>
              </a:endParaRPr>
            </a:p>
          </p:txBody>
        </p:sp>
      </p:grpSp>
      <p:cxnSp>
        <p:nvCxnSpPr>
          <p:cNvPr id="1793" name="Google Shape;1793;p73"/>
          <p:cNvCxnSpPr>
            <a:stCxn id="1766" idx="1"/>
            <a:endCxn id="1765" idx="1"/>
          </p:cNvCxnSpPr>
          <p:nvPr/>
        </p:nvCxnSpPr>
        <p:spPr>
          <a:xfrm rot="10800000">
            <a:off x="1212975" y="2331900"/>
            <a:ext cx="1110300" cy="1141500"/>
          </a:xfrm>
          <a:prstGeom prst="bentConnector3">
            <a:avLst>
              <a:gd fmla="val 121436" name="adj1"/>
            </a:avLst>
          </a:prstGeom>
          <a:noFill/>
          <a:ln cap="flat" cmpd="sng" w="9525">
            <a:solidFill>
              <a:srgbClr val="000000"/>
            </a:solidFill>
            <a:prstDash val="solid"/>
            <a:round/>
            <a:headEnd len="med" w="med" type="none"/>
            <a:tailEnd len="med" w="med" type="stealth"/>
          </a:ln>
        </p:spPr>
      </p:cxnSp>
      <p:sp>
        <p:nvSpPr>
          <p:cNvPr id="1794" name="Google Shape;1794;p73"/>
          <p:cNvSpPr txBox="1"/>
          <p:nvPr/>
        </p:nvSpPr>
        <p:spPr>
          <a:xfrm>
            <a:off x="281875" y="2659825"/>
            <a:ext cx="1184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Fwd_GetS</a:t>
            </a:r>
            <a:endParaRPr sz="1800">
              <a:latin typeface="Calibri"/>
              <a:ea typeface="Calibri"/>
              <a:cs typeface="Calibri"/>
              <a:sym typeface="Calibri"/>
            </a:endParaRPr>
          </a:p>
        </p:txBody>
      </p:sp>
      <p:sp>
        <p:nvSpPr>
          <p:cNvPr id="1795" name="Google Shape;1795;p73"/>
          <p:cNvSpPr/>
          <p:nvPr/>
        </p:nvSpPr>
        <p:spPr>
          <a:xfrm>
            <a:off x="2323275" y="1940900"/>
            <a:ext cx="2395433" cy="407705"/>
          </a:xfrm>
          <a:custGeom>
            <a:rect b="b" l="l" r="r" t="t"/>
            <a:pathLst>
              <a:path extrusionOk="0" h="16823" w="75931">
                <a:moveTo>
                  <a:pt x="0" y="15589"/>
                </a:moveTo>
                <a:cubicBezTo>
                  <a:pt x="6994" y="12991"/>
                  <a:pt x="29310" y="-204"/>
                  <a:pt x="41965" y="2"/>
                </a:cubicBezTo>
                <a:cubicBezTo>
                  <a:pt x="54620" y="208"/>
                  <a:pt x="70270" y="14020"/>
                  <a:pt x="75931" y="16823"/>
                </a:cubicBezTo>
              </a:path>
            </a:pathLst>
          </a:custGeom>
          <a:noFill/>
          <a:ln cap="flat" cmpd="sng" w="9525">
            <a:solidFill>
              <a:srgbClr val="000000"/>
            </a:solidFill>
            <a:prstDash val="solid"/>
            <a:round/>
            <a:headEnd len="med" w="med" type="none"/>
            <a:tailEnd len="med" w="med" type="stealth"/>
          </a:ln>
        </p:spPr>
      </p:sp>
      <p:sp>
        <p:nvSpPr>
          <p:cNvPr id="1796" name="Google Shape;1796;p73"/>
          <p:cNvSpPr txBox="1"/>
          <p:nvPr/>
        </p:nvSpPr>
        <p:spPr>
          <a:xfrm>
            <a:off x="2791400" y="1847400"/>
            <a:ext cx="8592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5b. Data</a:t>
            </a:r>
            <a:endParaRPr sz="1800">
              <a:latin typeface="Calibri"/>
              <a:ea typeface="Calibri"/>
              <a:cs typeface="Calibri"/>
              <a:sym typeface="Calibri"/>
            </a:endParaRPr>
          </a:p>
        </p:txBody>
      </p:sp>
      <p:sp>
        <p:nvSpPr>
          <p:cNvPr id="1797" name="Google Shape;1797;p73"/>
          <p:cNvSpPr/>
          <p:nvPr/>
        </p:nvSpPr>
        <p:spPr>
          <a:xfrm>
            <a:off x="2288700" y="2579825"/>
            <a:ext cx="1326300" cy="695525"/>
          </a:xfrm>
          <a:custGeom>
            <a:rect b="b" l="l" r="r" t="t"/>
            <a:pathLst>
              <a:path extrusionOk="0" h="27821" w="53052">
                <a:moveTo>
                  <a:pt x="0" y="0"/>
                </a:moveTo>
                <a:cubicBezTo>
                  <a:pt x="1684" y="2801"/>
                  <a:pt x="1261" y="12170"/>
                  <a:pt x="10103" y="16807"/>
                </a:cubicBezTo>
                <a:cubicBezTo>
                  <a:pt x="18945" y="21444"/>
                  <a:pt x="45894" y="25985"/>
                  <a:pt x="53052" y="27821"/>
                </a:cubicBezTo>
              </a:path>
            </a:pathLst>
          </a:custGeom>
          <a:noFill/>
          <a:ln cap="flat" cmpd="sng" w="9525">
            <a:solidFill>
              <a:srgbClr val="000000"/>
            </a:solidFill>
            <a:prstDash val="solid"/>
            <a:round/>
            <a:headEnd len="med" w="med" type="none"/>
            <a:tailEnd len="med" w="med" type="stealth"/>
          </a:ln>
        </p:spPr>
      </p:sp>
      <p:sp>
        <p:nvSpPr>
          <p:cNvPr id="1798" name="Google Shape;1798;p73"/>
          <p:cNvSpPr txBox="1"/>
          <p:nvPr/>
        </p:nvSpPr>
        <p:spPr>
          <a:xfrm>
            <a:off x="2166900" y="2742624"/>
            <a:ext cx="761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 WB</a:t>
            </a:r>
            <a:endParaRPr sz="1800">
              <a:latin typeface="Calibri"/>
              <a:ea typeface="Calibri"/>
              <a:cs typeface="Calibri"/>
              <a:sym typeface="Calibri"/>
            </a:endParaRPr>
          </a:p>
        </p:txBody>
      </p:sp>
      <p:cxnSp>
        <p:nvCxnSpPr>
          <p:cNvPr id="1799" name="Google Shape;1799;p73"/>
          <p:cNvCxnSpPr>
            <a:stCxn id="1766" idx="0"/>
          </p:cNvCxnSpPr>
          <p:nvPr/>
        </p:nvCxnSpPr>
        <p:spPr>
          <a:xfrm flipH="1" rot="5400000">
            <a:off x="2587425" y="2227200"/>
            <a:ext cx="765000" cy="1319700"/>
          </a:xfrm>
          <a:prstGeom prst="curvedConnector2">
            <a:avLst/>
          </a:prstGeom>
          <a:noFill/>
          <a:ln cap="flat" cmpd="sng" w="9525">
            <a:solidFill>
              <a:srgbClr val="000000"/>
            </a:solidFill>
            <a:prstDash val="solid"/>
            <a:round/>
            <a:headEnd len="med" w="med" type="none"/>
            <a:tailEnd len="med" w="med" type="stealth"/>
          </a:ln>
        </p:spPr>
      </p:cxnSp>
      <p:sp>
        <p:nvSpPr>
          <p:cNvPr id="1800" name="Google Shape;1800;p73"/>
          <p:cNvSpPr txBox="1"/>
          <p:nvPr/>
        </p:nvSpPr>
        <p:spPr>
          <a:xfrm>
            <a:off x="2810513" y="2459738"/>
            <a:ext cx="5643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6. Ack</a:t>
            </a:r>
            <a:endParaRPr sz="1800">
              <a:latin typeface="Calibri"/>
              <a:ea typeface="Calibri"/>
              <a:cs typeface="Calibri"/>
              <a:sym typeface="Calibri"/>
            </a:endParaRPr>
          </a:p>
        </p:txBody>
      </p:sp>
      <p:sp>
        <p:nvSpPr>
          <p:cNvPr id="1801" name="Google Shape;1801;p73"/>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802" name="Google Shape;1802;p73"/>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1803" name="Google Shape;1803;p73"/>
          <p:cNvCxnSpPr>
            <a:stCxn id="1801" idx="2"/>
            <a:endCxn id="1766" idx="3"/>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1804" name="Google Shape;1804;p73"/>
          <p:cNvSpPr txBox="1"/>
          <p:nvPr/>
        </p:nvSpPr>
        <p:spPr>
          <a:xfrm>
            <a:off x="4767733" y="2737588"/>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grpSp>
        <p:nvGrpSpPr>
          <p:cNvPr id="1805" name="Google Shape;1805;p73"/>
          <p:cNvGrpSpPr/>
          <p:nvPr/>
        </p:nvGrpSpPr>
        <p:grpSpPr>
          <a:xfrm>
            <a:off x="5077886" y="1444204"/>
            <a:ext cx="345580" cy="646504"/>
            <a:chOff x="1334918" y="2241600"/>
            <a:chExt cx="258300" cy="498000"/>
          </a:xfrm>
        </p:grpSpPr>
        <p:cxnSp>
          <p:nvCxnSpPr>
            <p:cNvPr id="1806" name="Google Shape;1806;p73"/>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1807" name="Google Shape;1807;p73"/>
            <p:cNvSpPr txBox="1"/>
            <p:nvPr/>
          </p:nvSpPr>
          <p:spPr>
            <a:xfrm>
              <a:off x="1334918" y="2458791"/>
              <a:ext cx="258300" cy="213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1800">
                  <a:latin typeface="Calibri"/>
                  <a:ea typeface="Calibri"/>
                  <a:cs typeface="Calibri"/>
                  <a:sym typeface="Calibri"/>
                </a:rPr>
                <a:t>LD</a:t>
              </a:r>
              <a:endParaRPr b="1" sz="1800">
                <a:latin typeface="Calibri"/>
                <a:ea typeface="Calibri"/>
                <a:cs typeface="Calibri"/>
                <a:sym typeface="Calibri"/>
              </a:endParaRPr>
            </a:p>
          </p:txBody>
        </p:sp>
      </p:grpSp>
      <p:sp>
        <p:nvSpPr>
          <p:cNvPr id="1808" name="Google Shape;1808;p73"/>
          <p:cNvSpPr/>
          <p:nvPr/>
        </p:nvSpPr>
        <p:spPr>
          <a:xfrm>
            <a:off x="1759100" y="2571725"/>
            <a:ext cx="1863999" cy="695549"/>
          </a:xfrm>
          <a:custGeom>
            <a:rect b="b" l="l" r="r" t="t"/>
            <a:pathLst>
              <a:path extrusionOk="0" h="26850" w="75374">
                <a:moveTo>
                  <a:pt x="0" y="0"/>
                </a:moveTo>
                <a:cubicBezTo>
                  <a:pt x="3185" y="2611"/>
                  <a:pt x="6549" y="11193"/>
                  <a:pt x="19111" y="15668"/>
                </a:cubicBezTo>
                <a:cubicBezTo>
                  <a:pt x="31673" y="20143"/>
                  <a:pt x="65997" y="24986"/>
                  <a:pt x="75374" y="26850"/>
                </a:cubicBezTo>
              </a:path>
            </a:pathLst>
          </a:custGeom>
          <a:noFill/>
          <a:ln cap="flat" cmpd="sng" w="9525">
            <a:solidFill>
              <a:srgbClr val="000000"/>
            </a:solidFill>
            <a:prstDash val="solid"/>
            <a:round/>
            <a:headEnd len="med" w="med" type="none"/>
            <a:tailEnd len="med" w="med" type="stealth"/>
          </a:ln>
        </p:spPr>
      </p:sp>
      <p:sp>
        <p:nvSpPr>
          <p:cNvPr id="1809" name="Google Shape;1809;p73"/>
          <p:cNvSpPr txBox="1"/>
          <p:nvPr/>
        </p:nvSpPr>
        <p:spPr>
          <a:xfrm>
            <a:off x="1792650" y="2670475"/>
            <a:ext cx="691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5c. MD</a:t>
            </a:r>
            <a:endParaRPr sz="1800">
              <a:latin typeface="Calibri"/>
              <a:ea typeface="Calibri"/>
              <a:cs typeface="Calibri"/>
              <a:sym typeface="Calibri"/>
            </a:endParaRPr>
          </a:p>
        </p:txBody>
      </p:sp>
      <p:cxnSp>
        <p:nvCxnSpPr>
          <p:cNvPr id="1810" name="Google Shape;1810;p73"/>
          <p:cNvCxnSpPr>
            <a:endCxn id="1766" idx="1"/>
          </p:cNvCxnSpPr>
          <p:nvPr/>
        </p:nvCxnSpPr>
        <p:spPr>
          <a:xfrm flipH="1" rot="-5400000">
            <a:off x="1514475" y="2664600"/>
            <a:ext cx="879300" cy="738300"/>
          </a:xfrm>
          <a:prstGeom prst="bentConnector2">
            <a:avLst/>
          </a:prstGeom>
          <a:noFill/>
          <a:ln cap="flat" cmpd="sng" w="9525">
            <a:solidFill>
              <a:srgbClr val="000000"/>
            </a:solidFill>
            <a:prstDash val="solid"/>
            <a:round/>
            <a:headEnd len="med" w="med" type="none"/>
            <a:tailEnd len="med" w="med" type="stealth"/>
          </a:ln>
        </p:spPr>
      </p:cxnSp>
      <p:sp>
        <p:nvSpPr>
          <p:cNvPr id="1811" name="Google Shape;1811;p73"/>
          <p:cNvSpPr txBox="1"/>
          <p:nvPr/>
        </p:nvSpPr>
        <p:spPr>
          <a:xfrm>
            <a:off x="1218675" y="3155750"/>
            <a:ext cx="636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7. Upg</a:t>
            </a:r>
            <a:endParaRPr sz="1800">
              <a:latin typeface="Calibri"/>
              <a:ea typeface="Calibri"/>
              <a:cs typeface="Calibri"/>
              <a:sym typeface="Calibri"/>
            </a:endParaRPr>
          </a:p>
        </p:txBody>
      </p:sp>
      <p:cxnSp>
        <p:nvCxnSpPr>
          <p:cNvPr id="1812" name="Google Shape;1812;p73"/>
          <p:cNvCxnSpPr>
            <a:stCxn id="1766" idx="3"/>
            <a:endCxn id="1801" idx="3"/>
          </p:cNvCxnSpPr>
          <p:nvPr/>
        </p:nvCxnSpPr>
        <p:spPr>
          <a:xfrm flipH="1" rot="10800000">
            <a:off x="4936275" y="2340600"/>
            <a:ext cx="874500" cy="1132800"/>
          </a:xfrm>
          <a:prstGeom prst="bentConnector3">
            <a:avLst>
              <a:gd fmla="val 127226" name="adj1"/>
            </a:avLst>
          </a:prstGeom>
          <a:noFill/>
          <a:ln cap="flat" cmpd="sng" w="9525">
            <a:solidFill>
              <a:srgbClr val="000000"/>
            </a:solidFill>
            <a:prstDash val="solid"/>
            <a:round/>
            <a:headEnd len="med" w="med" type="none"/>
            <a:tailEnd len="med" w="med" type="stealth"/>
          </a:ln>
        </p:spPr>
      </p:cxnSp>
      <p:sp>
        <p:nvSpPr>
          <p:cNvPr id="1813" name="Google Shape;1813;p73"/>
          <p:cNvSpPr txBox="1"/>
          <p:nvPr/>
        </p:nvSpPr>
        <p:spPr>
          <a:xfrm>
            <a:off x="5500250" y="3008550"/>
            <a:ext cx="8592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8. INV</a:t>
            </a:r>
            <a:endParaRPr sz="1800">
              <a:latin typeface="Calibri"/>
              <a:ea typeface="Calibri"/>
              <a:cs typeface="Calibri"/>
              <a:sym typeface="Calibri"/>
            </a:endParaRPr>
          </a:p>
        </p:txBody>
      </p:sp>
      <p:sp>
        <p:nvSpPr>
          <p:cNvPr id="1814" name="Google Shape;1814;p73"/>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815" name="Google Shape;1815;p73"/>
          <p:cNvSpPr/>
          <p:nvPr/>
        </p:nvSpPr>
        <p:spPr>
          <a:xfrm>
            <a:off x="3631175" y="2604100"/>
            <a:ext cx="1625550" cy="671250"/>
          </a:xfrm>
          <a:custGeom>
            <a:rect b="b" l="l" r="r" t="t"/>
            <a:pathLst>
              <a:path extrusionOk="0" h="26850" w="65022">
                <a:moveTo>
                  <a:pt x="65022" y="0"/>
                </a:moveTo>
                <a:cubicBezTo>
                  <a:pt x="59954" y="1132"/>
                  <a:pt x="45451" y="2318"/>
                  <a:pt x="34614" y="6793"/>
                </a:cubicBezTo>
                <a:cubicBezTo>
                  <a:pt x="23777" y="11268"/>
                  <a:pt x="5769" y="23507"/>
                  <a:pt x="0" y="26850"/>
                </a:cubicBezTo>
              </a:path>
            </a:pathLst>
          </a:custGeom>
          <a:noFill/>
          <a:ln cap="flat" cmpd="sng" w="9525">
            <a:solidFill>
              <a:srgbClr val="000000"/>
            </a:solidFill>
            <a:prstDash val="solid"/>
            <a:round/>
            <a:headEnd len="med" w="med" type="none"/>
            <a:tailEnd len="med" w="med" type="stealth"/>
          </a:ln>
        </p:spPr>
      </p:sp>
      <p:sp>
        <p:nvSpPr>
          <p:cNvPr id="1816" name="Google Shape;1816;p73"/>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1817" name="Google Shape;1817;p73"/>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p:txBody>
      </p:sp>
      <p:sp>
        <p:nvSpPr>
          <p:cNvPr id="1818" name="Google Shape;1818;p73"/>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1819" name="Google Shape;1819;p73"/>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17</a:t>
            </a:r>
            <a:endParaRPr b="1" sz="2400">
              <a:solidFill>
                <a:srgbClr val="FF0000"/>
              </a:solidFill>
              <a:latin typeface="Calibri"/>
              <a:ea typeface="Calibri"/>
              <a:cs typeface="Calibri"/>
              <a:sym typeface="Calibri"/>
            </a:endParaRPr>
          </a:p>
        </p:txBody>
      </p:sp>
      <p:sp>
        <p:nvSpPr>
          <p:cNvPr id="1820" name="Google Shape;1820;p73"/>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18</a:t>
            </a:r>
            <a:endParaRPr b="1" sz="2400">
              <a:solidFill>
                <a:srgbClr val="FF0000"/>
              </a:solidFill>
              <a:latin typeface="Calibri"/>
              <a:ea typeface="Calibri"/>
              <a:cs typeface="Calibri"/>
              <a:sym typeface="Calibri"/>
            </a:endParaRPr>
          </a:p>
        </p:txBody>
      </p:sp>
      <p:cxnSp>
        <p:nvCxnSpPr>
          <p:cNvPr id="1821" name="Google Shape;1821;p73"/>
          <p:cNvCxnSpPr>
            <a:stCxn id="1801" idx="1"/>
            <a:endCxn id="1765" idx="3"/>
          </p:cNvCxnSpPr>
          <p:nvPr/>
        </p:nvCxnSpPr>
        <p:spPr>
          <a:xfrm rot="10800000">
            <a:off x="2305238" y="2331788"/>
            <a:ext cx="2413500" cy="8700"/>
          </a:xfrm>
          <a:prstGeom prst="curvedConnector3">
            <a:avLst>
              <a:gd fmla="val 47742" name="adj1"/>
            </a:avLst>
          </a:prstGeom>
          <a:noFill/>
          <a:ln cap="flat" cmpd="sng" w="9525">
            <a:solidFill>
              <a:srgbClr val="000000"/>
            </a:solidFill>
            <a:prstDash val="solid"/>
            <a:round/>
            <a:headEnd len="med" w="med" type="none"/>
            <a:tailEnd len="med" w="med" type="stealth"/>
          </a:ln>
        </p:spPr>
      </p:cxnSp>
      <p:sp>
        <p:nvSpPr>
          <p:cNvPr id="1822" name="Google Shape;1822;p73"/>
          <p:cNvSpPr txBox="1"/>
          <p:nvPr/>
        </p:nvSpPr>
        <p:spPr>
          <a:xfrm>
            <a:off x="2711175" y="2175975"/>
            <a:ext cx="11361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9a. Inv_Ack</a:t>
            </a:r>
            <a:endParaRPr sz="1800">
              <a:latin typeface="Calibri"/>
              <a:ea typeface="Calibri"/>
              <a:cs typeface="Calibri"/>
              <a:sym typeface="Calibri"/>
            </a:endParaRPr>
          </a:p>
        </p:txBody>
      </p:sp>
      <p:sp>
        <p:nvSpPr>
          <p:cNvPr id="1823" name="Google Shape;1823;p73"/>
          <p:cNvSpPr txBox="1"/>
          <p:nvPr/>
        </p:nvSpPr>
        <p:spPr>
          <a:xfrm flipH="1">
            <a:off x="3753075" y="2695575"/>
            <a:ext cx="9657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9b. MD</a:t>
            </a:r>
            <a:endParaRPr sz="1800">
              <a:latin typeface="Calibri"/>
              <a:ea typeface="Calibri"/>
              <a:cs typeface="Calibri"/>
              <a:sym typeface="Calibri"/>
            </a:endParaRPr>
          </a:p>
        </p:txBody>
      </p:sp>
      <p:sp>
        <p:nvSpPr>
          <p:cNvPr id="1824" name="Google Shape;1824;p73"/>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(M)</a:t>
            </a:r>
            <a:endParaRPr sz="2400">
              <a:latin typeface="Calibri"/>
              <a:ea typeface="Calibri"/>
              <a:cs typeface="Calibri"/>
              <a:sym typeface="Calibri"/>
            </a:endParaRPr>
          </a:p>
        </p:txBody>
      </p:sp>
      <p:sp>
        <p:nvSpPr>
          <p:cNvPr id="1825" name="Google Shape;1825;p73"/>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Detecting False Sharing in FSDetect</a:t>
            </a:r>
            <a:endParaRPr>
              <a:solidFill>
                <a:srgbClr val="745D13"/>
              </a:solidFill>
            </a:endParaRPr>
          </a:p>
        </p:txBody>
      </p:sp>
      <p:sp>
        <p:nvSpPr>
          <p:cNvPr id="1826" name="Google Shape;1826;p73"/>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1827" name="Google Shape;1827;p73"/>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1828" name="Google Shape;1828;p73"/>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1829" name="Google Shape;1829;p73"/>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830" name="Google Shape;1830;p73"/>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831" name="Google Shape;1831;p73"/>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832" name="Google Shape;1832;p73"/>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833" name="Google Shape;1833;p73"/>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834" name="Google Shape;1834;p73"/>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835" name="Google Shape;1835;p73"/>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sp>
        <p:nvSpPr>
          <p:cNvPr id="1836" name="Google Shape;1836;p73"/>
          <p:cNvSpPr/>
          <p:nvPr/>
        </p:nvSpPr>
        <p:spPr>
          <a:xfrm>
            <a:off x="898725" y="918575"/>
            <a:ext cx="6962976" cy="3089124"/>
          </a:xfrm>
          <a:prstGeom prst="irregularSeal2">
            <a:avLst/>
          </a:prstGeom>
          <a:solidFill>
            <a:srgbClr val="F6FEFF"/>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3000">
                <a:solidFill>
                  <a:srgbClr val="CC0000"/>
                </a:solidFill>
                <a:latin typeface="Calibri"/>
                <a:ea typeface="Calibri"/>
                <a:cs typeface="Calibri"/>
                <a:sym typeface="Calibri"/>
              </a:rPr>
              <a:t>I</a:t>
            </a:r>
            <a:r>
              <a:rPr lang="en" sz="3000">
                <a:solidFill>
                  <a:srgbClr val="CC0000"/>
                </a:solidFill>
                <a:latin typeface="Calibri"/>
                <a:ea typeface="Calibri"/>
                <a:cs typeface="Calibri"/>
                <a:sym typeface="Calibri"/>
              </a:rPr>
              <a:t>mpactful Instance of </a:t>
            </a:r>
            <a:r>
              <a:rPr lang="en" sz="3000">
                <a:solidFill>
                  <a:srgbClr val="CC0000"/>
                </a:solidFill>
                <a:latin typeface="Calibri"/>
                <a:ea typeface="Calibri"/>
                <a:cs typeface="Calibri"/>
                <a:sym typeface="Calibri"/>
              </a:rPr>
              <a:t>False Sharing</a:t>
            </a:r>
            <a:endParaRPr sz="3000">
              <a:solidFill>
                <a:srgbClr val="CC0000"/>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0" name="Shape 1840"/>
        <p:cNvGrpSpPr/>
        <p:nvPr/>
      </p:nvGrpSpPr>
      <p:grpSpPr>
        <a:xfrm>
          <a:off x="0" y="0"/>
          <a:ext cx="0" cy="0"/>
          <a:chOff x="0" y="0"/>
          <a:chExt cx="0" cy="0"/>
        </a:xfrm>
      </p:grpSpPr>
      <p:sp>
        <p:nvSpPr>
          <p:cNvPr id="1841" name="Google Shape;1841;p74"/>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842" name="Google Shape;1842;p74"/>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843" name="Google Shape;1843;p74"/>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844" name="Google Shape;1844;p74"/>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845" name="Google Shape;1845;p74"/>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846" name="Google Shape;1846;p74"/>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847" name="Google Shape;1847;p74"/>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C0</a:t>
            </a:r>
            <a:endParaRPr sz="2400">
              <a:latin typeface="Open Sans"/>
              <a:ea typeface="Open Sans"/>
              <a:cs typeface="Open Sans"/>
              <a:sym typeface="Open Sans"/>
            </a:endParaRPr>
          </a:p>
        </p:txBody>
      </p:sp>
      <p:sp>
        <p:nvSpPr>
          <p:cNvPr id="1848" name="Google Shape;1848;p74"/>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849" name="Google Shape;1849;p74"/>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850" name="Google Shape;1850;p74"/>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851" name="Google Shape;1851;p74"/>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852" name="Google Shape;1852;p74"/>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853" name="Google Shape;1853;p74"/>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1854" name="Google Shape;1854;p74"/>
          <p:cNvSpPr txBox="1"/>
          <p:nvPr/>
        </p:nvSpPr>
        <p:spPr>
          <a:xfrm>
            <a:off x="6437475" y="32617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1855" name="Google Shape;1855;p74"/>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1856" name="Google Shape;1856;p74"/>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1857" name="Google Shape;1857;p74"/>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858" name="Google Shape;1858;p74"/>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859" name="Google Shape;1859;p74"/>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1860" name="Google Shape;1860;p74"/>
          <p:cNvSpPr txBox="1"/>
          <p:nvPr/>
        </p:nvSpPr>
        <p:spPr>
          <a:xfrm>
            <a:off x="6437475" y="3547330"/>
            <a:ext cx="859200" cy="2802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1861" name="Google Shape;1861;p74"/>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862" name="Google Shape;1862;p74"/>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grpSp>
        <p:nvGrpSpPr>
          <p:cNvPr id="1863" name="Google Shape;1863;p74"/>
          <p:cNvGrpSpPr/>
          <p:nvPr/>
        </p:nvGrpSpPr>
        <p:grpSpPr>
          <a:xfrm>
            <a:off x="1633999" y="1446112"/>
            <a:ext cx="345580" cy="631514"/>
            <a:chOff x="1334918" y="2241600"/>
            <a:chExt cx="258300" cy="498000"/>
          </a:xfrm>
        </p:grpSpPr>
        <p:cxnSp>
          <p:nvCxnSpPr>
            <p:cNvPr id="1864" name="Google Shape;1864;p74"/>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1865" name="Google Shape;1865;p74"/>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1800">
                  <a:latin typeface="Calibri"/>
                  <a:ea typeface="Calibri"/>
                  <a:cs typeface="Calibri"/>
                  <a:sym typeface="Calibri"/>
                </a:rPr>
                <a:t>ST</a:t>
              </a:r>
              <a:endParaRPr b="1" sz="1800">
                <a:latin typeface="Calibri"/>
                <a:ea typeface="Calibri"/>
                <a:cs typeface="Calibri"/>
                <a:sym typeface="Calibri"/>
              </a:endParaRPr>
            </a:p>
          </p:txBody>
        </p:sp>
      </p:grpSp>
      <p:sp>
        <p:nvSpPr>
          <p:cNvPr id="1866" name="Google Shape;1866;p74"/>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867" name="Google Shape;1867;p74"/>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868" name="Google Shape;1868;p74"/>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869" name="Google Shape;1869;p74"/>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1870" name="Google Shape;1870;p74"/>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p:txBody>
      </p:sp>
      <p:sp>
        <p:nvSpPr>
          <p:cNvPr id="1871" name="Google Shape;1871;p74"/>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1872" name="Google Shape;1872;p74"/>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17</a:t>
            </a:r>
            <a:endParaRPr sz="2400">
              <a:latin typeface="Calibri"/>
              <a:ea typeface="Calibri"/>
              <a:cs typeface="Calibri"/>
              <a:sym typeface="Calibri"/>
            </a:endParaRPr>
          </a:p>
        </p:txBody>
      </p:sp>
      <p:sp>
        <p:nvSpPr>
          <p:cNvPr id="1873" name="Google Shape;1873;p74"/>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18</a:t>
            </a:r>
            <a:endParaRPr sz="2400">
              <a:latin typeface="Calibri"/>
              <a:ea typeface="Calibri"/>
              <a:cs typeface="Calibri"/>
              <a:sym typeface="Calibri"/>
            </a:endParaRPr>
          </a:p>
        </p:txBody>
      </p:sp>
      <p:sp>
        <p:nvSpPr>
          <p:cNvPr id="1874" name="Google Shape;1874;p74"/>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Eliminating False Sharing in FSLite</a:t>
            </a:r>
            <a:endParaRPr>
              <a:solidFill>
                <a:srgbClr val="745D13"/>
              </a:solidFill>
            </a:endParaRPr>
          </a:p>
        </p:txBody>
      </p:sp>
      <p:sp>
        <p:nvSpPr>
          <p:cNvPr id="1875" name="Google Shape;1875;p74"/>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(M)</a:t>
            </a:r>
            <a:endParaRPr sz="2400">
              <a:latin typeface="Calibri"/>
              <a:ea typeface="Calibri"/>
              <a:cs typeface="Calibri"/>
              <a:sym typeface="Calibri"/>
            </a:endParaRPr>
          </a:p>
        </p:txBody>
      </p:sp>
      <p:sp>
        <p:nvSpPr>
          <p:cNvPr id="1876" name="Google Shape;1876;p74"/>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1877" name="Google Shape;1877;p74"/>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1878" name="Google Shape;1878;p74"/>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1879" name="Google Shape;1879;p74"/>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880" name="Google Shape;1880;p74"/>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881" name="Google Shape;1881;p74"/>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882" name="Google Shape;1882;p74"/>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883" name="Google Shape;1883;p74"/>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884" name="Google Shape;1884;p74"/>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885" name="Google Shape;1885;p74"/>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9" name="Shape 1889"/>
        <p:cNvGrpSpPr/>
        <p:nvPr/>
      </p:nvGrpSpPr>
      <p:grpSpPr>
        <a:xfrm>
          <a:off x="0" y="0"/>
          <a:ext cx="0" cy="0"/>
          <a:chOff x="0" y="0"/>
          <a:chExt cx="0" cy="0"/>
        </a:xfrm>
      </p:grpSpPr>
      <p:sp>
        <p:nvSpPr>
          <p:cNvPr id="1890" name="Google Shape;1890;p75"/>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891" name="Google Shape;1891;p75"/>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Eliminating False Sharing in FSLite</a:t>
            </a:r>
            <a:endParaRPr>
              <a:solidFill>
                <a:srgbClr val="745D13"/>
              </a:solidFill>
            </a:endParaRPr>
          </a:p>
        </p:txBody>
      </p:sp>
      <p:sp>
        <p:nvSpPr>
          <p:cNvPr id="1892" name="Google Shape;1892;p75"/>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893" name="Google Shape;1893;p75"/>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894" name="Google Shape;1894;p75"/>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895" name="Google Shape;1895;p75"/>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896" name="Google Shape;1896;p75"/>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897" name="Google Shape;1897;p75"/>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C0</a:t>
            </a:r>
            <a:endParaRPr sz="2400">
              <a:latin typeface="Open Sans"/>
              <a:ea typeface="Open Sans"/>
              <a:cs typeface="Open Sans"/>
              <a:sym typeface="Open Sans"/>
            </a:endParaRPr>
          </a:p>
        </p:txBody>
      </p:sp>
      <p:sp>
        <p:nvSpPr>
          <p:cNvPr id="1898" name="Google Shape;1898;p75"/>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899" name="Google Shape;1899;p75"/>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00" name="Google Shape;1900;p75"/>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01" name="Google Shape;1901;p75"/>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02" name="Google Shape;1902;p75"/>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03" name="Google Shape;1903;p75"/>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1904" name="Google Shape;1904;p75"/>
          <p:cNvSpPr txBox="1"/>
          <p:nvPr/>
        </p:nvSpPr>
        <p:spPr>
          <a:xfrm>
            <a:off x="6437475" y="32617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1905" name="Google Shape;1905;p75"/>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1906" name="Google Shape;1906;p75"/>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1907" name="Google Shape;1907;p75"/>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08" name="Google Shape;1908;p75"/>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09" name="Google Shape;1909;p75"/>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1910" name="Google Shape;1910;p75"/>
          <p:cNvSpPr txBox="1"/>
          <p:nvPr/>
        </p:nvSpPr>
        <p:spPr>
          <a:xfrm>
            <a:off x="6437475" y="3547330"/>
            <a:ext cx="859200" cy="2802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1911" name="Google Shape;1911;p75"/>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912" name="Google Shape;1912;p75"/>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grpSp>
        <p:nvGrpSpPr>
          <p:cNvPr id="1913" name="Google Shape;1913;p75"/>
          <p:cNvGrpSpPr/>
          <p:nvPr/>
        </p:nvGrpSpPr>
        <p:grpSpPr>
          <a:xfrm>
            <a:off x="1633999" y="1446112"/>
            <a:ext cx="345580" cy="631514"/>
            <a:chOff x="1334918" y="2241600"/>
            <a:chExt cx="258300" cy="498000"/>
          </a:xfrm>
        </p:grpSpPr>
        <p:cxnSp>
          <p:nvCxnSpPr>
            <p:cNvPr id="1914" name="Google Shape;1914;p75"/>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915" name="Google Shape;1915;p75"/>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sp>
        <p:nvSpPr>
          <p:cNvPr id="1916" name="Google Shape;1916;p75"/>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917" name="Google Shape;1917;p75"/>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1918" name="Google Shape;1918;p75"/>
          <p:cNvCxnSpPr/>
          <p:nvPr/>
        </p:nvCxnSpPr>
        <p:spPr>
          <a:xfrm rot="5400000">
            <a:off x="4661138" y="2869838"/>
            <a:ext cx="878700" cy="328500"/>
          </a:xfrm>
          <a:prstGeom prst="bentConnector2">
            <a:avLst/>
          </a:prstGeom>
          <a:noFill/>
          <a:ln cap="flat" cmpd="sng" w="28575">
            <a:solidFill>
              <a:srgbClr val="0000FF"/>
            </a:solidFill>
            <a:prstDash val="solid"/>
            <a:round/>
            <a:headEnd len="med" w="med" type="none"/>
            <a:tailEnd len="med" w="med" type="stealth"/>
          </a:ln>
        </p:spPr>
      </p:cxnSp>
      <p:sp>
        <p:nvSpPr>
          <p:cNvPr id="1919" name="Google Shape;1919;p75"/>
          <p:cNvSpPr txBox="1"/>
          <p:nvPr/>
        </p:nvSpPr>
        <p:spPr>
          <a:xfrm>
            <a:off x="4763458" y="2759600"/>
            <a:ext cx="10026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0000FF"/>
                </a:solidFill>
                <a:latin typeface="Calibri"/>
                <a:ea typeface="Calibri"/>
                <a:cs typeface="Calibri"/>
                <a:sym typeface="Calibri"/>
              </a:rPr>
              <a:t>1</a:t>
            </a:r>
            <a:r>
              <a:rPr lang="en" sz="2400">
                <a:solidFill>
                  <a:srgbClr val="0000FF"/>
                </a:solidFill>
                <a:latin typeface="Calibri"/>
                <a:ea typeface="Calibri"/>
                <a:cs typeface="Calibri"/>
                <a:sym typeface="Calibri"/>
              </a:rPr>
              <a:t>. GetS</a:t>
            </a:r>
            <a:endParaRPr sz="2400">
              <a:solidFill>
                <a:srgbClr val="0000FF"/>
              </a:solidFill>
              <a:latin typeface="Calibri"/>
              <a:ea typeface="Calibri"/>
              <a:cs typeface="Calibri"/>
              <a:sym typeface="Calibri"/>
            </a:endParaRPr>
          </a:p>
        </p:txBody>
      </p:sp>
      <p:sp>
        <p:nvSpPr>
          <p:cNvPr id="1920" name="Google Shape;1920;p75"/>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921" name="Google Shape;1921;p75"/>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1922" name="Google Shape;1922;p75"/>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p:txBody>
      </p:sp>
      <p:sp>
        <p:nvSpPr>
          <p:cNvPr id="1923" name="Google Shape;1923;p75"/>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1924" name="Google Shape;1924;p75"/>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17</a:t>
            </a:r>
            <a:endParaRPr sz="2400">
              <a:latin typeface="Calibri"/>
              <a:ea typeface="Calibri"/>
              <a:cs typeface="Calibri"/>
              <a:sym typeface="Calibri"/>
            </a:endParaRPr>
          </a:p>
        </p:txBody>
      </p:sp>
      <p:sp>
        <p:nvSpPr>
          <p:cNvPr id="1925" name="Google Shape;1925;p75"/>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18</a:t>
            </a:r>
            <a:endParaRPr sz="2400">
              <a:latin typeface="Calibri"/>
              <a:ea typeface="Calibri"/>
              <a:cs typeface="Calibri"/>
              <a:sym typeface="Calibri"/>
            </a:endParaRPr>
          </a:p>
        </p:txBody>
      </p:sp>
      <p:sp>
        <p:nvSpPr>
          <p:cNvPr id="1926" name="Google Shape;1926;p75"/>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(M)</a:t>
            </a:r>
            <a:endParaRPr sz="2400">
              <a:latin typeface="Calibri"/>
              <a:ea typeface="Calibri"/>
              <a:cs typeface="Calibri"/>
              <a:sym typeface="Calibri"/>
            </a:endParaRPr>
          </a:p>
        </p:txBody>
      </p:sp>
      <p:sp>
        <p:nvSpPr>
          <p:cNvPr id="1927" name="Google Shape;1927;p75"/>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1928" name="Google Shape;1928;p75"/>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1929" name="Google Shape;1929;p75"/>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1930" name="Google Shape;1930;p75"/>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931" name="Google Shape;1931;p75"/>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932" name="Google Shape;1932;p75"/>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933" name="Google Shape;1933;p75"/>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934" name="Google Shape;1934;p75"/>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935" name="Google Shape;1935;p75"/>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936" name="Google Shape;1936;p75"/>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0" name="Shape 1940"/>
        <p:cNvGrpSpPr/>
        <p:nvPr/>
      </p:nvGrpSpPr>
      <p:grpSpPr>
        <a:xfrm>
          <a:off x="0" y="0"/>
          <a:ext cx="0" cy="0"/>
          <a:chOff x="0" y="0"/>
          <a:chExt cx="0" cy="0"/>
        </a:xfrm>
      </p:grpSpPr>
      <p:sp>
        <p:nvSpPr>
          <p:cNvPr id="1941" name="Google Shape;1941;p76"/>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942" name="Google Shape;1942;p76"/>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943" name="Google Shape;1943;p76"/>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944" name="Google Shape;1944;p76"/>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45" name="Google Shape;1945;p76"/>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46" name="Google Shape;1946;p76"/>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47" name="Google Shape;1947;p76"/>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C0</a:t>
            </a:r>
            <a:endParaRPr sz="2400">
              <a:latin typeface="Open Sans"/>
              <a:ea typeface="Open Sans"/>
              <a:cs typeface="Open Sans"/>
              <a:sym typeface="Open Sans"/>
            </a:endParaRPr>
          </a:p>
        </p:txBody>
      </p:sp>
      <p:sp>
        <p:nvSpPr>
          <p:cNvPr id="1948" name="Google Shape;1948;p76"/>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49" name="Google Shape;1949;p76"/>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50" name="Google Shape;1950;p76"/>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51" name="Google Shape;1951;p76"/>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52" name="Google Shape;1952;p76"/>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53" name="Google Shape;1953;p76"/>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1954" name="Google Shape;1954;p76"/>
          <p:cNvSpPr txBox="1"/>
          <p:nvPr/>
        </p:nvSpPr>
        <p:spPr>
          <a:xfrm>
            <a:off x="6437475" y="32617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1955" name="Google Shape;1955;p76"/>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1956" name="Google Shape;1956;p76"/>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1957" name="Google Shape;1957;p76"/>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58" name="Google Shape;1958;p76"/>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59" name="Google Shape;1959;p76"/>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1960" name="Google Shape;1960;p76"/>
          <p:cNvSpPr txBox="1"/>
          <p:nvPr/>
        </p:nvSpPr>
        <p:spPr>
          <a:xfrm>
            <a:off x="6437475" y="3547330"/>
            <a:ext cx="859200" cy="2802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1961" name="Google Shape;1961;p76"/>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1962" name="Google Shape;1962;p76"/>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963" name="Google Shape;1963;p76"/>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1964" name="Google Shape;1964;p76"/>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1965" name="Google Shape;1965;p76"/>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1966" name="Google Shape;1966;p76"/>
          <p:cNvSpPr txBox="1"/>
          <p:nvPr/>
        </p:nvSpPr>
        <p:spPr>
          <a:xfrm>
            <a:off x="4763458" y="2759600"/>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a:t>
            </a:r>
            <a:r>
              <a:rPr lang="en" sz="1800">
                <a:latin typeface="Calibri"/>
                <a:ea typeface="Calibri"/>
                <a:cs typeface="Calibri"/>
                <a:sym typeface="Calibri"/>
              </a:rPr>
              <a:t>. GetS</a:t>
            </a:r>
            <a:endParaRPr sz="1800">
              <a:latin typeface="Calibri"/>
              <a:ea typeface="Calibri"/>
              <a:cs typeface="Calibri"/>
              <a:sym typeface="Calibri"/>
            </a:endParaRPr>
          </a:p>
        </p:txBody>
      </p:sp>
      <p:cxnSp>
        <p:nvCxnSpPr>
          <p:cNvPr id="1967" name="Google Shape;1967;p76"/>
          <p:cNvCxnSpPr>
            <a:stCxn id="1943" idx="0"/>
            <a:endCxn id="1942" idx="3"/>
          </p:cNvCxnSpPr>
          <p:nvPr/>
        </p:nvCxnSpPr>
        <p:spPr>
          <a:xfrm flipH="1" rot="5400000">
            <a:off x="2498475" y="2138250"/>
            <a:ext cx="937800" cy="1324800"/>
          </a:xfrm>
          <a:prstGeom prst="curvedConnector2">
            <a:avLst/>
          </a:prstGeom>
          <a:noFill/>
          <a:ln cap="flat" cmpd="sng" w="28575">
            <a:solidFill>
              <a:srgbClr val="FF00FF"/>
            </a:solidFill>
            <a:prstDash val="solid"/>
            <a:round/>
            <a:headEnd len="med" w="med" type="none"/>
            <a:tailEnd len="med" w="med" type="stealth"/>
          </a:ln>
        </p:spPr>
      </p:cxnSp>
      <p:sp>
        <p:nvSpPr>
          <p:cNvPr id="1968" name="Google Shape;1968;p76"/>
          <p:cNvSpPr txBox="1"/>
          <p:nvPr/>
        </p:nvSpPr>
        <p:spPr>
          <a:xfrm>
            <a:off x="2485625" y="2507050"/>
            <a:ext cx="13248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00FF"/>
                </a:solidFill>
                <a:highlight>
                  <a:srgbClr val="FFFFFF"/>
                </a:highlight>
                <a:latin typeface="Calibri"/>
                <a:ea typeface="Calibri"/>
                <a:cs typeface="Calibri"/>
                <a:sym typeface="Calibri"/>
              </a:rPr>
              <a:t>2</a:t>
            </a:r>
            <a:r>
              <a:rPr lang="en" sz="2400">
                <a:solidFill>
                  <a:srgbClr val="FF00FF"/>
                </a:solidFill>
                <a:highlight>
                  <a:srgbClr val="FFFFFF"/>
                </a:highlight>
                <a:latin typeface="Calibri"/>
                <a:ea typeface="Calibri"/>
                <a:cs typeface="Calibri"/>
                <a:sym typeface="Calibri"/>
              </a:rPr>
              <a:t>. TR_PRV</a:t>
            </a:r>
            <a:endParaRPr sz="2400">
              <a:solidFill>
                <a:srgbClr val="FF00FF"/>
              </a:solidFill>
              <a:highlight>
                <a:srgbClr val="FFFFFF"/>
              </a:highlight>
              <a:latin typeface="Calibri"/>
              <a:ea typeface="Calibri"/>
              <a:cs typeface="Calibri"/>
              <a:sym typeface="Calibri"/>
            </a:endParaRPr>
          </a:p>
        </p:txBody>
      </p:sp>
      <p:sp>
        <p:nvSpPr>
          <p:cNvPr id="1969" name="Google Shape;1969;p76"/>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1970" name="Google Shape;1970;p76"/>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1971" name="Google Shape;1971;p76"/>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1</a:t>
            </a:r>
            <a:endParaRPr b="1" sz="2400">
              <a:solidFill>
                <a:srgbClr val="FF0000"/>
              </a:solidFill>
              <a:latin typeface="Calibri"/>
              <a:ea typeface="Calibri"/>
              <a:cs typeface="Calibri"/>
              <a:sym typeface="Calibri"/>
            </a:endParaRPr>
          </a:p>
        </p:txBody>
      </p:sp>
      <p:sp>
        <p:nvSpPr>
          <p:cNvPr id="1972" name="Google Shape;1972;p76"/>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1973" name="Google Shape;1973;p76"/>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17</a:t>
            </a:r>
            <a:endParaRPr sz="2400">
              <a:latin typeface="Calibri"/>
              <a:ea typeface="Calibri"/>
              <a:cs typeface="Calibri"/>
              <a:sym typeface="Calibri"/>
            </a:endParaRPr>
          </a:p>
        </p:txBody>
      </p:sp>
      <p:sp>
        <p:nvSpPr>
          <p:cNvPr id="1974" name="Google Shape;1974;p76"/>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18</a:t>
            </a:r>
            <a:endParaRPr sz="2400">
              <a:latin typeface="Calibri"/>
              <a:ea typeface="Calibri"/>
              <a:cs typeface="Calibri"/>
              <a:sym typeface="Calibri"/>
            </a:endParaRPr>
          </a:p>
        </p:txBody>
      </p:sp>
      <p:sp>
        <p:nvSpPr>
          <p:cNvPr id="1975" name="Google Shape;1975;p76"/>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Eliminating False Sharing in FSLite</a:t>
            </a:r>
            <a:endParaRPr>
              <a:solidFill>
                <a:srgbClr val="745D13"/>
              </a:solidFill>
            </a:endParaRPr>
          </a:p>
        </p:txBody>
      </p:sp>
      <p:sp>
        <p:nvSpPr>
          <p:cNvPr id="1976" name="Google Shape;1976;p76"/>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(M)</a:t>
            </a:r>
            <a:endParaRPr sz="2400">
              <a:latin typeface="Calibri"/>
              <a:ea typeface="Calibri"/>
              <a:cs typeface="Calibri"/>
              <a:sym typeface="Calibri"/>
            </a:endParaRPr>
          </a:p>
        </p:txBody>
      </p:sp>
      <p:sp>
        <p:nvSpPr>
          <p:cNvPr id="1977" name="Google Shape;1977;p76"/>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1978" name="Google Shape;1978;p76"/>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1979" name="Google Shape;1979;p76"/>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1980" name="Google Shape;1980;p76"/>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981" name="Google Shape;1981;p76"/>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982" name="Google Shape;1982;p76"/>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1983" name="Google Shape;1983;p76"/>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1984" name="Google Shape;1984;p76"/>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1985" name="Google Shape;1985;p76"/>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1986" name="Google Shape;1986;p76"/>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grpSp>
        <p:nvGrpSpPr>
          <p:cNvPr id="1987" name="Google Shape;1987;p76"/>
          <p:cNvGrpSpPr/>
          <p:nvPr/>
        </p:nvGrpSpPr>
        <p:grpSpPr>
          <a:xfrm>
            <a:off x="1633999" y="1446112"/>
            <a:ext cx="345580" cy="631514"/>
            <a:chOff x="1334918" y="2241600"/>
            <a:chExt cx="258300" cy="498000"/>
          </a:xfrm>
        </p:grpSpPr>
        <p:cxnSp>
          <p:nvCxnSpPr>
            <p:cNvPr id="1988" name="Google Shape;1988;p76"/>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1989" name="Google Shape;1989;p76"/>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3" name="Shape 1993"/>
        <p:cNvGrpSpPr/>
        <p:nvPr/>
      </p:nvGrpSpPr>
      <p:grpSpPr>
        <a:xfrm>
          <a:off x="0" y="0"/>
          <a:ext cx="0" cy="0"/>
          <a:chOff x="0" y="0"/>
          <a:chExt cx="0" cy="0"/>
        </a:xfrm>
      </p:grpSpPr>
      <p:sp>
        <p:nvSpPr>
          <p:cNvPr id="1994" name="Google Shape;1994;p77"/>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1995" name="Google Shape;1995;p77"/>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1996" name="Google Shape;1996;p77"/>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1997" name="Google Shape;1997;p77"/>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98" name="Google Shape;1998;p77"/>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1999" name="Google Shape;1999;p77"/>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00" name="Google Shape;2000;p77"/>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C0</a:t>
            </a:r>
            <a:endParaRPr sz="2400">
              <a:latin typeface="Open Sans"/>
              <a:ea typeface="Open Sans"/>
              <a:cs typeface="Open Sans"/>
              <a:sym typeface="Open Sans"/>
            </a:endParaRPr>
          </a:p>
        </p:txBody>
      </p:sp>
      <p:sp>
        <p:nvSpPr>
          <p:cNvPr id="2001" name="Google Shape;2001;p77"/>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02" name="Google Shape;2002;p77"/>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03" name="Google Shape;2003;p77"/>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04" name="Google Shape;2004;p77"/>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05" name="Google Shape;2005;p77"/>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06" name="Google Shape;2006;p77"/>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2007" name="Google Shape;2007;p77"/>
          <p:cNvSpPr txBox="1"/>
          <p:nvPr/>
        </p:nvSpPr>
        <p:spPr>
          <a:xfrm>
            <a:off x="6437475" y="32617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2008" name="Google Shape;2008;p77"/>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2009" name="Google Shape;2009;p77"/>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2010" name="Google Shape;2010;p77"/>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11" name="Google Shape;2011;p77"/>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12" name="Google Shape;2012;p77"/>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2013" name="Google Shape;2013;p77"/>
          <p:cNvSpPr txBox="1"/>
          <p:nvPr/>
        </p:nvSpPr>
        <p:spPr>
          <a:xfrm>
            <a:off x="6437475" y="3547330"/>
            <a:ext cx="859200" cy="2802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2014" name="Google Shape;2014;p77"/>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2015" name="Google Shape;2015;p77"/>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016" name="Google Shape;2016;p77"/>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2017" name="Google Shape;2017;p77"/>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2018" name="Google Shape;2018;p77"/>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2019" name="Google Shape;2019;p77"/>
          <p:cNvSpPr txBox="1"/>
          <p:nvPr/>
        </p:nvSpPr>
        <p:spPr>
          <a:xfrm>
            <a:off x="4763458" y="2759600"/>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cxnSp>
        <p:nvCxnSpPr>
          <p:cNvPr id="2020" name="Google Shape;2020;p77"/>
          <p:cNvCxnSpPr>
            <a:stCxn id="1996" idx="0"/>
            <a:endCxn id="1995" idx="3"/>
          </p:cNvCxnSpPr>
          <p:nvPr/>
        </p:nvCxnSpPr>
        <p:spPr>
          <a:xfrm flipH="1" rot="5400000">
            <a:off x="2498475" y="2138250"/>
            <a:ext cx="937800" cy="1324800"/>
          </a:xfrm>
          <a:prstGeom prst="curvedConnector2">
            <a:avLst/>
          </a:prstGeom>
          <a:noFill/>
          <a:ln cap="flat" cmpd="sng" w="9525">
            <a:solidFill>
              <a:srgbClr val="000000"/>
            </a:solidFill>
            <a:prstDash val="solid"/>
            <a:round/>
            <a:headEnd len="med" w="med" type="none"/>
            <a:tailEnd len="med" w="med" type="stealth"/>
          </a:ln>
        </p:spPr>
      </p:cxnSp>
      <p:sp>
        <p:nvSpPr>
          <p:cNvPr id="2021" name="Google Shape;2021;p77"/>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2022" name="Google Shape;2022;p77"/>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2023" name="Google Shape;2023;p77"/>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2024" name="Google Shape;2024;p77"/>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2025" name="Google Shape;2025;p77"/>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17</a:t>
            </a:r>
            <a:endParaRPr sz="2400">
              <a:latin typeface="Calibri"/>
              <a:ea typeface="Calibri"/>
              <a:cs typeface="Calibri"/>
              <a:sym typeface="Calibri"/>
            </a:endParaRPr>
          </a:p>
        </p:txBody>
      </p:sp>
      <p:sp>
        <p:nvSpPr>
          <p:cNvPr id="2026" name="Google Shape;2026;p77"/>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18</a:t>
            </a:r>
            <a:endParaRPr sz="2400">
              <a:latin typeface="Calibri"/>
              <a:ea typeface="Calibri"/>
              <a:cs typeface="Calibri"/>
              <a:sym typeface="Calibri"/>
            </a:endParaRPr>
          </a:p>
        </p:txBody>
      </p:sp>
      <p:sp>
        <p:nvSpPr>
          <p:cNvPr id="2027" name="Google Shape;2027;p77"/>
          <p:cNvSpPr txBox="1"/>
          <p:nvPr>
            <p:ph type="title"/>
          </p:nvPr>
        </p:nvSpPr>
        <p:spPr>
          <a:xfrm>
            <a:off x="463850" y="217400"/>
            <a:ext cx="61116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Eliminating False Sharing in FSLite</a:t>
            </a:r>
            <a:endParaRPr>
              <a:solidFill>
                <a:srgbClr val="745D13"/>
              </a:solidFill>
            </a:endParaRPr>
          </a:p>
        </p:txBody>
      </p:sp>
      <p:sp>
        <p:nvSpPr>
          <p:cNvPr id="2028" name="Google Shape;2028;p77"/>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(M)</a:t>
            </a:r>
            <a:endParaRPr sz="2400">
              <a:latin typeface="Calibri"/>
              <a:ea typeface="Calibri"/>
              <a:cs typeface="Calibri"/>
              <a:sym typeface="Calibri"/>
            </a:endParaRPr>
          </a:p>
        </p:txBody>
      </p:sp>
      <p:sp>
        <p:nvSpPr>
          <p:cNvPr id="2029" name="Google Shape;2029;p77"/>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2030" name="Google Shape;2030;p77"/>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2031" name="Google Shape;2031;p77"/>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2032" name="Google Shape;2032;p77"/>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2033" name="Google Shape;2033;p77"/>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2034" name="Google Shape;2034;p77"/>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2035" name="Google Shape;2035;p77"/>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2036" name="Google Shape;2036;p77"/>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2037" name="Google Shape;2037;p77"/>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2038" name="Google Shape;2038;p77"/>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cxnSp>
        <p:nvCxnSpPr>
          <p:cNvPr id="2039" name="Google Shape;2039;p77"/>
          <p:cNvCxnSpPr>
            <a:stCxn id="1995" idx="2"/>
            <a:endCxn id="1996" idx="0"/>
          </p:cNvCxnSpPr>
          <p:nvPr/>
        </p:nvCxnSpPr>
        <p:spPr>
          <a:xfrm flipH="1" rot="-5400000">
            <a:off x="2352801" y="1992350"/>
            <a:ext cx="683400" cy="1870800"/>
          </a:xfrm>
          <a:prstGeom prst="curvedConnector3">
            <a:avLst>
              <a:gd fmla="val 82927" name="adj1"/>
            </a:avLst>
          </a:prstGeom>
          <a:noFill/>
          <a:ln cap="flat" cmpd="sng" w="28575">
            <a:solidFill>
              <a:srgbClr val="745D13"/>
            </a:solidFill>
            <a:prstDash val="solid"/>
            <a:round/>
            <a:headEnd len="med" w="med" type="none"/>
            <a:tailEnd len="med" w="med" type="stealth"/>
          </a:ln>
        </p:spPr>
      </p:cxnSp>
      <p:sp>
        <p:nvSpPr>
          <p:cNvPr id="2040" name="Google Shape;2040;p77"/>
          <p:cNvSpPr txBox="1"/>
          <p:nvPr/>
        </p:nvSpPr>
        <p:spPr>
          <a:xfrm>
            <a:off x="2003825" y="2805311"/>
            <a:ext cx="9246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783F04"/>
                </a:solidFill>
                <a:highlight>
                  <a:srgbClr val="FFFFFF"/>
                </a:highlight>
                <a:latin typeface="Calibri"/>
                <a:ea typeface="Calibri"/>
                <a:cs typeface="Calibri"/>
                <a:sym typeface="Calibri"/>
              </a:rPr>
              <a:t>3. MD</a:t>
            </a:r>
            <a:endParaRPr sz="2400">
              <a:solidFill>
                <a:srgbClr val="783F04"/>
              </a:solidFill>
              <a:highlight>
                <a:srgbClr val="FFFFFF"/>
              </a:highlight>
              <a:latin typeface="Calibri"/>
              <a:ea typeface="Calibri"/>
              <a:cs typeface="Calibri"/>
              <a:sym typeface="Calibri"/>
            </a:endParaRPr>
          </a:p>
        </p:txBody>
      </p:sp>
      <p:sp>
        <p:nvSpPr>
          <p:cNvPr id="2041" name="Google Shape;2041;p77"/>
          <p:cNvSpPr txBox="1"/>
          <p:nvPr/>
        </p:nvSpPr>
        <p:spPr>
          <a:xfrm>
            <a:off x="2485625" y="2433150"/>
            <a:ext cx="10392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TR_PRV</a:t>
            </a:r>
            <a:endParaRPr sz="1800">
              <a:latin typeface="Calibri"/>
              <a:ea typeface="Calibri"/>
              <a:cs typeface="Calibri"/>
              <a:sym typeface="Calibri"/>
            </a:endParaRPr>
          </a:p>
        </p:txBody>
      </p:sp>
      <p:grpSp>
        <p:nvGrpSpPr>
          <p:cNvPr id="2042" name="Google Shape;2042;p77"/>
          <p:cNvGrpSpPr/>
          <p:nvPr/>
        </p:nvGrpSpPr>
        <p:grpSpPr>
          <a:xfrm>
            <a:off x="1633999" y="1446112"/>
            <a:ext cx="345580" cy="631514"/>
            <a:chOff x="1334918" y="2241600"/>
            <a:chExt cx="258300" cy="498000"/>
          </a:xfrm>
        </p:grpSpPr>
        <p:cxnSp>
          <p:nvCxnSpPr>
            <p:cNvPr id="2043" name="Google Shape;2043;p77"/>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2044" name="Google Shape;2044;p77"/>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8" name="Shape 2048"/>
        <p:cNvGrpSpPr/>
        <p:nvPr/>
      </p:nvGrpSpPr>
      <p:grpSpPr>
        <a:xfrm>
          <a:off x="0" y="0"/>
          <a:ext cx="0" cy="0"/>
          <a:chOff x="0" y="0"/>
          <a:chExt cx="0" cy="0"/>
        </a:xfrm>
      </p:grpSpPr>
      <p:sp>
        <p:nvSpPr>
          <p:cNvPr id="2049" name="Google Shape;2049;p78"/>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2050" name="Google Shape;2050;p78"/>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2051" name="Google Shape;2051;p78"/>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2052" name="Google Shape;2052;p78"/>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53" name="Google Shape;2053;p78"/>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54" name="Google Shape;2054;p78"/>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55" name="Google Shape;2055;p78"/>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56" name="Google Shape;2056;p78"/>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57" name="Google Shape;2057;p78"/>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58" name="Google Shape;2058;p78"/>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59" name="Google Shape;2059;p78"/>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60" name="Google Shape;2060;p78"/>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61" name="Google Shape;2061;p78"/>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2062" name="Google Shape;2062;p78"/>
          <p:cNvSpPr txBox="1"/>
          <p:nvPr/>
        </p:nvSpPr>
        <p:spPr>
          <a:xfrm>
            <a:off x="6437475" y="3261719"/>
            <a:ext cx="859200" cy="280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2063" name="Google Shape;2063;p78"/>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2064" name="Google Shape;2064;p78"/>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2065" name="Google Shape;2065;p78"/>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66" name="Google Shape;2066;p78"/>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67" name="Google Shape;2067;p78"/>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068" name="Google Shape;2068;p78"/>
          <p:cNvSpPr txBox="1"/>
          <p:nvPr/>
        </p:nvSpPr>
        <p:spPr>
          <a:xfrm>
            <a:off x="6437475" y="3547330"/>
            <a:ext cx="859200" cy="280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2069" name="Google Shape;2069;p78"/>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2070" name="Google Shape;2070;p78"/>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071" name="Google Shape;2071;p78"/>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2072" name="Google Shape;2072;p78"/>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2073" name="Google Shape;2073;p78"/>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2074" name="Google Shape;2074;p78"/>
          <p:cNvSpPr txBox="1"/>
          <p:nvPr/>
        </p:nvSpPr>
        <p:spPr>
          <a:xfrm>
            <a:off x="4763458" y="2759600"/>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cxnSp>
        <p:nvCxnSpPr>
          <p:cNvPr id="2075" name="Google Shape;2075;p78"/>
          <p:cNvCxnSpPr>
            <a:stCxn id="2051" idx="0"/>
          </p:cNvCxnSpPr>
          <p:nvPr/>
        </p:nvCxnSpPr>
        <p:spPr>
          <a:xfrm flipH="1" rot="5400000">
            <a:off x="2587425" y="2227200"/>
            <a:ext cx="765000" cy="1319700"/>
          </a:xfrm>
          <a:prstGeom prst="curvedConnector2">
            <a:avLst/>
          </a:prstGeom>
          <a:noFill/>
          <a:ln cap="flat" cmpd="sng" w="9525">
            <a:solidFill>
              <a:srgbClr val="000000"/>
            </a:solidFill>
            <a:prstDash val="solid"/>
            <a:round/>
            <a:headEnd len="med" w="med" type="none"/>
            <a:tailEnd len="med" w="med" type="stealth"/>
          </a:ln>
        </p:spPr>
      </p:cxnSp>
      <p:sp>
        <p:nvSpPr>
          <p:cNvPr id="2076" name="Google Shape;2076;p78"/>
          <p:cNvSpPr txBox="1"/>
          <p:nvPr/>
        </p:nvSpPr>
        <p:spPr>
          <a:xfrm>
            <a:off x="2475875" y="2570725"/>
            <a:ext cx="9657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a:t>
            </a:r>
            <a:r>
              <a:rPr lang="en" sz="1800">
                <a:latin typeface="Calibri"/>
                <a:ea typeface="Calibri"/>
                <a:cs typeface="Calibri"/>
                <a:sym typeface="Calibri"/>
              </a:rPr>
              <a:t>. TR_Prv</a:t>
            </a:r>
            <a:endParaRPr sz="1800">
              <a:latin typeface="Calibri"/>
              <a:ea typeface="Calibri"/>
              <a:cs typeface="Calibri"/>
              <a:sym typeface="Calibri"/>
            </a:endParaRPr>
          </a:p>
        </p:txBody>
      </p:sp>
      <p:sp>
        <p:nvSpPr>
          <p:cNvPr id="2077" name="Google Shape;2077;p78"/>
          <p:cNvSpPr/>
          <p:nvPr/>
        </p:nvSpPr>
        <p:spPr>
          <a:xfrm>
            <a:off x="1992001" y="2586050"/>
            <a:ext cx="1637780" cy="683524"/>
          </a:xfrm>
          <a:custGeom>
            <a:rect b="b" l="l" r="r" t="t"/>
            <a:pathLst>
              <a:path extrusionOk="0" h="21803" w="29479">
                <a:moveTo>
                  <a:pt x="0" y="0"/>
                </a:moveTo>
                <a:cubicBezTo>
                  <a:pt x="1280" y="2098"/>
                  <a:pt x="2764" y="8956"/>
                  <a:pt x="7677" y="12590"/>
                </a:cubicBezTo>
                <a:cubicBezTo>
                  <a:pt x="12590" y="16224"/>
                  <a:pt x="25845" y="20268"/>
                  <a:pt x="29479" y="21803"/>
                </a:cubicBezTo>
              </a:path>
            </a:pathLst>
          </a:custGeom>
          <a:noFill/>
          <a:ln cap="flat" cmpd="sng" w="9525">
            <a:solidFill>
              <a:srgbClr val="000000"/>
            </a:solidFill>
            <a:prstDash val="solid"/>
            <a:round/>
            <a:headEnd len="med" w="med" type="none"/>
            <a:tailEnd len="med" w="med" type="stealth"/>
          </a:ln>
        </p:spPr>
      </p:sp>
      <p:sp>
        <p:nvSpPr>
          <p:cNvPr id="2078" name="Google Shape;2078;p78"/>
          <p:cNvSpPr txBox="1"/>
          <p:nvPr/>
        </p:nvSpPr>
        <p:spPr>
          <a:xfrm>
            <a:off x="2214775" y="2874075"/>
            <a:ext cx="691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a:t>
            </a:r>
            <a:r>
              <a:rPr lang="en" sz="1800">
                <a:latin typeface="Calibri"/>
                <a:ea typeface="Calibri"/>
                <a:cs typeface="Calibri"/>
                <a:sym typeface="Calibri"/>
              </a:rPr>
              <a:t>. MD</a:t>
            </a:r>
            <a:endParaRPr sz="1800">
              <a:latin typeface="Calibri"/>
              <a:ea typeface="Calibri"/>
              <a:cs typeface="Calibri"/>
              <a:sym typeface="Calibri"/>
            </a:endParaRPr>
          </a:p>
        </p:txBody>
      </p:sp>
      <p:sp>
        <p:nvSpPr>
          <p:cNvPr id="2079" name="Google Shape;2079;p78"/>
          <p:cNvSpPr/>
          <p:nvPr/>
        </p:nvSpPr>
        <p:spPr>
          <a:xfrm>
            <a:off x="1213100" y="2058513"/>
            <a:ext cx="4752300" cy="1505100"/>
          </a:xfrm>
          <a:prstGeom prst="roundRect">
            <a:avLst>
              <a:gd fmla="val 16667" name="adj"/>
            </a:avLst>
          </a:prstGeom>
          <a:solidFill>
            <a:srgbClr val="FEF9F9"/>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3000">
                <a:solidFill>
                  <a:srgbClr val="0000FF"/>
                </a:solidFill>
                <a:latin typeface="Montserrat"/>
                <a:ea typeface="Montserrat"/>
                <a:cs typeface="Montserrat"/>
                <a:sym typeface="Montserrat"/>
              </a:rPr>
              <a:t>Directory performs a conflict detection check</a:t>
            </a:r>
            <a:endParaRPr sz="3000">
              <a:solidFill>
                <a:srgbClr val="0000FF"/>
              </a:solidFill>
              <a:latin typeface="Montserrat"/>
              <a:ea typeface="Montserrat"/>
              <a:cs typeface="Montserrat"/>
              <a:sym typeface="Montserrat"/>
            </a:endParaRPr>
          </a:p>
        </p:txBody>
      </p:sp>
      <p:sp>
        <p:nvSpPr>
          <p:cNvPr id="2080" name="Google Shape;2080;p78"/>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2081" name="Google Shape;2081;p78"/>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2082" name="Google Shape;2082;p78"/>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0</a:t>
            </a:r>
            <a:endParaRPr b="1" sz="2400">
              <a:solidFill>
                <a:srgbClr val="FF0000"/>
              </a:solidFill>
              <a:latin typeface="Calibri"/>
              <a:ea typeface="Calibri"/>
              <a:cs typeface="Calibri"/>
              <a:sym typeface="Calibri"/>
            </a:endParaRPr>
          </a:p>
        </p:txBody>
      </p:sp>
      <p:sp>
        <p:nvSpPr>
          <p:cNvPr id="2083" name="Google Shape;2083;p78"/>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2084" name="Google Shape;2084;p78"/>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17</a:t>
            </a:r>
            <a:endParaRPr sz="2400">
              <a:latin typeface="Calibri"/>
              <a:ea typeface="Calibri"/>
              <a:cs typeface="Calibri"/>
              <a:sym typeface="Calibri"/>
            </a:endParaRPr>
          </a:p>
        </p:txBody>
      </p:sp>
      <p:sp>
        <p:nvSpPr>
          <p:cNvPr id="2085" name="Google Shape;2085;p78"/>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18</a:t>
            </a:r>
            <a:endParaRPr sz="2400">
              <a:latin typeface="Calibri"/>
              <a:ea typeface="Calibri"/>
              <a:cs typeface="Calibri"/>
              <a:sym typeface="Calibri"/>
            </a:endParaRPr>
          </a:p>
        </p:txBody>
      </p:sp>
      <p:sp>
        <p:nvSpPr>
          <p:cNvPr id="2086" name="Google Shape;2086;p78"/>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Eliminating False Sharing in FSLite</a:t>
            </a:r>
            <a:endParaRPr>
              <a:solidFill>
                <a:srgbClr val="745D13"/>
              </a:solidFill>
            </a:endParaRPr>
          </a:p>
        </p:txBody>
      </p:sp>
      <p:sp>
        <p:nvSpPr>
          <p:cNvPr id="2087" name="Google Shape;2087;p78"/>
          <p:cNvSpPr txBox="1"/>
          <p:nvPr/>
        </p:nvSpPr>
        <p:spPr>
          <a:xfrm>
            <a:off x="307325" y="4062375"/>
            <a:ext cx="16965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Block B0 (M)</a:t>
            </a:r>
            <a:endParaRPr sz="2400">
              <a:latin typeface="Calibri"/>
              <a:ea typeface="Calibri"/>
              <a:cs typeface="Calibri"/>
              <a:sym typeface="Calibri"/>
            </a:endParaRPr>
          </a:p>
        </p:txBody>
      </p:sp>
      <p:sp>
        <p:nvSpPr>
          <p:cNvPr id="2088" name="Google Shape;2088;p78"/>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2089" name="Google Shape;2089;p78"/>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2090" name="Google Shape;2090;p78"/>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2091" name="Google Shape;2091;p78"/>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2092" name="Google Shape;2092;p78"/>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2093" name="Google Shape;2093;p78"/>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2094" name="Google Shape;2094;p78"/>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2095" name="Google Shape;2095;p78"/>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2096" name="Google Shape;2096;p78"/>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2097" name="Google Shape;2097;p78"/>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grpSp>
        <p:nvGrpSpPr>
          <p:cNvPr id="2098" name="Google Shape;2098;p78"/>
          <p:cNvGrpSpPr/>
          <p:nvPr/>
        </p:nvGrpSpPr>
        <p:grpSpPr>
          <a:xfrm>
            <a:off x="1633999" y="1446112"/>
            <a:ext cx="345580" cy="631514"/>
            <a:chOff x="1334918" y="2241600"/>
            <a:chExt cx="258300" cy="498000"/>
          </a:xfrm>
        </p:grpSpPr>
        <p:cxnSp>
          <p:nvCxnSpPr>
            <p:cNvPr id="2099" name="Google Shape;2099;p78"/>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2100" name="Google Shape;2100;p78"/>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4" name="Shape 2104"/>
        <p:cNvGrpSpPr/>
        <p:nvPr/>
      </p:nvGrpSpPr>
      <p:grpSpPr>
        <a:xfrm>
          <a:off x="0" y="0"/>
          <a:ext cx="0" cy="0"/>
          <a:chOff x="0" y="0"/>
          <a:chExt cx="0" cy="0"/>
        </a:xfrm>
      </p:grpSpPr>
      <p:sp>
        <p:nvSpPr>
          <p:cNvPr id="2105" name="Google Shape;2105;p79"/>
          <p:cNvSpPr/>
          <p:nvPr/>
        </p:nvSpPr>
        <p:spPr>
          <a:xfrm>
            <a:off x="1786850" y="2571751"/>
            <a:ext cx="1842880" cy="697860"/>
          </a:xfrm>
          <a:custGeom>
            <a:rect b="b" l="l" r="r" t="t"/>
            <a:pathLst>
              <a:path extrusionOk="0" h="21803" w="29479">
                <a:moveTo>
                  <a:pt x="0" y="0"/>
                </a:moveTo>
                <a:cubicBezTo>
                  <a:pt x="1280" y="2098"/>
                  <a:pt x="2764" y="8956"/>
                  <a:pt x="7677" y="12590"/>
                </a:cubicBezTo>
                <a:cubicBezTo>
                  <a:pt x="12590" y="16224"/>
                  <a:pt x="25845" y="20268"/>
                  <a:pt x="29479" y="21803"/>
                </a:cubicBezTo>
              </a:path>
            </a:pathLst>
          </a:custGeom>
          <a:noFill/>
          <a:ln cap="flat" cmpd="sng" w="9525">
            <a:solidFill>
              <a:srgbClr val="000000"/>
            </a:solidFill>
            <a:prstDash val="solid"/>
            <a:round/>
            <a:headEnd len="med" w="med" type="none"/>
            <a:tailEnd len="med" w="med" type="stealth"/>
          </a:ln>
        </p:spPr>
      </p:sp>
      <p:sp>
        <p:nvSpPr>
          <p:cNvPr id="2106" name="Google Shape;2106;p79"/>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2107" name="Google Shape;2107;p79"/>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2108" name="Google Shape;2108;p79"/>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2109" name="Google Shape;2109;p79"/>
          <p:cNvSpPr txBox="1"/>
          <p:nvPr/>
        </p:nvSpPr>
        <p:spPr>
          <a:xfrm>
            <a:off x="210275" y="4062375"/>
            <a:ext cx="17937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300">
                <a:latin typeface="Calibri"/>
                <a:ea typeface="Calibri"/>
                <a:cs typeface="Calibri"/>
                <a:sym typeface="Calibri"/>
              </a:rPr>
              <a:t>Block B0 (PRV)</a:t>
            </a:r>
            <a:endParaRPr sz="2300">
              <a:latin typeface="Calibri"/>
              <a:ea typeface="Calibri"/>
              <a:cs typeface="Calibri"/>
              <a:sym typeface="Calibri"/>
            </a:endParaRPr>
          </a:p>
        </p:txBody>
      </p:sp>
      <p:sp>
        <p:nvSpPr>
          <p:cNvPr id="2110" name="Google Shape;2110;p79"/>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11" name="Google Shape;2111;p79"/>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12" name="Google Shape;2112;p79"/>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13" name="Google Shape;2113;p79"/>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14" name="Google Shape;2114;p79"/>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15" name="Google Shape;2115;p79"/>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16" name="Google Shape;2116;p79"/>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17" name="Google Shape;2117;p79"/>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18" name="Google Shape;2118;p79"/>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19" name="Google Shape;2119;p79"/>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2120" name="Google Shape;2120;p79"/>
          <p:cNvSpPr txBox="1"/>
          <p:nvPr/>
        </p:nvSpPr>
        <p:spPr>
          <a:xfrm>
            <a:off x="6437475" y="3261719"/>
            <a:ext cx="859200" cy="280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2121" name="Google Shape;2121;p79"/>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2122" name="Google Shape;2122;p79"/>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2123" name="Google Shape;2123;p79"/>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24" name="Google Shape;2124;p79"/>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25" name="Google Shape;2125;p79"/>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2400">
                <a:solidFill>
                  <a:srgbClr val="FF0000"/>
                </a:solidFill>
                <a:latin typeface="Calibri"/>
                <a:ea typeface="Calibri"/>
                <a:cs typeface="Calibri"/>
                <a:sym typeface="Calibri"/>
              </a:rPr>
              <a:t>1</a:t>
            </a:r>
            <a:endParaRPr b="1" sz="2400">
              <a:solidFill>
                <a:srgbClr val="FF0000"/>
              </a:solidFill>
              <a:latin typeface="Calibri"/>
              <a:ea typeface="Calibri"/>
              <a:cs typeface="Calibri"/>
              <a:sym typeface="Calibri"/>
            </a:endParaRPr>
          </a:p>
        </p:txBody>
      </p:sp>
      <p:sp>
        <p:nvSpPr>
          <p:cNvPr id="2126" name="Google Shape;2126;p79"/>
          <p:cNvSpPr txBox="1"/>
          <p:nvPr/>
        </p:nvSpPr>
        <p:spPr>
          <a:xfrm>
            <a:off x="6437475" y="3547330"/>
            <a:ext cx="859200" cy="2802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2127" name="Google Shape;2127;p79"/>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2128" name="Google Shape;2128;p79"/>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129" name="Google Shape;2129;p79"/>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2130" name="Google Shape;2130;p79"/>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2131" name="Google Shape;2131;p79"/>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2132" name="Google Shape;2132;p79"/>
          <p:cNvSpPr txBox="1"/>
          <p:nvPr/>
        </p:nvSpPr>
        <p:spPr>
          <a:xfrm>
            <a:off x="4951550" y="3056550"/>
            <a:ext cx="8592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cxnSp>
        <p:nvCxnSpPr>
          <p:cNvPr id="2133" name="Google Shape;2133;p79"/>
          <p:cNvCxnSpPr>
            <a:stCxn id="2108" idx="0"/>
            <a:endCxn id="2107" idx="3"/>
          </p:cNvCxnSpPr>
          <p:nvPr/>
        </p:nvCxnSpPr>
        <p:spPr>
          <a:xfrm flipH="1" rot="5400000">
            <a:off x="2498475" y="2138250"/>
            <a:ext cx="937800" cy="1324800"/>
          </a:xfrm>
          <a:prstGeom prst="curvedConnector2">
            <a:avLst/>
          </a:prstGeom>
          <a:noFill/>
          <a:ln cap="flat" cmpd="sng" w="9525">
            <a:solidFill>
              <a:srgbClr val="000000"/>
            </a:solidFill>
            <a:prstDash val="solid"/>
            <a:round/>
            <a:headEnd len="med" w="med" type="none"/>
            <a:tailEnd len="med" w="med" type="stealth"/>
          </a:ln>
        </p:spPr>
      </p:cxnSp>
      <p:cxnSp>
        <p:nvCxnSpPr>
          <p:cNvPr id="2134" name="Google Shape;2134;p79"/>
          <p:cNvCxnSpPr>
            <a:endCxn id="2129" idx="1"/>
          </p:cNvCxnSpPr>
          <p:nvPr/>
        </p:nvCxnSpPr>
        <p:spPr>
          <a:xfrm rot="-5400000">
            <a:off x="3881438" y="2446088"/>
            <a:ext cx="942900" cy="731700"/>
          </a:xfrm>
          <a:prstGeom prst="bentConnector2">
            <a:avLst/>
          </a:prstGeom>
          <a:noFill/>
          <a:ln cap="flat" cmpd="sng" w="28575">
            <a:solidFill>
              <a:srgbClr val="FF9900"/>
            </a:solidFill>
            <a:prstDash val="solid"/>
            <a:round/>
            <a:headEnd len="med" w="med" type="none"/>
            <a:tailEnd len="med" w="med" type="stealth"/>
          </a:ln>
        </p:spPr>
      </p:cxnSp>
      <p:sp>
        <p:nvSpPr>
          <p:cNvPr id="2135" name="Google Shape;2135;p79"/>
          <p:cNvSpPr txBox="1"/>
          <p:nvPr/>
        </p:nvSpPr>
        <p:spPr>
          <a:xfrm>
            <a:off x="3298550" y="2687250"/>
            <a:ext cx="16377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9900"/>
                </a:solidFill>
                <a:highlight>
                  <a:srgbClr val="FFFFFF"/>
                </a:highlight>
                <a:latin typeface="Calibri"/>
                <a:ea typeface="Calibri"/>
                <a:cs typeface="Calibri"/>
                <a:sym typeface="Calibri"/>
              </a:rPr>
              <a:t>4</a:t>
            </a:r>
            <a:r>
              <a:rPr lang="en" sz="2400">
                <a:solidFill>
                  <a:srgbClr val="FF9900"/>
                </a:solidFill>
                <a:highlight>
                  <a:srgbClr val="FFFFFF"/>
                </a:highlight>
                <a:latin typeface="Calibri"/>
                <a:ea typeface="Calibri"/>
                <a:cs typeface="Calibri"/>
                <a:sym typeface="Calibri"/>
              </a:rPr>
              <a:t>. Data_PRV</a:t>
            </a:r>
            <a:endParaRPr sz="2400">
              <a:solidFill>
                <a:srgbClr val="FF9900"/>
              </a:solidFill>
              <a:highlight>
                <a:srgbClr val="FFFFFF"/>
              </a:highlight>
              <a:latin typeface="Calibri"/>
              <a:ea typeface="Calibri"/>
              <a:cs typeface="Calibri"/>
              <a:sym typeface="Calibri"/>
            </a:endParaRPr>
          </a:p>
        </p:txBody>
      </p:sp>
      <p:sp>
        <p:nvSpPr>
          <p:cNvPr id="2136" name="Google Shape;2136;p79"/>
          <p:cNvSpPr txBox="1"/>
          <p:nvPr/>
        </p:nvSpPr>
        <p:spPr>
          <a:xfrm>
            <a:off x="2485624" y="4062375"/>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2400">
                <a:solidFill>
                  <a:srgbClr val="FF0000"/>
                </a:solidFill>
                <a:latin typeface="Calibri"/>
                <a:ea typeface="Calibri"/>
                <a:cs typeface="Calibri"/>
                <a:sym typeface="Calibri"/>
              </a:rPr>
              <a:t>C1</a:t>
            </a:r>
            <a:endParaRPr b="1" sz="2400">
              <a:solidFill>
                <a:srgbClr val="FF0000"/>
              </a:solidFill>
              <a:latin typeface="Calibri"/>
              <a:ea typeface="Calibri"/>
              <a:cs typeface="Calibri"/>
              <a:sym typeface="Calibri"/>
            </a:endParaRPr>
          </a:p>
        </p:txBody>
      </p:sp>
      <p:sp>
        <p:nvSpPr>
          <p:cNvPr id="2137" name="Google Shape;2137;p79"/>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2138" name="Google Shape;2138;p79"/>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2139" name="Google Shape;2139;p79"/>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p:txBody>
      </p:sp>
      <p:sp>
        <p:nvSpPr>
          <p:cNvPr id="2140" name="Google Shape;2140;p79"/>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2141" name="Google Shape;2141;p79"/>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17</a:t>
            </a:r>
            <a:endParaRPr sz="2400">
              <a:latin typeface="Calibri"/>
              <a:ea typeface="Calibri"/>
              <a:cs typeface="Calibri"/>
              <a:sym typeface="Calibri"/>
            </a:endParaRPr>
          </a:p>
        </p:txBody>
      </p:sp>
      <p:sp>
        <p:nvSpPr>
          <p:cNvPr id="2142" name="Google Shape;2142;p79"/>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18</a:t>
            </a:r>
            <a:endParaRPr sz="2400">
              <a:latin typeface="Calibri"/>
              <a:ea typeface="Calibri"/>
              <a:cs typeface="Calibri"/>
              <a:sym typeface="Calibri"/>
            </a:endParaRPr>
          </a:p>
        </p:txBody>
      </p:sp>
      <p:sp>
        <p:nvSpPr>
          <p:cNvPr id="2143" name="Google Shape;2143;p79"/>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Eliminating False Sharing in FSLite</a:t>
            </a:r>
            <a:endParaRPr>
              <a:solidFill>
                <a:srgbClr val="745D13"/>
              </a:solidFill>
            </a:endParaRPr>
          </a:p>
        </p:txBody>
      </p:sp>
      <p:sp>
        <p:nvSpPr>
          <p:cNvPr id="2144" name="Google Shape;2144;p79"/>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2145" name="Google Shape;2145;p79"/>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2146" name="Google Shape;2146;p79"/>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2147" name="Google Shape;2147;p79"/>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2148" name="Google Shape;2148;p79"/>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2149" name="Google Shape;2149;p79"/>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2150" name="Google Shape;2150;p79"/>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2151" name="Google Shape;2151;p79"/>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2152" name="Google Shape;2152;p79"/>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2153" name="Google Shape;2153;p79"/>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sp>
        <p:nvSpPr>
          <p:cNvPr id="2154" name="Google Shape;2154;p79"/>
          <p:cNvSpPr txBox="1"/>
          <p:nvPr/>
        </p:nvSpPr>
        <p:spPr>
          <a:xfrm>
            <a:off x="2214775" y="2874075"/>
            <a:ext cx="691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a:t>
            </a:r>
            <a:r>
              <a:rPr lang="en" sz="1800">
                <a:latin typeface="Calibri"/>
                <a:ea typeface="Calibri"/>
                <a:cs typeface="Calibri"/>
                <a:sym typeface="Calibri"/>
              </a:rPr>
              <a:t>. MD</a:t>
            </a:r>
            <a:endParaRPr sz="1800">
              <a:latin typeface="Calibri"/>
              <a:ea typeface="Calibri"/>
              <a:cs typeface="Calibri"/>
              <a:sym typeface="Calibri"/>
            </a:endParaRPr>
          </a:p>
        </p:txBody>
      </p:sp>
      <p:sp>
        <p:nvSpPr>
          <p:cNvPr id="2155" name="Google Shape;2155;p79"/>
          <p:cNvSpPr txBox="1"/>
          <p:nvPr/>
        </p:nvSpPr>
        <p:spPr>
          <a:xfrm>
            <a:off x="2485625" y="2433150"/>
            <a:ext cx="10392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a:t>
            </a:r>
            <a:r>
              <a:rPr lang="en" sz="1800">
                <a:latin typeface="Calibri"/>
                <a:ea typeface="Calibri"/>
                <a:cs typeface="Calibri"/>
                <a:sym typeface="Calibri"/>
              </a:rPr>
              <a:t>. TR_PRV</a:t>
            </a:r>
            <a:endParaRPr sz="1800">
              <a:latin typeface="Calibri"/>
              <a:ea typeface="Calibri"/>
              <a:cs typeface="Calibri"/>
              <a:sym typeface="Calibri"/>
            </a:endParaRPr>
          </a:p>
        </p:txBody>
      </p:sp>
      <p:grpSp>
        <p:nvGrpSpPr>
          <p:cNvPr id="2156" name="Google Shape;2156;p79"/>
          <p:cNvGrpSpPr/>
          <p:nvPr/>
        </p:nvGrpSpPr>
        <p:grpSpPr>
          <a:xfrm>
            <a:off x="1633999" y="1446112"/>
            <a:ext cx="345580" cy="631514"/>
            <a:chOff x="1334918" y="2241600"/>
            <a:chExt cx="258300" cy="498000"/>
          </a:xfrm>
        </p:grpSpPr>
        <p:cxnSp>
          <p:nvCxnSpPr>
            <p:cNvPr id="2157" name="Google Shape;2157;p79"/>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2158" name="Google Shape;2158;p79"/>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2" name="Shape 2162"/>
        <p:cNvGrpSpPr/>
        <p:nvPr/>
      </p:nvGrpSpPr>
      <p:grpSpPr>
        <a:xfrm>
          <a:off x="0" y="0"/>
          <a:ext cx="0" cy="0"/>
          <a:chOff x="0" y="0"/>
          <a:chExt cx="0" cy="0"/>
        </a:xfrm>
      </p:grpSpPr>
      <p:sp>
        <p:nvSpPr>
          <p:cNvPr id="2163" name="Google Shape;2163;p80"/>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2164" name="Google Shape;2164;p80"/>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2165" name="Google Shape;2165;p80"/>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2166" name="Google Shape;2166;p80"/>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67" name="Google Shape;2167;p80"/>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68" name="Google Shape;2168;p80"/>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69" name="Google Shape;2169;p80"/>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70" name="Google Shape;2170;p80"/>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71" name="Google Shape;2171;p80"/>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72" name="Google Shape;2172;p80"/>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73" name="Google Shape;2173;p80"/>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74" name="Google Shape;2174;p80"/>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75" name="Google Shape;2175;p80"/>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2176" name="Google Shape;2176;p80"/>
          <p:cNvSpPr txBox="1"/>
          <p:nvPr/>
        </p:nvSpPr>
        <p:spPr>
          <a:xfrm>
            <a:off x="6437475" y="3261719"/>
            <a:ext cx="859200" cy="280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2177" name="Google Shape;2177;p80"/>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2178" name="Google Shape;2178;p80"/>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2179" name="Google Shape;2179;p80"/>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80" name="Google Shape;2180;p80"/>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181" name="Google Shape;2181;p80"/>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2182" name="Google Shape;2182;p80"/>
          <p:cNvSpPr txBox="1"/>
          <p:nvPr/>
        </p:nvSpPr>
        <p:spPr>
          <a:xfrm>
            <a:off x="6437475" y="3547330"/>
            <a:ext cx="859200" cy="2802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2183" name="Google Shape;2183;p80"/>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2184" name="Google Shape;2184;p80"/>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185" name="Google Shape;2185;p80"/>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2186" name="Google Shape;2186;p80"/>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2187" name="Google Shape;2187;p80"/>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2188" name="Google Shape;2188;p80"/>
          <p:cNvSpPr txBox="1"/>
          <p:nvPr/>
        </p:nvSpPr>
        <p:spPr>
          <a:xfrm>
            <a:off x="4763458" y="2759600"/>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a:t>
            </a:r>
            <a:r>
              <a:rPr lang="en" sz="1800">
                <a:latin typeface="Calibri"/>
                <a:ea typeface="Calibri"/>
                <a:cs typeface="Calibri"/>
                <a:sym typeface="Calibri"/>
              </a:rPr>
              <a:t>. GetS</a:t>
            </a:r>
            <a:endParaRPr sz="1800">
              <a:latin typeface="Calibri"/>
              <a:ea typeface="Calibri"/>
              <a:cs typeface="Calibri"/>
              <a:sym typeface="Calibri"/>
            </a:endParaRPr>
          </a:p>
        </p:txBody>
      </p:sp>
      <p:cxnSp>
        <p:nvCxnSpPr>
          <p:cNvPr id="2189" name="Google Shape;2189;p80"/>
          <p:cNvCxnSpPr>
            <a:stCxn id="2165" idx="0"/>
            <a:endCxn id="2164" idx="3"/>
          </p:cNvCxnSpPr>
          <p:nvPr/>
        </p:nvCxnSpPr>
        <p:spPr>
          <a:xfrm flipH="1" rot="5400000">
            <a:off x="2498475" y="2138250"/>
            <a:ext cx="937800" cy="1324800"/>
          </a:xfrm>
          <a:prstGeom prst="curvedConnector2">
            <a:avLst/>
          </a:prstGeom>
          <a:noFill/>
          <a:ln cap="flat" cmpd="sng" w="9525">
            <a:solidFill>
              <a:srgbClr val="000000"/>
            </a:solidFill>
            <a:prstDash val="solid"/>
            <a:round/>
            <a:headEnd len="med" w="med" type="none"/>
            <a:tailEnd len="med" w="med" type="stealth"/>
          </a:ln>
        </p:spPr>
      </p:cxnSp>
      <p:cxnSp>
        <p:nvCxnSpPr>
          <p:cNvPr id="2190" name="Google Shape;2190;p80"/>
          <p:cNvCxnSpPr>
            <a:endCxn id="2185" idx="1"/>
          </p:cNvCxnSpPr>
          <p:nvPr/>
        </p:nvCxnSpPr>
        <p:spPr>
          <a:xfrm rot="-5400000">
            <a:off x="3881438" y="2446088"/>
            <a:ext cx="942900" cy="731700"/>
          </a:xfrm>
          <a:prstGeom prst="bentConnector2">
            <a:avLst/>
          </a:prstGeom>
          <a:noFill/>
          <a:ln cap="flat" cmpd="sng" w="9525">
            <a:solidFill>
              <a:srgbClr val="000000"/>
            </a:solidFill>
            <a:prstDash val="solid"/>
            <a:round/>
            <a:headEnd len="med" w="med" type="none"/>
            <a:tailEnd len="med" w="med" type="stealth"/>
          </a:ln>
        </p:spPr>
      </p:cxnSp>
      <p:sp>
        <p:nvSpPr>
          <p:cNvPr id="2191" name="Google Shape;2191;p80"/>
          <p:cNvSpPr txBox="1"/>
          <p:nvPr/>
        </p:nvSpPr>
        <p:spPr>
          <a:xfrm>
            <a:off x="3684950" y="2662050"/>
            <a:ext cx="11961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a:t>
            </a:r>
            <a:r>
              <a:rPr lang="en" sz="1800">
                <a:latin typeface="Calibri"/>
                <a:ea typeface="Calibri"/>
                <a:cs typeface="Calibri"/>
                <a:sym typeface="Calibri"/>
              </a:rPr>
              <a:t>. Data_PRV</a:t>
            </a:r>
            <a:endParaRPr sz="1800">
              <a:latin typeface="Calibri"/>
              <a:ea typeface="Calibri"/>
              <a:cs typeface="Calibri"/>
              <a:sym typeface="Calibri"/>
            </a:endParaRPr>
          </a:p>
        </p:txBody>
      </p:sp>
      <p:sp>
        <p:nvSpPr>
          <p:cNvPr id="2192" name="Google Shape;2192;p80"/>
          <p:cNvSpPr txBox="1"/>
          <p:nvPr/>
        </p:nvSpPr>
        <p:spPr>
          <a:xfrm>
            <a:off x="2485624" y="4062375"/>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C1</a:t>
            </a:r>
            <a:endParaRPr sz="2400">
              <a:latin typeface="Calibri"/>
              <a:ea typeface="Calibri"/>
              <a:cs typeface="Calibri"/>
              <a:sym typeface="Calibri"/>
            </a:endParaRPr>
          </a:p>
        </p:txBody>
      </p:sp>
      <p:grpSp>
        <p:nvGrpSpPr>
          <p:cNvPr id="2193" name="Google Shape;2193;p80"/>
          <p:cNvGrpSpPr/>
          <p:nvPr/>
        </p:nvGrpSpPr>
        <p:grpSpPr>
          <a:xfrm>
            <a:off x="5077886" y="1444204"/>
            <a:ext cx="345580" cy="646504"/>
            <a:chOff x="1334918" y="2241600"/>
            <a:chExt cx="258300" cy="498000"/>
          </a:xfrm>
        </p:grpSpPr>
        <p:cxnSp>
          <p:nvCxnSpPr>
            <p:cNvPr id="2194" name="Google Shape;2194;p80"/>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2195" name="Google Shape;2195;p80"/>
            <p:cNvSpPr txBox="1"/>
            <p:nvPr/>
          </p:nvSpPr>
          <p:spPr>
            <a:xfrm>
              <a:off x="1334918" y="2458791"/>
              <a:ext cx="258300" cy="213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1800">
                  <a:latin typeface="Calibri"/>
                  <a:ea typeface="Calibri"/>
                  <a:cs typeface="Calibri"/>
                  <a:sym typeface="Calibri"/>
                </a:rPr>
                <a:t>LD</a:t>
              </a:r>
              <a:endParaRPr b="1" sz="1800">
                <a:latin typeface="Calibri"/>
                <a:ea typeface="Calibri"/>
                <a:cs typeface="Calibri"/>
                <a:sym typeface="Calibri"/>
              </a:endParaRPr>
            </a:p>
          </p:txBody>
        </p:sp>
      </p:grpSp>
      <p:sp>
        <p:nvSpPr>
          <p:cNvPr id="2196" name="Google Shape;2196;p80"/>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2197" name="Google Shape;2197;p80"/>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2198" name="Google Shape;2198;p80"/>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p:txBody>
      </p:sp>
      <p:sp>
        <p:nvSpPr>
          <p:cNvPr id="2199" name="Google Shape;2199;p80"/>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2200" name="Google Shape;2200;p80"/>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17</a:t>
            </a:r>
            <a:endParaRPr sz="2400">
              <a:latin typeface="Calibri"/>
              <a:ea typeface="Calibri"/>
              <a:cs typeface="Calibri"/>
              <a:sym typeface="Calibri"/>
            </a:endParaRPr>
          </a:p>
        </p:txBody>
      </p:sp>
      <p:sp>
        <p:nvSpPr>
          <p:cNvPr id="2201" name="Google Shape;2201;p80"/>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18</a:t>
            </a:r>
            <a:endParaRPr sz="2400">
              <a:latin typeface="Calibri"/>
              <a:ea typeface="Calibri"/>
              <a:cs typeface="Calibri"/>
              <a:sym typeface="Calibri"/>
            </a:endParaRPr>
          </a:p>
        </p:txBody>
      </p:sp>
      <p:sp>
        <p:nvSpPr>
          <p:cNvPr id="2202" name="Google Shape;2202;p80"/>
          <p:cNvSpPr txBox="1"/>
          <p:nvPr/>
        </p:nvSpPr>
        <p:spPr>
          <a:xfrm>
            <a:off x="210275" y="4062375"/>
            <a:ext cx="17937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300">
                <a:latin typeface="Calibri"/>
                <a:ea typeface="Calibri"/>
                <a:cs typeface="Calibri"/>
                <a:sym typeface="Calibri"/>
              </a:rPr>
              <a:t>Block B0 (PRV)</a:t>
            </a:r>
            <a:endParaRPr sz="2300">
              <a:latin typeface="Calibri"/>
              <a:ea typeface="Calibri"/>
              <a:cs typeface="Calibri"/>
              <a:sym typeface="Calibri"/>
            </a:endParaRPr>
          </a:p>
        </p:txBody>
      </p:sp>
      <p:sp>
        <p:nvSpPr>
          <p:cNvPr id="2203" name="Google Shape;2203;p80"/>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Eliminating False Sharing in FSLite</a:t>
            </a:r>
            <a:endParaRPr>
              <a:solidFill>
                <a:srgbClr val="745D13"/>
              </a:solidFill>
            </a:endParaRPr>
          </a:p>
        </p:txBody>
      </p:sp>
      <p:sp>
        <p:nvSpPr>
          <p:cNvPr id="2204" name="Google Shape;2204;p80"/>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2205" name="Google Shape;2205;p80"/>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2206" name="Google Shape;2206;p80"/>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2207" name="Google Shape;2207;p80"/>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rPr b="1" lang="en" sz="2200">
                          <a:solidFill>
                            <a:srgbClr val="FF0000"/>
                          </a:solidFill>
                        </a:rPr>
                        <a:t>1</a:t>
                      </a:r>
                      <a:endParaRPr b="1" sz="2200">
                        <a:solidFill>
                          <a:srgbClr val="FF0000"/>
                        </a:solidFill>
                      </a:endParaRPr>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2208" name="Google Shape;2208;p80"/>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2209" name="Google Shape;2209;p80"/>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2210" name="Google Shape;2210;p80"/>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2211" name="Google Shape;2211;p80"/>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2212" name="Google Shape;2212;p80"/>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2213" name="Google Shape;2213;p80"/>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sp>
        <p:nvSpPr>
          <p:cNvPr id="2214" name="Google Shape;2214;p80"/>
          <p:cNvSpPr/>
          <p:nvPr/>
        </p:nvSpPr>
        <p:spPr>
          <a:xfrm>
            <a:off x="1786850" y="2571751"/>
            <a:ext cx="1842880" cy="697860"/>
          </a:xfrm>
          <a:custGeom>
            <a:rect b="b" l="l" r="r" t="t"/>
            <a:pathLst>
              <a:path extrusionOk="0" h="21803" w="29479">
                <a:moveTo>
                  <a:pt x="0" y="0"/>
                </a:moveTo>
                <a:cubicBezTo>
                  <a:pt x="1280" y="2098"/>
                  <a:pt x="2764" y="8956"/>
                  <a:pt x="7677" y="12590"/>
                </a:cubicBezTo>
                <a:cubicBezTo>
                  <a:pt x="12590" y="16224"/>
                  <a:pt x="25845" y="20268"/>
                  <a:pt x="29479" y="21803"/>
                </a:cubicBezTo>
              </a:path>
            </a:pathLst>
          </a:custGeom>
          <a:noFill/>
          <a:ln cap="flat" cmpd="sng" w="9525">
            <a:solidFill>
              <a:srgbClr val="000000"/>
            </a:solidFill>
            <a:prstDash val="solid"/>
            <a:round/>
            <a:headEnd len="med" w="med" type="none"/>
            <a:tailEnd len="med" w="med" type="stealth"/>
          </a:ln>
        </p:spPr>
      </p:sp>
      <p:sp>
        <p:nvSpPr>
          <p:cNvPr id="2215" name="Google Shape;2215;p80"/>
          <p:cNvSpPr txBox="1"/>
          <p:nvPr/>
        </p:nvSpPr>
        <p:spPr>
          <a:xfrm>
            <a:off x="2214775" y="2874075"/>
            <a:ext cx="691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MD</a:t>
            </a:r>
            <a:endParaRPr sz="1800">
              <a:latin typeface="Calibri"/>
              <a:ea typeface="Calibri"/>
              <a:cs typeface="Calibri"/>
              <a:sym typeface="Calibri"/>
            </a:endParaRPr>
          </a:p>
        </p:txBody>
      </p:sp>
      <p:sp>
        <p:nvSpPr>
          <p:cNvPr id="2216" name="Google Shape;2216;p80"/>
          <p:cNvSpPr txBox="1"/>
          <p:nvPr/>
        </p:nvSpPr>
        <p:spPr>
          <a:xfrm>
            <a:off x="2485625" y="2433150"/>
            <a:ext cx="10392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a:t>
            </a:r>
            <a:r>
              <a:rPr lang="en" sz="1800">
                <a:latin typeface="Calibri"/>
                <a:ea typeface="Calibri"/>
                <a:cs typeface="Calibri"/>
                <a:sym typeface="Calibri"/>
              </a:rPr>
              <a:t>. TR_PRV</a:t>
            </a:r>
            <a:endParaRPr sz="1800">
              <a:latin typeface="Calibri"/>
              <a:ea typeface="Calibri"/>
              <a:cs typeface="Calibri"/>
              <a:sym typeface="Calibri"/>
            </a:endParaRPr>
          </a:p>
        </p:txBody>
      </p:sp>
      <p:grpSp>
        <p:nvGrpSpPr>
          <p:cNvPr id="2217" name="Google Shape;2217;p80"/>
          <p:cNvGrpSpPr/>
          <p:nvPr/>
        </p:nvGrpSpPr>
        <p:grpSpPr>
          <a:xfrm>
            <a:off x="1633999" y="1446112"/>
            <a:ext cx="345580" cy="631514"/>
            <a:chOff x="1334918" y="2241600"/>
            <a:chExt cx="258300" cy="498000"/>
          </a:xfrm>
        </p:grpSpPr>
        <p:cxnSp>
          <p:nvCxnSpPr>
            <p:cNvPr id="2218" name="Google Shape;2218;p80"/>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2219" name="Google Shape;2219;p80"/>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3" name="Shape 2223"/>
        <p:cNvGrpSpPr/>
        <p:nvPr/>
      </p:nvGrpSpPr>
      <p:grpSpPr>
        <a:xfrm>
          <a:off x="0" y="0"/>
          <a:ext cx="0" cy="0"/>
          <a:chOff x="0" y="0"/>
          <a:chExt cx="0" cy="0"/>
        </a:xfrm>
      </p:grpSpPr>
      <p:sp>
        <p:nvSpPr>
          <p:cNvPr id="2224" name="Google Shape;2224;p81"/>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2225" name="Google Shape;2225;p81"/>
          <p:cNvSpPr txBox="1"/>
          <p:nvPr/>
        </p:nvSpPr>
        <p:spPr>
          <a:xfrm>
            <a:off x="1213101" y="20775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2226" name="Google Shape;2226;p81"/>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2227" name="Google Shape;2227;p81"/>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28" name="Google Shape;2228;p81"/>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29" name="Google Shape;2229;p81"/>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30" name="Google Shape;2230;p81"/>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31" name="Google Shape;2231;p81"/>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32" name="Google Shape;2232;p81"/>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33" name="Google Shape;2233;p81"/>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34" name="Google Shape;2234;p81"/>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35" name="Google Shape;2235;p81"/>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36" name="Google Shape;2236;p81"/>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2237" name="Google Shape;2237;p81"/>
          <p:cNvSpPr txBox="1"/>
          <p:nvPr/>
        </p:nvSpPr>
        <p:spPr>
          <a:xfrm>
            <a:off x="6437475" y="3261719"/>
            <a:ext cx="859200" cy="280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2238" name="Google Shape;2238;p81"/>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2239" name="Google Shape;2239;p81"/>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2240" name="Google Shape;2240;p81"/>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41" name="Google Shape;2241;p81"/>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42" name="Google Shape;2242;p81"/>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Calibri"/>
                <a:ea typeface="Calibri"/>
                <a:cs typeface="Calibri"/>
                <a:sym typeface="Calibri"/>
              </a:rPr>
              <a:t>1</a:t>
            </a:r>
            <a:endParaRPr sz="2400">
              <a:latin typeface="Open Sans"/>
              <a:ea typeface="Open Sans"/>
              <a:cs typeface="Open Sans"/>
              <a:sym typeface="Open Sans"/>
            </a:endParaRPr>
          </a:p>
        </p:txBody>
      </p:sp>
      <p:sp>
        <p:nvSpPr>
          <p:cNvPr id="2243" name="Google Shape;2243;p81"/>
          <p:cNvSpPr txBox="1"/>
          <p:nvPr/>
        </p:nvSpPr>
        <p:spPr>
          <a:xfrm>
            <a:off x="6437475" y="3547330"/>
            <a:ext cx="859200" cy="2802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2244" name="Google Shape;2244;p81"/>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2245" name="Google Shape;2245;p81"/>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246" name="Google Shape;2246;p81"/>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2247" name="Google Shape;2247;p81"/>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2248" name="Google Shape;2248;p81"/>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2249" name="Google Shape;2249;p81"/>
          <p:cNvSpPr txBox="1"/>
          <p:nvPr/>
        </p:nvSpPr>
        <p:spPr>
          <a:xfrm>
            <a:off x="4763458" y="2759600"/>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a:t>
            </a:r>
            <a:r>
              <a:rPr lang="en" sz="1800">
                <a:latin typeface="Calibri"/>
                <a:ea typeface="Calibri"/>
                <a:cs typeface="Calibri"/>
                <a:sym typeface="Calibri"/>
              </a:rPr>
              <a:t>. GetS</a:t>
            </a:r>
            <a:endParaRPr sz="1800">
              <a:latin typeface="Calibri"/>
              <a:ea typeface="Calibri"/>
              <a:cs typeface="Calibri"/>
              <a:sym typeface="Calibri"/>
            </a:endParaRPr>
          </a:p>
        </p:txBody>
      </p:sp>
      <p:cxnSp>
        <p:nvCxnSpPr>
          <p:cNvPr id="2250" name="Google Shape;2250;p81"/>
          <p:cNvCxnSpPr>
            <a:stCxn id="2226" idx="0"/>
            <a:endCxn id="2225" idx="3"/>
          </p:cNvCxnSpPr>
          <p:nvPr/>
        </p:nvCxnSpPr>
        <p:spPr>
          <a:xfrm flipH="1" rot="5400000">
            <a:off x="2498475" y="2138250"/>
            <a:ext cx="937800" cy="1324800"/>
          </a:xfrm>
          <a:prstGeom prst="curvedConnector2">
            <a:avLst/>
          </a:prstGeom>
          <a:noFill/>
          <a:ln cap="flat" cmpd="sng" w="9525">
            <a:solidFill>
              <a:srgbClr val="000000"/>
            </a:solidFill>
            <a:prstDash val="solid"/>
            <a:round/>
            <a:headEnd len="med" w="med" type="none"/>
            <a:tailEnd len="med" w="med" type="stealth"/>
          </a:ln>
        </p:spPr>
      </p:cxnSp>
      <p:cxnSp>
        <p:nvCxnSpPr>
          <p:cNvPr id="2251" name="Google Shape;2251;p81"/>
          <p:cNvCxnSpPr>
            <a:endCxn id="2246" idx="1"/>
          </p:cNvCxnSpPr>
          <p:nvPr/>
        </p:nvCxnSpPr>
        <p:spPr>
          <a:xfrm rot="-5400000">
            <a:off x="3881438" y="2446088"/>
            <a:ext cx="942900" cy="731700"/>
          </a:xfrm>
          <a:prstGeom prst="bentConnector2">
            <a:avLst/>
          </a:prstGeom>
          <a:noFill/>
          <a:ln cap="flat" cmpd="sng" w="9525">
            <a:solidFill>
              <a:srgbClr val="000000"/>
            </a:solidFill>
            <a:prstDash val="solid"/>
            <a:round/>
            <a:headEnd len="med" w="med" type="none"/>
            <a:tailEnd len="med" w="med" type="stealth"/>
          </a:ln>
        </p:spPr>
      </p:cxnSp>
      <p:sp>
        <p:nvSpPr>
          <p:cNvPr id="2252" name="Google Shape;2252;p81"/>
          <p:cNvSpPr txBox="1"/>
          <p:nvPr/>
        </p:nvSpPr>
        <p:spPr>
          <a:xfrm>
            <a:off x="3684950" y="2662050"/>
            <a:ext cx="11961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a:t>
            </a:r>
            <a:r>
              <a:rPr lang="en" sz="1800">
                <a:latin typeface="Calibri"/>
                <a:ea typeface="Calibri"/>
                <a:cs typeface="Calibri"/>
                <a:sym typeface="Calibri"/>
              </a:rPr>
              <a:t>. Data_PRV</a:t>
            </a:r>
            <a:endParaRPr sz="1800">
              <a:latin typeface="Calibri"/>
              <a:ea typeface="Calibri"/>
              <a:cs typeface="Calibri"/>
              <a:sym typeface="Calibri"/>
            </a:endParaRPr>
          </a:p>
        </p:txBody>
      </p:sp>
      <p:sp>
        <p:nvSpPr>
          <p:cNvPr id="2253" name="Google Shape;2253;p81"/>
          <p:cNvSpPr txBox="1"/>
          <p:nvPr/>
        </p:nvSpPr>
        <p:spPr>
          <a:xfrm>
            <a:off x="2485624" y="4062375"/>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C1</a:t>
            </a:r>
            <a:endParaRPr sz="2400">
              <a:latin typeface="Calibri"/>
              <a:ea typeface="Calibri"/>
              <a:cs typeface="Calibri"/>
              <a:sym typeface="Calibri"/>
            </a:endParaRPr>
          </a:p>
        </p:txBody>
      </p:sp>
      <p:sp>
        <p:nvSpPr>
          <p:cNvPr id="2254" name="Google Shape;2254;p81"/>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2255" name="Google Shape;2255;p81"/>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2256" name="Google Shape;2256;p81"/>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p:txBody>
      </p:sp>
      <p:sp>
        <p:nvSpPr>
          <p:cNvPr id="2257" name="Google Shape;2257;p81"/>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2258" name="Google Shape;2258;p81"/>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17</a:t>
            </a:r>
            <a:endParaRPr sz="2400">
              <a:latin typeface="Calibri"/>
              <a:ea typeface="Calibri"/>
              <a:cs typeface="Calibri"/>
              <a:sym typeface="Calibri"/>
            </a:endParaRPr>
          </a:p>
        </p:txBody>
      </p:sp>
      <p:sp>
        <p:nvSpPr>
          <p:cNvPr id="2259" name="Google Shape;2259;p81"/>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18</a:t>
            </a:r>
            <a:endParaRPr sz="2400">
              <a:latin typeface="Calibri"/>
              <a:ea typeface="Calibri"/>
              <a:cs typeface="Calibri"/>
              <a:sym typeface="Calibri"/>
            </a:endParaRPr>
          </a:p>
        </p:txBody>
      </p:sp>
      <p:sp>
        <p:nvSpPr>
          <p:cNvPr id="2260" name="Google Shape;2260;p81"/>
          <p:cNvSpPr txBox="1"/>
          <p:nvPr/>
        </p:nvSpPr>
        <p:spPr>
          <a:xfrm>
            <a:off x="210275" y="4062375"/>
            <a:ext cx="17937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300">
                <a:latin typeface="Calibri"/>
                <a:ea typeface="Calibri"/>
                <a:cs typeface="Calibri"/>
                <a:sym typeface="Calibri"/>
              </a:rPr>
              <a:t>Block B0 (PRV)</a:t>
            </a:r>
            <a:endParaRPr sz="2300">
              <a:latin typeface="Calibri"/>
              <a:ea typeface="Calibri"/>
              <a:cs typeface="Calibri"/>
              <a:sym typeface="Calibri"/>
            </a:endParaRPr>
          </a:p>
        </p:txBody>
      </p:sp>
      <p:sp>
        <p:nvSpPr>
          <p:cNvPr id="2261" name="Google Shape;2261;p81"/>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Eliminating False Sharing in FSLite</a:t>
            </a:r>
            <a:endParaRPr>
              <a:solidFill>
                <a:srgbClr val="745D13"/>
              </a:solidFill>
            </a:endParaRPr>
          </a:p>
        </p:txBody>
      </p:sp>
      <p:sp>
        <p:nvSpPr>
          <p:cNvPr id="2262" name="Google Shape;2262;p81"/>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2263" name="Google Shape;2263;p81"/>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2264" name="Google Shape;2264;p81"/>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2265" name="Google Shape;2265;p81"/>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2266" name="Google Shape;2266;p81"/>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2267" name="Google Shape;2267;p81"/>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2268" name="Google Shape;2268;p81"/>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2269" name="Google Shape;2269;p81"/>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2270" name="Google Shape;2270;p81"/>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2271" name="Google Shape;2271;p81"/>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cxnSp>
        <p:nvCxnSpPr>
          <p:cNvPr id="2272" name="Google Shape;2272;p81"/>
          <p:cNvCxnSpPr>
            <a:stCxn id="2225" idx="2"/>
            <a:endCxn id="2226" idx="1"/>
          </p:cNvCxnSpPr>
          <p:nvPr/>
        </p:nvCxnSpPr>
        <p:spPr>
          <a:xfrm flipH="1" rot="-5400000">
            <a:off x="1597551" y="2747600"/>
            <a:ext cx="887400" cy="564300"/>
          </a:xfrm>
          <a:prstGeom prst="bentConnector2">
            <a:avLst/>
          </a:prstGeom>
          <a:noFill/>
          <a:ln cap="flat" cmpd="sng" w="28575">
            <a:solidFill>
              <a:srgbClr val="9900FF"/>
            </a:solidFill>
            <a:prstDash val="solid"/>
            <a:round/>
            <a:headEnd len="med" w="med" type="none"/>
            <a:tailEnd len="med" w="med" type="stealth"/>
          </a:ln>
        </p:spPr>
      </p:cxnSp>
      <p:sp>
        <p:nvSpPr>
          <p:cNvPr id="2273" name="Google Shape;2273;p81"/>
          <p:cNvSpPr txBox="1"/>
          <p:nvPr/>
        </p:nvSpPr>
        <p:spPr>
          <a:xfrm>
            <a:off x="478125" y="3143588"/>
            <a:ext cx="16377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9900FF"/>
                </a:solidFill>
                <a:latin typeface="Calibri"/>
                <a:ea typeface="Calibri"/>
                <a:cs typeface="Calibri"/>
                <a:sym typeface="Calibri"/>
              </a:rPr>
              <a:t>5</a:t>
            </a:r>
            <a:r>
              <a:rPr lang="en" sz="2400">
                <a:solidFill>
                  <a:srgbClr val="9900FF"/>
                </a:solidFill>
                <a:latin typeface="Calibri"/>
                <a:ea typeface="Calibri"/>
                <a:cs typeface="Calibri"/>
                <a:sym typeface="Calibri"/>
              </a:rPr>
              <a:t>. GetX_CHK</a:t>
            </a:r>
            <a:endParaRPr sz="2400">
              <a:solidFill>
                <a:srgbClr val="9900FF"/>
              </a:solidFill>
              <a:latin typeface="Calibri"/>
              <a:ea typeface="Calibri"/>
              <a:cs typeface="Calibri"/>
              <a:sym typeface="Calibri"/>
            </a:endParaRPr>
          </a:p>
        </p:txBody>
      </p:sp>
      <p:sp>
        <p:nvSpPr>
          <p:cNvPr id="2274" name="Google Shape;2274;p81"/>
          <p:cNvSpPr/>
          <p:nvPr/>
        </p:nvSpPr>
        <p:spPr>
          <a:xfrm>
            <a:off x="1786850" y="2571751"/>
            <a:ext cx="1842880" cy="697860"/>
          </a:xfrm>
          <a:custGeom>
            <a:rect b="b" l="l" r="r" t="t"/>
            <a:pathLst>
              <a:path extrusionOk="0" h="21803" w="29479">
                <a:moveTo>
                  <a:pt x="0" y="0"/>
                </a:moveTo>
                <a:cubicBezTo>
                  <a:pt x="1280" y="2098"/>
                  <a:pt x="2764" y="8956"/>
                  <a:pt x="7677" y="12590"/>
                </a:cubicBezTo>
                <a:cubicBezTo>
                  <a:pt x="12590" y="16224"/>
                  <a:pt x="25845" y="20268"/>
                  <a:pt x="29479" y="21803"/>
                </a:cubicBezTo>
              </a:path>
            </a:pathLst>
          </a:custGeom>
          <a:noFill/>
          <a:ln cap="flat" cmpd="sng" w="9525">
            <a:solidFill>
              <a:srgbClr val="000000"/>
            </a:solidFill>
            <a:prstDash val="solid"/>
            <a:round/>
            <a:headEnd len="med" w="med" type="none"/>
            <a:tailEnd len="med" w="med" type="stealth"/>
          </a:ln>
        </p:spPr>
      </p:sp>
      <p:sp>
        <p:nvSpPr>
          <p:cNvPr id="2275" name="Google Shape;2275;p81"/>
          <p:cNvSpPr txBox="1"/>
          <p:nvPr/>
        </p:nvSpPr>
        <p:spPr>
          <a:xfrm>
            <a:off x="2214775" y="2874075"/>
            <a:ext cx="691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MD</a:t>
            </a:r>
            <a:endParaRPr sz="1800">
              <a:latin typeface="Calibri"/>
              <a:ea typeface="Calibri"/>
              <a:cs typeface="Calibri"/>
              <a:sym typeface="Calibri"/>
            </a:endParaRPr>
          </a:p>
        </p:txBody>
      </p:sp>
      <p:sp>
        <p:nvSpPr>
          <p:cNvPr id="2276" name="Google Shape;2276;p81"/>
          <p:cNvSpPr txBox="1"/>
          <p:nvPr/>
        </p:nvSpPr>
        <p:spPr>
          <a:xfrm>
            <a:off x="2485625" y="2433150"/>
            <a:ext cx="10392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a:t>
            </a:r>
            <a:r>
              <a:rPr lang="en" sz="1800">
                <a:latin typeface="Calibri"/>
                <a:ea typeface="Calibri"/>
                <a:cs typeface="Calibri"/>
                <a:sym typeface="Calibri"/>
              </a:rPr>
              <a:t>. TR_PRV</a:t>
            </a:r>
            <a:endParaRPr sz="1800">
              <a:latin typeface="Calibri"/>
              <a:ea typeface="Calibri"/>
              <a:cs typeface="Calibri"/>
              <a:sym typeface="Calibri"/>
            </a:endParaRPr>
          </a:p>
        </p:txBody>
      </p:sp>
      <p:grpSp>
        <p:nvGrpSpPr>
          <p:cNvPr id="2277" name="Google Shape;2277;p81"/>
          <p:cNvGrpSpPr/>
          <p:nvPr/>
        </p:nvGrpSpPr>
        <p:grpSpPr>
          <a:xfrm>
            <a:off x="1633999" y="1446112"/>
            <a:ext cx="345580" cy="631514"/>
            <a:chOff x="1334918" y="2241600"/>
            <a:chExt cx="258300" cy="498000"/>
          </a:xfrm>
        </p:grpSpPr>
        <p:cxnSp>
          <p:nvCxnSpPr>
            <p:cNvPr id="2278" name="Google Shape;2278;p81"/>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2279" name="Google Shape;2279;p81"/>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grpSp>
        <p:nvGrpSpPr>
          <p:cNvPr id="2280" name="Google Shape;2280;p81"/>
          <p:cNvGrpSpPr/>
          <p:nvPr/>
        </p:nvGrpSpPr>
        <p:grpSpPr>
          <a:xfrm>
            <a:off x="5077886" y="1444204"/>
            <a:ext cx="345580" cy="646504"/>
            <a:chOff x="1334918" y="2241600"/>
            <a:chExt cx="258300" cy="498000"/>
          </a:xfrm>
        </p:grpSpPr>
        <p:cxnSp>
          <p:nvCxnSpPr>
            <p:cNvPr id="2281" name="Google Shape;2281;p81"/>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2282" name="Google Shape;2282;p81"/>
            <p:cNvSpPr txBox="1"/>
            <p:nvPr/>
          </p:nvSpPr>
          <p:spPr>
            <a:xfrm>
              <a:off x="1334918" y="2458791"/>
              <a:ext cx="258300" cy="213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LD</a:t>
              </a:r>
              <a:endParaRPr sz="1800">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9" name="Google Shape;189;p19"/>
          <p:cNvSpPr txBox="1"/>
          <p:nvPr/>
        </p:nvSpPr>
        <p:spPr>
          <a:xfrm>
            <a:off x="1166600" y="2162400"/>
            <a:ext cx="1147500" cy="646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C0</a:t>
            </a:r>
            <a:endParaRPr b="1" sz="2600">
              <a:latin typeface="Calibri"/>
              <a:ea typeface="Calibri"/>
              <a:cs typeface="Calibri"/>
              <a:sym typeface="Calibri"/>
            </a:endParaRPr>
          </a:p>
        </p:txBody>
      </p:sp>
      <p:sp>
        <p:nvSpPr>
          <p:cNvPr id="190" name="Google Shape;190;p19"/>
          <p:cNvSpPr txBox="1"/>
          <p:nvPr/>
        </p:nvSpPr>
        <p:spPr>
          <a:xfrm>
            <a:off x="6996925" y="2162400"/>
            <a:ext cx="1147500" cy="646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C1</a:t>
            </a:r>
            <a:endParaRPr b="1" sz="2600">
              <a:latin typeface="Calibri"/>
              <a:ea typeface="Calibri"/>
              <a:cs typeface="Calibri"/>
              <a:sym typeface="Calibri"/>
            </a:endParaRPr>
          </a:p>
        </p:txBody>
      </p:sp>
      <p:sp>
        <p:nvSpPr>
          <p:cNvPr id="191" name="Google Shape;191;p19"/>
          <p:cNvSpPr txBox="1"/>
          <p:nvPr/>
        </p:nvSpPr>
        <p:spPr>
          <a:xfrm>
            <a:off x="3407750" y="4135975"/>
            <a:ext cx="2734800" cy="407700"/>
          </a:xfrm>
          <a:prstGeom prst="rect">
            <a:avLst/>
          </a:prstGeom>
          <a:noFill/>
          <a:ln cap="flat" cmpd="sng" w="9525">
            <a:solidFill>
              <a:srgbClr val="4A86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graphicFrame>
        <p:nvGraphicFramePr>
          <p:cNvPr id="192" name="Google Shape;192;p19"/>
          <p:cNvGraphicFramePr/>
          <p:nvPr/>
        </p:nvGraphicFramePr>
        <p:xfrm>
          <a:off x="6794088" y="961613"/>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lang="en" sz="2400"/>
                        <a:t>1</a:t>
                      </a:r>
                      <a:endParaRPr sz="2400"/>
                    </a:p>
                  </a:txBody>
                  <a:tcPr marT="0" marB="0" marR="0" marL="0"/>
                </a:tc>
                <a:tc>
                  <a:txBody>
                    <a:bodyPr/>
                    <a:lstStyle/>
                    <a:p>
                      <a:pPr indent="0" lvl="0" marL="0" rtl="0" algn="ctr">
                        <a:spcBef>
                          <a:spcPts val="0"/>
                        </a:spcBef>
                        <a:spcAft>
                          <a:spcPts val="0"/>
                        </a:spcAft>
                        <a:buNone/>
                      </a:pPr>
                      <a:r>
                        <a:rPr b="1" lang="en" sz="2400"/>
                        <a:t>2</a:t>
                      </a:r>
                      <a:endParaRPr b="1" sz="2400"/>
                    </a:p>
                  </a:txBody>
                  <a:tcPr marT="0" marB="0" marR="0" marL="0">
                    <a:solidFill>
                      <a:srgbClr val="FFFEBF"/>
                    </a:solidFill>
                  </a:tcPr>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graphicFrame>
        <p:nvGraphicFramePr>
          <p:cNvPr id="193" name="Google Shape;193;p19"/>
          <p:cNvGraphicFramePr/>
          <p:nvPr/>
        </p:nvGraphicFramePr>
        <p:xfrm>
          <a:off x="753813" y="9616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b="1" lang="en" sz="2400"/>
                        <a:t>1</a:t>
                      </a:r>
                      <a:endParaRPr b="1" sz="2400"/>
                    </a:p>
                  </a:txBody>
                  <a:tcPr marT="0" marB="0" marR="0" marL="0">
                    <a:solidFill>
                      <a:srgbClr val="8FEEFF"/>
                    </a:solidFill>
                  </a:tcPr>
                </a:tc>
                <a:tc>
                  <a:txBody>
                    <a:bodyPr/>
                    <a:lstStyle/>
                    <a:p>
                      <a:pPr indent="0" lvl="0" marL="0" rtl="0" algn="ctr">
                        <a:spcBef>
                          <a:spcPts val="0"/>
                        </a:spcBef>
                        <a:spcAft>
                          <a:spcPts val="0"/>
                        </a:spcAft>
                        <a:buNone/>
                      </a:pPr>
                      <a:r>
                        <a:rPr lang="en" sz="2400"/>
                        <a:t>2</a:t>
                      </a:r>
                      <a:endParaRPr sz="2400"/>
                    </a:p>
                  </a:txBody>
                  <a:tcPr marT="0" marB="0" marR="0" marL="0"/>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sp>
        <p:nvSpPr>
          <p:cNvPr id="194" name="Google Shape;194;p19"/>
          <p:cNvSpPr txBox="1"/>
          <p:nvPr>
            <p:ph type="title"/>
          </p:nvPr>
        </p:nvSpPr>
        <p:spPr>
          <a:xfrm>
            <a:off x="456050" y="227125"/>
            <a:ext cx="7616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Cache Contention due to False Sharing</a:t>
            </a:r>
            <a:endParaRPr>
              <a:solidFill>
                <a:srgbClr val="745D13"/>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6" name="Shape 2286"/>
        <p:cNvGrpSpPr/>
        <p:nvPr/>
      </p:nvGrpSpPr>
      <p:grpSpPr>
        <a:xfrm>
          <a:off x="0" y="0"/>
          <a:ext cx="0" cy="0"/>
          <a:chOff x="0" y="0"/>
          <a:chExt cx="0" cy="0"/>
        </a:xfrm>
      </p:grpSpPr>
      <p:sp>
        <p:nvSpPr>
          <p:cNvPr id="2287" name="Google Shape;2287;p82"/>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2288" name="Google Shape;2288;p82"/>
          <p:cNvSpPr txBox="1"/>
          <p:nvPr/>
        </p:nvSpPr>
        <p:spPr>
          <a:xfrm>
            <a:off x="1212976" y="20862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2289" name="Google Shape;2289;p82"/>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2290" name="Google Shape;2290;p82"/>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91" name="Google Shape;2291;p82"/>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92" name="Google Shape;2292;p82"/>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93" name="Google Shape;2293;p82"/>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C0</a:t>
            </a:r>
            <a:endParaRPr sz="2400">
              <a:latin typeface="Open Sans"/>
              <a:ea typeface="Open Sans"/>
              <a:cs typeface="Open Sans"/>
              <a:sym typeface="Open Sans"/>
            </a:endParaRPr>
          </a:p>
        </p:txBody>
      </p:sp>
      <p:sp>
        <p:nvSpPr>
          <p:cNvPr id="2294" name="Google Shape;2294;p82"/>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95" name="Google Shape;2295;p82"/>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96" name="Google Shape;2296;p82"/>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97" name="Google Shape;2297;p82"/>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98" name="Google Shape;2298;p82"/>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299" name="Google Shape;2299;p82"/>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2300" name="Google Shape;2300;p82"/>
          <p:cNvSpPr txBox="1"/>
          <p:nvPr/>
        </p:nvSpPr>
        <p:spPr>
          <a:xfrm>
            <a:off x="6437475" y="32617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2301" name="Google Shape;2301;p82"/>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2302" name="Google Shape;2302;p82"/>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2303" name="Google Shape;2303;p82"/>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304" name="Google Shape;2304;p82"/>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305" name="Google Shape;2305;p82"/>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2306" name="Google Shape;2306;p82"/>
          <p:cNvSpPr txBox="1"/>
          <p:nvPr/>
        </p:nvSpPr>
        <p:spPr>
          <a:xfrm>
            <a:off x="6437475" y="3547330"/>
            <a:ext cx="859200" cy="2802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2307" name="Google Shape;2307;p82"/>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2308" name="Google Shape;2308;p82"/>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309" name="Google Shape;2309;p82"/>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2310" name="Google Shape;2310;p82"/>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2311" name="Google Shape;2311;p82"/>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2312" name="Google Shape;2312;p82"/>
          <p:cNvSpPr txBox="1"/>
          <p:nvPr/>
        </p:nvSpPr>
        <p:spPr>
          <a:xfrm>
            <a:off x="4763458" y="2759600"/>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cxnSp>
        <p:nvCxnSpPr>
          <p:cNvPr id="2313" name="Google Shape;2313;p82"/>
          <p:cNvCxnSpPr>
            <a:stCxn id="2289" idx="0"/>
            <a:endCxn id="2288" idx="3"/>
          </p:cNvCxnSpPr>
          <p:nvPr/>
        </p:nvCxnSpPr>
        <p:spPr>
          <a:xfrm flipH="1" rot="5400000">
            <a:off x="2502825" y="2142600"/>
            <a:ext cx="929100" cy="1324800"/>
          </a:xfrm>
          <a:prstGeom prst="curvedConnector2">
            <a:avLst/>
          </a:prstGeom>
          <a:noFill/>
          <a:ln cap="flat" cmpd="sng" w="9525">
            <a:solidFill>
              <a:srgbClr val="000000"/>
            </a:solidFill>
            <a:prstDash val="solid"/>
            <a:round/>
            <a:headEnd len="med" w="med" type="none"/>
            <a:tailEnd len="med" w="med" type="stealth"/>
          </a:ln>
        </p:spPr>
      </p:cxnSp>
      <p:cxnSp>
        <p:nvCxnSpPr>
          <p:cNvPr id="2314" name="Google Shape;2314;p82"/>
          <p:cNvCxnSpPr>
            <a:endCxn id="2309" idx="1"/>
          </p:cNvCxnSpPr>
          <p:nvPr/>
        </p:nvCxnSpPr>
        <p:spPr>
          <a:xfrm rot="-5400000">
            <a:off x="3881438" y="2446088"/>
            <a:ext cx="942900" cy="731700"/>
          </a:xfrm>
          <a:prstGeom prst="bentConnector2">
            <a:avLst/>
          </a:prstGeom>
          <a:noFill/>
          <a:ln cap="flat" cmpd="sng" w="9525">
            <a:solidFill>
              <a:srgbClr val="000000"/>
            </a:solidFill>
            <a:prstDash val="solid"/>
            <a:round/>
            <a:headEnd len="med" w="med" type="none"/>
            <a:tailEnd len="med" w="med" type="stealth"/>
          </a:ln>
        </p:spPr>
      </p:cxnSp>
      <p:sp>
        <p:nvSpPr>
          <p:cNvPr id="2315" name="Google Shape;2315;p82"/>
          <p:cNvSpPr txBox="1"/>
          <p:nvPr/>
        </p:nvSpPr>
        <p:spPr>
          <a:xfrm>
            <a:off x="3684950" y="2662050"/>
            <a:ext cx="11961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 Data_PRV</a:t>
            </a:r>
            <a:endParaRPr sz="1800">
              <a:latin typeface="Calibri"/>
              <a:ea typeface="Calibri"/>
              <a:cs typeface="Calibri"/>
              <a:sym typeface="Calibri"/>
            </a:endParaRPr>
          </a:p>
        </p:txBody>
      </p:sp>
      <p:sp>
        <p:nvSpPr>
          <p:cNvPr id="2316" name="Google Shape;2316;p82"/>
          <p:cNvSpPr txBox="1"/>
          <p:nvPr/>
        </p:nvSpPr>
        <p:spPr>
          <a:xfrm>
            <a:off x="2485624" y="4062375"/>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C1</a:t>
            </a:r>
            <a:endParaRPr sz="2400">
              <a:latin typeface="Calibri"/>
              <a:ea typeface="Calibri"/>
              <a:cs typeface="Calibri"/>
              <a:sym typeface="Calibri"/>
            </a:endParaRPr>
          </a:p>
        </p:txBody>
      </p:sp>
      <p:sp>
        <p:nvSpPr>
          <p:cNvPr id="2317" name="Google Shape;2317;p82"/>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2318" name="Google Shape;2318;p82"/>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2319" name="Google Shape;2319;p82"/>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p:txBody>
      </p:sp>
      <p:sp>
        <p:nvSpPr>
          <p:cNvPr id="2320" name="Google Shape;2320;p82"/>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2321" name="Google Shape;2321;p82"/>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17</a:t>
            </a:r>
            <a:endParaRPr sz="2400">
              <a:latin typeface="Calibri"/>
              <a:ea typeface="Calibri"/>
              <a:cs typeface="Calibri"/>
              <a:sym typeface="Calibri"/>
            </a:endParaRPr>
          </a:p>
        </p:txBody>
      </p:sp>
      <p:sp>
        <p:nvSpPr>
          <p:cNvPr id="2322" name="Google Shape;2322;p82"/>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18</a:t>
            </a:r>
            <a:endParaRPr sz="2400">
              <a:latin typeface="Calibri"/>
              <a:ea typeface="Calibri"/>
              <a:cs typeface="Calibri"/>
              <a:sym typeface="Calibri"/>
            </a:endParaRPr>
          </a:p>
        </p:txBody>
      </p:sp>
      <p:sp>
        <p:nvSpPr>
          <p:cNvPr id="2323" name="Google Shape;2323;p82"/>
          <p:cNvSpPr txBox="1"/>
          <p:nvPr/>
        </p:nvSpPr>
        <p:spPr>
          <a:xfrm>
            <a:off x="210275" y="4062375"/>
            <a:ext cx="17937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300">
                <a:latin typeface="Calibri"/>
                <a:ea typeface="Calibri"/>
                <a:cs typeface="Calibri"/>
                <a:sym typeface="Calibri"/>
              </a:rPr>
              <a:t>Block B0 (PRV)</a:t>
            </a:r>
            <a:endParaRPr sz="2300">
              <a:latin typeface="Calibri"/>
              <a:ea typeface="Calibri"/>
              <a:cs typeface="Calibri"/>
              <a:sym typeface="Calibri"/>
            </a:endParaRPr>
          </a:p>
        </p:txBody>
      </p:sp>
      <p:sp>
        <p:nvSpPr>
          <p:cNvPr id="2324" name="Google Shape;2324;p82"/>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Eliminating False Sharing in FSLite</a:t>
            </a:r>
            <a:endParaRPr>
              <a:solidFill>
                <a:srgbClr val="745D13"/>
              </a:solidFill>
            </a:endParaRPr>
          </a:p>
        </p:txBody>
      </p:sp>
      <p:sp>
        <p:nvSpPr>
          <p:cNvPr id="2325" name="Google Shape;2325;p82"/>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2326" name="Google Shape;2326;p82"/>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2327" name="Google Shape;2327;p82"/>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2328" name="Google Shape;2328;p82"/>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2329" name="Google Shape;2329;p82"/>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2330" name="Google Shape;2330;p82"/>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2331" name="Google Shape;2331;p82"/>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2332" name="Google Shape;2332;p82"/>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2333" name="Google Shape;2333;p82"/>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2334" name="Google Shape;2334;p82"/>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cxnSp>
        <p:nvCxnSpPr>
          <p:cNvPr id="2335" name="Google Shape;2335;p82"/>
          <p:cNvCxnSpPr>
            <a:stCxn id="2288" idx="2"/>
            <a:endCxn id="2289" idx="1"/>
          </p:cNvCxnSpPr>
          <p:nvPr/>
        </p:nvCxnSpPr>
        <p:spPr>
          <a:xfrm flipH="1" rot="-5400000">
            <a:off x="1601776" y="2751950"/>
            <a:ext cx="878700" cy="564300"/>
          </a:xfrm>
          <a:prstGeom prst="bentConnector2">
            <a:avLst/>
          </a:prstGeom>
          <a:noFill/>
          <a:ln cap="flat" cmpd="sng" w="9525">
            <a:solidFill>
              <a:srgbClr val="000000"/>
            </a:solidFill>
            <a:prstDash val="solid"/>
            <a:round/>
            <a:headEnd len="med" w="med" type="none"/>
            <a:tailEnd len="med" w="med" type="stealth"/>
          </a:ln>
        </p:spPr>
      </p:cxnSp>
      <p:sp>
        <p:nvSpPr>
          <p:cNvPr id="2336" name="Google Shape;2336;p82"/>
          <p:cNvSpPr txBox="1"/>
          <p:nvPr/>
        </p:nvSpPr>
        <p:spPr>
          <a:xfrm>
            <a:off x="791025" y="3334800"/>
            <a:ext cx="1324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t>
            </a:r>
            <a:r>
              <a:rPr lang="en" sz="1800">
                <a:latin typeface="Calibri"/>
                <a:ea typeface="Calibri"/>
                <a:cs typeface="Calibri"/>
                <a:sym typeface="Calibri"/>
              </a:rPr>
              <a:t>. GetX_CHK</a:t>
            </a:r>
            <a:endParaRPr sz="1800">
              <a:latin typeface="Calibri"/>
              <a:ea typeface="Calibri"/>
              <a:cs typeface="Calibri"/>
              <a:sym typeface="Calibri"/>
            </a:endParaRPr>
          </a:p>
        </p:txBody>
      </p:sp>
      <p:cxnSp>
        <p:nvCxnSpPr>
          <p:cNvPr id="2337" name="Google Shape;2337;p82"/>
          <p:cNvCxnSpPr>
            <a:stCxn id="2289" idx="0"/>
            <a:endCxn id="2288" idx="3"/>
          </p:cNvCxnSpPr>
          <p:nvPr/>
        </p:nvCxnSpPr>
        <p:spPr>
          <a:xfrm flipH="1" rot="5400000">
            <a:off x="2502825" y="2142600"/>
            <a:ext cx="929100" cy="1324800"/>
          </a:xfrm>
          <a:prstGeom prst="bentConnector2">
            <a:avLst/>
          </a:prstGeom>
          <a:noFill/>
          <a:ln cap="flat" cmpd="sng" w="28575">
            <a:solidFill>
              <a:srgbClr val="FF00FF"/>
            </a:solidFill>
            <a:prstDash val="solid"/>
            <a:round/>
            <a:headEnd len="med" w="med" type="none"/>
            <a:tailEnd len="med" w="med" type="stealth"/>
          </a:ln>
        </p:spPr>
      </p:cxnSp>
      <p:sp>
        <p:nvSpPr>
          <p:cNvPr id="2338" name="Google Shape;2338;p82"/>
          <p:cNvSpPr txBox="1"/>
          <p:nvPr/>
        </p:nvSpPr>
        <p:spPr>
          <a:xfrm>
            <a:off x="3165963" y="2090700"/>
            <a:ext cx="6918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00FF"/>
                </a:solidFill>
                <a:highlight>
                  <a:srgbClr val="FFFFFF"/>
                </a:highlight>
                <a:latin typeface="Calibri"/>
                <a:ea typeface="Calibri"/>
                <a:cs typeface="Calibri"/>
                <a:sym typeface="Calibri"/>
              </a:rPr>
              <a:t>6</a:t>
            </a:r>
            <a:r>
              <a:rPr lang="en" sz="2400">
                <a:solidFill>
                  <a:srgbClr val="FF00FF"/>
                </a:solidFill>
                <a:highlight>
                  <a:srgbClr val="FFFFFF"/>
                </a:highlight>
                <a:latin typeface="Calibri"/>
                <a:ea typeface="Calibri"/>
                <a:cs typeface="Calibri"/>
                <a:sym typeface="Calibri"/>
              </a:rPr>
              <a:t>. NC</a:t>
            </a:r>
            <a:endParaRPr sz="2400">
              <a:solidFill>
                <a:srgbClr val="FF00FF"/>
              </a:solidFill>
              <a:highlight>
                <a:srgbClr val="FFFFFF"/>
              </a:highlight>
              <a:latin typeface="Calibri"/>
              <a:ea typeface="Calibri"/>
              <a:cs typeface="Calibri"/>
              <a:sym typeface="Calibri"/>
            </a:endParaRPr>
          </a:p>
        </p:txBody>
      </p:sp>
      <p:sp>
        <p:nvSpPr>
          <p:cNvPr id="2339" name="Google Shape;2339;p82"/>
          <p:cNvSpPr/>
          <p:nvPr/>
        </p:nvSpPr>
        <p:spPr>
          <a:xfrm>
            <a:off x="1786850" y="2571751"/>
            <a:ext cx="1842880" cy="697860"/>
          </a:xfrm>
          <a:custGeom>
            <a:rect b="b" l="l" r="r" t="t"/>
            <a:pathLst>
              <a:path extrusionOk="0" h="21803" w="29479">
                <a:moveTo>
                  <a:pt x="0" y="0"/>
                </a:moveTo>
                <a:cubicBezTo>
                  <a:pt x="1280" y="2098"/>
                  <a:pt x="2764" y="8956"/>
                  <a:pt x="7677" y="12590"/>
                </a:cubicBezTo>
                <a:cubicBezTo>
                  <a:pt x="12590" y="16224"/>
                  <a:pt x="25845" y="20268"/>
                  <a:pt x="29479" y="21803"/>
                </a:cubicBezTo>
              </a:path>
            </a:pathLst>
          </a:custGeom>
          <a:noFill/>
          <a:ln cap="flat" cmpd="sng" w="9525">
            <a:solidFill>
              <a:srgbClr val="000000"/>
            </a:solidFill>
            <a:prstDash val="solid"/>
            <a:round/>
            <a:headEnd len="med" w="med" type="none"/>
            <a:tailEnd len="med" w="med" type="stealth"/>
          </a:ln>
        </p:spPr>
      </p:sp>
      <p:sp>
        <p:nvSpPr>
          <p:cNvPr id="2340" name="Google Shape;2340;p82"/>
          <p:cNvSpPr txBox="1"/>
          <p:nvPr/>
        </p:nvSpPr>
        <p:spPr>
          <a:xfrm>
            <a:off x="2214775" y="2874075"/>
            <a:ext cx="691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MD</a:t>
            </a:r>
            <a:endParaRPr sz="1800">
              <a:latin typeface="Calibri"/>
              <a:ea typeface="Calibri"/>
              <a:cs typeface="Calibri"/>
              <a:sym typeface="Calibri"/>
            </a:endParaRPr>
          </a:p>
        </p:txBody>
      </p:sp>
      <p:sp>
        <p:nvSpPr>
          <p:cNvPr id="2341" name="Google Shape;2341;p82"/>
          <p:cNvSpPr txBox="1"/>
          <p:nvPr/>
        </p:nvSpPr>
        <p:spPr>
          <a:xfrm>
            <a:off x="2485625" y="2433150"/>
            <a:ext cx="10392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 TR_PRV</a:t>
            </a:r>
            <a:endParaRPr sz="1800">
              <a:latin typeface="Calibri"/>
              <a:ea typeface="Calibri"/>
              <a:cs typeface="Calibri"/>
              <a:sym typeface="Calibri"/>
            </a:endParaRPr>
          </a:p>
        </p:txBody>
      </p:sp>
      <p:grpSp>
        <p:nvGrpSpPr>
          <p:cNvPr id="2342" name="Google Shape;2342;p82"/>
          <p:cNvGrpSpPr/>
          <p:nvPr/>
        </p:nvGrpSpPr>
        <p:grpSpPr>
          <a:xfrm>
            <a:off x="1633999" y="1446112"/>
            <a:ext cx="345580" cy="631514"/>
            <a:chOff x="1334918" y="2241600"/>
            <a:chExt cx="258300" cy="498000"/>
          </a:xfrm>
        </p:grpSpPr>
        <p:cxnSp>
          <p:nvCxnSpPr>
            <p:cNvPr id="2343" name="Google Shape;2343;p82"/>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2344" name="Google Shape;2344;p82"/>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ST</a:t>
              </a:r>
              <a:endParaRPr sz="1800">
                <a:latin typeface="Calibri"/>
                <a:ea typeface="Calibri"/>
                <a:cs typeface="Calibri"/>
                <a:sym typeface="Calibri"/>
              </a:endParaRPr>
            </a:p>
          </p:txBody>
        </p:sp>
      </p:grpSp>
      <p:grpSp>
        <p:nvGrpSpPr>
          <p:cNvPr id="2345" name="Google Shape;2345;p82"/>
          <p:cNvGrpSpPr/>
          <p:nvPr/>
        </p:nvGrpSpPr>
        <p:grpSpPr>
          <a:xfrm>
            <a:off x="5077886" y="1444204"/>
            <a:ext cx="345580" cy="646504"/>
            <a:chOff x="1334918" y="2241600"/>
            <a:chExt cx="258300" cy="498000"/>
          </a:xfrm>
        </p:grpSpPr>
        <p:cxnSp>
          <p:nvCxnSpPr>
            <p:cNvPr id="2346" name="Google Shape;2346;p82"/>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2347" name="Google Shape;2347;p82"/>
            <p:cNvSpPr txBox="1"/>
            <p:nvPr/>
          </p:nvSpPr>
          <p:spPr>
            <a:xfrm>
              <a:off x="1334918" y="2458791"/>
              <a:ext cx="258300" cy="213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LD</a:t>
              </a:r>
              <a:endParaRPr sz="1800">
                <a:latin typeface="Calibri"/>
                <a:ea typeface="Calibri"/>
                <a:cs typeface="Calibri"/>
                <a:sym typeface="Calibri"/>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1" name="Shape 2351"/>
        <p:cNvGrpSpPr/>
        <p:nvPr/>
      </p:nvGrpSpPr>
      <p:grpSpPr>
        <a:xfrm>
          <a:off x="0" y="0"/>
          <a:ext cx="0" cy="0"/>
          <a:chOff x="0" y="0"/>
          <a:chExt cx="0" cy="0"/>
        </a:xfrm>
      </p:grpSpPr>
      <p:sp>
        <p:nvSpPr>
          <p:cNvPr id="2352" name="Google Shape;2352;p83"/>
          <p:cNvSpPr/>
          <p:nvPr/>
        </p:nvSpPr>
        <p:spPr>
          <a:xfrm>
            <a:off x="1786850" y="2571751"/>
            <a:ext cx="1842880" cy="697860"/>
          </a:xfrm>
          <a:custGeom>
            <a:rect b="b" l="l" r="r" t="t"/>
            <a:pathLst>
              <a:path extrusionOk="0" h="21803" w="29479">
                <a:moveTo>
                  <a:pt x="0" y="0"/>
                </a:moveTo>
                <a:cubicBezTo>
                  <a:pt x="1280" y="2098"/>
                  <a:pt x="2764" y="8956"/>
                  <a:pt x="7677" y="12590"/>
                </a:cubicBezTo>
                <a:cubicBezTo>
                  <a:pt x="12590" y="16224"/>
                  <a:pt x="25845" y="20268"/>
                  <a:pt x="29479" y="21803"/>
                </a:cubicBezTo>
              </a:path>
            </a:pathLst>
          </a:custGeom>
          <a:noFill/>
          <a:ln cap="flat" cmpd="sng" w="9525">
            <a:solidFill>
              <a:srgbClr val="000000"/>
            </a:solidFill>
            <a:prstDash val="solid"/>
            <a:round/>
            <a:headEnd len="med" w="med" type="none"/>
            <a:tailEnd len="med" w="med" type="stealth"/>
          </a:ln>
        </p:spPr>
      </p:sp>
      <p:sp>
        <p:nvSpPr>
          <p:cNvPr id="2353" name="Google Shape;2353;p83"/>
          <p:cNvSpPr txBox="1"/>
          <p:nvPr/>
        </p:nvSpPr>
        <p:spPr>
          <a:xfrm>
            <a:off x="2003824" y="4070450"/>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2354" name="Google Shape;2354;p83"/>
          <p:cNvSpPr txBox="1"/>
          <p:nvPr/>
        </p:nvSpPr>
        <p:spPr>
          <a:xfrm>
            <a:off x="1212976" y="2086250"/>
            <a:ext cx="1092000" cy="508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C0</a:t>
            </a:r>
            <a:endParaRPr b="1" sz="2400">
              <a:latin typeface="Calibri"/>
              <a:ea typeface="Calibri"/>
              <a:cs typeface="Calibri"/>
              <a:sym typeface="Calibri"/>
            </a:endParaRPr>
          </a:p>
        </p:txBody>
      </p:sp>
      <p:sp>
        <p:nvSpPr>
          <p:cNvPr id="2355" name="Google Shape;2355;p83"/>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2356" name="Google Shape;2356;p83"/>
          <p:cNvSpPr txBox="1"/>
          <p:nvPr/>
        </p:nvSpPr>
        <p:spPr>
          <a:xfrm>
            <a:off x="7390125"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357" name="Google Shape;2357;p83"/>
          <p:cNvSpPr txBox="1"/>
          <p:nvPr/>
        </p:nvSpPr>
        <p:spPr>
          <a:xfrm>
            <a:off x="8085185"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358" name="Google Shape;2358;p83"/>
          <p:cNvSpPr txBox="1"/>
          <p:nvPr/>
        </p:nvSpPr>
        <p:spPr>
          <a:xfrm>
            <a:off x="8401037"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359" name="Google Shape;2359;p83"/>
          <p:cNvSpPr txBox="1"/>
          <p:nvPr/>
        </p:nvSpPr>
        <p:spPr>
          <a:xfrm>
            <a:off x="7390125"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C0</a:t>
            </a:r>
            <a:endParaRPr sz="2400">
              <a:latin typeface="Open Sans"/>
              <a:ea typeface="Open Sans"/>
              <a:cs typeface="Open Sans"/>
              <a:sym typeface="Open Sans"/>
            </a:endParaRPr>
          </a:p>
        </p:txBody>
      </p:sp>
      <p:sp>
        <p:nvSpPr>
          <p:cNvPr id="2360" name="Google Shape;2360;p83"/>
          <p:cNvSpPr txBox="1"/>
          <p:nvPr/>
        </p:nvSpPr>
        <p:spPr>
          <a:xfrm>
            <a:off x="8085185"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361" name="Google Shape;2361;p83"/>
          <p:cNvSpPr txBox="1"/>
          <p:nvPr/>
        </p:nvSpPr>
        <p:spPr>
          <a:xfrm>
            <a:off x="8401037"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362" name="Google Shape;2362;p83"/>
          <p:cNvSpPr txBox="1"/>
          <p:nvPr/>
        </p:nvSpPr>
        <p:spPr>
          <a:xfrm>
            <a:off x="7390125"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363" name="Google Shape;2363;p83"/>
          <p:cNvSpPr txBox="1"/>
          <p:nvPr/>
        </p:nvSpPr>
        <p:spPr>
          <a:xfrm>
            <a:off x="8085185"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364" name="Google Shape;2364;p83"/>
          <p:cNvSpPr txBox="1"/>
          <p:nvPr/>
        </p:nvSpPr>
        <p:spPr>
          <a:xfrm>
            <a:off x="8401037"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365" name="Google Shape;2365;p83"/>
          <p:cNvSpPr txBox="1"/>
          <p:nvPr/>
        </p:nvSpPr>
        <p:spPr>
          <a:xfrm>
            <a:off x="6437475" y="2976150"/>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2366" name="Google Shape;2366;p83"/>
          <p:cNvSpPr txBox="1"/>
          <p:nvPr/>
        </p:nvSpPr>
        <p:spPr>
          <a:xfrm>
            <a:off x="6437475" y="32617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2367" name="Google Shape;2367;p83"/>
          <p:cNvSpPr txBox="1"/>
          <p:nvPr/>
        </p:nvSpPr>
        <p:spPr>
          <a:xfrm>
            <a:off x="6437475" y="3829649"/>
            <a:ext cx="859200" cy="2802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2368" name="Google Shape;2368;p83"/>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2369" name="Google Shape;2369;p83"/>
          <p:cNvSpPr txBox="1"/>
          <p:nvPr/>
        </p:nvSpPr>
        <p:spPr>
          <a:xfrm>
            <a:off x="7390125"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370" name="Google Shape;2370;p83"/>
          <p:cNvSpPr txBox="1"/>
          <p:nvPr/>
        </p:nvSpPr>
        <p:spPr>
          <a:xfrm>
            <a:off x="8085185"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371" name="Google Shape;2371;p83"/>
          <p:cNvSpPr txBox="1"/>
          <p:nvPr/>
        </p:nvSpPr>
        <p:spPr>
          <a:xfrm>
            <a:off x="8401037"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2372" name="Google Shape;2372;p83"/>
          <p:cNvSpPr txBox="1"/>
          <p:nvPr/>
        </p:nvSpPr>
        <p:spPr>
          <a:xfrm>
            <a:off x="6437475" y="3547330"/>
            <a:ext cx="859200" cy="2802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graphicFrame>
        <p:nvGraphicFramePr>
          <p:cNvPr id="2373" name="Google Shape;2373;p83"/>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1</a:t>
                      </a:r>
                      <a:endParaRPr b="1" sz="2400"/>
                    </a:p>
                  </a:txBody>
                  <a:tcPr marT="91425" marB="91425" marR="91425" marL="91425">
                    <a:solidFill>
                      <a:srgbClr val="8FEE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2374" name="Google Shape;2374;p83"/>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grpSp>
        <p:nvGrpSpPr>
          <p:cNvPr id="2375" name="Google Shape;2375;p83"/>
          <p:cNvGrpSpPr/>
          <p:nvPr/>
        </p:nvGrpSpPr>
        <p:grpSpPr>
          <a:xfrm>
            <a:off x="1633999" y="1446112"/>
            <a:ext cx="345580" cy="631514"/>
            <a:chOff x="1334918" y="2241600"/>
            <a:chExt cx="258300" cy="498000"/>
          </a:xfrm>
        </p:grpSpPr>
        <p:cxnSp>
          <p:nvCxnSpPr>
            <p:cNvPr id="2376" name="Google Shape;2376;p83"/>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2377" name="Google Shape;2377;p83"/>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1800">
                  <a:latin typeface="Calibri"/>
                  <a:ea typeface="Calibri"/>
                  <a:cs typeface="Calibri"/>
                  <a:sym typeface="Calibri"/>
                </a:rPr>
                <a:t>ST</a:t>
              </a:r>
              <a:endParaRPr b="1" sz="1800">
                <a:latin typeface="Calibri"/>
                <a:ea typeface="Calibri"/>
                <a:cs typeface="Calibri"/>
                <a:sym typeface="Calibri"/>
              </a:endParaRPr>
            </a:p>
          </p:txBody>
        </p:sp>
      </p:grpSp>
      <p:sp>
        <p:nvSpPr>
          <p:cNvPr id="2378" name="Google Shape;2378;p83"/>
          <p:cNvSpPr txBox="1"/>
          <p:nvPr/>
        </p:nvSpPr>
        <p:spPr>
          <a:xfrm>
            <a:off x="4718738" y="2086238"/>
            <a:ext cx="1092000" cy="508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C1</a:t>
            </a:r>
            <a:endParaRPr b="1" sz="2400">
              <a:latin typeface="Calibri"/>
              <a:ea typeface="Calibri"/>
              <a:cs typeface="Calibri"/>
              <a:sym typeface="Calibri"/>
            </a:endParaRPr>
          </a:p>
        </p:txBody>
      </p:sp>
      <p:graphicFrame>
        <p:nvGraphicFramePr>
          <p:cNvPr id="2379" name="Google Shape;2379;p83"/>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2</a:t>
                      </a:r>
                      <a:endParaRPr b="1" sz="2400"/>
                    </a:p>
                  </a:txBody>
                  <a:tcPr marT="91425" marB="91425" marR="91425" marL="91425">
                    <a:solidFill>
                      <a:srgbClr val="FFFEB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cxnSp>
        <p:nvCxnSpPr>
          <p:cNvPr id="2380" name="Google Shape;2380;p83"/>
          <p:cNvCxnSpPr/>
          <p:nvPr/>
        </p:nvCxnSpPr>
        <p:spPr>
          <a:xfrm rot="5400000">
            <a:off x="4661138" y="2869838"/>
            <a:ext cx="878700" cy="328500"/>
          </a:xfrm>
          <a:prstGeom prst="bentConnector2">
            <a:avLst/>
          </a:prstGeom>
          <a:noFill/>
          <a:ln cap="flat" cmpd="sng" w="9525">
            <a:solidFill>
              <a:srgbClr val="000000"/>
            </a:solidFill>
            <a:prstDash val="solid"/>
            <a:round/>
            <a:headEnd len="med" w="med" type="none"/>
            <a:tailEnd len="med" w="med" type="stealth"/>
          </a:ln>
        </p:spPr>
      </p:cxnSp>
      <p:sp>
        <p:nvSpPr>
          <p:cNvPr id="2381" name="Google Shape;2381;p83"/>
          <p:cNvSpPr txBox="1"/>
          <p:nvPr/>
        </p:nvSpPr>
        <p:spPr>
          <a:xfrm>
            <a:off x="4763458" y="2759600"/>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a:t>
            </a:r>
            <a:r>
              <a:rPr lang="en" sz="1800">
                <a:latin typeface="Calibri"/>
                <a:ea typeface="Calibri"/>
                <a:cs typeface="Calibri"/>
                <a:sym typeface="Calibri"/>
              </a:rPr>
              <a:t>. GetS</a:t>
            </a:r>
            <a:endParaRPr sz="1800">
              <a:latin typeface="Calibri"/>
              <a:ea typeface="Calibri"/>
              <a:cs typeface="Calibri"/>
              <a:sym typeface="Calibri"/>
            </a:endParaRPr>
          </a:p>
        </p:txBody>
      </p:sp>
      <p:cxnSp>
        <p:nvCxnSpPr>
          <p:cNvPr id="2382" name="Google Shape;2382;p83"/>
          <p:cNvCxnSpPr>
            <a:stCxn id="2355" idx="0"/>
            <a:endCxn id="2354" idx="3"/>
          </p:cNvCxnSpPr>
          <p:nvPr/>
        </p:nvCxnSpPr>
        <p:spPr>
          <a:xfrm flipH="1" rot="5400000">
            <a:off x="2502825" y="2142600"/>
            <a:ext cx="929100" cy="1324800"/>
          </a:xfrm>
          <a:prstGeom prst="curvedConnector2">
            <a:avLst/>
          </a:prstGeom>
          <a:noFill/>
          <a:ln cap="flat" cmpd="sng" w="9525">
            <a:solidFill>
              <a:srgbClr val="000000"/>
            </a:solidFill>
            <a:prstDash val="solid"/>
            <a:round/>
            <a:headEnd len="med" w="med" type="none"/>
            <a:tailEnd len="med" w="med" type="stealth"/>
          </a:ln>
        </p:spPr>
      </p:cxnSp>
      <p:sp>
        <p:nvSpPr>
          <p:cNvPr id="2383" name="Google Shape;2383;p83"/>
          <p:cNvSpPr txBox="1"/>
          <p:nvPr/>
        </p:nvSpPr>
        <p:spPr>
          <a:xfrm>
            <a:off x="2485625" y="2433150"/>
            <a:ext cx="1039200" cy="277200"/>
          </a:xfrm>
          <a:prstGeom prst="rect">
            <a:avLst/>
          </a:prstGeom>
          <a:solidFill>
            <a:schemeClr val="dk1"/>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2</a:t>
            </a:r>
            <a:r>
              <a:rPr lang="en" sz="1800">
                <a:latin typeface="Calibri"/>
                <a:ea typeface="Calibri"/>
                <a:cs typeface="Calibri"/>
                <a:sym typeface="Calibri"/>
              </a:rPr>
              <a:t>. TR_PRV</a:t>
            </a:r>
            <a:endParaRPr sz="1800">
              <a:latin typeface="Calibri"/>
              <a:ea typeface="Calibri"/>
              <a:cs typeface="Calibri"/>
              <a:sym typeface="Calibri"/>
            </a:endParaRPr>
          </a:p>
        </p:txBody>
      </p:sp>
      <p:cxnSp>
        <p:nvCxnSpPr>
          <p:cNvPr id="2384" name="Google Shape;2384;p83"/>
          <p:cNvCxnSpPr>
            <a:endCxn id="2378" idx="1"/>
          </p:cNvCxnSpPr>
          <p:nvPr/>
        </p:nvCxnSpPr>
        <p:spPr>
          <a:xfrm rot="-5400000">
            <a:off x="3881438" y="2446088"/>
            <a:ext cx="942900" cy="731700"/>
          </a:xfrm>
          <a:prstGeom prst="bentConnector2">
            <a:avLst/>
          </a:prstGeom>
          <a:noFill/>
          <a:ln cap="flat" cmpd="sng" w="9525">
            <a:solidFill>
              <a:srgbClr val="000000"/>
            </a:solidFill>
            <a:prstDash val="solid"/>
            <a:round/>
            <a:headEnd len="med" w="med" type="none"/>
            <a:tailEnd len="med" w="med" type="stealth"/>
          </a:ln>
        </p:spPr>
      </p:cxnSp>
      <p:sp>
        <p:nvSpPr>
          <p:cNvPr id="2385" name="Google Shape;2385;p83"/>
          <p:cNvSpPr txBox="1"/>
          <p:nvPr/>
        </p:nvSpPr>
        <p:spPr>
          <a:xfrm>
            <a:off x="3684950" y="2662050"/>
            <a:ext cx="11961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a:t>
            </a:r>
            <a:r>
              <a:rPr lang="en" sz="1800">
                <a:latin typeface="Calibri"/>
                <a:ea typeface="Calibri"/>
                <a:cs typeface="Calibri"/>
                <a:sym typeface="Calibri"/>
              </a:rPr>
              <a:t>. Data_PRV</a:t>
            </a:r>
            <a:endParaRPr sz="1800">
              <a:latin typeface="Calibri"/>
              <a:ea typeface="Calibri"/>
              <a:cs typeface="Calibri"/>
              <a:sym typeface="Calibri"/>
            </a:endParaRPr>
          </a:p>
        </p:txBody>
      </p:sp>
      <p:sp>
        <p:nvSpPr>
          <p:cNvPr id="2386" name="Google Shape;2386;p83"/>
          <p:cNvSpPr txBox="1"/>
          <p:nvPr/>
        </p:nvSpPr>
        <p:spPr>
          <a:xfrm>
            <a:off x="2485624" y="4062375"/>
            <a:ext cx="4818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C1</a:t>
            </a:r>
            <a:endParaRPr sz="2400">
              <a:latin typeface="Calibri"/>
              <a:ea typeface="Calibri"/>
              <a:cs typeface="Calibri"/>
              <a:sym typeface="Calibri"/>
            </a:endParaRPr>
          </a:p>
        </p:txBody>
      </p:sp>
      <p:grpSp>
        <p:nvGrpSpPr>
          <p:cNvPr id="2387" name="Google Shape;2387;p83"/>
          <p:cNvGrpSpPr/>
          <p:nvPr/>
        </p:nvGrpSpPr>
        <p:grpSpPr>
          <a:xfrm>
            <a:off x="5077886" y="1444204"/>
            <a:ext cx="345580" cy="646504"/>
            <a:chOff x="1334918" y="2241600"/>
            <a:chExt cx="258300" cy="498000"/>
          </a:xfrm>
        </p:grpSpPr>
        <p:cxnSp>
          <p:nvCxnSpPr>
            <p:cNvPr id="2388" name="Google Shape;2388;p83"/>
            <p:cNvCxnSpPr/>
            <p:nvPr/>
          </p:nvCxnSpPr>
          <p:spPr>
            <a:xfrm flipH="1" rot="5400000">
              <a:off x="1231125" y="2489400"/>
              <a:ext cx="498000" cy="2400"/>
            </a:xfrm>
            <a:prstGeom prst="bentConnector3">
              <a:avLst>
                <a:gd fmla="val 50000" name="adj1"/>
              </a:avLst>
            </a:prstGeom>
            <a:noFill/>
            <a:ln cap="flat" cmpd="sng" w="9525">
              <a:solidFill>
                <a:srgbClr val="000000"/>
              </a:solidFill>
              <a:prstDash val="solid"/>
              <a:round/>
              <a:headEnd len="med" w="med" type="none"/>
              <a:tailEnd len="med" w="med" type="triangle"/>
            </a:ln>
          </p:spPr>
        </p:cxnSp>
        <p:sp>
          <p:nvSpPr>
            <p:cNvPr id="2389" name="Google Shape;2389;p83"/>
            <p:cNvSpPr txBox="1"/>
            <p:nvPr/>
          </p:nvSpPr>
          <p:spPr>
            <a:xfrm>
              <a:off x="1334918" y="2458791"/>
              <a:ext cx="258300" cy="213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LD</a:t>
              </a:r>
              <a:endParaRPr sz="1800">
                <a:latin typeface="Calibri"/>
                <a:ea typeface="Calibri"/>
                <a:cs typeface="Calibri"/>
                <a:sym typeface="Calibri"/>
              </a:endParaRPr>
            </a:p>
          </p:txBody>
        </p:sp>
      </p:grpSp>
      <p:sp>
        <p:nvSpPr>
          <p:cNvPr id="2390" name="Google Shape;2390;p83"/>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2391" name="Google Shape;2391;p83"/>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2392" name="Google Shape;2392;p83"/>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p:txBody>
      </p:sp>
      <p:sp>
        <p:nvSpPr>
          <p:cNvPr id="2393" name="Google Shape;2393;p83"/>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2394" name="Google Shape;2394;p83"/>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17</a:t>
            </a:r>
            <a:endParaRPr sz="2400">
              <a:latin typeface="Calibri"/>
              <a:ea typeface="Calibri"/>
              <a:cs typeface="Calibri"/>
              <a:sym typeface="Calibri"/>
            </a:endParaRPr>
          </a:p>
        </p:txBody>
      </p:sp>
      <p:sp>
        <p:nvSpPr>
          <p:cNvPr id="2395" name="Google Shape;2395;p83"/>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18</a:t>
            </a:r>
            <a:endParaRPr sz="2400">
              <a:latin typeface="Calibri"/>
              <a:ea typeface="Calibri"/>
              <a:cs typeface="Calibri"/>
              <a:sym typeface="Calibri"/>
            </a:endParaRPr>
          </a:p>
        </p:txBody>
      </p:sp>
      <p:sp>
        <p:nvSpPr>
          <p:cNvPr id="2396" name="Google Shape;2396;p83"/>
          <p:cNvSpPr txBox="1"/>
          <p:nvPr/>
        </p:nvSpPr>
        <p:spPr>
          <a:xfrm>
            <a:off x="210275" y="4062375"/>
            <a:ext cx="17937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300">
                <a:latin typeface="Calibri"/>
                <a:ea typeface="Calibri"/>
                <a:cs typeface="Calibri"/>
                <a:sym typeface="Calibri"/>
              </a:rPr>
              <a:t>Block B0 (PRV)</a:t>
            </a:r>
            <a:endParaRPr sz="2300">
              <a:latin typeface="Calibri"/>
              <a:ea typeface="Calibri"/>
              <a:cs typeface="Calibri"/>
              <a:sym typeface="Calibri"/>
            </a:endParaRPr>
          </a:p>
        </p:txBody>
      </p:sp>
      <p:sp>
        <p:nvSpPr>
          <p:cNvPr id="2397" name="Google Shape;2397;p83"/>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Eliminating False Sharing in FSLite</a:t>
            </a:r>
            <a:endParaRPr>
              <a:solidFill>
                <a:srgbClr val="745D13"/>
              </a:solidFill>
            </a:endParaRPr>
          </a:p>
        </p:txBody>
      </p:sp>
      <p:sp>
        <p:nvSpPr>
          <p:cNvPr id="2398" name="Google Shape;2398;p83"/>
          <p:cNvSpPr txBox="1"/>
          <p:nvPr/>
        </p:nvSpPr>
        <p:spPr>
          <a:xfrm>
            <a:off x="7496025"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2399" name="Google Shape;2399;p83"/>
          <p:cNvSpPr txBox="1"/>
          <p:nvPr/>
        </p:nvSpPr>
        <p:spPr>
          <a:xfrm>
            <a:off x="7957500" y="280765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2400" name="Google Shape;2400;p83"/>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Core1</a:t>
            </a:r>
            <a:endParaRPr b="1" sz="1800">
              <a:solidFill>
                <a:srgbClr val="FFD966"/>
              </a:solidFill>
              <a:latin typeface="Calibri"/>
              <a:ea typeface="Calibri"/>
              <a:cs typeface="Calibri"/>
              <a:sym typeface="Calibri"/>
            </a:endParaRPr>
          </a:p>
        </p:txBody>
      </p:sp>
      <p:graphicFrame>
        <p:nvGraphicFramePr>
          <p:cNvPr id="2401" name="Google Shape;2401;p83"/>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2402" name="Google Shape;2402;p83"/>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2403" name="Google Shape;2403;p83"/>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Core0</a:t>
            </a:r>
            <a:endParaRPr b="1" sz="1800">
              <a:solidFill>
                <a:schemeClr val="accent4"/>
              </a:solidFill>
              <a:latin typeface="Calibri"/>
              <a:ea typeface="Calibri"/>
              <a:cs typeface="Calibri"/>
              <a:sym typeface="Calibri"/>
            </a:endParaRPr>
          </a:p>
        </p:txBody>
      </p:sp>
      <p:graphicFrame>
        <p:nvGraphicFramePr>
          <p:cNvPr id="2404" name="Google Shape;2404;p83"/>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2405" name="Google Shape;2405;p83"/>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rPr b="1" lang="en" sz="2200">
                          <a:solidFill>
                            <a:srgbClr val="FF0000"/>
                          </a:solidFill>
                        </a:rPr>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2406" name="Google Shape;2406;p83"/>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2407" name="Google Shape;2407;p83"/>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cxnSp>
        <p:nvCxnSpPr>
          <p:cNvPr id="2408" name="Google Shape;2408;p83"/>
          <p:cNvCxnSpPr>
            <a:stCxn id="2354" idx="2"/>
            <a:endCxn id="2355" idx="1"/>
          </p:cNvCxnSpPr>
          <p:nvPr/>
        </p:nvCxnSpPr>
        <p:spPr>
          <a:xfrm flipH="1" rot="-5400000">
            <a:off x="1601776" y="2751950"/>
            <a:ext cx="878700" cy="564300"/>
          </a:xfrm>
          <a:prstGeom prst="bentConnector2">
            <a:avLst/>
          </a:prstGeom>
          <a:noFill/>
          <a:ln cap="flat" cmpd="sng" w="9525">
            <a:solidFill>
              <a:srgbClr val="000000"/>
            </a:solidFill>
            <a:prstDash val="solid"/>
            <a:round/>
            <a:headEnd len="med" w="med" type="none"/>
            <a:tailEnd len="med" w="med" type="stealth"/>
          </a:ln>
        </p:spPr>
      </p:cxnSp>
      <p:sp>
        <p:nvSpPr>
          <p:cNvPr id="2409" name="Google Shape;2409;p83"/>
          <p:cNvSpPr txBox="1"/>
          <p:nvPr/>
        </p:nvSpPr>
        <p:spPr>
          <a:xfrm>
            <a:off x="791025" y="3334800"/>
            <a:ext cx="1324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5</a:t>
            </a:r>
            <a:r>
              <a:rPr lang="en" sz="1800">
                <a:latin typeface="Calibri"/>
                <a:ea typeface="Calibri"/>
                <a:cs typeface="Calibri"/>
                <a:sym typeface="Calibri"/>
              </a:rPr>
              <a:t>. GetX_CHK</a:t>
            </a:r>
            <a:endParaRPr sz="1800">
              <a:latin typeface="Calibri"/>
              <a:ea typeface="Calibri"/>
              <a:cs typeface="Calibri"/>
              <a:sym typeface="Calibri"/>
            </a:endParaRPr>
          </a:p>
        </p:txBody>
      </p:sp>
      <p:cxnSp>
        <p:nvCxnSpPr>
          <p:cNvPr id="2410" name="Google Shape;2410;p83"/>
          <p:cNvCxnSpPr>
            <a:stCxn id="2355" idx="0"/>
            <a:endCxn id="2354" idx="3"/>
          </p:cNvCxnSpPr>
          <p:nvPr/>
        </p:nvCxnSpPr>
        <p:spPr>
          <a:xfrm flipH="1" rot="5400000">
            <a:off x="2502825" y="2142600"/>
            <a:ext cx="929100" cy="1324800"/>
          </a:xfrm>
          <a:prstGeom prst="bentConnector2">
            <a:avLst/>
          </a:prstGeom>
          <a:noFill/>
          <a:ln cap="flat" cmpd="sng" w="9525">
            <a:solidFill>
              <a:srgbClr val="000000"/>
            </a:solidFill>
            <a:prstDash val="solid"/>
            <a:round/>
            <a:headEnd len="med" w="med" type="none"/>
            <a:tailEnd len="med" w="med" type="stealth"/>
          </a:ln>
        </p:spPr>
      </p:cxnSp>
      <p:sp>
        <p:nvSpPr>
          <p:cNvPr id="2411" name="Google Shape;2411;p83"/>
          <p:cNvSpPr txBox="1"/>
          <p:nvPr/>
        </p:nvSpPr>
        <p:spPr>
          <a:xfrm>
            <a:off x="3165950" y="2201900"/>
            <a:ext cx="6918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1800">
                <a:highlight>
                  <a:srgbClr val="FFFFFF"/>
                </a:highlight>
                <a:latin typeface="Calibri"/>
                <a:ea typeface="Calibri"/>
                <a:cs typeface="Calibri"/>
                <a:sym typeface="Calibri"/>
              </a:rPr>
              <a:t>6. NC</a:t>
            </a:r>
            <a:endParaRPr sz="1800">
              <a:highlight>
                <a:srgbClr val="FFFFFF"/>
              </a:highlight>
              <a:latin typeface="Calibri"/>
              <a:ea typeface="Calibri"/>
              <a:cs typeface="Calibri"/>
              <a:sym typeface="Calibri"/>
            </a:endParaRPr>
          </a:p>
        </p:txBody>
      </p:sp>
      <p:sp>
        <p:nvSpPr>
          <p:cNvPr id="2412" name="Google Shape;2412;p83"/>
          <p:cNvSpPr txBox="1"/>
          <p:nvPr/>
        </p:nvSpPr>
        <p:spPr>
          <a:xfrm>
            <a:off x="2214775" y="2874075"/>
            <a:ext cx="6918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MD</a:t>
            </a:r>
            <a:endParaRPr sz="1800">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6" name="Shape 2416"/>
        <p:cNvGrpSpPr/>
        <p:nvPr/>
      </p:nvGrpSpPr>
      <p:grpSpPr>
        <a:xfrm>
          <a:off x="0" y="0"/>
          <a:ext cx="0" cy="0"/>
          <a:chOff x="0" y="0"/>
          <a:chExt cx="0" cy="0"/>
        </a:xfrm>
      </p:grpSpPr>
      <p:sp>
        <p:nvSpPr>
          <p:cNvPr id="2417" name="Google Shape;2417;p84"/>
          <p:cNvSpPr txBox="1"/>
          <p:nvPr>
            <p:ph type="title"/>
          </p:nvPr>
        </p:nvSpPr>
        <p:spPr>
          <a:xfrm>
            <a:off x="311700" y="151550"/>
            <a:ext cx="78372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Simulation Infrastructure and Configurations</a:t>
            </a:r>
            <a:endParaRPr baseline="30000">
              <a:solidFill>
                <a:srgbClr val="745D13"/>
              </a:solidFill>
            </a:endParaRPr>
          </a:p>
        </p:txBody>
      </p:sp>
      <p:sp>
        <p:nvSpPr>
          <p:cNvPr id="2418" name="Google Shape;2418;p84"/>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419" name="Google Shape;2419;p84"/>
          <p:cNvSpPr/>
          <p:nvPr/>
        </p:nvSpPr>
        <p:spPr>
          <a:xfrm>
            <a:off x="6915325" y="979325"/>
            <a:ext cx="1660200" cy="760500"/>
          </a:xfrm>
          <a:prstGeom prst="roundRect">
            <a:avLst>
              <a:gd fmla="val 16667" name="adj"/>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LLC (2MB per core)</a:t>
            </a:r>
            <a:endParaRPr sz="2200"/>
          </a:p>
        </p:txBody>
      </p:sp>
      <p:sp>
        <p:nvSpPr>
          <p:cNvPr id="2420" name="Google Shape;2420;p84"/>
          <p:cNvSpPr/>
          <p:nvPr/>
        </p:nvSpPr>
        <p:spPr>
          <a:xfrm>
            <a:off x="311700" y="1501450"/>
            <a:ext cx="1323300" cy="725400"/>
          </a:xfrm>
          <a:prstGeom prst="roundRect">
            <a:avLst>
              <a:gd fmla="val 16667" name="adj"/>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t>Main Memory</a:t>
            </a:r>
            <a:endParaRPr sz="2200"/>
          </a:p>
        </p:txBody>
      </p:sp>
      <p:grpSp>
        <p:nvGrpSpPr>
          <p:cNvPr id="2421" name="Google Shape;2421;p84"/>
          <p:cNvGrpSpPr/>
          <p:nvPr/>
        </p:nvGrpSpPr>
        <p:grpSpPr>
          <a:xfrm>
            <a:off x="598058" y="3212648"/>
            <a:ext cx="4068842" cy="1544224"/>
            <a:chOff x="894006" y="3739283"/>
            <a:chExt cx="834600" cy="879900"/>
          </a:xfrm>
        </p:grpSpPr>
        <p:sp>
          <p:nvSpPr>
            <p:cNvPr id="2422" name="Google Shape;2422;p84"/>
            <p:cNvSpPr/>
            <p:nvPr/>
          </p:nvSpPr>
          <p:spPr>
            <a:xfrm>
              <a:off x="894006" y="3739283"/>
              <a:ext cx="834600" cy="879900"/>
            </a:xfrm>
            <a:prstGeom prst="roundRect">
              <a:avLst>
                <a:gd fmla="val 13614" name="adj"/>
              </a:avLst>
            </a:prstGeom>
            <a:solidFill>
              <a:srgbClr val="F6F6F6"/>
            </a:solidFill>
            <a:ln cap="flat" cmpd="sng" w="9525">
              <a:solidFill>
                <a:srgbClr val="000000"/>
              </a:solidFill>
              <a:prstDash val="solid"/>
              <a:round/>
              <a:headEnd len="sm" w="sm" type="none"/>
              <a:tailEnd len="sm" w="sm" type="none"/>
            </a:ln>
          </p:spPr>
          <p:txBody>
            <a:bodyPr anchorCtr="0" anchor="b" bIns="0" lIns="0" spcFirstLastPara="1" rIns="91425" wrap="square" tIns="0">
              <a:noAutofit/>
            </a:bodyPr>
            <a:lstStyle/>
            <a:p>
              <a:pPr indent="0" lvl="0" marL="0" rtl="0" algn="ctr">
                <a:spcBef>
                  <a:spcPts val="0"/>
                </a:spcBef>
                <a:spcAft>
                  <a:spcPts val="0"/>
                </a:spcAft>
                <a:buNone/>
              </a:pPr>
              <a:r>
                <a:rPr lang="en" sz="2200">
                  <a:latin typeface="Calibri"/>
                  <a:ea typeface="Calibri"/>
                  <a:cs typeface="Calibri"/>
                  <a:sym typeface="Calibri"/>
                </a:rPr>
                <a:t>Core 0</a:t>
              </a:r>
              <a:endParaRPr sz="2200">
                <a:latin typeface="Calibri"/>
                <a:ea typeface="Calibri"/>
                <a:cs typeface="Calibri"/>
                <a:sym typeface="Calibri"/>
              </a:endParaRPr>
            </a:p>
          </p:txBody>
        </p:sp>
        <p:sp>
          <p:nvSpPr>
            <p:cNvPr id="2423" name="Google Shape;2423;p84"/>
            <p:cNvSpPr/>
            <p:nvPr/>
          </p:nvSpPr>
          <p:spPr>
            <a:xfrm>
              <a:off x="911184" y="4130736"/>
              <a:ext cx="382200" cy="211500"/>
            </a:xfrm>
            <a:prstGeom prst="rect">
              <a:avLst/>
            </a:prstGeom>
            <a:solidFill>
              <a:srgbClr val="F6F6F6"/>
            </a:solidFill>
            <a:ln cap="flat" cmpd="sng" w="9525">
              <a:solidFill>
                <a:srgbClr val="7F6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L1I(32KB)</a:t>
              </a:r>
              <a:endParaRPr sz="2200">
                <a:latin typeface="Calibri"/>
                <a:ea typeface="Calibri"/>
                <a:cs typeface="Calibri"/>
                <a:sym typeface="Calibri"/>
              </a:endParaRPr>
            </a:p>
          </p:txBody>
        </p:sp>
        <p:sp>
          <p:nvSpPr>
            <p:cNvPr id="2424" name="Google Shape;2424;p84"/>
            <p:cNvSpPr/>
            <p:nvPr/>
          </p:nvSpPr>
          <p:spPr>
            <a:xfrm>
              <a:off x="1293429" y="4130736"/>
              <a:ext cx="414600" cy="211500"/>
            </a:xfrm>
            <a:prstGeom prst="rect">
              <a:avLst/>
            </a:prstGeom>
            <a:solidFill>
              <a:srgbClr val="F6F6F6"/>
            </a:solidFill>
            <a:ln cap="flat" cmpd="sng" w="9525">
              <a:solidFill>
                <a:srgbClr val="7F6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200">
                  <a:latin typeface="Calibri"/>
                  <a:ea typeface="Calibri"/>
                  <a:cs typeface="Calibri"/>
                  <a:sym typeface="Calibri"/>
                </a:rPr>
                <a:t>L1D(32KB)</a:t>
              </a:r>
              <a:endParaRPr sz="2200">
                <a:latin typeface="Calibri"/>
                <a:ea typeface="Calibri"/>
                <a:cs typeface="Calibri"/>
                <a:sym typeface="Calibri"/>
              </a:endParaRPr>
            </a:p>
          </p:txBody>
        </p:sp>
        <p:sp>
          <p:nvSpPr>
            <p:cNvPr id="2425" name="Google Shape;2425;p84"/>
            <p:cNvSpPr/>
            <p:nvPr/>
          </p:nvSpPr>
          <p:spPr>
            <a:xfrm flipH="1" rot="-5807">
              <a:off x="911057" y="3873792"/>
              <a:ext cx="177600" cy="2112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Calibri"/>
                  <a:ea typeface="Calibri"/>
                  <a:cs typeface="Calibri"/>
                  <a:sym typeface="Calibri"/>
                </a:rPr>
                <a:t>L1 Ctrl</a:t>
              </a:r>
              <a:endParaRPr sz="1800">
                <a:latin typeface="Calibri"/>
                <a:ea typeface="Calibri"/>
                <a:cs typeface="Calibri"/>
                <a:sym typeface="Calibri"/>
              </a:endParaRPr>
            </a:p>
          </p:txBody>
        </p:sp>
      </p:grpSp>
      <p:sp>
        <p:nvSpPr>
          <p:cNvPr id="2426" name="Google Shape;2426;p84"/>
          <p:cNvSpPr/>
          <p:nvPr/>
        </p:nvSpPr>
        <p:spPr>
          <a:xfrm flipH="1">
            <a:off x="6952925" y="1739950"/>
            <a:ext cx="1622700" cy="5232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200"/>
              <a:t>LLC Ctrl</a:t>
            </a:r>
            <a:endParaRPr sz="2200"/>
          </a:p>
        </p:txBody>
      </p:sp>
      <p:sp>
        <p:nvSpPr>
          <p:cNvPr id="2427" name="Google Shape;2427;p84"/>
          <p:cNvSpPr/>
          <p:nvPr/>
        </p:nvSpPr>
        <p:spPr>
          <a:xfrm>
            <a:off x="2024749" y="1465150"/>
            <a:ext cx="3851400" cy="798000"/>
          </a:xfrm>
          <a:prstGeom prst="round2SameRect">
            <a:avLst>
              <a:gd fmla="val 16667" name="adj1"/>
              <a:gd fmla="val 0" name="adj2"/>
            </a:avLst>
          </a:prstGeom>
          <a:solidFill>
            <a:srgbClr val="F6F6F6"/>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rPr lang="en" sz="2200"/>
              <a:t>Directory</a:t>
            </a:r>
            <a:endParaRPr sz="2200"/>
          </a:p>
          <a:p>
            <a:pPr indent="0" lvl="0" marL="0" rtl="0" algn="l">
              <a:spcBef>
                <a:spcPts val="0"/>
              </a:spcBef>
              <a:spcAft>
                <a:spcPts val="0"/>
              </a:spcAft>
              <a:buNone/>
            </a:pPr>
            <a:r>
              <a:rPr lang="en" sz="2200"/>
              <a:t>Ctrl</a:t>
            </a:r>
            <a:endParaRPr sz="2200"/>
          </a:p>
        </p:txBody>
      </p:sp>
      <p:cxnSp>
        <p:nvCxnSpPr>
          <p:cNvPr id="2428" name="Google Shape;2428;p84"/>
          <p:cNvCxnSpPr/>
          <p:nvPr/>
        </p:nvCxnSpPr>
        <p:spPr>
          <a:xfrm flipH="1" rot="10800000">
            <a:off x="1517022" y="2831435"/>
            <a:ext cx="7089300" cy="9600"/>
          </a:xfrm>
          <a:prstGeom prst="straightConnector1">
            <a:avLst/>
          </a:prstGeom>
          <a:noFill/>
          <a:ln cap="flat" cmpd="sng" w="38100">
            <a:solidFill>
              <a:srgbClr val="233A44"/>
            </a:solidFill>
            <a:prstDash val="solid"/>
            <a:round/>
            <a:headEnd len="med" w="med" type="none"/>
            <a:tailEnd len="med" w="med" type="none"/>
          </a:ln>
        </p:spPr>
      </p:cxnSp>
      <p:cxnSp>
        <p:nvCxnSpPr>
          <p:cNvPr id="2429" name="Google Shape;2429;p84"/>
          <p:cNvCxnSpPr>
            <a:stCxn id="2427" idx="0"/>
          </p:cNvCxnSpPr>
          <p:nvPr/>
        </p:nvCxnSpPr>
        <p:spPr>
          <a:xfrm>
            <a:off x="5876149" y="1864150"/>
            <a:ext cx="1076700" cy="12300"/>
          </a:xfrm>
          <a:prstGeom prst="straightConnector1">
            <a:avLst/>
          </a:prstGeom>
          <a:noFill/>
          <a:ln cap="flat" cmpd="sng" w="19050">
            <a:solidFill>
              <a:srgbClr val="233A44"/>
            </a:solidFill>
            <a:prstDash val="solid"/>
            <a:round/>
            <a:headEnd len="med" w="med" type="stealth"/>
            <a:tailEnd len="med" w="med" type="stealth"/>
          </a:ln>
        </p:spPr>
      </p:cxnSp>
      <p:cxnSp>
        <p:nvCxnSpPr>
          <p:cNvPr id="2430" name="Google Shape;2430;p84"/>
          <p:cNvCxnSpPr/>
          <p:nvPr/>
        </p:nvCxnSpPr>
        <p:spPr>
          <a:xfrm flipH="1">
            <a:off x="8123354" y="2253014"/>
            <a:ext cx="1200" cy="625800"/>
          </a:xfrm>
          <a:prstGeom prst="straightConnector1">
            <a:avLst/>
          </a:prstGeom>
          <a:noFill/>
          <a:ln cap="flat" cmpd="sng" w="19050">
            <a:solidFill>
              <a:srgbClr val="233A44"/>
            </a:solidFill>
            <a:prstDash val="solid"/>
            <a:round/>
            <a:headEnd len="med" w="med" type="stealth"/>
            <a:tailEnd len="med" w="med" type="stealth"/>
          </a:ln>
        </p:spPr>
      </p:cxnSp>
      <p:cxnSp>
        <p:nvCxnSpPr>
          <p:cNvPr id="2431" name="Google Shape;2431;p84"/>
          <p:cNvCxnSpPr/>
          <p:nvPr/>
        </p:nvCxnSpPr>
        <p:spPr>
          <a:xfrm rot="10800000">
            <a:off x="1533943" y="2820308"/>
            <a:ext cx="8100" cy="392400"/>
          </a:xfrm>
          <a:prstGeom prst="straightConnector1">
            <a:avLst/>
          </a:prstGeom>
          <a:noFill/>
          <a:ln cap="flat" cmpd="sng" w="19050">
            <a:solidFill>
              <a:srgbClr val="233A44"/>
            </a:solidFill>
            <a:prstDash val="solid"/>
            <a:round/>
            <a:headEnd len="med" w="med" type="stealth"/>
            <a:tailEnd len="med" w="med" type="stealth"/>
          </a:ln>
        </p:spPr>
      </p:cxnSp>
      <p:cxnSp>
        <p:nvCxnSpPr>
          <p:cNvPr id="2432" name="Google Shape;2432;p84"/>
          <p:cNvCxnSpPr>
            <a:stCxn id="2427" idx="2"/>
            <a:endCxn id="2420" idx="3"/>
          </p:cNvCxnSpPr>
          <p:nvPr/>
        </p:nvCxnSpPr>
        <p:spPr>
          <a:xfrm rot="10800000">
            <a:off x="1635049" y="1864150"/>
            <a:ext cx="389700" cy="0"/>
          </a:xfrm>
          <a:prstGeom prst="straightConnector1">
            <a:avLst/>
          </a:prstGeom>
          <a:noFill/>
          <a:ln cap="flat" cmpd="sng" w="19050">
            <a:solidFill>
              <a:srgbClr val="233A44"/>
            </a:solidFill>
            <a:prstDash val="solid"/>
            <a:round/>
            <a:headEnd len="med" w="med" type="stealth"/>
            <a:tailEnd len="med" w="med" type="stealth"/>
          </a:ln>
        </p:spPr>
      </p:cxnSp>
      <p:sp>
        <p:nvSpPr>
          <p:cNvPr id="2433" name="Google Shape;2433;p84"/>
          <p:cNvSpPr/>
          <p:nvPr/>
        </p:nvSpPr>
        <p:spPr>
          <a:xfrm>
            <a:off x="1635046" y="3320525"/>
            <a:ext cx="2873100" cy="485700"/>
          </a:xfrm>
          <a:prstGeom prst="rect">
            <a:avLst/>
          </a:prstGeom>
          <a:solidFill>
            <a:srgbClr val="FCE5CD"/>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PAM(8KB,512 entries)</a:t>
            </a:r>
            <a:endParaRPr b="1" sz="2400">
              <a:latin typeface="Calibri"/>
              <a:ea typeface="Calibri"/>
              <a:cs typeface="Calibri"/>
              <a:sym typeface="Calibri"/>
            </a:endParaRPr>
          </a:p>
        </p:txBody>
      </p:sp>
      <p:sp>
        <p:nvSpPr>
          <p:cNvPr id="2434" name="Google Shape;2434;p84"/>
          <p:cNvSpPr/>
          <p:nvPr/>
        </p:nvSpPr>
        <p:spPr>
          <a:xfrm>
            <a:off x="2138051" y="979325"/>
            <a:ext cx="3610800" cy="485700"/>
          </a:xfrm>
          <a:prstGeom prst="round2SameRect">
            <a:avLst>
              <a:gd fmla="val 0" name="adj1"/>
              <a:gd fmla="val 0" name="adj2"/>
            </a:avLst>
          </a:prstGeom>
          <a:solidFill>
            <a:srgbClr val="8FEEFF"/>
          </a:solidFill>
          <a:ln cap="flat" cmpd="sng" w="9525">
            <a:solidFill>
              <a:srgbClr val="233A4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t>SAM(13KB,128 entries)</a:t>
            </a:r>
            <a:endParaRPr b="1" sz="2400"/>
          </a:p>
        </p:txBody>
      </p:sp>
      <p:sp>
        <p:nvSpPr>
          <p:cNvPr id="2435" name="Google Shape;2435;p84"/>
          <p:cNvSpPr/>
          <p:nvPr/>
        </p:nvSpPr>
        <p:spPr>
          <a:xfrm>
            <a:off x="3326721" y="1501450"/>
            <a:ext cx="2507100" cy="725400"/>
          </a:xfrm>
          <a:prstGeom prst="rect">
            <a:avLst/>
          </a:prstGeom>
          <a:solidFill>
            <a:srgbClr val="E6FFDD"/>
          </a:solidFill>
          <a:ln cap="flat" cmpd="sng" w="9525">
            <a:solidFill>
              <a:srgbClr val="233A44"/>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2350"/>
              <a:t>Counters(76KB)</a:t>
            </a:r>
            <a:endParaRPr b="1" sz="2350"/>
          </a:p>
        </p:txBody>
      </p:sp>
      <p:sp>
        <p:nvSpPr>
          <p:cNvPr id="2436" name="Google Shape;2436;p84"/>
          <p:cNvSpPr txBox="1"/>
          <p:nvPr/>
        </p:nvSpPr>
        <p:spPr>
          <a:xfrm>
            <a:off x="6757125" y="4017350"/>
            <a:ext cx="1849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latin typeface="Calibri"/>
                <a:ea typeface="Calibri"/>
                <a:cs typeface="Calibri"/>
                <a:sym typeface="Calibri"/>
              </a:rPr>
              <a:t>N # of Cores</a:t>
            </a:r>
            <a:endParaRPr sz="2200">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0" name="Shape 2440"/>
        <p:cNvGrpSpPr/>
        <p:nvPr/>
      </p:nvGrpSpPr>
      <p:grpSpPr>
        <a:xfrm>
          <a:off x="0" y="0"/>
          <a:ext cx="0" cy="0"/>
          <a:chOff x="0" y="0"/>
          <a:chExt cx="0" cy="0"/>
        </a:xfrm>
      </p:grpSpPr>
      <p:sp>
        <p:nvSpPr>
          <p:cNvPr id="2441" name="Google Shape;2441;p85"/>
          <p:cNvSpPr txBox="1"/>
          <p:nvPr>
            <p:ph type="title"/>
          </p:nvPr>
        </p:nvSpPr>
        <p:spPr>
          <a:xfrm>
            <a:off x="311700" y="151550"/>
            <a:ext cx="73026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Performance Improvement with FSLite</a:t>
            </a:r>
            <a:endParaRPr baseline="30000">
              <a:solidFill>
                <a:srgbClr val="745D13"/>
              </a:solidFill>
            </a:endParaRPr>
          </a:p>
        </p:txBody>
      </p:sp>
      <p:sp>
        <p:nvSpPr>
          <p:cNvPr id="2442" name="Google Shape;2442;p85"/>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443" name="Google Shape;2443;p85"/>
          <p:cNvSpPr txBox="1"/>
          <p:nvPr/>
        </p:nvSpPr>
        <p:spPr>
          <a:xfrm>
            <a:off x="432300" y="3748250"/>
            <a:ext cx="82794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FSLite achieves on avg </a:t>
            </a:r>
            <a:r>
              <a:rPr b="1" lang="en" sz="2400">
                <a:solidFill>
                  <a:srgbClr val="127F51"/>
                </a:solidFill>
                <a:latin typeface="Calibri"/>
                <a:ea typeface="Calibri"/>
                <a:cs typeface="Calibri"/>
                <a:sym typeface="Calibri"/>
              </a:rPr>
              <a:t>1.39x </a:t>
            </a:r>
            <a:r>
              <a:rPr lang="en" sz="2400">
                <a:latin typeface="Calibri"/>
                <a:ea typeface="Calibri"/>
                <a:cs typeface="Calibri"/>
                <a:sym typeface="Calibri"/>
              </a:rPr>
              <a:t>speedup and a max speedup </a:t>
            </a:r>
            <a:r>
              <a:rPr b="1" lang="en" sz="2400">
                <a:solidFill>
                  <a:srgbClr val="127F51"/>
                </a:solidFill>
                <a:latin typeface="Calibri"/>
                <a:ea typeface="Calibri"/>
                <a:cs typeface="Calibri"/>
                <a:sym typeface="Calibri"/>
              </a:rPr>
              <a:t>3.91x</a:t>
            </a:r>
            <a:r>
              <a:rPr lang="en" sz="2400">
                <a:latin typeface="Calibri"/>
                <a:ea typeface="Calibri"/>
                <a:cs typeface="Calibri"/>
                <a:sym typeface="Calibri"/>
              </a:rPr>
              <a:t> </a:t>
            </a:r>
            <a:endParaRPr sz="2400">
              <a:latin typeface="Calibri"/>
              <a:ea typeface="Calibri"/>
              <a:cs typeface="Calibri"/>
              <a:sym typeface="Calibri"/>
            </a:endParaRPr>
          </a:p>
        </p:txBody>
      </p:sp>
      <p:pic>
        <p:nvPicPr>
          <p:cNvPr id="2444" name="Google Shape;2444;p85" title="Chart"/>
          <p:cNvPicPr preferRelativeResize="0"/>
          <p:nvPr/>
        </p:nvPicPr>
        <p:blipFill rotWithShape="1">
          <a:blip r:embed="rId3">
            <a:alphaModFix/>
          </a:blip>
          <a:srcRect b="9420" l="4498" r="0" t="0"/>
          <a:stretch/>
        </p:blipFill>
        <p:spPr>
          <a:xfrm>
            <a:off x="777282" y="749800"/>
            <a:ext cx="7589445" cy="29502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8" name="Shape 2448"/>
        <p:cNvGrpSpPr/>
        <p:nvPr/>
      </p:nvGrpSpPr>
      <p:grpSpPr>
        <a:xfrm>
          <a:off x="0" y="0"/>
          <a:ext cx="0" cy="0"/>
          <a:chOff x="0" y="0"/>
          <a:chExt cx="0" cy="0"/>
        </a:xfrm>
      </p:grpSpPr>
      <p:sp>
        <p:nvSpPr>
          <p:cNvPr id="2449" name="Google Shape;2449;p86"/>
          <p:cNvSpPr txBox="1"/>
          <p:nvPr>
            <p:ph type="title"/>
          </p:nvPr>
        </p:nvSpPr>
        <p:spPr>
          <a:xfrm>
            <a:off x="311700" y="151550"/>
            <a:ext cx="73026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Performance Improvement with FSLite</a:t>
            </a:r>
            <a:endParaRPr baseline="30000">
              <a:solidFill>
                <a:srgbClr val="745D13"/>
              </a:solidFill>
            </a:endParaRPr>
          </a:p>
        </p:txBody>
      </p:sp>
      <p:sp>
        <p:nvSpPr>
          <p:cNvPr id="2450" name="Google Shape;2450;p86"/>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451" name="Google Shape;2451;p86"/>
          <p:cNvSpPr txBox="1"/>
          <p:nvPr/>
        </p:nvSpPr>
        <p:spPr>
          <a:xfrm>
            <a:off x="616950" y="4260400"/>
            <a:ext cx="79101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solidFill>
                  <a:srgbClr val="127F51"/>
                </a:solidFill>
                <a:latin typeface="Calibri"/>
                <a:ea typeface="Calibri"/>
                <a:cs typeface="Calibri"/>
                <a:sym typeface="Calibri"/>
              </a:rPr>
              <a:t>27%</a:t>
            </a:r>
            <a:r>
              <a:rPr lang="en" sz="2400">
                <a:latin typeface="Calibri"/>
                <a:ea typeface="Calibri"/>
                <a:cs typeface="Calibri"/>
                <a:sym typeface="Calibri"/>
              </a:rPr>
              <a:t> </a:t>
            </a:r>
            <a:r>
              <a:rPr lang="en" sz="2400">
                <a:solidFill>
                  <a:srgbClr val="0000FF"/>
                </a:solidFill>
                <a:latin typeface="Calibri"/>
                <a:ea typeface="Calibri"/>
                <a:cs typeface="Calibri"/>
                <a:sym typeface="Calibri"/>
              </a:rPr>
              <a:t>energy savings</a:t>
            </a:r>
            <a:r>
              <a:rPr lang="en" sz="2400">
                <a:latin typeface="Calibri"/>
                <a:ea typeface="Calibri"/>
                <a:cs typeface="Calibri"/>
                <a:sym typeface="Calibri"/>
              </a:rPr>
              <a:t> and </a:t>
            </a:r>
            <a:r>
              <a:rPr b="1" lang="en" sz="2400">
                <a:solidFill>
                  <a:srgbClr val="127F51"/>
                </a:solidFill>
                <a:latin typeface="Calibri"/>
                <a:ea typeface="Calibri"/>
                <a:cs typeface="Calibri"/>
                <a:sym typeface="Calibri"/>
              </a:rPr>
              <a:t>89% </a:t>
            </a:r>
            <a:r>
              <a:rPr lang="en" sz="2400">
                <a:solidFill>
                  <a:srgbClr val="127F51"/>
                </a:solidFill>
                <a:latin typeface="Calibri"/>
                <a:ea typeface="Calibri"/>
                <a:cs typeface="Calibri"/>
                <a:sym typeface="Calibri"/>
              </a:rPr>
              <a:t>less</a:t>
            </a:r>
            <a:r>
              <a:rPr lang="en" sz="2400">
                <a:solidFill>
                  <a:srgbClr val="0000FF"/>
                </a:solidFill>
                <a:latin typeface="Calibri"/>
                <a:ea typeface="Calibri"/>
                <a:cs typeface="Calibri"/>
                <a:sym typeface="Calibri"/>
              </a:rPr>
              <a:t> interconnect messages</a:t>
            </a:r>
            <a:endParaRPr sz="2400">
              <a:latin typeface="Calibri"/>
              <a:ea typeface="Calibri"/>
              <a:cs typeface="Calibri"/>
              <a:sym typeface="Calibri"/>
            </a:endParaRPr>
          </a:p>
        </p:txBody>
      </p:sp>
      <p:sp>
        <p:nvSpPr>
          <p:cNvPr id="2452" name="Google Shape;2452;p86"/>
          <p:cNvSpPr txBox="1"/>
          <p:nvPr/>
        </p:nvSpPr>
        <p:spPr>
          <a:xfrm>
            <a:off x="432300" y="3748250"/>
            <a:ext cx="82794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FSLite achieves on avg </a:t>
            </a:r>
            <a:r>
              <a:rPr b="1" lang="en" sz="2400">
                <a:solidFill>
                  <a:srgbClr val="127F51"/>
                </a:solidFill>
                <a:latin typeface="Calibri"/>
                <a:ea typeface="Calibri"/>
                <a:cs typeface="Calibri"/>
                <a:sym typeface="Calibri"/>
              </a:rPr>
              <a:t>1.39x </a:t>
            </a:r>
            <a:r>
              <a:rPr lang="en" sz="2400">
                <a:latin typeface="Calibri"/>
                <a:ea typeface="Calibri"/>
                <a:cs typeface="Calibri"/>
                <a:sym typeface="Calibri"/>
              </a:rPr>
              <a:t>speedup </a:t>
            </a:r>
            <a:r>
              <a:rPr lang="en" sz="2400">
                <a:latin typeface="Calibri"/>
                <a:ea typeface="Calibri"/>
                <a:cs typeface="Calibri"/>
                <a:sym typeface="Calibri"/>
              </a:rPr>
              <a:t>and a max speedup </a:t>
            </a:r>
            <a:r>
              <a:rPr b="1" lang="en" sz="2400">
                <a:solidFill>
                  <a:srgbClr val="127F51"/>
                </a:solidFill>
                <a:latin typeface="Calibri"/>
                <a:ea typeface="Calibri"/>
                <a:cs typeface="Calibri"/>
                <a:sym typeface="Calibri"/>
              </a:rPr>
              <a:t>3.91x</a:t>
            </a:r>
            <a:r>
              <a:rPr lang="en" sz="2400">
                <a:latin typeface="Calibri"/>
                <a:ea typeface="Calibri"/>
                <a:cs typeface="Calibri"/>
                <a:sym typeface="Calibri"/>
              </a:rPr>
              <a:t> </a:t>
            </a:r>
            <a:endParaRPr sz="2400">
              <a:latin typeface="Calibri"/>
              <a:ea typeface="Calibri"/>
              <a:cs typeface="Calibri"/>
              <a:sym typeface="Calibri"/>
            </a:endParaRPr>
          </a:p>
        </p:txBody>
      </p:sp>
      <p:pic>
        <p:nvPicPr>
          <p:cNvPr id="2453" name="Google Shape;2453;p86" title="Chart"/>
          <p:cNvPicPr preferRelativeResize="0"/>
          <p:nvPr/>
        </p:nvPicPr>
        <p:blipFill rotWithShape="1">
          <a:blip r:embed="rId3">
            <a:alphaModFix/>
          </a:blip>
          <a:srcRect b="9420" l="4498" r="0" t="0"/>
          <a:stretch/>
        </p:blipFill>
        <p:spPr>
          <a:xfrm>
            <a:off x="777282" y="749800"/>
            <a:ext cx="7589445" cy="29502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7" name="Shape 2457"/>
        <p:cNvGrpSpPr/>
        <p:nvPr/>
      </p:nvGrpSpPr>
      <p:grpSpPr>
        <a:xfrm>
          <a:off x="0" y="0"/>
          <a:ext cx="0" cy="0"/>
          <a:chOff x="0" y="0"/>
          <a:chExt cx="0" cy="0"/>
        </a:xfrm>
      </p:grpSpPr>
      <p:sp>
        <p:nvSpPr>
          <p:cNvPr id="2458" name="Google Shape;2458;p87"/>
          <p:cNvSpPr txBox="1"/>
          <p:nvPr>
            <p:ph type="title"/>
          </p:nvPr>
        </p:nvSpPr>
        <p:spPr>
          <a:xfrm>
            <a:off x="311700" y="151550"/>
            <a:ext cx="73026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Comparison with Manual Fix</a:t>
            </a:r>
            <a:endParaRPr baseline="30000">
              <a:solidFill>
                <a:srgbClr val="745D13"/>
              </a:solidFill>
            </a:endParaRPr>
          </a:p>
        </p:txBody>
      </p:sp>
      <p:sp>
        <p:nvSpPr>
          <p:cNvPr id="2459" name="Google Shape;2459;p87"/>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460" name="Google Shape;2460;p87"/>
          <p:cNvSpPr txBox="1"/>
          <p:nvPr/>
        </p:nvSpPr>
        <p:spPr>
          <a:xfrm>
            <a:off x="947400" y="3800713"/>
            <a:ext cx="71367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800">
                <a:latin typeface="Calibri"/>
                <a:ea typeface="Calibri"/>
                <a:cs typeface="Calibri"/>
                <a:sym typeface="Calibri"/>
              </a:rPr>
              <a:t>FSLite outperforms manual fix by </a:t>
            </a:r>
            <a:r>
              <a:rPr b="1" lang="en" sz="2800">
                <a:solidFill>
                  <a:srgbClr val="127F51"/>
                </a:solidFill>
                <a:latin typeface="Calibri"/>
                <a:ea typeface="Calibri"/>
                <a:cs typeface="Calibri"/>
                <a:sym typeface="Calibri"/>
              </a:rPr>
              <a:t>~4%</a:t>
            </a:r>
            <a:endParaRPr sz="2800">
              <a:latin typeface="Calibri"/>
              <a:ea typeface="Calibri"/>
              <a:cs typeface="Calibri"/>
              <a:sym typeface="Calibri"/>
            </a:endParaRPr>
          </a:p>
        </p:txBody>
      </p:sp>
      <p:pic>
        <p:nvPicPr>
          <p:cNvPr id="2461" name="Google Shape;2461;p87" title="Chart"/>
          <p:cNvPicPr preferRelativeResize="0"/>
          <p:nvPr/>
        </p:nvPicPr>
        <p:blipFill rotWithShape="1">
          <a:blip r:embed="rId3">
            <a:alphaModFix/>
          </a:blip>
          <a:srcRect b="8966" l="3266" r="2863" t="0"/>
          <a:stretch/>
        </p:blipFill>
        <p:spPr>
          <a:xfrm>
            <a:off x="311700" y="798050"/>
            <a:ext cx="8498852" cy="2704429"/>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5" name="Shape 2465"/>
        <p:cNvGrpSpPr/>
        <p:nvPr/>
      </p:nvGrpSpPr>
      <p:grpSpPr>
        <a:xfrm>
          <a:off x="0" y="0"/>
          <a:ext cx="0" cy="0"/>
          <a:chOff x="0" y="0"/>
          <a:chExt cx="0" cy="0"/>
        </a:xfrm>
      </p:grpSpPr>
      <p:sp>
        <p:nvSpPr>
          <p:cNvPr id="2466" name="Google Shape;2466;p88"/>
          <p:cNvSpPr txBox="1"/>
          <p:nvPr>
            <p:ph type="title"/>
          </p:nvPr>
        </p:nvSpPr>
        <p:spPr>
          <a:xfrm>
            <a:off x="311700" y="151550"/>
            <a:ext cx="73026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Comparison with Manual Fix</a:t>
            </a:r>
            <a:endParaRPr baseline="30000">
              <a:solidFill>
                <a:srgbClr val="745D13"/>
              </a:solidFill>
            </a:endParaRPr>
          </a:p>
        </p:txBody>
      </p:sp>
      <p:sp>
        <p:nvSpPr>
          <p:cNvPr id="2467" name="Google Shape;2467;p88"/>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pic>
        <p:nvPicPr>
          <p:cNvPr id="2468" name="Google Shape;2468;p88" title="Chart"/>
          <p:cNvPicPr preferRelativeResize="0"/>
          <p:nvPr/>
        </p:nvPicPr>
        <p:blipFill rotWithShape="1">
          <a:blip r:embed="rId3">
            <a:alphaModFix/>
          </a:blip>
          <a:srcRect b="8966" l="3266" r="2863" t="0"/>
          <a:stretch/>
        </p:blipFill>
        <p:spPr>
          <a:xfrm>
            <a:off x="311700" y="798050"/>
            <a:ext cx="8498852" cy="2704429"/>
          </a:xfrm>
          <a:prstGeom prst="rect">
            <a:avLst/>
          </a:prstGeom>
          <a:noFill/>
          <a:ln>
            <a:noFill/>
          </a:ln>
        </p:spPr>
      </p:pic>
      <p:sp>
        <p:nvSpPr>
          <p:cNvPr id="2469" name="Google Shape;2469;p88"/>
          <p:cNvSpPr/>
          <p:nvPr/>
        </p:nvSpPr>
        <p:spPr>
          <a:xfrm>
            <a:off x="3646775" y="1126600"/>
            <a:ext cx="1667700" cy="2087100"/>
          </a:xfrm>
          <a:prstGeom prst="roundRect">
            <a:avLst>
              <a:gd fmla="val 16667"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70" name="Google Shape;2470;p88"/>
          <p:cNvSpPr txBox="1"/>
          <p:nvPr/>
        </p:nvSpPr>
        <p:spPr>
          <a:xfrm>
            <a:off x="477150" y="3717425"/>
            <a:ext cx="5685300" cy="4002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en" sz="2400">
                <a:latin typeface="Calibri"/>
                <a:ea typeface="Calibri"/>
                <a:cs typeface="Calibri"/>
                <a:sym typeface="Calibri"/>
              </a:rPr>
              <a:t>Padding</a:t>
            </a:r>
            <a:r>
              <a:rPr b="1" lang="en" sz="2400">
                <a:solidFill>
                  <a:srgbClr val="0000FF"/>
                </a:solidFill>
                <a:latin typeface="Calibri"/>
                <a:ea typeface="Calibri"/>
                <a:cs typeface="Calibri"/>
                <a:sym typeface="Calibri"/>
              </a:rPr>
              <a:t> </a:t>
            </a:r>
            <a:r>
              <a:rPr lang="en" sz="2600">
                <a:solidFill>
                  <a:srgbClr val="FF0000"/>
                </a:solidFill>
                <a:latin typeface="Calibri"/>
                <a:ea typeface="Calibri"/>
                <a:cs typeface="Calibri"/>
                <a:sym typeface="Calibri"/>
              </a:rPr>
              <a:t>inflates the memory footprint</a:t>
            </a:r>
            <a:endParaRPr sz="2400">
              <a:latin typeface="Calibri"/>
              <a:ea typeface="Calibri"/>
              <a:cs typeface="Calibri"/>
              <a:sym typeface="Calibri"/>
            </a:endParaRPr>
          </a:p>
        </p:txBody>
      </p:sp>
      <p:sp>
        <p:nvSpPr>
          <p:cNvPr id="2471" name="Google Shape;2471;p88"/>
          <p:cNvSpPr txBox="1"/>
          <p:nvPr/>
        </p:nvSpPr>
        <p:spPr>
          <a:xfrm>
            <a:off x="477150" y="4315300"/>
            <a:ext cx="5875200" cy="4002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en" sz="2400">
                <a:latin typeface="Calibri"/>
                <a:ea typeface="Calibri"/>
                <a:cs typeface="Calibri"/>
                <a:sym typeface="Calibri"/>
              </a:rPr>
              <a:t>Padding</a:t>
            </a:r>
            <a:r>
              <a:rPr lang="en" sz="2400">
                <a:solidFill>
                  <a:srgbClr val="0000FF"/>
                </a:solidFill>
                <a:latin typeface="Calibri"/>
                <a:ea typeface="Calibri"/>
                <a:cs typeface="Calibri"/>
                <a:sym typeface="Calibri"/>
              </a:rPr>
              <a:t> </a:t>
            </a:r>
            <a:r>
              <a:rPr lang="en" sz="2600">
                <a:solidFill>
                  <a:srgbClr val="FF0000"/>
                </a:solidFill>
                <a:latin typeface="Calibri"/>
                <a:ea typeface="Calibri"/>
                <a:cs typeface="Calibri"/>
                <a:sym typeface="Calibri"/>
              </a:rPr>
              <a:t>introduces additional instructions</a:t>
            </a:r>
            <a:endParaRPr sz="2400">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5" name="Shape 2475"/>
        <p:cNvGrpSpPr/>
        <p:nvPr/>
      </p:nvGrpSpPr>
      <p:grpSpPr>
        <a:xfrm>
          <a:off x="0" y="0"/>
          <a:ext cx="0" cy="0"/>
          <a:chOff x="0" y="0"/>
          <a:chExt cx="0" cy="0"/>
        </a:xfrm>
      </p:grpSpPr>
      <p:sp>
        <p:nvSpPr>
          <p:cNvPr id="2476" name="Google Shape;2476;p89"/>
          <p:cNvSpPr txBox="1"/>
          <p:nvPr>
            <p:ph type="title"/>
          </p:nvPr>
        </p:nvSpPr>
        <p:spPr>
          <a:xfrm>
            <a:off x="381300" y="151550"/>
            <a:ext cx="846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745D13"/>
                </a:solidFill>
              </a:rPr>
              <a:t>Impact of FSLite on Applications w/o False Sharing</a:t>
            </a:r>
            <a:endParaRPr baseline="30000" sz="2800">
              <a:solidFill>
                <a:srgbClr val="745D13"/>
              </a:solidFill>
            </a:endParaRPr>
          </a:p>
        </p:txBody>
      </p:sp>
      <p:sp>
        <p:nvSpPr>
          <p:cNvPr id="2477" name="Google Shape;2477;p89"/>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478" name="Google Shape;2478;p89"/>
          <p:cNvSpPr txBox="1"/>
          <p:nvPr/>
        </p:nvSpPr>
        <p:spPr>
          <a:xfrm>
            <a:off x="887413" y="4456850"/>
            <a:ext cx="7369200" cy="400200"/>
          </a:xfrm>
          <a:prstGeom prst="rect">
            <a:avLst/>
          </a:prstGeom>
          <a:noFill/>
          <a:ln>
            <a:noFill/>
          </a:ln>
        </p:spPr>
        <p:txBody>
          <a:bodyPr anchorCtr="0" anchor="t" bIns="0" lIns="91425" spcFirstLastPara="1" rIns="0" wrap="square" tIns="0">
            <a:spAutoFit/>
          </a:bodyPr>
          <a:lstStyle/>
          <a:p>
            <a:pPr indent="0" lvl="0" marL="0" rtl="0" algn="l">
              <a:spcBef>
                <a:spcPts val="0"/>
              </a:spcBef>
              <a:spcAft>
                <a:spcPts val="0"/>
              </a:spcAft>
              <a:buNone/>
            </a:pPr>
            <a:r>
              <a:rPr b="1" lang="en" sz="2600">
                <a:solidFill>
                  <a:srgbClr val="127F51"/>
                </a:solidFill>
                <a:latin typeface="Calibri"/>
                <a:ea typeface="Calibri"/>
                <a:cs typeface="Calibri"/>
                <a:sym typeface="Calibri"/>
              </a:rPr>
              <a:t>No slowdown for applications </a:t>
            </a:r>
            <a:r>
              <a:rPr b="1" lang="en" sz="2600">
                <a:solidFill>
                  <a:srgbClr val="127F51"/>
                </a:solidFill>
                <a:latin typeface="Calibri"/>
                <a:ea typeface="Calibri"/>
                <a:cs typeface="Calibri"/>
                <a:sym typeface="Calibri"/>
              </a:rPr>
              <a:t>without</a:t>
            </a:r>
            <a:r>
              <a:rPr b="1" lang="en" sz="2600">
                <a:solidFill>
                  <a:srgbClr val="127F51"/>
                </a:solidFill>
                <a:latin typeface="Calibri"/>
                <a:ea typeface="Calibri"/>
                <a:cs typeface="Calibri"/>
                <a:sym typeface="Calibri"/>
              </a:rPr>
              <a:t> false sharing</a:t>
            </a:r>
            <a:endParaRPr b="1" sz="2600">
              <a:solidFill>
                <a:srgbClr val="127F51"/>
              </a:solidFill>
              <a:latin typeface="Calibri"/>
              <a:ea typeface="Calibri"/>
              <a:cs typeface="Calibri"/>
              <a:sym typeface="Calibri"/>
            </a:endParaRPr>
          </a:p>
        </p:txBody>
      </p:sp>
      <p:pic>
        <p:nvPicPr>
          <p:cNvPr id="2479" name="Google Shape;2479;p89" title="Chart"/>
          <p:cNvPicPr preferRelativeResize="0"/>
          <p:nvPr/>
        </p:nvPicPr>
        <p:blipFill rotWithShape="1">
          <a:blip r:embed="rId3">
            <a:alphaModFix/>
          </a:blip>
          <a:srcRect b="10458" l="6076" r="0" t="0"/>
          <a:stretch/>
        </p:blipFill>
        <p:spPr>
          <a:xfrm>
            <a:off x="1072099" y="767150"/>
            <a:ext cx="6999825" cy="3689701"/>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3" name="Shape 2483"/>
        <p:cNvGrpSpPr/>
        <p:nvPr/>
      </p:nvGrpSpPr>
      <p:grpSpPr>
        <a:xfrm>
          <a:off x="0" y="0"/>
          <a:ext cx="0" cy="0"/>
          <a:chOff x="0" y="0"/>
          <a:chExt cx="0" cy="0"/>
        </a:xfrm>
      </p:grpSpPr>
      <p:sp>
        <p:nvSpPr>
          <p:cNvPr id="2484" name="Google Shape;2484;p90"/>
          <p:cNvSpPr txBox="1"/>
          <p:nvPr>
            <p:ph type="title"/>
          </p:nvPr>
        </p:nvSpPr>
        <p:spPr>
          <a:xfrm>
            <a:off x="381300" y="151550"/>
            <a:ext cx="846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745D13"/>
                </a:solidFill>
              </a:rPr>
              <a:t>Additional Results</a:t>
            </a:r>
            <a:endParaRPr baseline="30000" sz="2800">
              <a:solidFill>
                <a:srgbClr val="745D13"/>
              </a:solidFill>
            </a:endParaRPr>
          </a:p>
        </p:txBody>
      </p:sp>
      <p:sp>
        <p:nvSpPr>
          <p:cNvPr id="2485" name="Google Shape;2485;p90"/>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486" name="Google Shape;2486;p90"/>
          <p:cNvSpPr txBox="1"/>
          <p:nvPr/>
        </p:nvSpPr>
        <p:spPr>
          <a:xfrm>
            <a:off x="439350" y="929500"/>
            <a:ext cx="8265300" cy="5541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FSLite </a:t>
            </a:r>
            <a:r>
              <a:rPr b="1" lang="en" sz="2400">
                <a:latin typeface="Calibri"/>
                <a:ea typeface="Calibri"/>
                <a:cs typeface="Calibri"/>
                <a:sym typeface="Calibri"/>
              </a:rPr>
              <a:t>achieves</a:t>
            </a:r>
            <a:r>
              <a:rPr b="1" lang="en" sz="2400">
                <a:latin typeface="Calibri"/>
                <a:ea typeface="Calibri"/>
                <a:cs typeface="Calibri"/>
                <a:sym typeface="Calibri"/>
              </a:rPr>
              <a:t> an average speedup of 1.63x for O-o-O cores</a:t>
            </a:r>
            <a:endParaRPr b="1" sz="2400">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0" name="Shape 2490"/>
        <p:cNvGrpSpPr/>
        <p:nvPr/>
      </p:nvGrpSpPr>
      <p:grpSpPr>
        <a:xfrm>
          <a:off x="0" y="0"/>
          <a:ext cx="0" cy="0"/>
          <a:chOff x="0" y="0"/>
          <a:chExt cx="0" cy="0"/>
        </a:xfrm>
      </p:grpSpPr>
      <p:sp>
        <p:nvSpPr>
          <p:cNvPr id="2491" name="Google Shape;2491;p91"/>
          <p:cNvSpPr txBox="1"/>
          <p:nvPr>
            <p:ph type="title"/>
          </p:nvPr>
        </p:nvSpPr>
        <p:spPr>
          <a:xfrm>
            <a:off x="381300" y="151550"/>
            <a:ext cx="846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745D13"/>
                </a:solidFill>
              </a:rPr>
              <a:t>Additional Results</a:t>
            </a:r>
            <a:endParaRPr baseline="30000" sz="2800">
              <a:solidFill>
                <a:srgbClr val="745D13"/>
              </a:solidFill>
            </a:endParaRPr>
          </a:p>
        </p:txBody>
      </p:sp>
      <p:sp>
        <p:nvSpPr>
          <p:cNvPr id="2492" name="Google Shape;2492;p91"/>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493" name="Google Shape;2493;p91"/>
          <p:cNvSpPr txBox="1"/>
          <p:nvPr/>
        </p:nvSpPr>
        <p:spPr>
          <a:xfrm>
            <a:off x="439350" y="966875"/>
            <a:ext cx="82653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666666"/>
              </a:buClr>
              <a:buSzPts val="1800"/>
              <a:buFont typeface="Calibri"/>
              <a:buChar char="●"/>
            </a:pPr>
            <a:r>
              <a:rPr lang="en" sz="1800">
                <a:solidFill>
                  <a:srgbClr val="666666"/>
                </a:solidFill>
                <a:latin typeface="Calibri"/>
                <a:ea typeface="Calibri"/>
                <a:cs typeface="Calibri"/>
                <a:sym typeface="Calibri"/>
              </a:rPr>
              <a:t>FSLite achieves an average speedup of 1.63x for O-o-O cores</a:t>
            </a:r>
            <a:endParaRPr sz="1800">
              <a:solidFill>
                <a:srgbClr val="666666"/>
              </a:solidFill>
              <a:latin typeface="Calibri"/>
              <a:ea typeface="Calibri"/>
              <a:cs typeface="Calibri"/>
              <a:sym typeface="Calibri"/>
            </a:endParaRPr>
          </a:p>
        </p:txBody>
      </p:sp>
      <p:sp>
        <p:nvSpPr>
          <p:cNvPr id="2494" name="Google Shape;2494;p91"/>
          <p:cNvSpPr txBox="1"/>
          <p:nvPr/>
        </p:nvSpPr>
        <p:spPr>
          <a:xfrm>
            <a:off x="439350" y="2637730"/>
            <a:ext cx="8265300" cy="12930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FSLite achieves an average speedup of 1.21x over a 128KB L1D cache baseline across all applications (with and without false sharing)</a:t>
            </a:r>
            <a:endParaRPr b="1" sz="24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20"/>
          <p:cNvSpPr txBox="1"/>
          <p:nvPr/>
        </p:nvSpPr>
        <p:spPr>
          <a:xfrm>
            <a:off x="1166600" y="2162400"/>
            <a:ext cx="1147500" cy="646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C0</a:t>
            </a:r>
            <a:endParaRPr b="1" sz="2600">
              <a:latin typeface="Calibri"/>
              <a:ea typeface="Calibri"/>
              <a:cs typeface="Calibri"/>
              <a:sym typeface="Calibri"/>
            </a:endParaRPr>
          </a:p>
        </p:txBody>
      </p:sp>
      <p:sp>
        <p:nvSpPr>
          <p:cNvPr id="201" name="Google Shape;201;p20"/>
          <p:cNvSpPr txBox="1"/>
          <p:nvPr/>
        </p:nvSpPr>
        <p:spPr>
          <a:xfrm>
            <a:off x="6996925" y="2162400"/>
            <a:ext cx="1147500" cy="646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C1</a:t>
            </a:r>
            <a:endParaRPr b="1" sz="2600">
              <a:latin typeface="Calibri"/>
              <a:ea typeface="Calibri"/>
              <a:cs typeface="Calibri"/>
              <a:sym typeface="Calibri"/>
            </a:endParaRPr>
          </a:p>
        </p:txBody>
      </p:sp>
      <p:sp>
        <p:nvSpPr>
          <p:cNvPr id="202" name="Google Shape;202;p20"/>
          <p:cNvSpPr txBox="1"/>
          <p:nvPr/>
        </p:nvSpPr>
        <p:spPr>
          <a:xfrm>
            <a:off x="3407750" y="4135975"/>
            <a:ext cx="2734800" cy="407700"/>
          </a:xfrm>
          <a:prstGeom prst="rect">
            <a:avLst/>
          </a:prstGeom>
          <a:noFill/>
          <a:ln cap="flat" cmpd="sng" w="9525">
            <a:solidFill>
              <a:srgbClr val="4A86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graphicFrame>
        <p:nvGraphicFramePr>
          <p:cNvPr id="203" name="Google Shape;203;p20"/>
          <p:cNvGraphicFramePr/>
          <p:nvPr/>
        </p:nvGraphicFramePr>
        <p:xfrm>
          <a:off x="6794088" y="961613"/>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lang="en" sz="2400"/>
                        <a:t>1</a:t>
                      </a:r>
                      <a:endParaRPr sz="2400"/>
                    </a:p>
                  </a:txBody>
                  <a:tcPr marT="0" marB="0" marR="0" marL="0"/>
                </a:tc>
                <a:tc>
                  <a:txBody>
                    <a:bodyPr/>
                    <a:lstStyle/>
                    <a:p>
                      <a:pPr indent="0" lvl="0" marL="0" rtl="0" algn="ctr">
                        <a:spcBef>
                          <a:spcPts val="0"/>
                        </a:spcBef>
                        <a:spcAft>
                          <a:spcPts val="0"/>
                        </a:spcAft>
                        <a:buNone/>
                      </a:pPr>
                      <a:r>
                        <a:rPr b="1" lang="en" sz="2400"/>
                        <a:t>2</a:t>
                      </a:r>
                      <a:endParaRPr b="1" sz="2400"/>
                    </a:p>
                  </a:txBody>
                  <a:tcPr marT="0" marB="0" marR="0" marL="0">
                    <a:solidFill>
                      <a:srgbClr val="FFFEBF"/>
                    </a:solidFill>
                  </a:tcPr>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graphicFrame>
        <p:nvGraphicFramePr>
          <p:cNvPr id="204" name="Google Shape;204;p20"/>
          <p:cNvGraphicFramePr/>
          <p:nvPr/>
        </p:nvGraphicFramePr>
        <p:xfrm>
          <a:off x="753813" y="9616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b="1" lang="en" sz="2400"/>
                        <a:t>1</a:t>
                      </a:r>
                      <a:endParaRPr b="1" sz="2400"/>
                    </a:p>
                  </a:txBody>
                  <a:tcPr marT="0" marB="0" marR="0" marL="0">
                    <a:solidFill>
                      <a:srgbClr val="8FEEFF"/>
                    </a:solidFill>
                  </a:tcPr>
                </a:tc>
                <a:tc>
                  <a:txBody>
                    <a:bodyPr/>
                    <a:lstStyle/>
                    <a:p>
                      <a:pPr indent="0" lvl="0" marL="0" rtl="0" algn="ctr">
                        <a:spcBef>
                          <a:spcPts val="0"/>
                        </a:spcBef>
                        <a:spcAft>
                          <a:spcPts val="0"/>
                        </a:spcAft>
                        <a:buNone/>
                      </a:pPr>
                      <a:r>
                        <a:rPr lang="en" sz="2400"/>
                        <a:t>2</a:t>
                      </a:r>
                      <a:endParaRPr sz="2400"/>
                    </a:p>
                  </a:txBody>
                  <a:tcPr marT="0" marB="0" marR="0" marL="0"/>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cxnSp>
        <p:nvCxnSpPr>
          <p:cNvPr id="205" name="Google Shape;205;p20"/>
          <p:cNvCxnSpPr>
            <a:stCxn id="200" idx="2"/>
            <a:endCxn id="202" idx="1"/>
          </p:cNvCxnSpPr>
          <p:nvPr/>
        </p:nvCxnSpPr>
        <p:spPr>
          <a:xfrm flipH="1" rot="-5400000">
            <a:off x="1808600" y="2740650"/>
            <a:ext cx="1530900" cy="1667400"/>
          </a:xfrm>
          <a:prstGeom prst="bentConnector2">
            <a:avLst/>
          </a:prstGeom>
          <a:noFill/>
          <a:ln cap="flat" cmpd="sng" w="38100">
            <a:solidFill>
              <a:srgbClr val="0000FF"/>
            </a:solidFill>
            <a:prstDash val="solid"/>
            <a:round/>
            <a:headEnd len="med" w="med" type="none"/>
            <a:tailEnd len="med" w="med" type="stealth"/>
          </a:ln>
        </p:spPr>
      </p:cxnSp>
      <p:sp>
        <p:nvSpPr>
          <p:cNvPr id="206" name="Google Shape;206;p20"/>
          <p:cNvSpPr txBox="1"/>
          <p:nvPr/>
        </p:nvSpPr>
        <p:spPr>
          <a:xfrm>
            <a:off x="1067000" y="3389700"/>
            <a:ext cx="12471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1. GetX</a:t>
            </a:r>
            <a:endParaRPr sz="2400">
              <a:latin typeface="Calibri"/>
              <a:ea typeface="Calibri"/>
              <a:cs typeface="Calibri"/>
              <a:sym typeface="Calibri"/>
            </a:endParaRPr>
          </a:p>
        </p:txBody>
      </p:sp>
      <p:sp>
        <p:nvSpPr>
          <p:cNvPr id="207" name="Google Shape;207;p20"/>
          <p:cNvSpPr txBox="1"/>
          <p:nvPr>
            <p:ph type="title"/>
          </p:nvPr>
        </p:nvSpPr>
        <p:spPr>
          <a:xfrm>
            <a:off x="456050" y="227125"/>
            <a:ext cx="7616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Cache Contention due to False Sharing</a:t>
            </a:r>
            <a:endParaRPr>
              <a:solidFill>
                <a:srgbClr val="745D13"/>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8" name="Shape 2498"/>
        <p:cNvGrpSpPr/>
        <p:nvPr/>
      </p:nvGrpSpPr>
      <p:grpSpPr>
        <a:xfrm>
          <a:off x="0" y="0"/>
          <a:ext cx="0" cy="0"/>
          <a:chOff x="0" y="0"/>
          <a:chExt cx="0" cy="0"/>
        </a:xfrm>
      </p:grpSpPr>
      <p:sp>
        <p:nvSpPr>
          <p:cNvPr id="2499" name="Google Shape;2499;p92"/>
          <p:cNvSpPr txBox="1"/>
          <p:nvPr>
            <p:ph type="title"/>
          </p:nvPr>
        </p:nvSpPr>
        <p:spPr>
          <a:xfrm>
            <a:off x="381300" y="151550"/>
            <a:ext cx="8460600" cy="631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rgbClr val="745D13"/>
                </a:solidFill>
              </a:rPr>
              <a:t>Summary</a:t>
            </a:r>
            <a:endParaRPr baseline="30000" sz="2900">
              <a:solidFill>
                <a:srgbClr val="745D13"/>
              </a:solidFill>
            </a:endParaRPr>
          </a:p>
        </p:txBody>
      </p:sp>
      <p:sp>
        <p:nvSpPr>
          <p:cNvPr id="2500" name="Google Shape;2500;p92"/>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501" name="Google Shape;2501;p92"/>
          <p:cNvSpPr txBox="1"/>
          <p:nvPr/>
        </p:nvSpPr>
        <p:spPr>
          <a:xfrm>
            <a:off x="641525" y="825125"/>
            <a:ext cx="8265300" cy="5541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False sharing: a common performance bug </a:t>
            </a:r>
            <a:endParaRPr b="1" sz="2400">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5" name="Shape 2505"/>
        <p:cNvGrpSpPr/>
        <p:nvPr/>
      </p:nvGrpSpPr>
      <p:grpSpPr>
        <a:xfrm>
          <a:off x="0" y="0"/>
          <a:ext cx="0" cy="0"/>
          <a:chOff x="0" y="0"/>
          <a:chExt cx="0" cy="0"/>
        </a:xfrm>
      </p:grpSpPr>
      <p:sp>
        <p:nvSpPr>
          <p:cNvPr id="2506" name="Google Shape;2506;p93"/>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507" name="Google Shape;2507;p93"/>
          <p:cNvSpPr txBox="1"/>
          <p:nvPr/>
        </p:nvSpPr>
        <p:spPr>
          <a:xfrm>
            <a:off x="641525" y="825125"/>
            <a:ext cx="82653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666666"/>
              </a:buClr>
              <a:buSzPts val="2000"/>
              <a:buFont typeface="Calibri"/>
              <a:buChar char="●"/>
            </a:pPr>
            <a:r>
              <a:rPr lang="en" sz="2000">
                <a:solidFill>
                  <a:srgbClr val="666666"/>
                </a:solidFill>
                <a:latin typeface="Calibri"/>
                <a:ea typeface="Calibri"/>
                <a:cs typeface="Calibri"/>
                <a:sym typeface="Calibri"/>
              </a:rPr>
              <a:t>False Sharing: a common performance bug </a:t>
            </a:r>
            <a:endParaRPr sz="2000">
              <a:solidFill>
                <a:srgbClr val="666666"/>
              </a:solidFill>
              <a:latin typeface="Calibri"/>
              <a:ea typeface="Calibri"/>
              <a:cs typeface="Calibri"/>
              <a:sym typeface="Calibri"/>
            </a:endParaRPr>
          </a:p>
        </p:txBody>
      </p:sp>
      <p:sp>
        <p:nvSpPr>
          <p:cNvPr id="2508" name="Google Shape;2508;p93"/>
          <p:cNvSpPr txBox="1"/>
          <p:nvPr/>
        </p:nvSpPr>
        <p:spPr>
          <a:xfrm>
            <a:off x="641525" y="1651519"/>
            <a:ext cx="8265300" cy="9234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P</a:t>
            </a:r>
            <a:r>
              <a:rPr b="1" lang="en" sz="2400">
                <a:latin typeface="Calibri"/>
                <a:ea typeface="Calibri"/>
                <a:cs typeface="Calibri"/>
                <a:sym typeface="Calibri"/>
              </a:rPr>
              <a:t>rotocol extensions to detect and mitigate false sharing on-the-fly</a:t>
            </a:r>
            <a:endParaRPr b="1" sz="2400">
              <a:latin typeface="Calibri"/>
              <a:ea typeface="Calibri"/>
              <a:cs typeface="Calibri"/>
              <a:sym typeface="Calibri"/>
            </a:endParaRPr>
          </a:p>
        </p:txBody>
      </p:sp>
      <p:sp>
        <p:nvSpPr>
          <p:cNvPr id="2509" name="Google Shape;2509;p93"/>
          <p:cNvSpPr txBox="1"/>
          <p:nvPr>
            <p:ph type="title"/>
          </p:nvPr>
        </p:nvSpPr>
        <p:spPr>
          <a:xfrm>
            <a:off x="381300" y="151550"/>
            <a:ext cx="8460600" cy="631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rgbClr val="745D13"/>
                </a:solidFill>
              </a:rPr>
              <a:t>Summary</a:t>
            </a:r>
            <a:endParaRPr baseline="30000" sz="2900">
              <a:solidFill>
                <a:srgbClr val="745D13"/>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3" name="Shape 2513"/>
        <p:cNvGrpSpPr/>
        <p:nvPr/>
      </p:nvGrpSpPr>
      <p:grpSpPr>
        <a:xfrm>
          <a:off x="0" y="0"/>
          <a:ext cx="0" cy="0"/>
          <a:chOff x="0" y="0"/>
          <a:chExt cx="0" cy="0"/>
        </a:xfrm>
      </p:grpSpPr>
      <p:sp>
        <p:nvSpPr>
          <p:cNvPr id="2514" name="Google Shape;2514;p94"/>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515" name="Google Shape;2515;p94"/>
          <p:cNvSpPr txBox="1"/>
          <p:nvPr/>
        </p:nvSpPr>
        <p:spPr>
          <a:xfrm>
            <a:off x="641525" y="825125"/>
            <a:ext cx="82653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666666"/>
              </a:buClr>
              <a:buSzPts val="2000"/>
              <a:buFont typeface="Calibri"/>
              <a:buChar char="●"/>
            </a:pPr>
            <a:r>
              <a:rPr lang="en" sz="2000">
                <a:solidFill>
                  <a:srgbClr val="666666"/>
                </a:solidFill>
                <a:latin typeface="Calibri"/>
                <a:ea typeface="Calibri"/>
                <a:cs typeface="Calibri"/>
                <a:sym typeface="Calibri"/>
              </a:rPr>
              <a:t>False Sharing</a:t>
            </a:r>
            <a:r>
              <a:rPr lang="en" sz="2000">
                <a:solidFill>
                  <a:srgbClr val="666666"/>
                </a:solidFill>
                <a:latin typeface="Calibri"/>
                <a:ea typeface="Calibri"/>
                <a:cs typeface="Calibri"/>
                <a:sym typeface="Calibri"/>
              </a:rPr>
              <a:t>: a common performance bug </a:t>
            </a:r>
            <a:endParaRPr sz="2000">
              <a:solidFill>
                <a:srgbClr val="666666"/>
              </a:solidFill>
              <a:latin typeface="Calibri"/>
              <a:ea typeface="Calibri"/>
              <a:cs typeface="Calibri"/>
              <a:sym typeface="Calibri"/>
            </a:endParaRPr>
          </a:p>
        </p:txBody>
      </p:sp>
      <p:sp>
        <p:nvSpPr>
          <p:cNvPr id="2516" name="Google Shape;2516;p94"/>
          <p:cNvSpPr txBox="1"/>
          <p:nvPr/>
        </p:nvSpPr>
        <p:spPr>
          <a:xfrm>
            <a:off x="641525" y="1651519"/>
            <a:ext cx="82653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666666"/>
              </a:buClr>
              <a:buSzPts val="2000"/>
              <a:buFont typeface="Calibri"/>
              <a:buChar char="●"/>
            </a:pPr>
            <a:r>
              <a:rPr lang="en" sz="2000">
                <a:solidFill>
                  <a:srgbClr val="666666"/>
                </a:solidFill>
                <a:latin typeface="Calibri"/>
                <a:ea typeface="Calibri"/>
                <a:cs typeface="Calibri"/>
                <a:sym typeface="Calibri"/>
              </a:rPr>
              <a:t>Protocol extensions to detect and mitigate false sharing on-the-fly</a:t>
            </a:r>
            <a:endParaRPr sz="2000">
              <a:solidFill>
                <a:srgbClr val="666666"/>
              </a:solidFill>
              <a:latin typeface="Calibri"/>
              <a:ea typeface="Calibri"/>
              <a:cs typeface="Calibri"/>
              <a:sym typeface="Calibri"/>
            </a:endParaRPr>
          </a:p>
        </p:txBody>
      </p:sp>
      <p:sp>
        <p:nvSpPr>
          <p:cNvPr id="2517" name="Google Shape;2517;p94"/>
          <p:cNvSpPr txBox="1"/>
          <p:nvPr/>
        </p:nvSpPr>
        <p:spPr>
          <a:xfrm>
            <a:off x="641525" y="2477913"/>
            <a:ext cx="8265300" cy="9234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Independent of application source code and technology stack</a:t>
            </a:r>
            <a:endParaRPr b="1" sz="2400">
              <a:latin typeface="Calibri"/>
              <a:ea typeface="Calibri"/>
              <a:cs typeface="Calibri"/>
              <a:sym typeface="Calibri"/>
            </a:endParaRPr>
          </a:p>
        </p:txBody>
      </p:sp>
      <p:sp>
        <p:nvSpPr>
          <p:cNvPr id="2518" name="Google Shape;2518;p94"/>
          <p:cNvSpPr txBox="1"/>
          <p:nvPr>
            <p:ph type="title"/>
          </p:nvPr>
        </p:nvSpPr>
        <p:spPr>
          <a:xfrm>
            <a:off x="381300" y="151550"/>
            <a:ext cx="8460600" cy="631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rgbClr val="745D13"/>
                </a:solidFill>
              </a:rPr>
              <a:t>Summary</a:t>
            </a:r>
            <a:endParaRPr baseline="30000" sz="2900">
              <a:solidFill>
                <a:srgbClr val="745D13"/>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2" name="Shape 2522"/>
        <p:cNvGrpSpPr/>
        <p:nvPr/>
      </p:nvGrpSpPr>
      <p:grpSpPr>
        <a:xfrm>
          <a:off x="0" y="0"/>
          <a:ext cx="0" cy="0"/>
          <a:chOff x="0" y="0"/>
          <a:chExt cx="0" cy="0"/>
        </a:xfrm>
      </p:grpSpPr>
      <p:sp>
        <p:nvSpPr>
          <p:cNvPr id="2523" name="Google Shape;2523;p95"/>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524" name="Google Shape;2524;p95"/>
          <p:cNvSpPr txBox="1"/>
          <p:nvPr/>
        </p:nvSpPr>
        <p:spPr>
          <a:xfrm>
            <a:off x="641525" y="825125"/>
            <a:ext cx="82653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666666"/>
              </a:buClr>
              <a:buSzPts val="2000"/>
              <a:buFont typeface="Calibri"/>
              <a:buChar char="●"/>
            </a:pPr>
            <a:r>
              <a:rPr lang="en" sz="2000">
                <a:solidFill>
                  <a:srgbClr val="666666"/>
                </a:solidFill>
                <a:latin typeface="Calibri"/>
                <a:ea typeface="Calibri"/>
                <a:cs typeface="Calibri"/>
                <a:sym typeface="Calibri"/>
              </a:rPr>
              <a:t>False Sharing</a:t>
            </a:r>
            <a:r>
              <a:rPr lang="en" sz="2000">
                <a:solidFill>
                  <a:srgbClr val="666666"/>
                </a:solidFill>
                <a:latin typeface="Calibri"/>
                <a:ea typeface="Calibri"/>
                <a:cs typeface="Calibri"/>
                <a:sym typeface="Calibri"/>
              </a:rPr>
              <a:t>: a common performance bug </a:t>
            </a:r>
            <a:endParaRPr sz="2000">
              <a:solidFill>
                <a:srgbClr val="666666"/>
              </a:solidFill>
              <a:latin typeface="Calibri"/>
              <a:ea typeface="Calibri"/>
              <a:cs typeface="Calibri"/>
              <a:sym typeface="Calibri"/>
            </a:endParaRPr>
          </a:p>
        </p:txBody>
      </p:sp>
      <p:sp>
        <p:nvSpPr>
          <p:cNvPr id="2525" name="Google Shape;2525;p95"/>
          <p:cNvSpPr txBox="1"/>
          <p:nvPr/>
        </p:nvSpPr>
        <p:spPr>
          <a:xfrm>
            <a:off x="641525" y="3304306"/>
            <a:ext cx="8265300" cy="5541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O</a:t>
            </a:r>
            <a:r>
              <a:rPr b="1" lang="en" sz="2400">
                <a:latin typeface="Calibri"/>
                <a:ea typeface="Calibri"/>
                <a:cs typeface="Calibri"/>
                <a:sym typeface="Calibri"/>
              </a:rPr>
              <a:t>utperforms manual fix </a:t>
            </a:r>
            <a:endParaRPr b="1" sz="2400">
              <a:latin typeface="Calibri"/>
              <a:ea typeface="Calibri"/>
              <a:cs typeface="Calibri"/>
              <a:sym typeface="Calibri"/>
            </a:endParaRPr>
          </a:p>
        </p:txBody>
      </p:sp>
      <p:sp>
        <p:nvSpPr>
          <p:cNvPr id="2526" name="Google Shape;2526;p95"/>
          <p:cNvSpPr txBox="1"/>
          <p:nvPr>
            <p:ph type="title"/>
          </p:nvPr>
        </p:nvSpPr>
        <p:spPr>
          <a:xfrm>
            <a:off x="381300" y="151550"/>
            <a:ext cx="8460600" cy="631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rgbClr val="745D13"/>
                </a:solidFill>
              </a:rPr>
              <a:t>Summary</a:t>
            </a:r>
            <a:endParaRPr baseline="30000" sz="2900">
              <a:solidFill>
                <a:srgbClr val="745D13"/>
              </a:solidFill>
            </a:endParaRPr>
          </a:p>
        </p:txBody>
      </p:sp>
      <p:sp>
        <p:nvSpPr>
          <p:cNvPr id="2527" name="Google Shape;2527;p95"/>
          <p:cNvSpPr txBox="1"/>
          <p:nvPr/>
        </p:nvSpPr>
        <p:spPr>
          <a:xfrm>
            <a:off x="641525" y="1651519"/>
            <a:ext cx="82653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666666"/>
              </a:buClr>
              <a:buSzPts val="2000"/>
              <a:buFont typeface="Calibri"/>
              <a:buChar char="●"/>
            </a:pPr>
            <a:r>
              <a:rPr lang="en" sz="2000">
                <a:solidFill>
                  <a:srgbClr val="666666"/>
                </a:solidFill>
                <a:latin typeface="Calibri"/>
                <a:ea typeface="Calibri"/>
                <a:cs typeface="Calibri"/>
                <a:sym typeface="Calibri"/>
              </a:rPr>
              <a:t>Protocol extensions to detect and mitigate false sharing on-the-fly</a:t>
            </a:r>
            <a:endParaRPr sz="2000">
              <a:solidFill>
                <a:srgbClr val="666666"/>
              </a:solidFill>
              <a:latin typeface="Calibri"/>
              <a:ea typeface="Calibri"/>
              <a:cs typeface="Calibri"/>
              <a:sym typeface="Calibri"/>
            </a:endParaRPr>
          </a:p>
        </p:txBody>
      </p:sp>
      <p:sp>
        <p:nvSpPr>
          <p:cNvPr id="2528" name="Google Shape;2528;p95"/>
          <p:cNvSpPr txBox="1"/>
          <p:nvPr/>
        </p:nvSpPr>
        <p:spPr>
          <a:xfrm>
            <a:off x="641525" y="2477913"/>
            <a:ext cx="82653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666666"/>
              </a:buClr>
              <a:buSzPts val="2000"/>
              <a:buFont typeface="Calibri"/>
              <a:buChar char="●"/>
            </a:pPr>
            <a:r>
              <a:rPr lang="en" sz="2000">
                <a:solidFill>
                  <a:srgbClr val="666666"/>
                </a:solidFill>
                <a:latin typeface="Calibri"/>
                <a:ea typeface="Calibri"/>
                <a:cs typeface="Calibri"/>
                <a:sym typeface="Calibri"/>
              </a:rPr>
              <a:t>Independent of application source code and technology stack</a:t>
            </a:r>
            <a:endParaRPr sz="2000">
              <a:solidFill>
                <a:srgbClr val="666666"/>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2" name="Shape 2532"/>
        <p:cNvGrpSpPr/>
        <p:nvPr/>
      </p:nvGrpSpPr>
      <p:grpSpPr>
        <a:xfrm>
          <a:off x="0" y="0"/>
          <a:ext cx="0" cy="0"/>
          <a:chOff x="0" y="0"/>
          <a:chExt cx="0" cy="0"/>
        </a:xfrm>
      </p:grpSpPr>
      <p:sp>
        <p:nvSpPr>
          <p:cNvPr id="2533" name="Google Shape;2533;p96"/>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534" name="Google Shape;2534;p96"/>
          <p:cNvSpPr txBox="1"/>
          <p:nvPr/>
        </p:nvSpPr>
        <p:spPr>
          <a:xfrm>
            <a:off x="641525" y="825125"/>
            <a:ext cx="82653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666666"/>
              </a:buClr>
              <a:buSzPts val="2000"/>
              <a:buFont typeface="Calibri"/>
              <a:buChar char="●"/>
            </a:pPr>
            <a:r>
              <a:rPr lang="en" sz="2000">
                <a:solidFill>
                  <a:srgbClr val="666666"/>
                </a:solidFill>
                <a:latin typeface="Calibri"/>
                <a:ea typeface="Calibri"/>
                <a:cs typeface="Calibri"/>
                <a:sym typeface="Calibri"/>
              </a:rPr>
              <a:t>False Sharing</a:t>
            </a:r>
            <a:r>
              <a:rPr lang="en" sz="2000">
                <a:solidFill>
                  <a:srgbClr val="666666"/>
                </a:solidFill>
                <a:latin typeface="Calibri"/>
                <a:ea typeface="Calibri"/>
                <a:cs typeface="Calibri"/>
                <a:sym typeface="Calibri"/>
              </a:rPr>
              <a:t>: a common performance bug </a:t>
            </a:r>
            <a:endParaRPr/>
          </a:p>
        </p:txBody>
      </p:sp>
      <p:sp>
        <p:nvSpPr>
          <p:cNvPr id="2535" name="Google Shape;2535;p96"/>
          <p:cNvSpPr txBox="1"/>
          <p:nvPr/>
        </p:nvSpPr>
        <p:spPr>
          <a:xfrm>
            <a:off x="641525" y="1651519"/>
            <a:ext cx="82653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666666"/>
              </a:buClr>
              <a:buSzPts val="2000"/>
              <a:buFont typeface="Calibri"/>
              <a:buChar char="●"/>
            </a:pPr>
            <a:r>
              <a:rPr lang="en" sz="2000">
                <a:solidFill>
                  <a:srgbClr val="666666"/>
                </a:solidFill>
                <a:latin typeface="Calibri"/>
                <a:ea typeface="Calibri"/>
                <a:cs typeface="Calibri"/>
                <a:sym typeface="Calibri"/>
              </a:rPr>
              <a:t>Protocol extensions to detect and mitigate false sharing on-the-fly</a:t>
            </a:r>
            <a:endParaRPr sz="2000">
              <a:solidFill>
                <a:srgbClr val="666666"/>
              </a:solidFill>
              <a:latin typeface="Calibri"/>
              <a:ea typeface="Calibri"/>
              <a:cs typeface="Calibri"/>
              <a:sym typeface="Calibri"/>
            </a:endParaRPr>
          </a:p>
        </p:txBody>
      </p:sp>
      <p:sp>
        <p:nvSpPr>
          <p:cNvPr id="2536" name="Google Shape;2536;p96"/>
          <p:cNvSpPr txBox="1"/>
          <p:nvPr/>
        </p:nvSpPr>
        <p:spPr>
          <a:xfrm>
            <a:off x="641525" y="2477913"/>
            <a:ext cx="82653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666666"/>
              </a:buClr>
              <a:buSzPts val="2000"/>
              <a:buFont typeface="Calibri"/>
              <a:buChar char="●"/>
            </a:pPr>
            <a:r>
              <a:rPr lang="en" sz="2000">
                <a:solidFill>
                  <a:srgbClr val="666666"/>
                </a:solidFill>
                <a:latin typeface="Calibri"/>
                <a:ea typeface="Calibri"/>
                <a:cs typeface="Calibri"/>
                <a:sym typeface="Calibri"/>
              </a:rPr>
              <a:t>Independent of application source code and technology stack</a:t>
            </a:r>
            <a:endParaRPr sz="2000">
              <a:solidFill>
                <a:srgbClr val="666666"/>
              </a:solidFill>
              <a:latin typeface="Calibri"/>
              <a:ea typeface="Calibri"/>
              <a:cs typeface="Calibri"/>
              <a:sym typeface="Calibri"/>
            </a:endParaRPr>
          </a:p>
        </p:txBody>
      </p:sp>
      <p:sp>
        <p:nvSpPr>
          <p:cNvPr id="2537" name="Google Shape;2537;p96"/>
          <p:cNvSpPr txBox="1"/>
          <p:nvPr/>
        </p:nvSpPr>
        <p:spPr>
          <a:xfrm>
            <a:off x="641525" y="3304306"/>
            <a:ext cx="82653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666666"/>
              </a:buClr>
              <a:buSzPts val="2000"/>
              <a:buFont typeface="Calibri"/>
              <a:buChar char="●"/>
            </a:pPr>
            <a:r>
              <a:rPr lang="en" sz="2000">
                <a:solidFill>
                  <a:srgbClr val="666666"/>
                </a:solidFill>
                <a:latin typeface="Calibri"/>
                <a:ea typeface="Calibri"/>
                <a:cs typeface="Calibri"/>
                <a:sym typeface="Calibri"/>
              </a:rPr>
              <a:t>O</a:t>
            </a:r>
            <a:r>
              <a:rPr lang="en" sz="2000">
                <a:solidFill>
                  <a:srgbClr val="666666"/>
                </a:solidFill>
                <a:latin typeface="Calibri"/>
                <a:ea typeface="Calibri"/>
                <a:cs typeface="Calibri"/>
                <a:sym typeface="Calibri"/>
              </a:rPr>
              <a:t>utperforms manual fix</a:t>
            </a:r>
            <a:endParaRPr sz="2000">
              <a:solidFill>
                <a:srgbClr val="666666"/>
              </a:solidFill>
              <a:latin typeface="Calibri"/>
              <a:ea typeface="Calibri"/>
              <a:cs typeface="Calibri"/>
              <a:sym typeface="Calibri"/>
            </a:endParaRPr>
          </a:p>
        </p:txBody>
      </p:sp>
      <p:sp>
        <p:nvSpPr>
          <p:cNvPr id="2538" name="Google Shape;2538;p96"/>
          <p:cNvSpPr txBox="1"/>
          <p:nvPr/>
        </p:nvSpPr>
        <p:spPr>
          <a:xfrm>
            <a:off x="641525" y="4130700"/>
            <a:ext cx="8265300" cy="5541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No side-effect on applications without false sharing</a:t>
            </a:r>
            <a:endParaRPr b="1" sz="2400">
              <a:latin typeface="Calibri"/>
              <a:ea typeface="Calibri"/>
              <a:cs typeface="Calibri"/>
              <a:sym typeface="Calibri"/>
            </a:endParaRPr>
          </a:p>
        </p:txBody>
      </p:sp>
      <p:sp>
        <p:nvSpPr>
          <p:cNvPr id="2539" name="Google Shape;2539;p96"/>
          <p:cNvSpPr txBox="1"/>
          <p:nvPr>
            <p:ph type="title"/>
          </p:nvPr>
        </p:nvSpPr>
        <p:spPr>
          <a:xfrm>
            <a:off x="381300" y="151550"/>
            <a:ext cx="8460600" cy="631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rgbClr val="745D13"/>
                </a:solidFill>
              </a:rPr>
              <a:t>Summary</a:t>
            </a:r>
            <a:endParaRPr baseline="30000" sz="2900">
              <a:solidFill>
                <a:srgbClr val="745D13"/>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3" name="Shape 2543"/>
        <p:cNvGrpSpPr/>
        <p:nvPr/>
      </p:nvGrpSpPr>
      <p:grpSpPr>
        <a:xfrm>
          <a:off x="0" y="0"/>
          <a:ext cx="0" cy="0"/>
          <a:chOff x="0" y="0"/>
          <a:chExt cx="0" cy="0"/>
        </a:xfrm>
      </p:grpSpPr>
      <p:sp>
        <p:nvSpPr>
          <p:cNvPr id="2544" name="Google Shape;2544;p97"/>
          <p:cNvSpPr txBox="1"/>
          <p:nvPr>
            <p:ph idx="1" type="subTitle"/>
          </p:nvPr>
        </p:nvSpPr>
        <p:spPr>
          <a:xfrm>
            <a:off x="311250" y="2651325"/>
            <a:ext cx="8521500" cy="5541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20124D"/>
                </a:solidFill>
                <a:latin typeface="Montserrat"/>
                <a:ea typeface="Montserrat"/>
                <a:cs typeface="Montserrat"/>
                <a:sym typeface="Montserrat"/>
              </a:rPr>
              <a:t>Vipin Patel, </a:t>
            </a:r>
            <a:r>
              <a:rPr lang="en" sz="2400">
                <a:solidFill>
                  <a:srgbClr val="20124D"/>
                </a:solidFill>
                <a:latin typeface="Montserrat"/>
                <a:ea typeface="Montserrat"/>
                <a:cs typeface="Montserrat"/>
                <a:sym typeface="Montserrat"/>
              </a:rPr>
              <a:t>Swarnendu</a:t>
            </a:r>
            <a:r>
              <a:rPr lang="en" sz="2400">
                <a:solidFill>
                  <a:srgbClr val="20124D"/>
                </a:solidFill>
                <a:latin typeface="Montserrat"/>
                <a:ea typeface="Montserrat"/>
                <a:cs typeface="Montserrat"/>
                <a:sym typeface="Montserrat"/>
              </a:rPr>
              <a:t> Biswas, and Mainak Chaudhuri</a:t>
            </a:r>
            <a:endParaRPr sz="2400">
              <a:solidFill>
                <a:srgbClr val="20124D"/>
              </a:solidFill>
              <a:latin typeface="Montserrat"/>
              <a:ea typeface="Montserrat"/>
              <a:cs typeface="Montserrat"/>
              <a:sym typeface="Montserrat"/>
            </a:endParaRPr>
          </a:p>
        </p:txBody>
      </p:sp>
      <p:sp>
        <p:nvSpPr>
          <p:cNvPr id="2545" name="Google Shape;2545;p97"/>
          <p:cNvSpPr txBox="1"/>
          <p:nvPr>
            <p:ph type="ctrTitle"/>
          </p:nvPr>
        </p:nvSpPr>
        <p:spPr>
          <a:xfrm>
            <a:off x="1034400" y="1102850"/>
            <a:ext cx="7075200" cy="10467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SzPts val="990"/>
              <a:buNone/>
            </a:pPr>
            <a:r>
              <a:rPr lang="en" sz="2800">
                <a:solidFill>
                  <a:srgbClr val="783F04"/>
                </a:solidFill>
              </a:rPr>
              <a:t>Leveraging Cache Coherence to Detect and Repair False Sharing On-the-fly</a:t>
            </a:r>
            <a:endParaRPr sz="2800">
              <a:solidFill>
                <a:srgbClr val="783F04"/>
              </a:solidFill>
            </a:endParaRPr>
          </a:p>
        </p:txBody>
      </p:sp>
      <p:sp>
        <p:nvSpPr>
          <p:cNvPr id="2546" name="Google Shape;2546;p97"/>
          <p:cNvSpPr txBox="1"/>
          <p:nvPr>
            <p:ph idx="1" type="subTitle"/>
          </p:nvPr>
        </p:nvSpPr>
        <p:spPr>
          <a:xfrm>
            <a:off x="3795750" y="2149550"/>
            <a:ext cx="1552500" cy="5541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0000FF"/>
                </a:solidFill>
              </a:rPr>
              <a:t>MICRO’24</a:t>
            </a:r>
            <a:endParaRPr sz="2400">
              <a:solidFill>
                <a:srgbClr val="0000FF"/>
              </a:solidFill>
            </a:endParaRPr>
          </a:p>
        </p:txBody>
      </p:sp>
      <p:pic>
        <p:nvPicPr>
          <p:cNvPr id="2547" name="Google Shape;2547;p97"/>
          <p:cNvPicPr preferRelativeResize="0"/>
          <p:nvPr/>
        </p:nvPicPr>
        <p:blipFill>
          <a:blip r:embed="rId3">
            <a:alphaModFix/>
          </a:blip>
          <a:stretch>
            <a:fillRect/>
          </a:stretch>
        </p:blipFill>
        <p:spPr>
          <a:xfrm>
            <a:off x="210775" y="213600"/>
            <a:ext cx="919500" cy="853825"/>
          </a:xfrm>
          <a:prstGeom prst="rect">
            <a:avLst/>
          </a:prstGeom>
          <a:noFill/>
          <a:ln>
            <a:noFill/>
          </a:ln>
        </p:spPr>
      </p:pic>
      <p:sp>
        <p:nvSpPr>
          <p:cNvPr id="2548" name="Google Shape;2548;p97"/>
          <p:cNvSpPr txBox="1"/>
          <p:nvPr>
            <p:ph idx="1" type="subTitle"/>
          </p:nvPr>
        </p:nvSpPr>
        <p:spPr>
          <a:xfrm>
            <a:off x="768900" y="3205425"/>
            <a:ext cx="7606200" cy="8619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rgbClr val="274E13"/>
                </a:solidFill>
                <a:latin typeface="Montserrat"/>
                <a:ea typeface="Montserrat"/>
                <a:cs typeface="Montserrat"/>
                <a:sym typeface="Montserrat"/>
              </a:rPr>
              <a:t>PROSPAR, Computer Science and Engineering,</a:t>
            </a:r>
            <a:endParaRPr sz="2200">
              <a:solidFill>
                <a:srgbClr val="274E13"/>
              </a:solidFill>
              <a:latin typeface="Montserrat"/>
              <a:ea typeface="Montserrat"/>
              <a:cs typeface="Montserrat"/>
              <a:sym typeface="Montserrat"/>
            </a:endParaRPr>
          </a:p>
          <a:p>
            <a:pPr indent="0" lvl="0" marL="0" rtl="0" algn="ctr">
              <a:spcBef>
                <a:spcPts val="0"/>
              </a:spcBef>
              <a:spcAft>
                <a:spcPts val="0"/>
              </a:spcAft>
              <a:buNone/>
            </a:pPr>
            <a:r>
              <a:rPr lang="en" sz="2200">
                <a:solidFill>
                  <a:srgbClr val="274E13"/>
                </a:solidFill>
                <a:latin typeface="Montserrat"/>
                <a:ea typeface="Montserrat"/>
                <a:cs typeface="Montserrat"/>
                <a:sym typeface="Montserrat"/>
              </a:rPr>
              <a:t>Indian Institute of Technology Kanpur</a:t>
            </a:r>
            <a:endParaRPr sz="2200">
              <a:solidFill>
                <a:srgbClr val="274E13"/>
              </a:solidFill>
              <a:latin typeface="Montserrat"/>
              <a:ea typeface="Montserrat"/>
              <a:cs typeface="Montserrat"/>
              <a:sym typeface="Montserrat"/>
            </a:endParaRPr>
          </a:p>
        </p:txBody>
      </p:sp>
      <p:pic>
        <p:nvPicPr>
          <p:cNvPr id="2549" name="Google Shape;2549;p97"/>
          <p:cNvPicPr preferRelativeResize="0"/>
          <p:nvPr/>
        </p:nvPicPr>
        <p:blipFill>
          <a:blip r:embed="rId4">
            <a:alphaModFix/>
          </a:blip>
          <a:stretch>
            <a:fillRect/>
          </a:stretch>
        </p:blipFill>
        <p:spPr>
          <a:xfrm>
            <a:off x="7785475" y="3818025"/>
            <a:ext cx="1127200" cy="1127200"/>
          </a:xfrm>
          <a:prstGeom prst="rect">
            <a:avLst/>
          </a:prstGeom>
          <a:noFill/>
          <a:ln>
            <a:noFill/>
          </a:ln>
        </p:spPr>
      </p:pic>
      <p:sp>
        <p:nvSpPr>
          <p:cNvPr id="2550" name="Google Shape;2550;p97"/>
          <p:cNvSpPr txBox="1"/>
          <p:nvPr/>
        </p:nvSpPr>
        <p:spPr>
          <a:xfrm>
            <a:off x="3269875" y="3904300"/>
            <a:ext cx="4515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Calibri"/>
                <a:ea typeface="Calibri"/>
                <a:cs typeface="Calibri"/>
                <a:sym typeface="Calibri"/>
              </a:rPr>
              <a:t>Artifact available at: </a:t>
            </a:r>
            <a:r>
              <a:rPr lang="en" sz="2000" u="sng">
                <a:solidFill>
                  <a:schemeClr val="hlink"/>
                </a:solidFill>
                <a:latin typeface="Calibri"/>
                <a:ea typeface="Calibri"/>
                <a:cs typeface="Calibri"/>
                <a:sym typeface="Calibri"/>
                <a:hlinkClick r:id="rId5"/>
              </a:rPr>
              <a:t>https://zenodo.org/records/13293424</a:t>
            </a:r>
            <a:endParaRPr sz="2000">
              <a:latin typeface="Calibri"/>
              <a:ea typeface="Calibri"/>
              <a:cs typeface="Calibri"/>
              <a:sym typeface="Calibri"/>
            </a:endParaRPr>
          </a:p>
          <a:p>
            <a:pPr indent="0" lvl="0" marL="0" rtl="0" algn="l">
              <a:spcBef>
                <a:spcPts val="0"/>
              </a:spcBef>
              <a:spcAft>
                <a:spcPts val="0"/>
              </a:spcAft>
              <a:buNone/>
            </a:pPr>
            <a:r>
              <a:rPr lang="en" sz="2000">
                <a:latin typeface="Calibri"/>
                <a:ea typeface="Calibri"/>
                <a:cs typeface="Calibri"/>
                <a:sym typeface="Calibri"/>
              </a:rPr>
              <a:t>Or  Scan the QR code</a:t>
            </a:r>
            <a:endParaRPr sz="2000">
              <a:latin typeface="Calibri"/>
              <a:ea typeface="Calibri"/>
              <a:cs typeface="Calibri"/>
              <a:sym typeface="Calibri"/>
            </a:endParaRPr>
          </a:p>
        </p:txBody>
      </p:sp>
      <p:pic>
        <p:nvPicPr>
          <p:cNvPr id="2551" name="Google Shape;2551;p97"/>
          <p:cNvPicPr preferRelativeResize="0"/>
          <p:nvPr/>
        </p:nvPicPr>
        <p:blipFill>
          <a:blip r:embed="rId6">
            <a:alphaModFix/>
          </a:blip>
          <a:stretch>
            <a:fillRect/>
          </a:stretch>
        </p:blipFill>
        <p:spPr>
          <a:xfrm>
            <a:off x="6970150" y="209750"/>
            <a:ext cx="919500" cy="919500"/>
          </a:xfrm>
          <a:prstGeom prst="rect">
            <a:avLst/>
          </a:prstGeom>
          <a:noFill/>
          <a:ln>
            <a:noFill/>
          </a:ln>
        </p:spPr>
      </p:pic>
      <p:pic>
        <p:nvPicPr>
          <p:cNvPr id="2552" name="Google Shape;2552;p97"/>
          <p:cNvPicPr preferRelativeResize="0"/>
          <p:nvPr/>
        </p:nvPicPr>
        <p:blipFill>
          <a:blip r:embed="rId7">
            <a:alphaModFix/>
          </a:blip>
          <a:stretch>
            <a:fillRect/>
          </a:stretch>
        </p:blipFill>
        <p:spPr>
          <a:xfrm>
            <a:off x="7883950" y="205975"/>
            <a:ext cx="923275" cy="923275"/>
          </a:xfrm>
          <a:prstGeom prst="rect">
            <a:avLst/>
          </a:prstGeom>
          <a:noFill/>
          <a:ln>
            <a:noFill/>
          </a:ln>
        </p:spPr>
      </p:pic>
      <p:pic>
        <p:nvPicPr>
          <p:cNvPr id="2553" name="Google Shape;2553;p97"/>
          <p:cNvPicPr preferRelativeResize="0"/>
          <p:nvPr/>
        </p:nvPicPr>
        <p:blipFill>
          <a:blip r:embed="rId8">
            <a:alphaModFix/>
          </a:blip>
          <a:stretch>
            <a:fillRect/>
          </a:stretch>
        </p:blipFill>
        <p:spPr>
          <a:xfrm>
            <a:off x="6050650" y="209750"/>
            <a:ext cx="919500" cy="9195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7" name="Shape 2557"/>
        <p:cNvGrpSpPr/>
        <p:nvPr/>
      </p:nvGrpSpPr>
      <p:grpSpPr>
        <a:xfrm>
          <a:off x="0" y="0"/>
          <a:ext cx="0" cy="0"/>
          <a:chOff x="0" y="0"/>
          <a:chExt cx="0" cy="0"/>
        </a:xfrm>
      </p:grpSpPr>
      <p:sp>
        <p:nvSpPr>
          <p:cNvPr id="2558" name="Google Shape;2558;p98"/>
          <p:cNvSpPr txBox="1"/>
          <p:nvPr>
            <p:ph type="ctrTitle"/>
          </p:nvPr>
        </p:nvSpPr>
        <p:spPr>
          <a:xfrm>
            <a:off x="3048900" y="1840975"/>
            <a:ext cx="3046200" cy="646500"/>
          </a:xfrm>
          <a:prstGeom prst="rect">
            <a:avLst/>
          </a:prstGeom>
        </p:spPr>
        <p:txBody>
          <a:bodyPr anchorCtr="0" anchor="ctr" bIns="91425" lIns="91425" spcFirstLastPara="1" rIns="91425" wrap="square" tIns="91425">
            <a:spAutoFit/>
          </a:bodyPr>
          <a:lstStyle/>
          <a:p>
            <a:pPr indent="0" lvl="0" marL="0" rtl="0" algn="just">
              <a:spcBef>
                <a:spcPts val="0"/>
              </a:spcBef>
              <a:spcAft>
                <a:spcPts val="0"/>
              </a:spcAft>
              <a:buSzPts val="990"/>
              <a:buNone/>
            </a:pPr>
            <a:r>
              <a:rPr lang="en" sz="3000"/>
              <a:t>Backup slides</a:t>
            </a:r>
            <a:endParaRPr sz="300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2" name="Shape 2562"/>
        <p:cNvGrpSpPr/>
        <p:nvPr/>
      </p:nvGrpSpPr>
      <p:grpSpPr>
        <a:xfrm>
          <a:off x="0" y="0"/>
          <a:ext cx="0" cy="0"/>
          <a:chOff x="0" y="0"/>
          <a:chExt cx="0" cy="0"/>
        </a:xfrm>
      </p:grpSpPr>
      <p:sp>
        <p:nvSpPr>
          <p:cNvPr id="2563" name="Google Shape;2563;p99"/>
          <p:cNvSpPr txBox="1"/>
          <p:nvPr>
            <p:ph type="title"/>
          </p:nvPr>
        </p:nvSpPr>
        <p:spPr>
          <a:xfrm>
            <a:off x="311700" y="151550"/>
            <a:ext cx="78372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Simulation Infrastructure and Configurations</a:t>
            </a:r>
            <a:endParaRPr baseline="30000">
              <a:solidFill>
                <a:srgbClr val="745D13"/>
              </a:solidFill>
            </a:endParaRPr>
          </a:p>
        </p:txBody>
      </p:sp>
      <p:sp>
        <p:nvSpPr>
          <p:cNvPr id="2564" name="Google Shape;2564;p99"/>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2565" name="Google Shape;2565;p99"/>
          <p:cNvGraphicFramePr/>
          <p:nvPr/>
        </p:nvGraphicFramePr>
        <p:xfrm>
          <a:off x="470450" y="1039288"/>
          <a:ext cx="3000000" cy="3000000"/>
        </p:xfrm>
        <a:graphic>
          <a:graphicData uri="http://schemas.openxmlformats.org/drawingml/2006/table">
            <a:tbl>
              <a:tblPr>
                <a:noFill/>
                <a:tableStyleId>{B333B39F-B67B-4DDF-8799-9A47CF0DBA17}</a:tableStyleId>
              </a:tblPr>
              <a:tblGrid>
                <a:gridCol w="2779500"/>
                <a:gridCol w="5423600"/>
              </a:tblGrid>
              <a:tr h="176175">
                <a:tc>
                  <a:txBody>
                    <a:bodyPr/>
                    <a:lstStyle/>
                    <a:p>
                      <a:pPr indent="0" lvl="0" marL="0" rtl="0" algn="l">
                        <a:spcBef>
                          <a:spcPts val="0"/>
                        </a:spcBef>
                        <a:spcAft>
                          <a:spcPts val="0"/>
                        </a:spcAft>
                        <a:buNone/>
                      </a:pPr>
                      <a:r>
                        <a:rPr lang="en" sz="1700"/>
                        <a:t>CPU Type</a:t>
                      </a:r>
                      <a:endParaRPr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In-order CPU with 3GHz Frequency</a:t>
                      </a:r>
                      <a:endParaRPr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176175">
                <a:tc>
                  <a:txBody>
                    <a:bodyPr/>
                    <a:lstStyle/>
                    <a:p>
                      <a:pPr indent="0" lvl="0" marL="0" rtl="0" algn="l">
                        <a:spcBef>
                          <a:spcPts val="0"/>
                        </a:spcBef>
                        <a:spcAft>
                          <a:spcPts val="0"/>
                        </a:spcAft>
                        <a:buNone/>
                      </a:pPr>
                      <a:r>
                        <a:rPr lang="en" sz="1700"/>
                        <a:t>L1D Cache</a:t>
                      </a:r>
                      <a:endParaRPr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32 KB per core, 8-way, area: 7.43mm</a:t>
                      </a:r>
                      <a:r>
                        <a:rPr baseline="30000" lang="en" sz="1700"/>
                        <a:t>2</a:t>
                      </a:r>
                      <a:endParaRPr baseline="30000"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6175">
                <a:tc>
                  <a:txBody>
                    <a:bodyPr/>
                    <a:lstStyle/>
                    <a:p>
                      <a:pPr indent="0" lvl="0" marL="0" rtl="0" algn="l">
                        <a:spcBef>
                          <a:spcPts val="0"/>
                        </a:spcBef>
                        <a:spcAft>
                          <a:spcPts val="0"/>
                        </a:spcAft>
                        <a:buNone/>
                      </a:pPr>
                      <a:r>
                        <a:rPr lang="en" sz="1700"/>
                        <a:t>L2(LLC)</a:t>
                      </a:r>
                      <a:endParaRPr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2 MB per core, 16-way, area: 13.74m</a:t>
                      </a:r>
                      <a:r>
                        <a:rPr baseline="30000" lang="en" sz="1700"/>
                        <a:t>2</a:t>
                      </a:r>
                      <a:endParaRPr baseline="30000"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6175">
                <a:tc>
                  <a:txBody>
                    <a:bodyPr/>
                    <a:lstStyle/>
                    <a:p>
                      <a:pPr indent="0" lvl="0" marL="0" rtl="0" algn="l">
                        <a:spcBef>
                          <a:spcPts val="0"/>
                        </a:spcBef>
                        <a:spcAft>
                          <a:spcPts val="0"/>
                        </a:spcAft>
                        <a:buNone/>
                      </a:pPr>
                      <a:r>
                        <a:rPr lang="en" sz="1700"/>
                        <a:t>Cache line size</a:t>
                      </a:r>
                      <a:endParaRPr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64 bytes</a:t>
                      </a:r>
                      <a:endParaRPr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6175">
                <a:tc>
                  <a:txBody>
                    <a:bodyPr/>
                    <a:lstStyle/>
                    <a:p>
                      <a:pPr indent="0" lvl="0" marL="0" rtl="0" algn="l">
                        <a:spcBef>
                          <a:spcPts val="0"/>
                        </a:spcBef>
                        <a:spcAft>
                          <a:spcPts val="0"/>
                        </a:spcAft>
                        <a:buNone/>
                      </a:pPr>
                      <a:r>
                        <a:rPr lang="en" sz="1700"/>
                        <a:t>Memory</a:t>
                      </a:r>
                      <a:endParaRPr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3 GB DDR3-16000, 8 ranks, 64-bit channel</a:t>
                      </a:r>
                      <a:endParaRPr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6175">
                <a:tc>
                  <a:txBody>
                    <a:bodyPr/>
                    <a:lstStyle/>
                    <a:p>
                      <a:pPr indent="0" lvl="0" marL="0" rtl="0" algn="l">
                        <a:spcBef>
                          <a:spcPts val="0"/>
                        </a:spcBef>
                        <a:spcAft>
                          <a:spcPts val="0"/>
                        </a:spcAft>
                        <a:buNone/>
                      </a:pPr>
                      <a:r>
                        <a:rPr b="1" lang="en" sz="1700"/>
                        <a:t>PAM table</a:t>
                      </a:r>
                      <a:endParaRPr b="1"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rPr b="1" lang="en" sz="1700"/>
                        <a:t>8 KB </a:t>
                      </a:r>
                      <a:r>
                        <a:rPr b="1" lang="en" sz="1700"/>
                        <a:t>(512 entries)</a:t>
                      </a:r>
                      <a:r>
                        <a:rPr b="1" lang="en" sz="1700"/>
                        <a:t> per L1D, 8-way</a:t>
                      </a:r>
                      <a:endParaRPr b="1" baseline="30000"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FFFC"/>
                    </a:solidFill>
                  </a:tcPr>
                </a:tc>
              </a:tr>
              <a:tr h="176175">
                <a:tc>
                  <a:txBody>
                    <a:bodyPr/>
                    <a:lstStyle/>
                    <a:p>
                      <a:pPr indent="0" lvl="0" marL="0" rtl="0" algn="l">
                        <a:spcBef>
                          <a:spcPts val="0"/>
                        </a:spcBef>
                        <a:spcAft>
                          <a:spcPts val="0"/>
                        </a:spcAft>
                        <a:buNone/>
                      </a:pPr>
                      <a:r>
                        <a:rPr b="1" lang="en" sz="1700"/>
                        <a:t>SAM table</a:t>
                      </a:r>
                      <a:endParaRPr b="1"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rPr b="1" lang="en" sz="1700"/>
                        <a:t>12.7 KB</a:t>
                      </a:r>
                      <a:r>
                        <a:rPr b="1" lang="en" sz="1700"/>
                        <a:t> (128 entries)</a:t>
                      </a:r>
                      <a:r>
                        <a:rPr b="1" lang="en" sz="1700"/>
                        <a:t> per LLC slice, 16-way</a:t>
                      </a:r>
                      <a:endParaRPr b="1" baseline="30000"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FFFC"/>
                    </a:solidFill>
                  </a:tcPr>
                </a:tc>
              </a:tr>
              <a:tr h="176175">
                <a:tc>
                  <a:txBody>
                    <a:bodyPr/>
                    <a:lstStyle/>
                    <a:p>
                      <a:pPr indent="0" lvl="0" marL="0" rtl="0" algn="l">
                        <a:spcBef>
                          <a:spcPts val="0"/>
                        </a:spcBef>
                        <a:spcAft>
                          <a:spcPts val="0"/>
                        </a:spcAft>
                        <a:buNone/>
                      </a:pPr>
                      <a:r>
                        <a:rPr b="1" lang="en" sz="1700"/>
                        <a:t>Directory Extension</a:t>
                      </a:r>
                      <a:endParaRPr b="1"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rPr b="1" lang="en" sz="1700"/>
                        <a:t>76 KB per LLC slice</a:t>
                      </a:r>
                      <a:endParaRPr b="1" baseline="30000"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FFFC"/>
                    </a:solidFill>
                  </a:tcPr>
                </a:tc>
              </a:tr>
              <a:tr h="176175">
                <a:tc>
                  <a:txBody>
                    <a:bodyPr/>
                    <a:lstStyle/>
                    <a:p>
                      <a:pPr indent="0" lvl="0" marL="0" rtl="0" algn="l">
                        <a:spcBef>
                          <a:spcPts val="0"/>
                        </a:spcBef>
                        <a:spcAft>
                          <a:spcPts val="0"/>
                        </a:spcAft>
                        <a:buNone/>
                      </a:pPr>
                      <a:r>
                        <a:rPr b="1" lang="en" sz="1700"/>
                        <a:t>Conflict Detection </a:t>
                      </a:r>
                      <a:endParaRPr b="1"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rPr b="1" lang="en" sz="1700"/>
                        <a:t>2 cycles</a:t>
                      </a:r>
                      <a:endParaRPr b="1"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FFFC"/>
                    </a:solidFill>
                  </a:tcPr>
                </a:tc>
              </a:tr>
              <a:tr h="176175">
                <a:tc>
                  <a:txBody>
                    <a:bodyPr/>
                    <a:lstStyle/>
                    <a:p>
                      <a:pPr indent="0" lvl="0" marL="0" rtl="0" algn="l">
                        <a:spcBef>
                          <a:spcPts val="0"/>
                        </a:spcBef>
                        <a:spcAft>
                          <a:spcPts val="0"/>
                        </a:spcAft>
                        <a:buNone/>
                      </a:pPr>
                      <a:r>
                        <a:rPr b="1" lang="en" sz="1700"/>
                        <a:t>Thresholds</a:t>
                      </a:r>
                      <a:endParaRPr b="1"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rPr b="1" lang="en" sz="1700"/>
                        <a:t>FC:16, IC:16, and HC:3</a:t>
                      </a:r>
                      <a:endParaRPr b="1" sz="1700"/>
                    </a:p>
                  </a:txBody>
                  <a:tcPr marT="45700" marB="45700" marR="45700" marL="45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CFFFC"/>
                    </a:solidFill>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9" name="Shape 2569"/>
        <p:cNvGrpSpPr/>
        <p:nvPr/>
      </p:nvGrpSpPr>
      <p:grpSpPr>
        <a:xfrm>
          <a:off x="0" y="0"/>
          <a:ext cx="0" cy="0"/>
          <a:chOff x="0" y="0"/>
          <a:chExt cx="0" cy="0"/>
        </a:xfrm>
      </p:grpSpPr>
      <p:cxnSp>
        <p:nvCxnSpPr>
          <p:cNvPr id="2570" name="Google Shape;2570;p100"/>
          <p:cNvCxnSpPr>
            <a:stCxn id="2571" idx="0"/>
            <a:endCxn id="2572" idx="1"/>
          </p:cNvCxnSpPr>
          <p:nvPr/>
        </p:nvCxnSpPr>
        <p:spPr>
          <a:xfrm rot="-5400000">
            <a:off x="3705375" y="2256150"/>
            <a:ext cx="937800" cy="1089000"/>
          </a:xfrm>
          <a:prstGeom prst="bentConnector2">
            <a:avLst/>
          </a:prstGeom>
          <a:noFill/>
          <a:ln cap="flat" cmpd="sng" w="9525">
            <a:solidFill>
              <a:srgbClr val="000000"/>
            </a:solidFill>
            <a:prstDash val="solid"/>
            <a:round/>
            <a:headEnd len="med" w="med" type="none"/>
            <a:tailEnd len="med" w="med" type="stealth"/>
          </a:ln>
        </p:spPr>
      </p:cxnSp>
      <p:sp>
        <p:nvSpPr>
          <p:cNvPr id="2573" name="Google Shape;2573;p100"/>
          <p:cNvSpPr txBox="1"/>
          <p:nvPr/>
        </p:nvSpPr>
        <p:spPr>
          <a:xfrm>
            <a:off x="1213101" y="2077550"/>
            <a:ext cx="1092000" cy="508500"/>
          </a:xfrm>
          <a:prstGeom prst="rect">
            <a:avLst/>
          </a:prstGeom>
          <a:solidFill>
            <a:srgbClr val="FFD1D1"/>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C2</a:t>
            </a:r>
            <a:endParaRPr b="1" sz="2400">
              <a:latin typeface="Calibri"/>
              <a:ea typeface="Calibri"/>
              <a:cs typeface="Calibri"/>
              <a:sym typeface="Calibri"/>
            </a:endParaRPr>
          </a:p>
        </p:txBody>
      </p:sp>
      <p:sp>
        <p:nvSpPr>
          <p:cNvPr id="2571" name="Google Shape;2571;p100"/>
          <p:cNvSpPr txBox="1"/>
          <p:nvPr/>
        </p:nvSpPr>
        <p:spPr>
          <a:xfrm>
            <a:off x="2323275" y="3269550"/>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sp>
        <p:nvSpPr>
          <p:cNvPr id="2574" name="Google Shape;2574;p100"/>
          <p:cNvSpPr txBox="1"/>
          <p:nvPr/>
        </p:nvSpPr>
        <p:spPr>
          <a:xfrm>
            <a:off x="5713800" y="41818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graphicFrame>
        <p:nvGraphicFramePr>
          <p:cNvPr id="2575" name="Google Shape;2575;p100"/>
          <p:cNvGraphicFramePr/>
          <p:nvPr/>
        </p:nvGraphicFramePr>
        <p:xfrm>
          <a:off x="1163388" y="891700"/>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b="1" lang="en" sz="2400"/>
                        <a:t>0</a:t>
                      </a:r>
                      <a:endParaRPr b="1" sz="2400"/>
                    </a:p>
                  </a:txBody>
                  <a:tcPr marT="91425" marB="91425" marR="91425" marL="91425">
                    <a:solidFill>
                      <a:srgbClr val="FFD1D1"/>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3</a:t>
                      </a:r>
                      <a:endParaRPr sz="2400"/>
                    </a:p>
                  </a:txBody>
                  <a:tcPr marT="91425" marB="91425" marR="91425" marL="91425">
                    <a:solidFill>
                      <a:srgbClr val="FFFFFF"/>
                    </a:solidFill>
                  </a:tcPr>
                </a:tc>
              </a:tr>
            </a:tbl>
          </a:graphicData>
        </a:graphic>
      </p:graphicFrame>
      <p:sp>
        <p:nvSpPr>
          <p:cNvPr id="2576" name="Google Shape;2576;p100"/>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572" name="Google Shape;2572;p100"/>
          <p:cNvSpPr txBox="1"/>
          <p:nvPr/>
        </p:nvSpPr>
        <p:spPr>
          <a:xfrm>
            <a:off x="4718738" y="2077538"/>
            <a:ext cx="1092000" cy="508500"/>
          </a:xfrm>
          <a:prstGeom prst="rect">
            <a:avLst/>
          </a:prstGeom>
          <a:solidFill>
            <a:srgbClr val="E7D5F2"/>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Core C3</a:t>
            </a:r>
            <a:endParaRPr b="1" sz="2400">
              <a:latin typeface="Calibri"/>
              <a:ea typeface="Calibri"/>
              <a:cs typeface="Calibri"/>
              <a:sym typeface="Calibri"/>
            </a:endParaRPr>
          </a:p>
        </p:txBody>
      </p:sp>
      <p:graphicFrame>
        <p:nvGraphicFramePr>
          <p:cNvPr id="2577" name="Google Shape;2577;p100"/>
          <p:cNvGraphicFramePr/>
          <p:nvPr/>
        </p:nvGraphicFramePr>
        <p:xfrm>
          <a:off x="4122575" y="8831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407700">
                <a:tc>
                  <a:txBody>
                    <a:bodyPr/>
                    <a:lstStyle/>
                    <a:p>
                      <a:pPr indent="0" lvl="0" marL="0" rtl="0" algn="ctr">
                        <a:spcBef>
                          <a:spcPts val="0"/>
                        </a:spcBef>
                        <a:spcAft>
                          <a:spcPts val="0"/>
                        </a:spcAft>
                        <a:buNone/>
                      </a:pPr>
                      <a:r>
                        <a:rPr lang="en" sz="2400"/>
                        <a:t>0</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1</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lang="en" sz="2400"/>
                        <a:t>2</a:t>
                      </a:r>
                      <a:endParaRPr sz="2400"/>
                    </a:p>
                  </a:txBody>
                  <a:tcPr marT="91425" marB="91425" marR="91425" marL="91425">
                    <a:solidFill>
                      <a:srgbClr val="FFFFFF"/>
                    </a:solidFill>
                  </a:tcPr>
                </a:tc>
                <a:tc>
                  <a:txBody>
                    <a:bodyPr/>
                    <a:lstStyle/>
                    <a:p>
                      <a:pPr indent="0" lvl="0" marL="0" rtl="0" algn="ctr">
                        <a:spcBef>
                          <a:spcPts val="0"/>
                        </a:spcBef>
                        <a:spcAft>
                          <a:spcPts val="0"/>
                        </a:spcAft>
                        <a:buNone/>
                      </a:pPr>
                      <a:r>
                        <a:rPr b="1" lang="en" sz="2400"/>
                        <a:t>3</a:t>
                      </a:r>
                      <a:endParaRPr b="1" sz="2400"/>
                    </a:p>
                  </a:txBody>
                  <a:tcPr marT="91425" marB="91425" marR="91425" marL="91425">
                    <a:solidFill>
                      <a:srgbClr val="E7D5F2"/>
                    </a:solidFill>
                  </a:tcPr>
                </a:tc>
              </a:tr>
            </a:tbl>
          </a:graphicData>
        </a:graphic>
      </p:graphicFrame>
      <p:cxnSp>
        <p:nvCxnSpPr>
          <p:cNvPr id="2578" name="Google Shape;2578;p100"/>
          <p:cNvCxnSpPr/>
          <p:nvPr/>
        </p:nvCxnSpPr>
        <p:spPr>
          <a:xfrm flipH="1" rot="-5400000">
            <a:off x="1597551" y="2747600"/>
            <a:ext cx="887400" cy="564300"/>
          </a:xfrm>
          <a:prstGeom prst="bentConnector2">
            <a:avLst/>
          </a:prstGeom>
          <a:noFill/>
          <a:ln cap="flat" cmpd="sng" w="9525">
            <a:solidFill>
              <a:srgbClr val="0C343D"/>
            </a:solidFill>
            <a:prstDash val="solid"/>
            <a:round/>
            <a:headEnd len="med" w="med" type="none"/>
            <a:tailEnd len="med" w="med" type="stealth"/>
          </a:ln>
        </p:spPr>
      </p:cxnSp>
      <p:sp>
        <p:nvSpPr>
          <p:cNvPr id="2579" name="Google Shape;2579;p100"/>
          <p:cNvSpPr txBox="1"/>
          <p:nvPr/>
        </p:nvSpPr>
        <p:spPr>
          <a:xfrm>
            <a:off x="1354100" y="2851700"/>
            <a:ext cx="8100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solidFill>
                  <a:srgbClr val="0C343D"/>
                </a:solidFill>
                <a:latin typeface="Calibri"/>
                <a:ea typeface="Calibri"/>
                <a:cs typeface="Calibri"/>
                <a:sym typeface="Calibri"/>
              </a:rPr>
              <a:t>1. GetX</a:t>
            </a:r>
            <a:endParaRPr sz="1800">
              <a:solidFill>
                <a:srgbClr val="0C343D"/>
              </a:solidFill>
              <a:latin typeface="Calibri"/>
              <a:ea typeface="Calibri"/>
              <a:cs typeface="Calibri"/>
              <a:sym typeface="Calibri"/>
            </a:endParaRPr>
          </a:p>
        </p:txBody>
      </p:sp>
      <p:cxnSp>
        <p:nvCxnSpPr>
          <p:cNvPr id="2580" name="Google Shape;2580;p100"/>
          <p:cNvCxnSpPr>
            <a:stCxn id="2571" idx="0"/>
            <a:endCxn id="2573" idx="3"/>
          </p:cNvCxnSpPr>
          <p:nvPr/>
        </p:nvCxnSpPr>
        <p:spPr>
          <a:xfrm flipH="1" rot="5400000">
            <a:off x="2498475" y="2138250"/>
            <a:ext cx="937800" cy="1324800"/>
          </a:xfrm>
          <a:prstGeom prst="bentConnector2">
            <a:avLst/>
          </a:prstGeom>
          <a:noFill/>
          <a:ln cap="flat" cmpd="sng" w="9525">
            <a:solidFill>
              <a:srgbClr val="000000"/>
            </a:solidFill>
            <a:prstDash val="solid"/>
            <a:round/>
            <a:headEnd len="med" w="med" type="none"/>
            <a:tailEnd len="med" w="med" type="stealth"/>
          </a:ln>
        </p:spPr>
      </p:cxnSp>
      <p:sp>
        <p:nvSpPr>
          <p:cNvPr id="2581" name="Google Shape;2581;p100"/>
          <p:cNvSpPr txBox="1"/>
          <p:nvPr/>
        </p:nvSpPr>
        <p:spPr>
          <a:xfrm>
            <a:off x="3016125" y="2594750"/>
            <a:ext cx="12273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4</a:t>
            </a:r>
            <a:r>
              <a:rPr lang="en" sz="1800">
                <a:latin typeface="Calibri"/>
                <a:ea typeface="Calibri"/>
                <a:cs typeface="Calibri"/>
                <a:sym typeface="Calibri"/>
              </a:rPr>
              <a:t>. Data_PRV</a:t>
            </a:r>
            <a:endParaRPr sz="1800">
              <a:latin typeface="Calibri"/>
              <a:ea typeface="Calibri"/>
              <a:cs typeface="Calibri"/>
              <a:sym typeface="Calibri"/>
            </a:endParaRPr>
          </a:p>
        </p:txBody>
      </p:sp>
      <p:grpSp>
        <p:nvGrpSpPr>
          <p:cNvPr id="2582" name="Google Shape;2582;p100"/>
          <p:cNvGrpSpPr/>
          <p:nvPr/>
        </p:nvGrpSpPr>
        <p:grpSpPr>
          <a:xfrm>
            <a:off x="1213099" y="1443249"/>
            <a:ext cx="345580" cy="631514"/>
            <a:chOff x="1334918" y="2241600"/>
            <a:chExt cx="258300" cy="498000"/>
          </a:xfrm>
        </p:grpSpPr>
        <p:cxnSp>
          <p:nvCxnSpPr>
            <p:cNvPr id="2583" name="Google Shape;2583;p100"/>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2584" name="Google Shape;2584;p100"/>
            <p:cNvSpPr txBox="1"/>
            <p:nvPr/>
          </p:nvSpPr>
          <p:spPr>
            <a:xfrm>
              <a:off x="1334918" y="2458791"/>
              <a:ext cx="258300" cy="2184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1800">
                  <a:latin typeface="Calibri"/>
                  <a:ea typeface="Calibri"/>
                  <a:cs typeface="Calibri"/>
                  <a:sym typeface="Calibri"/>
                </a:rPr>
                <a:t>ST</a:t>
              </a:r>
              <a:endParaRPr b="1" sz="1800">
                <a:latin typeface="Calibri"/>
                <a:ea typeface="Calibri"/>
                <a:cs typeface="Calibri"/>
                <a:sym typeface="Calibri"/>
              </a:endParaRPr>
            </a:p>
          </p:txBody>
        </p:sp>
      </p:grpSp>
      <p:cxnSp>
        <p:nvCxnSpPr>
          <p:cNvPr id="2585" name="Google Shape;2585;p100"/>
          <p:cNvCxnSpPr>
            <a:stCxn id="2572" idx="2"/>
            <a:endCxn id="2571" idx="3"/>
          </p:cNvCxnSpPr>
          <p:nvPr/>
        </p:nvCxnSpPr>
        <p:spPr>
          <a:xfrm rot="5400000">
            <a:off x="4656788" y="2865488"/>
            <a:ext cx="887400" cy="328500"/>
          </a:xfrm>
          <a:prstGeom prst="bentConnector2">
            <a:avLst/>
          </a:prstGeom>
          <a:noFill/>
          <a:ln cap="flat" cmpd="sng" w="9525">
            <a:solidFill>
              <a:srgbClr val="000000"/>
            </a:solidFill>
            <a:prstDash val="solid"/>
            <a:round/>
            <a:headEnd len="med" w="med" type="none"/>
            <a:tailEnd len="med" w="med" type="stealth"/>
          </a:ln>
        </p:spPr>
      </p:cxnSp>
      <p:sp>
        <p:nvSpPr>
          <p:cNvPr id="2586" name="Google Shape;2586;p100"/>
          <p:cNvSpPr txBox="1"/>
          <p:nvPr/>
        </p:nvSpPr>
        <p:spPr>
          <a:xfrm>
            <a:off x="4763458" y="2759600"/>
            <a:ext cx="10026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3. GetS</a:t>
            </a:r>
            <a:endParaRPr sz="1800">
              <a:latin typeface="Calibri"/>
              <a:ea typeface="Calibri"/>
              <a:cs typeface="Calibri"/>
              <a:sym typeface="Calibri"/>
            </a:endParaRPr>
          </a:p>
        </p:txBody>
      </p:sp>
      <p:grpSp>
        <p:nvGrpSpPr>
          <p:cNvPr id="2587" name="Google Shape;2587;p100"/>
          <p:cNvGrpSpPr/>
          <p:nvPr/>
        </p:nvGrpSpPr>
        <p:grpSpPr>
          <a:xfrm>
            <a:off x="5555036" y="1435741"/>
            <a:ext cx="345580" cy="646504"/>
            <a:chOff x="1334918" y="2241600"/>
            <a:chExt cx="258300" cy="498000"/>
          </a:xfrm>
        </p:grpSpPr>
        <p:cxnSp>
          <p:nvCxnSpPr>
            <p:cNvPr id="2588" name="Google Shape;2588;p100"/>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2589" name="Google Shape;2589;p100"/>
            <p:cNvSpPr txBox="1"/>
            <p:nvPr/>
          </p:nvSpPr>
          <p:spPr>
            <a:xfrm>
              <a:off x="1334918" y="2458791"/>
              <a:ext cx="258300" cy="213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1800">
                  <a:latin typeface="Calibri"/>
                  <a:ea typeface="Calibri"/>
                  <a:cs typeface="Calibri"/>
                  <a:sym typeface="Calibri"/>
                </a:rPr>
                <a:t>LD</a:t>
              </a:r>
              <a:endParaRPr b="1" sz="1800">
                <a:latin typeface="Calibri"/>
                <a:ea typeface="Calibri"/>
                <a:cs typeface="Calibri"/>
                <a:sym typeface="Calibri"/>
              </a:endParaRPr>
            </a:p>
          </p:txBody>
        </p:sp>
      </p:grpSp>
      <p:sp>
        <p:nvSpPr>
          <p:cNvPr id="2590" name="Google Shape;2590;p100"/>
          <p:cNvSpPr txBox="1"/>
          <p:nvPr/>
        </p:nvSpPr>
        <p:spPr>
          <a:xfrm>
            <a:off x="6763400" y="29761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C2</a:t>
            </a:r>
            <a:endParaRPr sz="2400">
              <a:latin typeface="Open Sans"/>
              <a:ea typeface="Open Sans"/>
              <a:cs typeface="Open Sans"/>
              <a:sym typeface="Open Sans"/>
            </a:endParaRPr>
          </a:p>
        </p:txBody>
      </p:sp>
      <p:sp>
        <p:nvSpPr>
          <p:cNvPr id="2591" name="Google Shape;2591;p100"/>
          <p:cNvSpPr txBox="1"/>
          <p:nvPr/>
        </p:nvSpPr>
        <p:spPr>
          <a:xfrm>
            <a:off x="7458460"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592" name="Google Shape;2592;p100"/>
          <p:cNvSpPr txBox="1"/>
          <p:nvPr/>
        </p:nvSpPr>
        <p:spPr>
          <a:xfrm>
            <a:off x="7774312"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593" name="Google Shape;2593;p100"/>
          <p:cNvSpPr txBox="1"/>
          <p:nvPr/>
        </p:nvSpPr>
        <p:spPr>
          <a:xfrm>
            <a:off x="6763400" y="32555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C0</a:t>
            </a:r>
            <a:endParaRPr sz="2400">
              <a:latin typeface="Open Sans"/>
              <a:ea typeface="Open Sans"/>
              <a:cs typeface="Open Sans"/>
              <a:sym typeface="Open Sans"/>
            </a:endParaRPr>
          </a:p>
        </p:txBody>
      </p:sp>
      <p:sp>
        <p:nvSpPr>
          <p:cNvPr id="2594" name="Google Shape;2594;p100"/>
          <p:cNvSpPr txBox="1"/>
          <p:nvPr/>
        </p:nvSpPr>
        <p:spPr>
          <a:xfrm>
            <a:off x="7458460"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595" name="Google Shape;2595;p100"/>
          <p:cNvSpPr txBox="1"/>
          <p:nvPr/>
        </p:nvSpPr>
        <p:spPr>
          <a:xfrm>
            <a:off x="7774312"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596" name="Google Shape;2596;p100"/>
          <p:cNvSpPr txBox="1"/>
          <p:nvPr/>
        </p:nvSpPr>
        <p:spPr>
          <a:xfrm>
            <a:off x="6763400" y="38359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597" name="Google Shape;2597;p100"/>
          <p:cNvSpPr txBox="1"/>
          <p:nvPr/>
        </p:nvSpPr>
        <p:spPr>
          <a:xfrm>
            <a:off x="7458460"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598" name="Google Shape;2598;p100"/>
          <p:cNvSpPr txBox="1"/>
          <p:nvPr/>
        </p:nvSpPr>
        <p:spPr>
          <a:xfrm>
            <a:off x="7774312"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599" name="Google Shape;2599;p100"/>
          <p:cNvSpPr txBox="1"/>
          <p:nvPr/>
        </p:nvSpPr>
        <p:spPr>
          <a:xfrm>
            <a:off x="5810750" y="2976150"/>
            <a:ext cx="859200" cy="280200"/>
          </a:xfrm>
          <a:prstGeom prst="rect">
            <a:avLst/>
          </a:prstGeom>
          <a:solidFill>
            <a:srgbClr val="FFD1D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2600" name="Google Shape;2600;p100"/>
          <p:cNvSpPr txBox="1"/>
          <p:nvPr/>
        </p:nvSpPr>
        <p:spPr>
          <a:xfrm>
            <a:off x="5810750" y="32617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2601" name="Google Shape;2601;p100"/>
          <p:cNvSpPr txBox="1"/>
          <p:nvPr/>
        </p:nvSpPr>
        <p:spPr>
          <a:xfrm>
            <a:off x="5810750" y="3829649"/>
            <a:ext cx="859200" cy="280200"/>
          </a:xfrm>
          <a:prstGeom prst="rect">
            <a:avLst/>
          </a:prstGeom>
          <a:solidFill>
            <a:srgbClr val="E7D5F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2602" name="Google Shape;2602;p100"/>
          <p:cNvSpPr txBox="1"/>
          <p:nvPr/>
        </p:nvSpPr>
        <p:spPr>
          <a:xfrm>
            <a:off x="6763400" y="35457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603" name="Google Shape;2603;p100"/>
          <p:cNvSpPr txBox="1"/>
          <p:nvPr/>
        </p:nvSpPr>
        <p:spPr>
          <a:xfrm>
            <a:off x="7458460"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604" name="Google Shape;2604;p100"/>
          <p:cNvSpPr txBox="1"/>
          <p:nvPr/>
        </p:nvSpPr>
        <p:spPr>
          <a:xfrm>
            <a:off x="7774312"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2605" name="Google Shape;2605;p100"/>
          <p:cNvSpPr txBox="1"/>
          <p:nvPr/>
        </p:nvSpPr>
        <p:spPr>
          <a:xfrm>
            <a:off x="5810750" y="3547330"/>
            <a:ext cx="859200" cy="2802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sp>
        <p:nvSpPr>
          <p:cNvPr id="2606" name="Google Shape;2606;p100"/>
          <p:cNvSpPr txBox="1"/>
          <p:nvPr/>
        </p:nvSpPr>
        <p:spPr>
          <a:xfrm>
            <a:off x="8087210"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607" name="Google Shape;2607;p100"/>
          <p:cNvSpPr txBox="1"/>
          <p:nvPr/>
        </p:nvSpPr>
        <p:spPr>
          <a:xfrm>
            <a:off x="8403062" y="29761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608" name="Google Shape;2608;p100"/>
          <p:cNvSpPr txBox="1"/>
          <p:nvPr/>
        </p:nvSpPr>
        <p:spPr>
          <a:xfrm>
            <a:off x="8087210"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609" name="Google Shape;2609;p100"/>
          <p:cNvSpPr txBox="1"/>
          <p:nvPr/>
        </p:nvSpPr>
        <p:spPr>
          <a:xfrm>
            <a:off x="8403062" y="32555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610" name="Google Shape;2610;p100"/>
          <p:cNvSpPr txBox="1"/>
          <p:nvPr/>
        </p:nvSpPr>
        <p:spPr>
          <a:xfrm>
            <a:off x="8087210"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611" name="Google Shape;2611;p100"/>
          <p:cNvSpPr txBox="1"/>
          <p:nvPr/>
        </p:nvSpPr>
        <p:spPr>
          <a:xfrm>
            <a:off x="8403062" y="38359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2612" name="Google Shape;2612;p100"/>
          <p:cNvSpPr txBox="1"/>
          <p:nvPr/>
        </p:nvSpPr>
        <p:spPr>
          <a:xfrm>
            <a:off x="8087210"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613" name="Google Shape;2613;p100"/>
          <p:cNvSpPr txBox="1"/>
          <p:nvPr/>
        </p:nvSpPr>
        <p:spPr>
          <a:xfrm>
            <a:off x="8403062" y="35457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614" name="Google Shape;2614;p100"/>
          <p:cNvSpPr txBox="1"/>
          <p:nvPr/>
        </p:nvSpPr>
        <p:spPr>
          <a:xfrm>
            <a:off x="2003825" y="4066413"/>
            <a:ext cx="3900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2615" name="Google Shape;2615;p100"/>
          <p:cNvSpPr txBox="1"/>
          <p:nvPr/>
        </p:nvSpPr>
        <p:spPr>
          <a:xfrm>
            <a:off x="2393825" y="4066413"/>
            <a:ext cx="3900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C1</a:t>
            </a:r>
            <a:endParaRPr sz="2400">
              <a:latin typeface="Calibri"/>
              <a:ea typeface="Calibri"/>
              <a:cs typeface="Calibri"/>
              <a:sym typeface="Calibri"/>
            </a:endParaRPr>
          </a:p>
        </p:txBody>
      </p:sp>
      <p:sp>
        <p:nvSpPr>
          <p:cNvPr id="2616" name="Google Shape;2616;p100"/>
          <p:cNvSpPr txBox="1"/>
          <p:nvPr/>
        </p:nvSpPr>
        <p:spPr>
          <a:xfrm>
            <a:off x="2772375" y="4066413"/>
            <a:ext cx="3900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C2</a:t>
            </a:r>
            <a:endParaRPr sz="2400">
              <a:latin typeface="Calibri"/>
              <a:ea typeface="Calibri"/>
              <a:cs typeface="Calibri"/>
              <a:sym typeface="Calibri"/>
            </a:endParaRPr>
          </a:p>
        </p:txBody>
      </p:sp>
      <p:sp>
        <p:nvSpPr>
          <p:cNvPr id="2617" name="Google Shape;2617;p100"/>
          <p:cNvSpPr txBox="1"/>
          <p:nvPr/>
        </p:nvSpPr>
        <p:spPr>
          <a:xfrm>
            <a:off x="3181138" y="4068638"/>
            <a:ext cx="3900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C3</a:t>
            </a:r>
            <a:endParaRPr sz="2400">
              <a:latin typeface="Calibri"/>
              <a:ea typeface="Calibri"/>
              <a:cs typeface="Calibri"/>
              <a:sym typeface="Calibri"/>
            </a:endParaRPr>
          </a:p>
        </p:txBody>
      </p:sp>
      <p:sp>
        <p:nvSpPr>
          <p:cNvPr id="2618" name="Google Shape;2618;p100"/>
          <p:cNvSpPr txBox="1"/>
          <p:nvPr/>
        </p:nvSpPr>
        <p:spPr>
          <a:xfrm>
            <a:off x="3786238"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2619" name="Google Shape;2619;p100"/>
          <p:cNvSpPr txBox="1"/>
          <p:nvPr/>
        </p:nvSpPr>
        <p:spPr>
          <a:xfrm>
            <a:off x="4268141" y="39471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2620" name="Google Shape;2620;p100"/>
          <p:cNvSpPr txBox="1"/>
          <p:nvPr/>
        </p:nvSpPr>
        <p:spPr>
          <a:xfrm>
            <a:off x="4749938" y="43206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p:txBody>
      </p:sp>
      <p:sp>
        <p:nvSpPr>
          <p:cNvPr id="2621" name="Google Shape;2621;p100"/>
          <p:cNvSpPr txBox="1"/>
          <p:nvPr/>
        </p:nvSpPr>
        <p:spPr>
          <a:xfrm>
            <a:off x="4748288" y="39472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2622" name="Google Shape;2622;p100"/>
          <p:cNvSpPr txBox="1"/>
          <p:nvPr/>
        </p:nvSpPr>
        <p:spPr>
          <a:xfrm>
            <a:off x="4268998"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17</a:t>
            </a:r>
            <a:endParaRPr sz="2400">
              <a:latin typeface="Calibri"/>
              <a:ea typeface="Calibri"/>
              <a:cs typeface="Calibri"/>
              <a:sym typeface="Calibri"/>
            </a:endParaRPr>
          </a:p>
        </p:txBody>
      </p:sp>
      <p:sp>
        <p:nvSpPr>
          <p:cNvPr id="2623" name="Google Shape;2623;p100"/>
          <p:cNvSpPr txBox="1"/>
          <p:nvPr/>
        </p:nvSpPr>
        <p:spPr>
          <a:xfrm>
            <a:off x="3787552" y="43206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18</a:t>
            </a:r>
            <a:endParaRPr sz="2400">
              <a:latin typeface="Calibri"/>
              <a:ea typeface="Calibri"/>
              <a:cs typeface="Calibri"/>
              <a:sym typeface="Calibri"/>
            </a:endParaRPr>
          </a:p>
        </p:txBody>
      </p:sp>
      <p:sp>
        <p:nvSpPr>
          <p:cNvPr id="2624" name="Google Shape;2624;p100"/>
          <p:cNvSpPr txBox="1"/>
          <p:nvPr>
            <p:ph type="title"/>
          </p:nvPr>
        </p:nvSpPr>
        <p:spPr>
          <a:xfrm>
            <a:off x="463850" y="217400"/>
            <a:ext cx="77019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Handling Request during Privatization</a:t>
            </a:r>
            <a:endParaRPr>
              <a:solidFill>
                <a:srgbClr val="745D13"/>
              </a:solidFill>
            </a:endParaRPr>
          </a:p>
        </p:txBody>
      </p:sp>
      <p:sp>
        <p:nvSpPr>
          <p:cNvPr id="2625" name="Google Shape;2625;p100"/>
          <p:cNvSpPr txBox="1"/>
          <p:nvPr/>
        </p:nvSpPr>
        <p:spPr>
          <a:xfrm>
            <a:off x="210275" y="4062375"/>
            <a:ext cx="17937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300">
                <a:latin typeface="Calibri"/>
                <a:ea typeface="Calibri"/>
                <a:cs typeface="Calibri"/>
                <a:sym typeface="Calibri"/>
              </a:rPr>
              <a:t>Block B0 (PRV)</a:t>
            </a:r>
            <a:endParaRPr sz="2300">
              <a:latin typeface="Calibri"/>
              <a:ea typeface="Calibri"/>
              <a:cs typeface="Calibri"/>
              <a:sym typeface="Calibri"/>
            </a:endParaRPr>
          </a:p>
        </p:txBody>
      </p:sp>
      <p:sp>
        <p:nvSpPr>
          <p:cNvPr id="2626" name="Google Shape;2626;p100"/>
          <p:cNvSpPr txBox="1"/>
          <p:nvPr/>
        </p:nvSpPr>
        <p:spPr>
          <a:xfrm>
            <a:off x="6824200" y="28076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2627" name="Google Shape;2627;p100"/>
          <p:cNvSpPr txBox="1"/>
          <p:nvPr/>
        </p:nvSpPr>
        <p:spPr>
          <a:xfrm>
            <a:off x="7576225" y="278860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
        <p:nvSpPr>
          <p:cNvPr id="2628" name="Google Shape;2628;p100"/>
          <p:cNvSpPr txBox="1"/>
          <p:nvPr/>
        </p:nvSpPr>
        <p:spPr>
          <a:xfrm>
            <a:off x="6582288" y="2248725"/>
            <a:ext cx="20004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Core3</a:t>
            </a:r>
            <a:endParaRPr b="1" sz="1800">
              <a:solidFill>
                <a:srgbClr val="FFD966"/>
              </a:solidFill>
              <a:latin typeface="Calibri"/>
              <a:ea typeface="Calibri"/>
              <a:cs typeface="Calibri"/>
              <a:sym typeface="Calibri"/>
            </a:endParaRPr>
          </a:p>
        </p:txBody>
      </p:sp>
      <p:graphicFrame>
        <p:nvGraphicFramePr>
          <p:cNvPr id="2629" name="Google Shape;2629;p100"/>
          <p:cNvGraphicFramePr/>
          <p:nvPr/>
        </p:nvGraphicFramePr>
        <p:xfrm>
          <a:off x="6449925"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t/>
                      </a:r>
                      <a:endParaRPr b="1" sz="2200">
                        <a:solidFill>
                          <a:srgbClr val="FF0000"/>
                        </a:solidFill>
                      </a:endParaRPr>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2630" name="Google Shape;2630;p100"/>
          <p:cNvGraphicFramePr/>
          <p:nvPr/>
        </p:nvGraphicFramePr>
        <p:xfrm>
          <a:off x="7590100" y="1909050"/>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2631" name="Google Shape;2631;p100"/>
          <p:cNvSpPr txBox="1"/>
          <p:nvPr/>
        </p:nvSpPr>
        <p:spPr>
          <a:xfrm>
            <a:off x="6567975" y="863900"/>
            <a:ext cx="2040300" cy="2772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 sz="1800">
                <a:latin typeface="Calibri"/>
                <a:ea typeface="Calibri"/>
                <a:cs typeface="Calibri"/>
                <a:sym typeface="Calibri"/>
              </a:rPr>
              <a:t>PAM entry at Core2</a:t>
            </a:r>
            <a:endParaRPr b="1" sz="1800">
              <a:solidFill>
                <a:schemeClr val="accent4"/>
              </a:solidFill>
              <a:latin typeface="Calibri"/>
              <a:ea typeface="Calibri"/>
              <a:cs typeface="Calibri"/>
              <a:sym typeface="Calibri"/>
            </a:endParaRPr>
          </a:p>
        </p:txBody>
      </p:sp>
      <p:graphicFrame>
        <p:nvGraphicFramePr>
          <p:cNvPr id="2632" name="Google Shape;2632;p100"/>
          <p:cNvGraphicFramePr/>
          <p:nvPr/>
        </p:nvGraphicFramePr>
        <p:xfrm>
          <a:off x="6449925"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FFCD9B"/>
                    </a:solidFill>
                  </a:tcPr>
                </a:tc>
              </a:tr>
            </a:tbl>
          </a:graphicData>
        </a:graphic>
      </p:graphicFrame>
      <p:graphicFrame>
        <p:nvGraphicFramePr>
          <p:cNvPr id="2633" name="Google Shape;2633;p100"/>
          <p:cNvGraphicFramePr/>
          <p:nvPr/>
        </p:nvGraphicFramePr>
        <p:xfrm>
          <a:off x="7590100" y="1159713"/>
          <a:ext cx="3000000" cy="3000000"/>
        </p:xfrm>
        <a:graphic>
          <a:graphicData uri="http://schemas.openxmlformats.org/drawingml/2006/table">
            <a:tbl>
              <a:tblPr>
                <a:noFill/>
                <a:tableStyleId>{B333B39F-B67B-4DDF-8799-9A47CF0DBA17}</a:tableStyleId>
              </a:tblPr>
              <a:tblGrid>
                <a:gridCol w="284050"/>
                <a:gridCol w="284050"/>
                <a:gridCol w="284050"/>
                <a:gridCol w="284050"/>
              </a:tblGrid>
              <a:tr h="215400">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ctr">
                        <a:spcBef>
                          <a:spcPts val="0"/>
                        </a:spcBef>
                        <a:spcAft>
                          <a:spcPts val="0"/>
                        </a:spcAft>
                        <a:buNone/>
                      </a:pPr>
                      <a:r>
                        <a:rPr lang="en" sz="2200"/>
                        <a:t>1</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c>
                  <a:txBody>
                    <a:bodyPr/>
                    <a:lstStyle/>
                    <a:p>
                      <a:pPr indent="0" lvl="0" marL="0" rtl="0" algn="l">
                        <a:spcBef>
                          <a:spcPts val="0"/>
                        </a:spcBef>
                        <a:spcAft>
                          <a:spcPts val="0"/>
                        </a:spcAft>
                        <a:buNone/>
                      </a:pPr>
                      <a:r>
                        <a:t/>
                      </a:r>
                      <a:endParaRPr sz="2200"/>
                    </a:p>
                  </a:txBody>
                  <a:tcPr marT="0" marB="0" marR="0" marL="0">
                    <a:lnL cap="flat" cmpd="sng" w="9525">
                      <a:solidFill>
                        <a:srgbClr val="0E101A"/>
                      </a:solidFill>
                      <a:prstDash val="solid"/>
                      <a:round/>
                      <a:headEnd len="sm" w="sm" type="none"/>
                      <a:tailEnd len="sm" w="sm" type="none"/>
                    </a:lnL>
                    <a:lnR cap="flat" cmpd="sng" w="9525">
                      <a:solidFill>
                        <a:srgbClr val="0E101A"/>
                      </a:solidFill>
                      <a:prstDash val="solid"/>
                      <a:round/>
                      <a:headEnd len="sm" w="sm" type="none"/>
                      <a:tailEnd len="sm" w="sm" type="none"/>
                    </a:lnR>
                    <a:lnT cap="flat" cmpd="sng" w="9525">
                      <a:solidFill>
                        <a:srgbClr val="0E101A"/>
                      </a:solidFill>
                      <a:prstDash val="solid"/>
                      <a:round/>
                      <a:headEnd len="sm" w="sm" type="none"/>
                      <a:tailEnd len="sm" w="sm" type="none"/>
                    </a:lnT>
                    <a:lnB cap="flat" cmpd="sng" w="9525">
                      <a:solidFill>
                        <a:srgbClr val="0E101A"/>
                      </a:solidFill>
                      <a:prstDash val="solid"/>
                      <a:round/>
                      <a:headEnd len="sm" w="sm" type="none"/>
                      <a:tailEnd len="sm" w="sm" type="none"/>
                    </a:lnB>
                    <a:solidFill>
                      <a:srgbClr val="DCFFFC"/>
                    </a:solidFill>
                  </a:tcPr>
                </a:tc>
              </a:tr>
            </a:tbl>
          </a:graphicData>
        </a:graphic>
      </p:graphicFrame>
      <p:sp>
        <p:nvSpPr>
          <p:cNvPr id="2634" name="Google Shape;2634;p100"/>
          <p:cNvSpPr txBox="1"/>
          <p:nvPr/>
        </p:nvSpPr>
        <p:spPr>
          <a:xfrm>
            <a:off x="6449988" y="1513613"/>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Reader BitVector</a:t>
            </a:r>
            <a:endParaRPr b="1" sz="1800">
              <a:solidFill>
                <a:schemeClr val="accent4"/>
              </a:solidFill>
              <a:latin typeface="Calibri"/>
              <a:ea typeface="Calibri"/>
              <a:cs typeface="Calibri"/>
              <a:sym typeface="Calibri"/>
            </a:endParaRPr>
          </a:p>
        </p:txBody>
      </p:sp>
      <p:sp>
        <p:nvSpPr>
          <p:cNvPr id="2635" name="Google Shape;2635;p100"/>
          <p:cNvSpPr txBox="1"/>
          <p:nvPr/>
        </p:nvSpPr>
        <p:spPr>
          <a:xfrm>
            <a:off x="7590163" y="1513625"/>
            <a:ext cx="1136100" cy="387900"/>
          </a:xfrm>
          <a:prstGeom prst="rect">
            <a:avLst/>
          </a:prstGeom>
          <a:noFill/>
          <a:ln>
            <a:noFill/>
          </a:ln>
        </p:spPr>
        <p:txBody>
          <a:bodyPr anchorCtr="0" anchor="ctr" bIns="0" lIns="91425" spcFirstLastPara="1" rIns="91425" wrap="square" tIns="0">
            <a:spAutoFit/>
          </a:bodyPr>
          <a:lstStyle/>
          <a:p>
            <a:pPr indent="0" lvl="0" marL="0" rtl="0" algn="ctr">
              <a:lnSpc>
                <a:spcPct val="70000"/>
              </a:lnSpc>
              <a:spcBef>
                <a:spcPts val="0"/>
              </a:spcBef>
              <a:spcAft>
                <a:spcPts val="0"/>
              </a:spcAft>
              <a:buNone/>
            </a:pPr>
            <a:r>
              <a:rPr lang="en" sz="1800">
                <a:latin typeface="Calibri"/>
                <a:ea typeface="Calibri"/>
                <a:cs typeface="Calibri"/>
                <a:sym typeface="Calibri"/>
              </a:rPr>
              <a:t>Writer BitVector</a:t>
            </a:r>
            <a:endParaRPr b="1" sz="1800">
              <a:solidFill>
                <a:schemeClr val="accent4"/>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9" name="Shape 2639"/>
        <p:cNvGrpSpPr/>
        <p:nvPr/>
      </p:nvGrpSpPr>
      <p:grpSpPr>
        <a:xfrm>
          <a:off x="0" y="0"/>
          <a:ext cx="0" cy="0"/>
          <a:chOff x="0" y="0"/>
          <a:chExt cx="0" cy="0"/>
        </a:xfrm>
      </p:grpSpPr>
      <p:sp>
        <p:nvSpPr>
          <p:cNvPr id="2640" name="Google Shape;2640;p101"/>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641" name="Google Shape;2641;p101"/>
          <p:cNvSpPr txBox="1"/>
          <p:nvPr>
            <p:ph type="title"/>
          </p:nvPr>
        </p:nvSpPr>
        <p:spPr>
          <a:xfrm>
            <a:off x="463850" y="217400"/>
            <a:ext cx="56631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Termination of Privatization</a:t>
            </a:r>
            <a:endParaRPr>
              <a:solidFill>
                <a:srgbClr val="745D13"/>
              </a:solidFill>
            </a:endParaRPr>
          </a:p>
        </p:txBody>
      </p:sp>
      <p:sp>
        <p:nvSpPr>
          <p:cNvPr id="2642" name="Google Shape;2642;p101"/>
          <p:cNvSpPr txBox="1"/>
          <p:nvPr/>
        </p:nvSpPr>
        <p:spPr>
          <a:xfrm>
            <a:off x="3822346" y="2093590"/>
            <a:ext cx="1031400" cy="446400"/>
          </a:xfrm>
          <a:prstGeom prst="rect">
            <a:avLst/>
          </a:prstGeom>
          <a:solidFill>
            <a:srgbClr val="FFD1D1"/>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Core C2</a:t>
            </a:r>
            <a:endParaRPr sz="2400">
              <a:latin typeface="Calibri"/>
              <a:ea typeface="Calibri"/>
              <a:cs typeface="Calibri"/>
              <a:sym typeface="Calibri"/>
            </a:endParaRPr>
          </a:p>
        </p:txBody>
      </p:sp>
      <p:sp>
        <p:nvSpPr>
          <p:cNvPr id="2643" name="Google Shape;2643;p101"/>
          <p:cNvSpPr txBox="1"/>
          <p:nvPr/>
        </p:nvSpPr>
        <p:spPr>
          <a:xfrm>
            <a:off x="2275825" y="3703013"/>
            <a:ext cx="2613000" cy="407700"/>
          </a:xfrm>
          <a:prstGeom prst="rect">
            <a:avLst/>
          </a:prstGeom>
          <a:solidFill>
            <a:srgbClr val="F9C0F9"/>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graphicFrame>
        <p:nvGraphicFramePr>
          <p:cNvPr id="2644" name="Google Shape;2644;p101"/>
          <p:cNvGraphicFramePr/>
          <p:nvPr/>
        </p:nvGraphicFramePr>
        <p:xfrm>
          <a:off x="453813" y="969013"/>
          <a:ext cx="3000000" cy="3000000"/>
        </p:xfrm>
        <a:graphic>
          <a:graphicData uri="http://schemas.openxmlformats.org/drawingml/2006/table">
            <a:tbl>
              <a:tblPr>
                <a:noFill/>
                <a:tableStyleId>{B333B39F-B67B-4DDF-8799-9A47CF0DBA17}</a:tableStyleId>
              </a:tblPr>
              <a:tblGrid>
                <a:gridCol w="351750"/>
                <a:gridCol w="351750"/>
                <a:gridCol w="351750"/>
                <a:gridCol w="351750"/>
              </a:tblGrid>
              <a:tr h="387900">
                <a:tc>
                  <a:txBody>
                    <a:bodyPr/>
                    <a:lstStyle/>
                    <a:p>
                      <a:pPr indent="0" lvl="0" marL="0" rtl="0" algn="ctr">
                        <a:spcBef>
                          <a:spcPts val="0"/>
                        </a:spcBef>
                        <a:spcAft>
                          <a:spcPts val="0"/>
                        </a:spcAft>
                        <a:buNone/>
                      </a:pPr>
                      <a:r>
                        <a:rPr lang="en" sz="2400"/>
                        <a:t>0</a:t>
                      </a:r>
                      <a:endParaRPr sz="24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2400"/>
                        <a:t>1</a:t>
                      </a:r>
                      <a:endParaRPr sz="24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FEEFF"/>
                    </a:solidFill>
                  </a:tcPr>
                </a:tc>
                <a:tc>
                  <a:txBody>
                    <a:bodyPr/>
                    <a:lstStyle/>
                    <a:p>
                      <a:pPr indent="0" lvl="0" marL="0" rtl="0" algn="ctr">
                        <a:spcBef>
                          <a:spcPts val="0"/>
                        </a:spcBef>
                        <a:spcAft>
                          <a:spcPts val="0"/>
                        </a:spcAft>
                        <a:buNone/>
                      </a:pPr>
                      <a:r>
                        <a:rPr lang="en" sz="2400"/>
                        <a:t>2</a:t>
                      </a:r>
                      <a:endParaRPr sz="24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2400"/>
                        <a:t>3</a:t>
                      </a:r>
                      <a:endParaRPr sz="24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
        <p:nvSpPr>
          <p:cNvPr id="2645" name="Google Shape;2645;p101"/>
          <p:cNvSpPr txBox="1"/>
          <p:nvPr/>
        </p:nvSpPr>
        <p:spPr>
          <a:xfrm>
            <a:off x="5578509" y="2093590"/>
            <a:ext cx="1031400" cy="446400"/>
          </a:xfrm>
          <a:prstGeom prst="rect">
            <a:avLst/>
          </a:prstGeom>
          <a:solidFill>
            <a:srgbClr val="E7D5F2"/>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Core C3</a:t>
            </a:r>
            <a:endParaRPr sz="2400">
              <a:latin typeface="Calibri"/>
              <a:ea typeface="Calibri"/>
              <a:cs typeface="Calibri"/>
              <a:sym typeface="Calibri"/>
            </a:endParaRPr>
          </a:p>
        </p:txBody>
      </p:sp>
      <p:grpSp>
        <p:nvGrpSpPr>
          <p:cNvPr id="2646" name="Google Shape;2646;p101"/>
          <p:cNvGrpSpPr/>
          <p:nvPr/>
        </p:nvGrpSpPr>
        <p:grpSpPr>
          <a:xfrm>
            <a:off x="919203" y="1377934"/>
            <a:ext cx="345605" cy="725131"/>
            <a:chOff x="1277967" y="2251106"/>
            <a:chExt cx="258300" cy="615300"/>
          </a:xfrm>
        </p:grpSpPr>
        <p:cxnSp>
          <p:nvCxnSpPr>
            <p:cNvPr id="2647" name="Google Shape;2647;p101"/>
            <p:cNvCxnSpPr>
              <a:stCxn id="2648" idx="0"/>
            </p:cNvCxnSpPr>
            <p:nvPr/>
          </p:nvCxnSpPr>
          <p:spPr>
            <a:xfrm rot="-5400000">
              <a:off x="1081471" y="2558156"/>
              <a:ext cx="615300" cy="1200"/>
            </a:xfrm>
            <a:prstGeom prst="bentConnector3">
              <a:avLst>
                <a:gd fmla="val 50000" name="adj1"/>
              </a:avLst>
            </a:prstGeom>
            <a:noFill/>
            <a:ln cap="flat" cmpd="sng" w="19050">
              <a:solidFill>
                <a:srgbClr val="000000"/>
              </a:solidFill>
              <a:prstDash val="solid"/>
              <a:round/>
              <a:headEnd len="med" w="med" type="none"/>
              <a:tailEnd len="med" w="med" type="triangle"/>
            </a:ln>
          </p:spPr>
        </p:cxnSp>
        <p:sp>
          <p:nvSpPr>
            <p:cNvPr id="2649" name="Google Shape;2649;p101"/>
            <p:cNvSpPr txBox="1"/>
            <p:nvPr/>
          </p:nvSpPr>
          <p:spPr>
            <a:xfrm>
              <a:off x="1277967" y="2458791"/>
              <a:ext cx="258300" cy="3135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ST</a:t>
              </a:r>
              <a:endParaRPr sz="2400">
                <a:latin typeface="Calibri"/>
                <a:ea typeface="Calibri"/>
                <a:cs typeface="Calibri"/>
                <a:sym typeface="Calibri"/>
              </a:endParaRPr>
            </a:p>
          </p:txBody>
        </p:sp>
      </p:grpSp>
      <p:sp>
        <p:nvSpPr>
          <p:cNvPr id="2650" name="Google Shape;2650;p101"/>
          <p:cNvSpPr txBox="1"/>
          <p:nvPr/>
        </p:nvSpPr>
        <p:spPr>
          <a:xfrm>
            <a:off x="2141325" y="4318963"/>
            <a:ext cx="3900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C0</a:t>
            </a:r>
            <a:endParaRPr sz="2400">
              <a:latin typeface="Calibri"/>
              <a:ea typeface="Calibri"/>
              <a:cs typeface="Calibri"/>
              <a:sym typeface="Calibri"/>
            </a:endParaRPr>
          </a:p>
        </p:txBody>
      </p:sp>
      <p:sp>
        <p:nvSpPr>
          <p:cNvPr id="2651" name="Google Shape;2651;p101"/>
          <p:cNvSpPr txBox="1"/>
          <p:nvPr/>
        </p:nvSpPr>
        <p:spPr>
          <a:xfrm>
            <a:off x="2531325" y="4318963"/>
            <a:ext cx="3900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C1</a:t>
            </a:r>
            <a:endParaRPr sz="2400">
              <a:latin typeface="Calibri"/>
              <a:ea typeface="Calibri"/>
              <a:cs typeface="Calibri"/>
              <a:sym typeface="Calibri"/>
            </a:endParaRPr>
          </a:p>
        </p:txBody>
      </p:sp>
      <p:sp>
        <p:nvSpPr>
          <p:cNvPr id="2652" name="Google Shape;2652;p101"/>
          <p:cNvSpPr txBox="1"/>
          <p:nvPr/>
        </p:nvSpPr>
        <p:spPr>
          <a:xfrm>
            <a:off x="2909875" y="4318963"/>
            <a:ext cx="3900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C2</a:t>
            </a:r>
            <a:endParaRPr sz="2400">
              <a:latin typeface="Calibri"/>
              <a:ea typeface="Calibri"/>
              <a:cs typeface="Calibri"/>
              <a:sym typeface="Calibri"/>
            </a:endParaRPr>
          </a:p>
        </p:txBody>
      </p:sp>
      <p:sp>
        <p:nvSpPr>
          <p:cNvPr id="2653" name="Google Shape;2653;p101"/>
          <p:cNvSpPr txBox="1"/>
          <p:nvPr/>
        </p:nvSpPr>
        <p:spPr>
          <a:xfrm>
            <a:off x="3318638" y="4321188"/>
            <a:ext cx="390000" cy="5085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latin typeface="Calibri"/>
                <a:ea typeface="Calibri"/>
                <a:cs typeface="Calibri"/>
                <a:sym typeface="Calibri"/>
              </a:rPr>
              <a:t>C3</a:t>
            </a:r>
            <a:endParaRPr sz="2400">
              <a:latin typeface="Calibri"/>
              <a:ea typeface="Calibri"/>
              <a:cs typeface="Calibri"/>
              <a:sym typeface="Calibri"/>
            </a:endParaRPr>
          </a:p>
        </p:txBody>
      </p:sp>
      <p:sp>
        <p:nvSpPr>
          <p:cNvPr id="2654" name="Google Shape;2654;p101"/>
          <p:cNvSpPr txBox="1"/>
          <p:nvPr/>
        </p:nvSpPr>
        <p:spPr>
          <a:xfrm>
            <a:off x="347775" y="4314925"/>
            <a:ext cx="1793700" cy="508500"/>
          </a:xfrm>
          <a:prstGeom prst="rect">
            <a:avLst/>
          </a:prstGeom>
          <a:noFill/>
          <a:ln cap="flat" cmpd="sng" w="19050">
            <a:solidFill>
              <a:srgbClr val="163EF5"/>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2300">
                <a:latin typeface="Calibri"/>
                <a:ea typeface="Calibri"/>
                <a:cs typeface="Calibri"/>
                <a:sym typeface="Calibri"/>
              </a:rPr>
              <a:t>Block B0 (PRV)</a:t>
            </a:r>
            <a:endParaRPr sz="2300">
              <a:latin typeface="Calibri"/>
              <a:ea typeface="Calibri"/>
              <a:cs typeface="Calibri"/>
              <a:sym typeface="Calibri"/>
            </a:endParaRPr>
          </a:p>
        </p:txBody>
      </p:sp>
      <p:graphicFrame>
        <p:nvGraphicFramePr>
          <p:cNvPr id="2655" name="Google Shape;2655;p101"/>
          <p:cNvGraphicFramePr/>
          <p:nvPr/>
        </p:nvGraphicFramePr>
        <p:xfrm>
          <a:off x="2026838" y="969013"/>
          <a:ext cx="3000000" cy="3000000"/>
        </p:xfrm>
        <a:graphic>
          <a:graphicData uri="http://schemas.openxmlformats.org/drawingml/2006/table">
            <a:tbl>
              <a:tblPr>
                <a:noFill/>
                <a:tableStyleId>{B333B39F-B67B-4DDF-8799-9A47CF0DBA17}</a:tableStyleId>
              </a:tblPr>
              <a:tblGrid>
                <a:gridCol w="351750"/>
                <a:gridCol w="351750"/>
                <a:gridCol w="351750"/>
                <a:gridCol w="351750"/>
              </a:tblGrid>
              <a:tr h="387900">
                <a:tc>
                  <a:txBody>
                    <a:bodyPr/>
                    <a:lstStyle/>
                    <a:p>
                      <a:pPr indent="0" lvl="0" marL="0" rtl="0" algn="ctr">
                        <a:spcBef>
                          <a:spcPts val="0"/>
                        </a:spcBef>
                        <a:spcAft>
                          <a:spcPts val="0"/>
                        </a:spcAft>
                        <a:buNone/>
                      </a:pPr>
                      <a:r>
                        <a:rPr lang="en" sz="2400"/>
                        <a:t>0</a:t>
                      </a:r>
                      <a:endParaRPr sz="24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2400"/>
                        <a:t>1</a:t>
                      </a:r>
                      <a:endParaRPr sz="24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2400"/>
                        <a:t>2</a:t>
                      </a:r>
                      <a:endParaRPr sz="24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EBF"/>
                    </a:solidFill>
                  </a:tcPr>
                </a:tc>
                <a:tc>
                  <a:txBody>
                    <a:bodyPr/>
                    <a:lstStyle/>
                    <a:p>
                      <a:pPr indent="0" lvl="0" marL="0" rtl="0" algn="ctr">
                        <a:spcBef>
                          <a:spcPts val="0"/>
                        </a:spcBef>
                        <a:spcAft>
                          <a:spcPts val="0"/>
                        </a:spcAft>
                        <a:buNone/>
                      </a:pPr>
                      <a:r>
                        <a:rPr lang="en" sz="2400"/>
                        <a:t>3</a:t>
                      </a:r>
                      <a:endParaRPr sz="24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aphicFrame>
        <p:nvGraphicFramePr>
          <p:cNvPr id="2656" name="Google Shape;2656;p101"/>
          <p:cNvGraphicFramePr/>
          <p:nvPr/>
        </p:nvGraphicFramePr>
        <p:xfrm>
          <a:off x="3683113" y="969025"/>
          <a:ext cx="3000000" cy="3000000"/>
        </p:xfrm>
        <a:graphic>
          <a:graphicData uri="http://schemas.openxmlformats.org/drawingml/2006/table">
            <a:tbl>
              <a:tblPr>
                <a:noFill/>
                <a:tableStyleId>{B333B39F-B67B-4DDF-8799-9A47CF0DBA17}</a:tableStyleId>
              </a:tblPr>
              <a:tblGrid>
                <a:gridCol w="351750"/>
                <a:gridCol w="351750"/>
                <a:gridCol w="351750"/>
                <a:gridCol w="351750"/>
              </a:tblGrid>
              <a:tr h="387900">
                <a:tc>
                  <a:txBody>
                    <a:bodyPr/>
                    <a:lstStyle/>
                    <a:p>
                      <a:pPr indent="0" lvl="0" marL="0" rtl="0" algn="ctr">
                        <a:spcBef>
                          <a:spcPts val="0"/>
                        </a:spcBef>
                        <a:spcAft>
                          <a:spcPts val="0"/>
                        </a:spcAft>
                        <a:buNone/>
                      </a:pPr>
                      <a:r>
                        <a:rPr lang="en" sz="2400"/>
                        <a:t>0</a:t>
                      </a:r>
                      <a:endParaRPr sz="24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1D1"/>
                    </a:solidFill>
                  </a:tcPr>
                </a:tc>
                <a:tc>
                  <a:txBody>
                    <a:bodyPr/>
                    <a:lstStyle/>
                    <a:p>
                      <a:pPr indent="0" lvl="0" marL="0" rtl="0" algn="ctr">
                        <a:spcBef>
                          <a:spcPts val="0"/>
                        </a:spcBef>
                        <a:spcAft>
                          <a:spcPts val="0"/>
                        </a:spcAft>
                        <a:buNone/>
                      </a:pPr>
                      <a:r>
                        <a:rPr lang="en" sz="2400"/>
                        <a:t>1</a:t>
                      </a:r>
                      <a:endParaRPr sz="24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2400"/>
                        <a:t>2</a:t>
                      </a:r>
                      <a:endParaRPr sz="24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2400"/>
                        <a:t>3</a:t>
                      </a:r>
                      <a:endParaRPr sz="24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aphicFrame>
        <p:nvGraphicFramePr>
          <p:cNvPr id="2657" name="Google Shape;2657;p101"/>
          <p:cNvGraphicFramePr/>
          <p:nvPr/>
        </p:nvGraphicFramePr>
        <p:xfrm>
          <a:off x="5263188" y="969013"/>
          <a:ext cx="3000000" cy="3000000"/>
        </p:xfrm>
        <a:graphic>
          <a:graphicData uri="http://schemas.openxmlformats.org/drawingml/2006/table">
            <a:tbl>
              <a:tblPr>
                <a:noFill/>
                <a:tableStyleId>{B333B39F-B67B-4DDF-8799-9A47CF0DBA17}</a:tableStyleId>
              </a:tblPr>
              <a:tblGrid>
                <a:gridCol w="351750"/>
                <a:gridCol w="351750"/>
                <a:gridCol w="351750"/>
                <a:gridCol w="351750"/>
              </a:tblGrid>
              <a:tr h="387900">
                <a:tc>
                  <a:txBody>
                    <a:bodyPr/>
                    <a:lstStyle/>
                    <a:p>
                      <a:pPr indent="0" lvl="0" marL="0" rtl="0" algn="ctr">
                        <a:spcBef>
                          <a:spcPts val="0"/>
                        </a:spcBef>
                        <a:spcAft>
                          <a:spcPts val="0"/>
                        </a:spcAft>
                        <a:buNone/>
                      </a:pPr>
                      <a:r>
                        <a:rPr lang="en" sz="2400"/>
                        <a:t>0</a:t>
                      </a:r>
                      <a:endParaRPr sz="24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2400"/>
                        <a:t>1</a:t>
                      </a:r>
                      <a:endParaRPr sz="24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2400"/>
                        <a:t>2</a:t>
                      </a:r>
                      <a:endParaRPr sz="24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2400"/>
                        <a:t>3</a:t>
                      </a:r>
                      <a:endParaRPr sz="24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D5F2"/>
                    </a:solidFill>
                  </a:tcPr>
                </a:tc>
              </a:tr>
            </a:tbl>
          </a:graphicData>
        </a:graphic>
      </p:graphicFrame>
      <p:sp>
        <p:nvSpPr>
          <p:cNvPr id="2648" name="Google Shape;2648;p101"/>
          <p:cNvSpPr txBox="1"/>
          <p:nvPr/>
        </p:nvSpPr>
        <p:spPr>
          <a:xfrm>
            <a:off x="551425" y="2103065"/>
            <a:ext cx="1031400" cy="4464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Core C0</a:t>
            </a:r>
            <a:endParaRPr sz="2400">
              <a:latin typeface="Calibri"/>
              <a:ea typeface="Calibri"/>
              <a:cs typeface="Calibri"/>
              <a:sym typeface="Calibri"/>
            </a:endParaRPr>
          </a:p>
        </p:txBody>
      </p:sp>
      <p:sp>
        <p:nvSpPr>
          <p:cNvPr id="2658" name="Google Shape;2658;p101"/>
          <p:cNvSpPr txBox="1"/>
          <p:nvPr/>
        </p:nvSpPr>
        <p:spPr>
          <a:xfrm>
            <a:off x="2265274" y="2093590"/>
            <a:ext cx="1015800" cy="4464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Core C1</a:t>
            </a:r>
            <a:endParaRPr sz="2400">
              <a:latin typeface="Calibri"/>
              <a:ea typeface="Calibri"/>
              <a:cs typeface="Calibri"/>
              <a:sym typeface="Calibri"/>
            </a:endParaRPr>
          </a:p>
        </p:txBody>
      </p:sp>
      <p:cxnSp>
        <p:nvCxnSpPr>
          <p:cNvPr id="2659" name="Google Shape;2659;p101"/>
          <p:cNvCxnSpPr>
            <a:stCxn id="2648" idx="1"/>
            <a:endCxn id="2643" idx="1"/>
          </p:cNvCxnSpPr>
          <p:nvPr/>
        </p:nvCxnSpPr>
        <p:spPr>
          <a:xfrm>
            <a:off x="551425" y="2326265"/>
            <a:ext cx="1724400" cy="1580700"/>
          </a:xfrm>
          <a:prstGeom prst="bentConnector3">
            <a:avLst>
              <a:gd fmla="val -13809" name="adj1"/>
            </a:avLst>
          </a:prstGeom>
          <a:noFill/>
          <a:ln cap="flat" cmpd="sng" w="19050">
            <a:solidFill>
              <a:srgbClr val="000000"/>
            </a:solidFill>
            <a:prstDash val="solid"/>
            <a:round/>
            <a:headEnd len="med" w="med" type="none"/>
            <a:tailEnd len="med" w="med" type="stealth"/>
          </a:ln>
        </p:spPr>
      </p:cxnSp>
      <p:sp>
        <p:nvSpPr>
          <p:cNvPr id="2660" name="Google Shape;2660;p101"/>
          <p:cNvSpPr txBox="1"/>
          <p:nvPr/>
        </p:nvSpPr>
        <p:spPr>
          <a:xfrm>
            <a:off x="347775" y="3731688"/>
            <a:ext cx="16377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1. GetX_CHK</a:t>
            </a:r>
            <a:endParaRPr sz="2400">
              <a:latin typeface="Calibri"/>
              <a:ea typeface="Calibri"/>
              <a:cs typeface="Calibri"/>
              <a:sym typeface="Calibri"/>
            </a:endParaRPr>
          </a:p>
        </p:txBody>
      </p:sp>
      <p:cxnSp>
        <p:nvCxnSpPr>
          <p:cNvPr id="2661" name="Google Shape;2661;p101"/>
          <p:cNvCxnSpPr>
            <a:stCxn id="2643" idx="0"/>
            <a:endCxn id="2662" idx="2"/>
          </p:cNvCxnSpPr>
          <p:nvPr/>
        </p:nvCxnSpPr>
        <p:spPr>
          <a:xfrm rot="10800000">
            <a:off x="3582325" y="3074513"/>
            <a:ext cx="0" cy="628500"/>
          </a:xfrm>
          <a:prstGeom prst="straightConnector1">
            <a:avLst/>
          </a:prstGeom>
          <a:noFill/>
          <a:ln cap="flat" cmpd="sng" w="19050">
            <a:solidFill>
              <a:srgbClr val="000000"/>
            </a:solidFill>
            <a:prstDash val="solid"/>
            <a:round/>
            <a:headEnd len="med" w="med" type="none"/>
            <a:tailEnd len="med" w="med" type="none"/>
          </a:ln>
        </p:spPr>
      </p:cxnSp>
      <p:cxnSp>
        <p:nvCxnSpPr>
          <p:cNvPr id="2663" name="Google Shape;2663;p101"/>
          <p:cNvCxnSpPr/>
          <p:nvPr/>
        </p:nvCxnSpPr>
        <p:spPr>
          <a:xfrm flipH="1" rot="10800000">
            <a:off x="1060800" y="2907875"/>
            <a:ext cx="5042400" cy="7800"/>
          </a:xfrm>
          <a:prstGeom prst="straightConnector1">
            <a:avLst/>
          </a:prstGeom>
          <a:noFill/>
          <a:ln cap="flat" cmpd="sng" w="19050">
            <a:solidFill>
              <a:srgbClr val="000000"/>
            </a:solidFill>
            <a:prstDash val="solid"/>
            <a:round/>
            <a:headEnd len="med" w="med" type="none"/>
            <a:tailEnd len="med" w="med" type="none"/>
          </a:ln>
        </p:spPr>
      </p:cxnSp>
      <p:cxnSp>
        <p:nvCxnSpPr>
          <p:cNvPr id="2664" name="Google Shape;2664;p101"/>
          <p:cNvCxnSpPr>
            <a:endCxn id="2648" idx="2"/>
          </p:cNvCxnSpPr>
          <p:nvPr/>
        </p:nvCxnSpPr>
        <p:spPr>
          <a:xfrm flipH="1" rot="10800000">
            <a:off x="1066225" y="2549465"/>
            <a:ext cx="900" cy="368700"/>
          </a:xfrm>
          <a:prstGeom prst="straightConnector1">
            <a:avLst/>
          </a:prstGeom>
          <a:noFill/>
          <a:ln cap="flat" cmpd="sng" w="19050">
            <a:solidFill>
              <a:srgbClr val="000000"/>
            </a:solidFill>
            <a:prstDash val="solid"/>
            <a:round/>
            <a:headEnd len="med" w="med" type="none"/>
            <a:tailEnd len="med" w="med" type="triangle"/>
          </a:ln>
        </p:spPr>
      </p:cxnSp>
      <p:cxnSp>
        <p:nvCxnSpPr>
          <p:cNvPr id="2665" name="Google Shape;2665;p101"/>
          <p:cNvCxnSpPr>
            <a:endCxn id="2658" idx="2"/>
          </p:cNvCxnSpPr>
          <p:nvPr/>
        </p:nvCxnSpPr>
        <p:spPr>
          <a:xfrm rot="10800000">
            <a:off x="2773174" y="2539990"/>
            <a:ext cx="4800" cy="375600"/>
          </a:xfrm>
          <a:prstGeom prst="straightConnector1">
            <a:avLst/>
          </a:prstGeom>
          <a:noFill/>
          <a:ln cap="flat" cmpd="sng" w="19050">
            <a:solidFill>
              <a:srgbClr val="000000"/>
            </a:solidFill>
            <a:prstDash val="solid"/>
            <a:round/>
            <a:headEnd len="med" w="med" type="none"/>
            <a:tailEnd len="med" w="med" type="triangle"/>
          </a:ln>
        </p:spPr>
      </p:cxnSp>
      <p:cxnSp>
        <p:nvCxnSpPr>
          <p:cNvPr id="2666" name="Google Shape;2666;p101"/>
          <p:cNvCxnSpPr>
            <a:endCxn id="2642" idx="2"/>
          </p:cNvCxnSpPr>
          <p:nvPr/>
        </p:nvCxnSpPr>
        <p:spPr>
          <a:xfrm flipH="1" rot="10800000">
            <a:off x="4337146" y="2539990"/>
            <a:ext cx="900" cy="379500"/>
          </a:xfrm>
          <a:prstGeom prst="straightConnector1">
            <a:avLst/>
          </a:prstGeom>
          <a:noFill/>
          <a:ln cap="flat" cmpd="sng" w="19050">
            <a:solidFill>
              <a:srgbClr val="000000"/>
            </a:solidFill>
            <a:prstDash val="solid"/>
            <a:round/>
            <a:headEnd len="med" w="med" type="none"/>
            <a:tailEnd len="med" w="med" type="triangle"/>
          </a:ln>
        </p:spPr>
      </p:cxnSp>
      <p:cxnSp>
        <p:nvCxnSpPr>
          <p:cNvPr id="2667" name="Google Shape;2667;p101"/>
          <p:cNvCxnSpPr>
            <a:endCxn id="2645" idx="2"/>
          </p:cNvCxnSpPr>
          <p:nvPr/>
        </p:nvCxnSpPr>
        <p:spPr>
          <a:xfrm rot="10800000">
            <a:off x="6094209" y="2539990"/>
            <a:ext cx="3900" cy="371400"/>
          </a:xfrm>
          <a:prstGeom prst="straightConnector1">
            <a:avLst/>
          </a:prstGeom>
          <a:noFill/>
          <a:ln cap="flat" cmpd="sng" w="19050">
            <a:solidFill>
              <a:srgbClr val="000000"/>
            </a:solidFill>
            <a:prstDash val="solid"/>
            <a:round/>
            <a:headEnd len="med" w="med" type="none"/>
            <a:tailEnd len="med" w="med" type="triangle"/>
          </a:ln>
        </p:spPr>
      </p:cxnSp>
      <p:sp>
        <p:nvSpPr>
          <p:cNvPr id="2662" name="Google Shape;2662;p101"/>
          <p:cNvSpPr txBox="1"/>
          <p:nvPr/>
        </p:nvSpPr>
        <p:spPr>
          <a:xfrm>
            <a:off x="2763474" y="2705138"/>
            <a:ext cx="16377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400">
                <a:highlight>
                  <a:srgbClr val="FFFFFF"/>
                </a:highlight>
                <a:latin typeface="Calibri"/>
                <a:ea typeface="Calibri"/>
                <a:cs typeface="Calibri"/>
                <a:sym typeface="Calibri"/>
              </a:rPr>
              <a:t>2. TER_PRV</a:t>
            </a:r>
            <a:endParaRPr sz="2400">
              <a:highlight>
                <a:srgbClr val="FFFFFF"/>
              </a:highlight>
              <a:latin typeface="Calibri"/>
              <a:ea typeface="Calibri"/>
              <a:cs typeface="Calibri"/>
              <a:sym typeface="Calibri"/>
            </a:endParaRPr>
          </a:p>
        </p:txBody>
      </p:sp>
      <p:cxnSp>
        <p:nvCxnSpPr>
          <p:cNvPr id="2668" name="Google Shape;2668;p101"/>
          <p:cNvCxnSpPr>
            <a:endCxn id="2669" idx="1"/>
          </p:cNvCxnSpPr>
          <p:nvPr/>
        </p:nvCxnSpPr>
        <p:spPr>
          <a:xfrm flipH="1" rot="10800000">
            <a:off x="1955763" y="3268350"/>
            <a:ext cx="2393700" cy="8400"/>
          </a:xfrm>
          <a:prstGeom prst="straightConnector1">
            <a:avLst/>
          </a:prstGeom>
          <a:noFill/>
          <a:ln cap="flat" cmpd="sng" w="19050">
            <a:solidFill>
              <a:srgbClr val="000000"/>
            </a:solidFill>
            <a:prstDash val="solid"/>
            <a:round/>
            <a:headEnd len="med" w="med" type="none"/>
            <a:tailEnd len="med" w="med" type="none"/>
          </a:ln>
        </p:spPr>
      </p:cxnSp>
      <p:cxnSp>
        <p:nvCxnSpPr>
          <p:cNvPr id="2670" name="Google Shape;2670;p101"/>
          <p:cNvCxnSpPr>
            <a:stCxn id="2648" idx="3"/>
            <a:endCxn id="2658" idx="1"/>
          </p:cNvCxnSpPr>
          <p:nvPr/>
        </p:nvCxnSpPr>
        <p:spPr>
          <a:xfrm flipH="1" rot="10800000">
            <a:off x="1582825" y="2316665"/>
            <a:ext cx="682500" cy="9600"/>
          </a:xfrm>
          <a:prstGeom prst="straightConnector1">
            <a:avLst/>
          </a:prstGeom>
          <a:noFill/>
          <a:ln cap="flat" cmpd="sng" w="19050">
            <a:solidFill>
              <a:srgbClr val="000000"/>
            </a:solidFill>
            <a:prstDash val="solid"/>
            <a:round/>
            <a:headEnd len="med" w="med" type="none"/>
            <a:tailEnd len="med" w="med" type="none"/>
          </a:ln>
        </p:spPr>
      </p:cxnSp>
      <p:cxnSp>
        <p:nvCxnSpPr>
          <p:cNvPr id="2671" name="Google Shape;2671;p101"/>
          <p:cNvCxnSpPr>
            <a:stCxn id="2642" idx="3"/>
            <a:endCxn id="2645" idx="1"/>
          </p:cNvCxnSpPr>
          <p:nvPr/>
        </p:nvCxnSpPr>
        <p:spPr>
          <a:xfrm>
            <a:off x="4853746" y="2316790"/>
            <a:ext cx="724800" cy="0"/>
          </a:xfrm>
          <a:prstGeom prst="straightConnector1">
            <a:avLst/>
          </a:prstGeom>
          <a:noFill/>
          <a:ln cap="flat" cmpd="sng" w="19050">
            <a:solidFill>
              <a:srgbClr val="000000"/>
            </a:solidFill>
            <a:prstDash val="solid"/>
            <a:round/>
            <a:headEnd len="med" w="med" type="none"/>
            <a:tailEnd len="med" w="med" type="none"/>
          </a:ln>
        </p:spPr>
      </p:cxnSp>
      <p:cxnSp>
        <p:nvCxnSpPr>
          <p:cNvPr id="2672" name="Google Shape;2672;p101"/>
          <p:cNvCxnSpPr/>
          <p:nvPr/>
        </p:nvCxnSpPr>
        <p:spPr>
          <a:xfrm>
            <a:off x="1959850" y="2317175"/>
            <a:ext cx="6300" cy="984300"/>
          </a:xfrm>
          <a:prstGeom prst="straightConnector1">
            <a:avLst/>
          </a:prstGeom>
          <a:noFill/>
          <a:ln cap="flat" cmpd="sng" w="19050">
            <a:solidFill>
              <a:srgbClr val="000000"/>
            </a:solidFill>
            <a:prstDash val="solid"/>
            <a:round/>
            <a:headEnd len="med" w="med" type="none"/>
            <a:tailEnd len="med" w="med" type="none"/>
          </a:ln>
        </p:spPr>
      </p:cxnSp>
      <p:cxnSp>
        <p:nvCxnSpPr>
          <p:cNvPr id="2673" name="Google Shape;2673;p101"/>
          <p:cNvCxnSpPr/>
          <p:nvPr/>
        </p:nvCxnSpPr>
        <p:spPr>
          <a:xfrm>
            <a:off x="5203478" y="2325900"/>
            <a:ext cx="0" cy="828600"/>
          </a:xfrm>
          <a:prstGeom prst="straightConnector1">
            <a:avLst/>
          </a:prstGeom>
          <a:noFill/>
          <a:ln cap="flat" cmpd="sng" w="19050">
            <a:solidFill>
              <a:srgbClr val="000000"/>
            </a:solidFill>
            <a:prstDash val="solid"/>
            <a:round/>
            <a:headEnd len="med" w="med" type="none"/>
            <a:tailEnd len="med" w="med" type="none"/>
          </a:ln>
        </p:spPr>
      </p:cxnSp>
      <p:sp>
        <p:nvSpPr>
          <p:cNvPr id="2669" name="Google Shape;2669;p101"/>
          <p:cNvSpPr txBox="1"/>
          <p:nvPr/>
        </p:nvSpPr>
        <p:spPr>
          <a:xfrm>
            <a:off x="4349463" y="3083700"/>
            <a:ext cx="15036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400">
                <a:highlight>
                  <a:srgbClr val="FFFFFF"/>
                </a:highlight>
                <a:latin typeface="Calibri"/>
                <a:ea typeface="Calibri"/>
                <a:cs typeface="Calibri"/>
                <a:sym typeface="Calibri"/>
              </a:rPr>
              <a:t>3. WB_PRV</a:t>
            </a:r>
            <a:endParaRPr sz="2400">
              <a:highlight>
                <a:srgbClr val="FFFFFF"/>
              </a:highlight>
              <a:latin typeface="Calibri"/>
              <a:ea typeface="Calibri"/>
              <a:cs typeface="Calibri"/>
              <a:sym typeface="Calibri"/>
            </a:endParaRPr>
          </a:p>
        </p:txBody>
      </p:sp>
      <p:grpSp>
        <p:nvGrpSpPr>
          <p:cNvPr id="2674" name="Google Shape;2674;p101"/>
          <p:cNvGrpSpPr/>
          <p:nvPr/>
        </p:nvGrpSpPr>
        <p:grpSpPr>
          <a:xfrm>
            <a:off x="504653" y="1394231"/>
            <a:ext cx="345605" cy="725131"/>
            <a:chOff x="1277967" y="2264925"/>
            <a:chExt cx="258300" cy="615300"/>
          </a:xfrm>
        </p:grpSpPr>
        <p:cxnSp>
          <p:nvCxnSpPr>
            <p:cNvPr id="2675" name="Google Shape;2675;p101"/>
            <p:cNvCxnSpPr/>
            <p:nvPr/>
          </p:nvCxnSpPr>
          <p:spPr>
            <a:xfrm rot="-5400000">
              <a:off x="1081471" y="2571975"/>
              <a:ext cx="615300" cy="1200"/>
            </a:xfrm>
            <a:prstGeom prst="bentConnector3">
              <a:avLst>
                <a:gd fmla="val 50000" name="adj1"/>
              </a:avLst>
            </a:prstGeom>
            <a:noFill/>
            <a:ln cap="flat" cmpd="sng" w="19050">
              <a:solidFill>
                <a:srgbClr val="000000"/>
              </a:solidFill>
              <a:prstDash val="solid"/>
              <a:round/>
              <a:headEnd len="med" w="med" type="none"/>
              <a:tailEnd len="med" w="med" type="triangle"/>
            </a:ln>
          </p:spPr>
        </p:cxnSp>
        <p:sp>
          <p:nvSpPr>
            <p:cNvPr id="2676" name="Google Shape;2676;p101"/>
            <p:cNvSpPr txBox="1"/>
            <p:nvPr/>
          </p:nvSpPr>
          <p:spPr>
            <a:xfrm>
              <a:off x="1277967" y="2458791"/>
              <a:ext cx="258300" cy="3135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ST</a:t>
              </a:r>
              <a:endParaRPr sz="2400">
                <a:latin typeface="Calibri"/>
                <a:ea typeface="Calibri"/>
                <a:cs typeface="Calibri"/>
                <a:sym typeface="Calibri"/>
              </a:endParaRPr>
            </a:p>
          </p:txBody>
        </p:sp>
      </p:grpSp>
      <p:grpSp>
        <p:nvGrpSpPr>
          <p:cNvPr id="2677" name="Google Shape;2677;p101"/>
          <p:cNvGrpSpPr/>
          <p:nvPr/>
        </p:nvGrpSpPr>
        <p:grpSpPr>
          <a:xfrm>
            <a:off x="2730353" y="1351409"/>
            <a:ext cx="345605" cy="725131"/>
            <a:chOff x="1277967" y="2251106"/>
            <a:chExt cx="258300" cy="615300"/>
          </a:xfrm>
        </p:grpSpPr>
        <p:cxnSp>
          <p:nvCxnSpPr>
            <p:cNvPr id="2678" name="Google Shape;2678;p101"/>
            <p:cNvCxnSpPr/>
            <p:nvPr/>
          </p:nvCxnSpPr>
          <p:spPr>
            <a:xfrm rot="-5400000">
              <a:off x="1081471" y="2558156"/>
              <a:ext cx="615300" cy="1200"/>
            </a:xfrm>
            <a:prstGeom prst="bentConnector3">
              <a:avLst>
                <a:gd fmla="val 50000" name="adj1"/>
              </a:avLst>
            </a:prstGeom>
            <a:noFill/>
            <a:ln cap="flat" cmpd="sng" w="19050">
              <a:solidFill>
                <a:srgbClr val="000000"/>
              </a:solidFill>
              <a:prstDash val="solid"/>
              <a:round/>
              <a:headEnd len="med" w="med" type="none"/>
              <a:tailEnd len="med" w="med" type="triangle"/>
            </a:ln>
          </p:spPr>
        </p:cxnSp>
        <p:sp>
          <p:nvSpPr>
            <p:cNvPr id="2679" name="Google Shape;2679;p101"/>
            <p:cNvSpPr txBox="1"/>
            <p:nvPr/>
          </p:nvSpPr>
          <p:spPr>
            <a:xfrm>
              <a:off x="1277967" y="2458791"/>
              <a:ext cx="258300" cy="3135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LD</a:t>
              </a:r>
              <a:endParaRPr sz="2400">
                <a:latin typeface="Calibri"/>
                <a:ea typeface="Calibri"/>
                <a:cs typeface="Calibri"/>
                <a:sym typeface="Calibri"/>
              </a:endParaRPr>
            </a:p>
          </p:txBody>
        </p:sp>
      </p:grpSp>
      <p:grpSp>
        <p:nvGrpSpPr>
          <p:cNvPr id="2680" name="Google Shape;2680;p101"/>
          <p:cNvGrpSpPr/>
          <p:nvPr/>
        </p:nvGrpSpPr>
        <p:grpSpPr>
          <a:xfrm>
            <a:off x="3751565" y="1365459"/>
            <a:ext cx="345605" cy="725131"/>
            <a:chOff x="1277967" y="2251106"/>
            <a:chExt cx="258300" cy="615300"/>
          </a:xfrm>
        </p:grpSpPr>
        <p:cxnSp>
          <p:nvCxnSpPr>
            <p:cNvPr id="2681" name="Google Shape;2681;p101"/>
            <p:cNvCxnSpPr/>
            <p:nvPr/>
          </p:nvCxnSpPr>
          <p:spPr>
            <a:xfrm rot="-5400000">
              <a:off x="1081471" y="2558156"/>
              <a:ext cx="615300" cy="1200"/>
            </a:xfrm>
            <a:prstGeom prst="bentConnector3">
              <a:avLst>
                <a:gd fmla="val 50000" name="adj1"/>
              </a:avLst>
            </a:prstGeom>
            <a:noFill/>
            <a:ln cap="flat" cmpd="sng" w="19050">
              <a:solidFill>
                <a:srgbClr val="000000"/>
              </a:solidFill>
              <a:prstDash val="solid"/>
              <a:round/>
              <a:headEnd len="med" w="med" type="none"/>
              <a:tailEnd len="med" w="med" type="triangle"/>
            </a:ln>
          </p:spPr>
        </p:cxnSp>
        <p:sp>
          <p:nvSpPr>
            <p:cNvPr id="2682" name="Google Shape;2682;p101"/>
            <p:cNvSpPr txBox="1"/>
            <p:nvPr/>
          </p:nvSpPr>
          <p:spPr>
            <a:xfrm>
              <a:off x="1277967" y="2458791"/>
              <a:ext cx="258300" cy="3135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ST</a:t>
              </a:r>
              <a:endParaRPr sz="2400">
                <a:latin typeface="Calibri"/>
                <a:ea typeface="Calibri"/>
                <a:cs typeface="Calibri"/>
                <a:sym typeface="Calibri"/>
              </a:endParaRPr>
            </a:p>
          </p:txBody>
        </p:sp>
      </p:grpSp>
      <p:grpSp>
        <p:nvGrpSpPr>
          <p:cNvPr id="2683" name="Google Shape;2683;p101"/>
          <p:cNvGrpSpPr/>
          <p:nvPr/>
        </p:nvGrpSpPr>
        <p:grpSpPr>
          <a:xfrm>
            <a:off x="6335090" y="1359921"/>
            <a:ext cx="345605" cy="725131"/>
            <a:chOff x="1277967" y="2251106"/>
            <a:chExt cx="258300" cy="615300"/>
          </a:xfrm>
        </p:grpSpPr>
        <p:cxnSp>
          <p:nvCxnSpPr>
            <p:cNvPr id="2684" name="Google Shape;2684;p101"/>
            <p:cNvCxnSpPr/>
            <p:nvPr/>
          </p:nvCxnSpPr>
          <p:spPr>
            <a:xfrm rot="-5400000">
              <a:off x="1081471" y="2558156"/>
              <a:ext cx="615300" cy="1200"/>
            </a:xfrm>
            <a:prstGeom prst="bentConnector3">
              <a:avLst>
                <a:gd fmla="val 50000" name="adj1"/>
              </a:avLst>
            </a:prstGeom>
            <a:noFill/>
            <a:ln cap="flat" cmpd="sng" w="19050">
              <a:solidFill>
                <a:srgbClr val="000000"/>
              </a:solidFill>
              <a:prstDash val="solid"/>
              <a:round/>
              <a:headEnd len="med" w="med" type="none"/>
              <a:tailEnd len="med" w="med" type="triangle"/>
            </a:ln>
          </p:spPr>
        </p:cxnSp>
        <p:sp>
          <p:nvSpPr>
            <p:cNvPr id="2685" name="Google Shape;2685;p101"/>
            <p:cNvSpPr txBox="1"/>
            <p:nvPr/>
          </p:nvSpPr>
          <p:spPr>
            <a:xfrm>
              <a:off x="1277967" y="2458791"/>
              <a:ext cx="258300" cy="3135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LD</a:t>
              </a:r>
              <a:endParaRPr sz="2400">
                <a:latin typeface="Calibri"/>
                <a:ea typeface="Calibri"/>
                <a:cs typeface="Calibri"/>
                <a:sym typeface="Calibri"/>
              </a:endParaRPr>
            </a:p>
          </p:txBody>
        </p:sp>
      </p:grpSp>
      <p:cxnSp>
        <p:nvCxnSpPr>
          <p:cNvPr id="2686" name="Google Shape;2686;p101"/>
          <p:cNvCxnSpPr>
            <a:stCxn id="2669" idx="2"/>
            <a:endCxn id="2643" idx="3"/>
          </p:cNvCxnSpPr>
          <p:nvPr/>
        </p:nvCxnSpPr>
        <p:spPr>
          <a:xfrm rot="5400000">
            <a:off x="4768113" y="3573750"/>
            <a:ext cx="453900" cy="212400"/>
          </a:xfrm>
          <a:prstGeom prst="bentConnector2">
            <a:avLst/>
          </a:prstGeom>
          <a:noFill/>
          <a:ln cap="flat" cmpd="sng" w="19050">
            <a:solidFill>
              <a:srgbClr val="000000"/>
            </a:solidFill>
            <a:prstDash val="solid"/>
            <a:round/>
            <a:headEnd len="med" w="med" type="none"/>
            <a:tailEnd len="med" w="med" type="triangle"/>
          </a:ln>
        </p:spPr>
      </p:cxnSp>
      <p:sp>
        <p:nvSpPr>
          <p:cNvPr id="2687" name="Google Shape;2687;p101"/>
          <p:cNvSpPr txBox="1"/>
          <p:nvPr/>
        </p:nvSpPr>
        <p:spPr>
          <a:xfrm>
            <a:off x="6850913" y="9438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FC</a:t>
            </a:r>
            <a:endParaRPr b="1" sz="2400">
              <a:latin typeface="Calibri"/>
              <a:ea typeface="Calibri"/>
              <a:cs typeface="Calibri"/>
              <a:sym typeface="Calibri"/>
            </a:endParaRPr>
          </a:p>
        </p:txBody>
      </p:sp>
      <p:sp>
        <p:nvSpPr>
          <p:cNvPr id="2688" name="Google Shape;2688;p101"/>
          <p:cNvSpPr txBox="1"/>
          <p:nvPr/>
        </p:nvSpPr>
        <p:spPr>
          <a:xfrm>
            <a:off x="7332816" y="943888"/>
            <a:ext cx="4818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IC</a:t>
            </a:r>
            <a:endParaRPr b="1" sz="2400">
              <a:latin typeface="Calibri"/>
              <a:ea typeface="Calibri"/>
              <a:cs typeface="Calibri"/>
              <a:sym typeface="Calibri"/>
            </a:endParaRPr>
          </a:p>
        </p:txBody>
      </p:sp>
      <p:sp>
        <p:nvSpPr>
          <p:cNvPr id="2689" name="Google Shape;2689;p101"/>
          <p:cNvSpPr txBox="1"/>
          <p:nvPr/>
        </p:nvSpPr>
        <p:spPr>
          <a:xfrm>
            <a:off x="7814613" y="1317355"/>
            <a:ext cx="9246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p:txBody>
      </p:sp>
      <p:sp>
        <p:nvSpPr>
          <p:cNvPr id="2690" name="Google Shape;2690;p101"/>
          <p:cNvSpPr txBox="1"/>
          <p:nvPr/>
        </p:nvSpPr>
        <p:spPr>
          <a:xfrm>
            <a:off x="7812963" y="943900"/>
            <a:ext cx="9279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PMMC</a:t>
            </a:r>
            <a:endParaRPr b="1" sz="2400">
              <a:latin typeface="Calibri"/>
              <a:ea typeface="Calibri"/>
              <a:cs typeface="Calibri"/>
              <a:sym typeface="Calibri"/>
            </a:endParaRPr>
          </a:p>
        </p:txBody>
      </p:sp>
      <p:sp>
        <p:nvSpPr>
          <p:cNvPr id="2691" name="Google Shape;2691;p101"/>
          <p:cNvSpPr txBox="1"/>
          <p:nvPr/>
        </p:nvSpPr>
        <p:spPr>
          <a:xfrm>
            <a:off x="7333673" y="13173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p:txBody>
      </p:sp>
      <p:sp>
        <p:nvSpPr>
          <p:cNvPr id="2692" name="Google Shape;2692;p101"/>
          <p:cNvSpPr txBox="1"/>
          <p:nvPr/>
        </p:nvSpPr>
        <p:spPr>
          <a:xfrm>
            <a:off x="6852227" y="1317359"/>
            <a:ext cx="480000" cy="365400"/>
          </a:xfrm>
          <a:prstGeom prst="rect">
            <a:avLst/>
          </a:prstGeom>
          <a:solidFill>
            <a:srgbClr val="DEFCF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p:txBody>
      </p:sp>
      <p:sp>
        <p:nvSpPr>
          <p:cNvPr id="2693" name="Google Shape;2693;p101"/>
          <p:cNvSpPr txBox="1"/>
          <p:nvPr/>
        </p:nvSpPr>
        <p:spPr>
          <a:xfrm>
            <a:off x="5790000" y="4334213"/>
            <a:ext cx="3159000" cy="4617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SAM table entry for a </a:t>
            </a:r>
            <a:r>
              <a:rPr b="1" lang="en" sz="1800">
                <a:solidFill>
                  <a:srgbClr val="1155CC"/>
                </a:solidFill>
                <a:latin typeface="Calibri"/>
                <a:ea typeface="Calibri"/>
                <a:cs typeface="Calibri"/>
                <a:sym typeface="Calibri"/>
              </a:rPr>
              <a:t>Block B0</a:t>
            </a:r>
            <a:endParaRPr b="1" sz="1800">
              <a:solidFill>
                <a:srgbClr val="1155CC"/>
              </a:solidFill>
              <a:latin typeface="Calibri"/>
              <a:ea typeface="Calibri"/>
              <a:cs typeface="Calibri"/>
              <a:sym typeface="Calibri"/>
            </a:endParaRPr>
          </a:p>
        </p:txBody>
      </p:sp>
      <p:sp>
        <p:nvSpPr>
          <p:cNvPr id="2694" name="Google Shape;2694;p101"/>
          <p:cNvSpPr txBox="1"/>
          <p:nvPr/>
        </p:nvSpPr>
        <p:spPr>
          <a:xfrm>
            <a:off x="6915800" y="31285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C2</a:t>
            </a:r>
            <a:endParaRPr sz="2400">
              <a:latin typeface="Open Sans"/>
              <a:ea typeface="Open Sans"/>
              <a:cs typeface="Open Sans"/>
              <a:sym typeface="Open Sans"/>
            </a:endParaRPr>
          </a:p>
        </p:txBody>
      </p:sp>
      <p:sp>
        <p:nvSpPr>
          <p:cNvPr id="2695" name="Google Shape;2695;p101"/>
          <p:cNvSpPr txBox="1"/>
          <p:nvPr/>
        </p:nvSpPr>
        <p:spPr>
          <a:xfrm>
            <a:off x="7610860" y="31285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696" name="Google Shape;2696;p101"/>
          <p:cNvSpPr txBox="1"/>
          <p:nvPr/>
        </p:nvSpPr>
        <p:spPr>
          <a:xfrm>
            <a:off x="7926712" y="31285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697" name="Google Shape;2697;p101"/>
          <p:cNvSpPr txBox="1"/>
          <p:nvPr/>
        </p:nvSpPr>
        <p:spPr>
          <a:xfrm>
            <a:off x="6915800" y="3407978"/>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Open Sans"/>
                <a:ea typeface="Open Sans"/>
                <a:cs typeface="Open Sans"/>
                <a:sym typeface="Open Sans"/>
              </a:rPr>
              <a:t>C0</a:t>
            </a:r>
            <a:endParaRPr sz="2400">
              <a:latin typeface="Open Sans"/>
              <a:ea typeface="Open Sans"/>
              <a:cs typeface="Open Sans"/>
              <a:sym typeface="Open Sans"/>
            </a:endParaRPr>
          </a:p>
        </p:txBody>
      </p:sp>
      <p:sp>
        <p:nvSpPr>
          <p:cNvPr id="2698" name="Google Shape;2698;p101"/>
          <p:cNvSpPr txBox="1"/>
          <p:nvPr/>
        </p:nvSpPr>
        <p:spPr>
          <a:xfrm>
            <a:off x="7610860" y="34079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699" name="Google Shape;2699;p101"/>
          <p:cNvSpPr txBox="1"/>
          <p:nvPr/>
        </p:nvSpPr>
        <p:spPr>
          <a:xfrm>
            <a:off x="7926712" y="34079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700" name="Google Shape;2700;p101"/>
          <p:cNvSpPr txBox="1"/>
          <p:nvPr/>
        </p:nvSpPr>
        <p:spPr>
          <a:xfrm>
            <a:off x="6915800" y="3988350"/>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701" name="Google Shape;2701;p101"/>
          <p:cNvSpPr txBox="1"/>
          <p:nvPr/>
        </p:nvSpPr>
        <p:spPr>
          <a:xfrm>
            <a:off x="7610860" y="39883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702" name="Google Shape;2702;p101"/>
          <p:cNvSpPr txBox="1"/>
          <p:nvPr/>
        </p:nvSpPr>
        <p:spPr>
          <a:xfrm>
            <a:off x="7926712" y="39883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703" name="Google Shape;2703;p101"/>
          <p:cNvSpPr txBox="1"/>
          <p:nvPr/>
        </p:nvSpPr>
        <p:spPr>
          <a:xfrm>
            <a:off x="5963150" y="3128550"/>
            <a:ext cx="859200" cy="280200"/>
          </a:xfrm>
          <a:prstGeom prst="rect">
            <a:avLst/>
          </a:prstGeom>
          <a:solidFill>
            <a:srgbClr val="FFD1D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0</a:t>
            </a:r>
            <a:endParaRPr sz="1800">
              <a:latin typeface="Calibri"/>
              <a:ea typeface="Calibri"/>
              <a:cs typeface="Calibri"/>
              <a:sym typeface="Calibri"/>
            </a:endParaRPr>
          </a:p>
        </p:txBody>
      </p:sp>
      <p:sp>
        <p:nvSpPr>
          <p:cNvPr id="2704" name="Google Shape;2704;p101"/>
          <p:cNvSpPr txBox="1"/>
          <p:nvPr/>
        </p:nvSpPr>
        <p:spPr>
          <a:xfrm>
            <a:off x="5963150" y="3414119"/>
            <a:ext cx="859200" cy="2802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1</a:t>
            </a:r>
            <a:endParaRPr sz="1800">
              <a:latin typeface="Calibri"/>
              <a:ea typeface="Calibri"/>
              <a:cs typeface="Calibri"/>
              <a:sym typeface="Calibri"/>
            </a:endParaRPr>
          </a:p>
        </p:txBody>
      </p:sp>
      <p:sp>
        <p:nvSpPr>
          <p:cNvPr id="2705" name="Google Shape;2705;p101"/>
          <p:cNvSpPr txBox="1"/>
          <p:nvPr/>
        </p:nvSpPr>
        <p:spPr>
          <a:xfrm>
            <a:off x="5963150" y="3982049"/>
            <a:ext cx="859200" cy="280200"/>
          </a:xfrm>
          <a:prstGeom prst="rect">
            <a:avLst/>
          </a:prstGeom>
          <a:solidFill>
            <a:srgbClr val="E7D5F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3</a:t>
            </a:r>
            <a:endParaRPr sz="1800">
              <a:latin typeface="Calibri"/>
              <a:ea typeface="Calibri"/>
              <a:cs typeface="Calibri"/>
              <a:sym typeface="Calibri"/>
            </a:endParaRPr>
          </a:p>
        </p:txBody>
      </p:sp>
      <p:sp>
        <p:nvSpPr>
          <p:cNvPr id="2706" name="Google Shape;2706;p101"/>
          <p:cNvSpPr txBox="1"/>
          <p:nvPr/>
        </p:nvSpPr>
        <p:spPr>
          <a:xfrm>
            <a:off x="6915800" y="3698163"/>
            <a:ext cx="6918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707" name="Google Shape;2707;p101"/>
          <p:cNvSpPr txBox="1"/>
          <p:nvPr/>
        </p:nvSpPr>
        <p:spPr>
          <a:xfrm>
            <a:off x="7610860" y="36981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708" name="Google Shape;2708;p101"/>
          <p:cNvSpPr txBox="1"/>
          <p:nvPr/>
        </p:nvSpPr>
        <p:spPr>
          <a:xfrm>
            <a:off x="7926712" y="36981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2709" name="Google Shape;2709;p101"/>
          <p:cNvSpPr txBox="1"/>
          <p:nvPr/>
        </p:nvSpPr>
        <p:spPr>
          <a:xfrm>
            <a:off x="5963150" y="3699730"/>
            <a:ext cx="859200" cy="2802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Byte 2</a:t>
            </a:r>
            <a:endParaRPr sz="1800">
              <a:latin typeface="Calibri"/>
              <a:ea typeface="Calibri"/>
              <a:cs typeface="Calibri"/>
              <a:sym typeface="Calibri"/>
            </a:endParaRPr>
          </a:p>
        </p:txBody>
      </p:sp>
      <p:sp>
        <p:nvSpPr>
          <p:cNvPr id="2710" name="Google Shape;2710;p101"/>
          <p:cNvSpPr txBox="1"/>
          <p:nvPr/>
        </p:nvSpPr>
        <p:spPr>
          <a:xfrm>
            <a:off x="8239610" y="31285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711" name="Google Shape;2711;p101"/>
          <p:cNvSpPr txBox="1"/>
          <p:nvPr/>
        </p:nvSpPr>
        <p:spPr>
          <a:xfrm>
            <a:off x="8555462" y="3128560"/>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712" name="Google Shape;2712;p101"/>
          <p:cNvSpPr txBox="1"/>
          <p:nvPr/>
        </p:nvSpPr>
        <p:spPr>
          <a:xfrm>
            <a:off x="8239610" y="34079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713" name="Google Shape;2713;p101"/>
          <p:cNvSpPr txBox="1"/>
          <p:nvPr/>
        </p:nvSpPr>
        <p:spPr>
          <a:xfrm>
            <a:off x="8555462" y="3407983"/>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714" name="Google Shape;2714;p101"/>
          <p:cNvSpPr txBox="1"/>
          <p:nvPr/>
        </p:nvSpPr>
        <p:spPr>
          <a:xfrm>
            <a:off x="8239610" y="39883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715" name="Google Shape;2715;p101"/>
          <p:cNvSpPr txBox="1"/>
          <p:nvPr/>
        </p:nvSpPr>
        <p:spPr>
          <a:xfrm>
            <a:off x="8555462" y="3988347"/>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p:txBody>
      </p:sp>
      <p:sp>
        <p:nvSpPr>
          <p:cNvPr id="2716" name="Google Shape;2716;p101"/>
          <p:cNvSpPr txBox="1"/>
          <p:nvPr/>
        </p:nvSpPr>
        <p:spPr>
          <a:xfrm>
            <a:off x="8239610" y="36981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717" name="Google Shape;2717;p101"/>
          <p:cNvSpPr txBox="1"/>
          <p:nvPr/>
        </p:nvSpPr>
        <p:spPr>
          <a:xfrm>
            <a:off x="8555462" y="3698159"/>
            <a:ext cx="312900" cy="279600"/>
          </a:xfrm>
          <a:prstGeom prst="rect">
            <a:avLst/>
          </a:prstGeom>
          <a:solidFill>
            <a:srgbClr val="F3F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2400">
              <a:latin typeface="Open Sans"/>
              <a:ea typeface="Open Sans"/>
              <a:cs typeface="Open Sans"/>
              <a:sym typeface="Open Sans"/>
            </a:endParaRPr>
          </a:p>
        </p:txBody>
      </p:sp>
      <p:sp>
        <p:nvSpPr>
          <p:cNvPr id="2718" name="Google Shape;2718;p101"/>
          <p:cNvSpPr txBox="1"/>
          <p:nvPr/>
        </p:nvSpPr>
        <p:spPr>
          <a:xfrm>
            <a:off x="6976600" y="2960050"/>
            <a:ext cx="4800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LW</a:t>
            </a:r>
            <a:endParaRPr b="1" sz="1800">
              <a:solidFill>
                <a:schemeClr val="accent4"/>
              </a:solidFill>
              <a:latin typeface="Calibri"/>
              <a:ea typeface="Calibri"/>
              <a:cs typeface="Calibri"/>
              <a:sym typeface="Calibri"/>
            </a:endParaRPr>
          </a:p>
        </p:txBody>
      </p:sp>
      <p:sp>
        <p:nvSpPr>
          <p:cNvPr id="2719" name="Google Shape;2719;p101"/>
          <p:cNvSpPr txBox="1"/>
          <p:nvPr/>
        </p:nvSpPr>
        <p:spPr>
          <a:xfrm>
            <a:off x="7728625" y="2941000"/>
            <a:ext cx="924600" cy="166200"/>
          </a:xfrm>
          <a:prstGeom prst="rect">
            <a:avLst/>
          </a:prstGeom>
          <a:noFill/>
          <a:ln>
            <a:noFill/>
          </a:ln>
        </p:spPr>
        <p:txBody>
          <a:bodyPr anchorCtr="0" anchor="ctr" bIns="0" lIns="91425" spcFirstLastPara="1" rIns="91425" wrap="square" tIns="0">
            <a:spAutoFit/>
          </a:bodyPr>
          <a:lstStyle/>
          <a:p>
            <a:pPr indent="0" lvl="0" marL="0" rtl="0" algn="ctr">
              <a:lnSpc>
                <a:spcPct val="60000"/>
              </a:lnSpc>
              <a:spcBef>
                <a:spcPts val="0"/>
              </a:spcBef>
              <a:spcAft>
                <a:spcPts val="0"/>
              </a:spcAft>
              <a:buNone/>
            </a:pPr>
            <a:r>
              <a:rPr lang="en" sz="1800">
                <a:latin typeface="Calibri"/>
                <a:ea typeface="Calibri"/>
                <a:cs typeface="Calibri"/>
                <a:sym typeface="Calibri"/>
              </a:rPr>
              <a:t>Sharers</a:t>
            </a:r>
            <a:endParaRPr b="1" sz="1800">
              <a:solidFill>
                <a:schemeClr val="accent4"/>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3" name="Google Shape;213;p21"/>
          <p:cNvSpPr txBox="1"/>
          <p:nvPr/>
        </p:nvSpPr>
        <p:spPr>
          <a:xfrm>
            <a:off x="1166600" y="2162400"/>
            <a:ext cx="1147500" cy="646500"/>
          </a:xfrm>
          <a:prstGeom prst="rect">
            <a:avLst/>
          </a:prstGeom>
          <a:solidFill>
            <a:srgbClr val="8FEE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C0</a:t>
            </a:r>
            <a:endParaRPr b="1" sz="2600">
              <a:latin typeface="Calibri"/>
              <a:ea typeface="Calibri"/>
              <a:cs typeface="Calibri"/>
              <a:sym typeface="Calibri"/>
            </a:endParaRPr>
          </a:p>
        </p:txBody>
      </p:sp>
      <p:sp>
        <p:nvSpPr>
          <p:cNvPr id="214" name="Google Shape;214;p21"/>
          <p:cNvSpPr txBox="1"/>
          <p:nvPr/>
        </p:nvSpPr>
        <p:spPr>
          <a:xfrm>
            <a:off x="6996925" y="2162400"/>
            <a:ext cx="1147500" cy="646500"/>
          </a:xfrm>
          <a:prstGeom prst="rect">
            <a:avLst/>
          </a:prstGeom>
          <a:solidFill>
            <a:srgbClr val="FFFEB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600">
                <a:latin typeface="Calibri"/>
                <a:ea typeface="Calibri"/>
                <a:cs typeface="Calibri"/>
                <a:sym typeface="Calibri"/>
              </a:rPr>
              <a:t>Core C1</a:t>
            </a:r>
            <a:endParaRPr b="1" sz="2600">
              <a:latin typeface="Calibri"/>
              <a:ea typeface="Calibri"/>
              <a:cs typeface="Calibri"/>
              <a:sym typeface="Calibri"/>
            </a:endParaRPr>
          </a:p>
        </p:txBody>
      </p:sp>
      <p:sp>
        <p:nvSpPr>
          <p:cNvPr id="215" name="Google Shape;215;p21"/>
          <p:cNvSpPr txBox="1"/>
          <p:nvPr/>
        </p:nvSpPr>
        <p:spPr>
          <a:xfrm>
            <a:off x="3407750" y="4135975"/>
            <a:ext cx="2734800" cy="407700"/>
          </a:xfrm>
          <a:prstGeom prst="rect">
            <a:avLst/>
          </a:prstGeom>
          <a:noFill/>
          <a:ln cap="flat" cmpd="sng" w="9525">
            <a:solidFill>
              <a:srgbClr val="4A86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latin typeface="Calibri"/>
                <a:ea typeface="Calibri"/>
                <a:cs typeface="Calibri"/>
                <a:sym typeface="Calibri"/>
              </a:rPr>
              <a:t>Directory Controller</a:t>
            </a:r>
            <a:endParaRPr b="1" sz="2400">
              <a:latin typeface="Calibri"/>
              <a:ea typeface="Calibri"/>
              <a:cs typeface="Calibri"/>
              <a:sym typeface="Calibri"/>
            </a:endParaRPr>
          </a:p>
        </p:txBody>
      </p:sp>
      <p:graphicFrame>
        <p:nvGraphicFramePr>
          <p:cNvPr id="216" name="Google Shape;216;p21"/>
          <p:cNvGraphicFramePr/>
          <p:nvPr/>
        </p:nvGraphicFramePr>
        <p:xfrm>
          <a:off x="6794088" y="961613"/>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lang="en" sz="2400"/>
                        <a:t>1</a:t>
                      </a:r>
                      <a:endParaRPr sz="2400"/>
                    </a:p>
                  </a:txBody>
                  <a:tcPr marT="0" marB="0" marR="0" marL="0"/>
                </a:tc>
                <a:tc>
                  <a:txBody>
                    <a:bodyPr/>
                    <a:lstStyle/>
                    <a:p>
                      <a:pPr indent="0" lvl="0" marL="0" rtl="0" algn="ctr">
                        <a:spcBef>
                          <a:spcPts val="0"/>
                        </a:spcBef>
                        <a:spcAft>
                          <a:spcPts val="0"/>
                        </a:spcAft>
                        <a:buNone/>
                      </a:pPr>
                      <a:r>
                        <a:rPr b="1" lang="en" sz="2400"/>
                        <a:t>2</a:t>
                      </a:r>
                      <a:endParaRPr b="1" sz="2400"/>
                    </a:p>
                  </a:txBody>
                  <a:tcPr marT="0" marB="0" marR="0" marL="0">
                    <a:solidFill>
                      <a:srgbClr val="FFFEBF"/>
                    </a:solidFill>
                  </a:tcPr>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graphicFrame>
        <p:nvGraphicFramePr>
          <p:cNvPr id="217" name="Google Shape;217;p21"/>
          <p:cNvGraphicFramePr/>
          <p:nvPr/>
        </p:nvGraphicFramePr>
        <p:xfrm>
          <a:off x="753813" y="961625"/>
          <a:ext cx="3000000" cy="3000000"/>
        </p:xfrm>
        <a:graphic>
          <a:graphicData uri="http://schemas.openxmlformats.org/drawingml/2006/table">
            <a:tbl>
              <a:tblPr>
                <a:noFill/>
                <a:tableStyleId>{B333B39F-B67B-4DDF-8799-9A47CF0DBA17}</a:tableStyleId>
              </a:tblPr>
              <a:tblGrid>
                <a:gridCol w="460725"/>
                <a:gridCol w="460725"/>
                <a:gridCol w="460725"/>
                <a:gridCol w="460725"/>
              </a:tblGrid>
              <a:tr h="381000">
                <a:tc>
                  <a:txBody>
                    <a:bodyPr/>
                    <a:lstStyle/>
                    <a:p>
                      <a:pPr indent="0" lvl="0" marL="0" rtl="0" algn="ctr">
                        <a:spcBef>
                          <a:spcPts val="0"/>
                        </a:spcBef>
                        <a:spcAft>
                          <a:spcPts val="0"/>
                        </a:spcAft>
                        <a:buNone/>
                      </a:pPr>
                      <a:r>
                        <a:rPr lang="en" sz="2400"/>
                        <a:t>0</a:t>
                      </a:r>
                      <a:endParaRPr sz="2400"/>
                    </a:p>
                  </a:txBody>
                  <a:tcPr marT="0" marB="0" marR="0" marL="0"/>
                </a:tc>
                <a:tc>
                  <a:txBody>
                    <a:bodyPr/>
                    <a:lstStyle/>
                    <a:p>
                      <a:pPr indent="0" lvl="0" marL="0" rtl="0" algn="ctr">
                        <a:spcBef>
                          <a:spcPts val="0"/>
                        </a:spcBef>
                        <a:spcAft>
                          <a:spcPts val="0"/>
                        </a:spcAft>
                        <a:buNone/>
                      </a:pPr>
                      <a:r>
                        <a:rPr b="1" lang="en" sz="2400"/>
                        <a:t>1</a:t>
                      </a:r>
                      <a:endParaRPr b="1" sz="2400"/>
                    </a:p>
                  </a:txBody>
                  <a:tcPr marT="0" marB="0" marR="0" marL="0">
                    <a:solidFill>
                      <a:srgbClr val="8FEEFF"/>
                    </a:solidFill>
                  </a:tcPr>
                </a:tc>
                <a:tc>
                  <a:txBody>
                    <a:bodyPr/>
                    <a:lstStyle/>
                    <a:p>
                      <a:pPr indent="0" lvl="0" marL="0" rtl="0" algn="ctr">
                        <a:spcBef>
                          <a:spcPts val="0"/>
                        </a:spcBef>
                        <a:spcAft>
                          <a:spcPts val="0"/>
                        </a:spcAft>
                        <a:buNone/>
                      </a:pPr>
                      <a:r>
                        <a:rPr lang="en" sz="2400"/>
                        <a:t>2</a:t>
                      </a:r>
                      <a:endParaRPr sz="2400"/>
                    </a:p>
                  </a:txBody>
                  <a:tcPr marT="0" marB="0" marR="0" marL="0"/>
                </a:tc>
                <a:tc>
                  <a:txBody>
                    <a:bodyPr/>
                    <a:lstStyle/>
                    <a:p>
                      <a:pPr indent="0" lvl="0" marL="0" rtl="0" algn="ctr">
                        <a:spcBef>
                          <a:spcPts val="0"/>
                        </a:spcBef>
                        <a:spcAft>
                          <a:spcPts val="0"/>
                        </a:spcAft>
                        <a:buNone/>
                      </a:pPr>
                      <a:r>
                        <a:rPr lang="en" sz="2400"/>
                        <a:t>3</a:t>
                      </a:r>
                      <a:endParaRPr sz="2400"/>
                    </a:p>
                  </a:txBody>
                  <a:tcPr marT="0" marB="0" marR="0" marL="0"/>
                </a:tc>
              </a:tr>
            </a:tbl>
          </a:graphicData>
        </a:graphic>
      </p:graphicFrame>
      <p:cxnSp>
        <p:nvCxnSpPr>
          <p:cNvPr id="218" name="Google Shape;218;p21"/>
          <p:cNvCxnSpPr>
            <a:stCxn id="213" idx="2"/>
            <a:endCxn id="215" idx="1"/>
          </p:cNvCxnSpPr>
          <p:nvPr/>
        </p:nvCxnSpPr>
        <p:spPr>
          <a:xfrm flipH="1" rot="-5400000">
            <a:off x="1808600" y="2740650"/>
            <a:ext cx="1530900" cy="1667400"/>
          </a:xfrm>
          <a:prstGeom prst="bentConnector2">
            <a:avLst/>
          </a:prstGeom>
          <a:noFill/>
          <a:ln cap="flat" cmpd="sng" w="19050">
            <a:solidFill>
              <a:srgbClr val="000000"/>
            </a:solidFill>
            <a:prstDash val="solid"/>
            <a:round/>
            <a:headEnd len="med" w="med" type="none"/>
            <a:tailEnd len="med" w="med" type="stealth"/>
          </a:ln>
        </p:spPr>
      </p:cxnSp>
      <p:cxnSp>
        <p:nvCxnSpPr>
          <p:cNvPr id="219" name="Google Shape;219;p21"/>
          <p:cNvCxnSpPr>
            <a:stCxn id="215" idx="0"/>
            <a:endCxn id="213" idx="3"/>
          </p:cNvCxnSpPr>
          <p:nvPr/>
        </p:nvCxnSpPr>
        <p:spPr>
          <a:xfrm flipH="1" rot="5400000">
            <a:off x="2719550" y="2080375"/>
            <a:ext cx="1650300" cy="2460900"/>
          </a:xfrm>
          <a:prstGeom prst="bentConnector2">
            <a:avLst/>
          </a:prstGeom>
          <a:noFill/>
          <a:ln cap="flat" cmpd="sng" w="38100">
            <a:solidFill>
              <a:srgbClr val="0000FF"/>
            </a:solidFill>
            <a:prstDash val="solid"/>
            <a:round/>
            <a:headEnd len="med" w="med" type="none"/>
            <a:tailEnd len="med" w="med" type="stealth"/>
          </a:ln>
        </p:spPr>
      </p:cxnSp>
      <p:sp>
        <p:nvSpPr>
          <p:cNvPr id="220" name="Google Shape;220;p21"/>
          <p:cNvSpPr txBox="1"/>
          <p:nvPr/>
        </p:nvSpPr>
        <p:spPr>
          <a:xfrm>
            <a:off x="3173403" y="2320150"/>
            <a:ext cx="1002600" cy="3693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2400">
                <a:latin typeface="Calibri"/>
                <a:ea typeface="Calibri"/>
                <a:cs typeface="Calibri"/>
                <a:sym typeface="Calibri"/>
              </a:rPr>
              <a:t>2. Data</a:t>
            </a:r>
            <a:endParaRPr sz="2400">
              <a:latin typeface="Calibri"/>
              <a:ea typeface="Calibri"/>
              <a:cs typeface="Calibri"/>
              <a:sym typeface="Calibri"/>
            </a:endParaRPr>
          </a:p>
        </p:txBody>
      </p:sp>
      <p:sp>
        <p:nvSpPr>
          <p:cNvPr id="221" name="Google Shape;221;p21"/>
          <p:cNvSpPr txBox="1"/>
          <p:nvPr/>
        </p:nvSpPr>
        <p:spPr>
          <a:xfrm>
            <a:off x="1335350" y="3299575"/>
            <a:ext cx="810000" cy="2772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lang="en" sz="1800">
                <a:latin typeface="Calibri"/>
                <a:ea typeface="Calibri"/>
                <a:cs typeface="Calibri"/>
                <a:sym typeface="Calibri"/>
              </a:rPr>
              <a:t>1. GetX</a:t>
            </a:r>
            <a:endParaRPr sz="1800">
              <a:latin typeface="Calibri"/>
              <a:ea typeface="Calibri"/>
              <a:cs typeface="Calibri"/>
              <a:sym typeface="Calibri"/>
            </a:endParaRPr>
          </a:p>
        </p:txBody>
      </p:sp>
      <p:grpSp>
        <p:nvGrpSpPr>
          <p:cNvPr id="222" name="Google Shape;222;p21"/>
          <p:cNvGrpSpPr/>
          <p:nvPr/>
        </p:nvGrpSpPr>
        <p:grpSpPr>
          <a:xfrm>
            <a:off x="1166623" y="1342590"/>
            <a:ext cx="507332" cy="804917"/>
            <a:chOff x="1291725" y="2241600"/>
            <a:chExt cx="379200" cy="498000"/>
          </a:xfrm>
        </p:grpSpPr>
        <p:cxnSp>
          <p:nvCxnSpPr>
            <p:cNvPr id="223" name="Google Shape;223;p21"/>
            <p:cNvCxnSpPr/>
            <p:nvPr/>
          </p:nvCxnSpPr>
          <p:spPr>
            <a:xfrm flipH="1" rot="5400000">
              <a:off x="1231125" y="2489400"/>
              <a:ext cx="498000" cy="2400"/>
            </a:xfrm>
            <a:prstGeom prst="bentConnector3">
              <a:avLst>
                <a:gd fmla="val 50000" name="adj1"/>
              </a:avLst>
            </a:prstGeom>
            <a:noFill/>
            <a:ln cap="flat" cmpd="sng" w="28575">
              <a:solidFill>
                <a:srgbClr val="000000"/>
              </a:solidFill>
              <a:prstDash val="solid"/>
              <a:round/>
              <a:headEnd len="med" w="med" type="none"/>
              <a:tailEnd len="med" w="med" type="triangle"/>
            </a:ln>
          </p:spPr>
        </p:cxnSp>
        <p:sp>
          <p:nvSpPr>
            <p:cNvPr id="224" name="Google Shape;224;p21"/>
            <p:cNvSpPr txBox="1"/>
            <p:nvPr/>
          </p:nvSpPr>
          <p:spPr>
            <a:xfrm>
              <a:off x="1291725" y="2412017"/>
              <a:ext cx="379200" cy="228600"/>
            </a:xfrm>
            <a:prstGeom prst="rect">
              <a:avLst/>
            </a:prstGeom>
            <a:solidFill>
              <a:srgbClr val="FFFFFF"/>
            </a:solid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latin typeface="Calibri"/>
                  <a:ea typeface="Calibri"/>
                  <a:cs typeface="Calibri"/>
                  <a:sym typeface="Calibri"/>
                </a:rPr>
                <a:t>ST</a:t>
              </a:r>
              <a:endParaRPr b="1" sz="2400">
                <a:latin typeface="Calibri"/>
                <a:ea typeface="Calibri"/>
                <a:cs typeface="Calibri"/>
                <a:sym typeface="Calibri"/>
              </a:endParaRPr>
            </a:p>
          </p:txBody>
        </p:sp>
      </p:grpSp>
      <p:sp>
        <p:nvSpPr>
          <p:cNvPr id="225" name="Google Shape;225;p21"/>
          <p:cNvSpPr txBox="1"/>
          <p:nvPr>
            <p:ph type="title"/>
          </p:nvPr>
        </p:nvSpPr>
        <p:spPr>
          <a:xfrm>
            <a:off x="456050" y="227125"/>
            <a:ext cx="76167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45D13"/>
                </a:solidFill>
              </a:rPr>
              <a:t>Cache Contention due to False Sharing</a:t>
            </a:r>
            <a:endParaRPr>
              <a:solidFill>
                <a:srgbClr val="745D13"/>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3" name="Shape 2723"/>
        <p:cNvGrpSpPr/>
        <p:nvPr/>
      </p:nvGrpSpPr>
      <p:grpSpPr>
        <a:xfrm>
          <a:off x="0" y="0"/>
          <a:ext cx="0" cy="0"/>
          <a:chOff x="0" y="0"/>
          <a:chExt cx="0" cy="0"/>
        </a:xfrm>
      </p:grpSpPr>
      <p:sp>
        <p:nvSpPr>
          <p:cNvPr id="2724" name="Google Shape;2724;p102"/>
          <p:cNvSpPr txBox="1"/>
          <p:nvPr>
            <p:ph type="title"/>
          </p:nvPr>
        </p:nvSpPr>
        <p:spPr>
          <a:xfrm>
            <a:off x="311700" y="151550"/>
            <a:ext cx="43908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Comparison with Huron</a:t>
            </a:r>
            <a:r>
              <a:rPr baseline="30000" lang="en"/>
              <a:t>1</a:t>
            </a:r>
            <a:endParaRPr baseline="30000"/>
          </a:p>
        </p:txBody>
      </p:sp>
      <p:sp>
        <p:nvSpPr>
          <p:cNvPr id="2725" name="Google Shape;2725;p102"/>
          <p:cNvSpPr txBox="1"/>
          <p:nvPr>
            <p:ph idx="12" type="sldNum"/>
          </p:nvPr>
        </p:nvSpPr>
        <p:spPr>
          <a:xfrm>
            <a:off x="8693125" y="4715500"/>
            <a:ext cx="246300" cy="2289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726" name="Google Shape;2726;p102"/>
          <p:cNvSpPr txBox="1"/>
          <p:nvPr/>
        </p:nvSpPr>
        <p:spPr>
          <a:xfrm>
            <a:off x="503177" y="4654000"/>
            <a:ext cx="79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Calibri"/>
                <a:ea typeface="Calibri"/>
                <a:cs typeface="Calibri"/>
                <a:sym typeface="Calibri"/>
              </a:rPr>
              <a:t>1. </a:t>
            </a:r>
            <a:r>
              <a:rPr lang="en" sz="1000">
                <a:latin typeface="Calibri"/>
                <a:ea typeface="Calibri"/>
                <a:cs typeface="Calibri"/>
                <a:sym typeface="Calibri"/>
              </a:rPr>
              <a:t>T. A. Khan, Y. Zhao, G. Pokam, B. Mozafari, and B. Kasikci, “Huron: Hybrid False Sharing Detection and Repair,” in PLDI, 2019.</a:t>
            </a:r>
            <a:endParaRPr sz="1000">
              <a:solidFill>
                <a:schemeClr val="dk2"/>
              </a:solidFill>
              <a:latin typeface="Calibri"/>
              <a:ea typeface="Calibri"/>
              <a:cs typeface="Calibri"/>
              <a:sym typeface="Calibri"/>
            </a:endParaRPr>
          </a:p>
        </p:txBody>
      </p:sp>
      <p:pic>
        <p:nvPicPr>
          <p:cNvPr id="2727" name="Google Shape;2727;p102" title="Chart"/>
          <p:cNvPicPr preferRelativeResize="0"/>
          <p:nvPr/>
        </p:nvPicPr>
        <p:blipFill rotWithShape="1">
          <a:blip r:embed="rId3">
            <a:alphaModFix/>
          </a:blip>
          <a:srcRect b="0" l="1420" r="3864" t="0"/>
          <a:stretch/>
        </p:blipFill>
        <p:spPr>
          <a:xfrm>
            <a:off x="241263" y="798050"/>
            <a:ext cx="8661473" cy="3120925"/>
          </a:xfrm>
          <a:prstGeom prst="rect">
            <a:avLst/>
          </a:prstGeom>
          <a:noFill/>
          <a:ln>
            <a:noFill/>
          </a:ln>
        </p:spPr>
      </p:pic>
      <p:sp>
        <p:nvSpPr>
          <p:cNvPr id="2728" name="Google Shape;2728;p102"/>
          <p:cNvSpPr/>
          <p:nvPr/>
        </p:nvSpPr>
        <p:spPr>
          <a:xfrm>
            <a:off x="1441375" y="2023175"/>
            <a:ext cx="867300" cy="1756800"/>
          </a:xfrm>
          <a:prstGeom prst="roundRect">
            <a:avLst>
              <a:gd fmla="val 16667" name="adj"/>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29" name="Google Shape;2729;p102"/>
          <p:cNvSpPr/>
          <p:nvPr/>
        </p:nvSpPr>
        <p:spPr>
          <a:xfrm>
            <a:off x="5787175" y="1184550"/>
            <a:ext cx="924300" cy="2676300"/>
          </a:xfrm>
          <a:prstGeom prst="roundRect">
            <a:avLst>
              <a:gd fmla="val 16667" name="adj"/>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30" name="Google Shape;2730;p102"/>
          <p:cNvSpPr txBox="1"/>
          <p:nvPr/>
        </p:nvSpPr>
        <p:spPr>
          <a:xfrm>
            <a:off x="391825" y="3982500"/>
            <a:ext cx="8301300" cy="3693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b="1" lang="en" sz="2400">
                <a:solidFill>
                  <a:schemeClr val="accent6"/>
                </a:solidFill>
                <a:latin typeface="Calibri"/>
                <a:ea typeface="Calibri"/>
                <a:cs typeface="Calibri"/>
                <a:sym typeface="Calibri"/>
              </a:rPr>
              <a:t>15% less</a:t>
            </a:r>
            <a:r>
              <a:rPr lang="en" sz="2400">
                <a:latin typeface="Calibri"/>
                <a:ea typeface="Calibri"/>
                <a:cs typeface="Calibri"/>
                <a:sym typeface="Calibri"/>
              </a:rPr>
              <a:t> committed instruction</a:t>
            </a:r>
            <a:r>
              <a:rPr lang="en" sz="2400">
                <a:latin typeface="Calibri"/>
                <a:ea typeface="Calibri"/>
                <a:cs typeface="Calibri"/>
                <a:sym typeface="Calibri"/>
              </a:rPr>
              <a:t> </a:t>
            </a:r>
            <a:r>
              <a:rPr lang="en" sz="2400">
                <a:latin typeface="Calibri"/>
                <a:ea typeface="Calibri"/>
                <a:cs typeface="Calibri"/>
                <a:sym typeface="Calibri"/>
              </a:rPr>
              <a:t>for BoostSpinlock</a:t>
            </a:r>
            <a:endParaRPr sz="2400">
              <a:latin typeface="Calibri"/>
              <a:ea typeface="Calibri"/>
              <a:cs typeface="Calibri"/>
              <a:sym typeface="Calibri"/>
            </a:endParaRPr>
          </a:p>
        </p:txBody>
      </p:sp>
      <p:sp>
        <p:nvSpPr>
          <p:cNvPr id="2731" name="Google Shape;2731;p102"/>
          <p:cNvSpPr txBox="1"/>
          <p:nvPr/>
        </p:nvSpPr>
        <p:spPr>
          <a:xfrm>
            <a:off x="311700" y="4315300"/>
            <a:ext cx="8301300" cy="3693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en" sz="2400">
                <a:latin typeface="Calibri"/>
                <a:ea typeface="Calibri"/>
                <a:cs typeface="Calibri"/>
                <a:sym typeface="Calibri"/>
              </a:rPr>
              <a:t>The modified binary from Huron </a:t>
            </a:r>
            <a:r>
              <a:rPr b="1" lang="en" sz="2400">
                <a:solidFill>
                  <a:srgbClr val="CC0000"/>
                </a:solidFill>
                <a:latin typeface="Calibri"/>
                <a:ea typeface="Calibri"/>
                <a:cs typeface="Calibri"/>
                <a:sym typeface="Calibri"/>
              </a:rPr>
              <a:t>contains false sharing instances</a:t>
            </a:r>
            <a:endParaRPr b="1" sz="2400">
              <a:solidFill>
                <a:srgbClr val="CC0000"/>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5" name="Shape 2735"/>
        <p:cNvGrpSpPr/>
        <p:nvPr/>
      </p:nvGrpSpPr>
      <p:grpSpPr>
        <a:xfrm>
          <a:off x="0" y="0"/>
          <a:ext cx="0" cy="0"/>
          <a:chOff x="0" y="0"/>
          <a:chExt cx="0" cy="0"/>
        </a:xfrm>
      </p:grpSpPr>
      <p:sp>
        <p:nvSpPr>
          <p:cNvPr id="2736" name="Google Shape;2736;p103"/>
          <p:cNvSpPr txBox="1"/>
          <p:nvPr/>
        </p:nvSpPr>
        <p:spPr>
          <a:xfrm>
            <a:off x="621675" y="3583304"/>
            <a:ext cx="4041900" cy="264600"/>
          </a:xfrm>
          <a:prstGeom prst="rect">
            <a:avLst/>
          </a:prstGeom>
          <a:noFill/>
          <a:ln>
            <a:noFill/>
          </a:ln>
        </p:spPr>
        <p:txBody>
          <a:bodyPr anchorCtr="0" anchor="t" bIns="9125" lIns="9125" spcFirstLastPara="1" rIns="9125" wrap="square" tIns="9125">
            <a:spAutoFit/>
          </a:bodyPr>
          <a:lstStyle/>
          <a:p>
            <a:pPr indent="-330200" lvl="0" marL="457200" rtl="0" algn="just">
              <a:lnSpc>
                <a:spcPct val="115000"/>
              </a:lnSpc>
              <a:spcBef>
                <a:spcPts val="0"/>
              </a:spcBef>
              <a:spcAft>
                <a:spcPts val="0"/>
              </a:spcAft>
              <a:buClr>
                <a:srgbClr val="741B47"/>
              </a:buClr>
              <a:buSzPts val="1600"/>
              <a:buFont typeface="Montserrat Medium"/>
              <a:buChar char="●"/>
            </a:pPr>
            <a:r>
              <a:rPr lang="en" sz="1600">
                <a:solidFill>
                  <a:srgbClr val="741B47"/>
                </a:solidFill>
                <a:latin typeface="Montserrat Medium"/>
                <a:ea typeface="Montserrat Medium"/>
                <a:cs typeface="Montserrat Medium"/>
                <a:sym typeface="Montserrat Medium"/>
              </a:rPr>
              <a:t>No compiler Support</a:t>
            </a:r>
            <a:endParaRPr sz="1600">
              <a:solidFill>
                <a:srgbClr val="741B47"/>
              </a:solidFill>
              <a:latin typeface="Montserrat Medium"/>
              <a:ea typeface="Montserrat Medium"/>
              <a:cs typeface="Montserrat Medium"/>
              <a:sym typeface="Montserrat Medium"/>
            </a:endParaRPr>
          </a:p>
        </p:txBody>
      </p:sp>
      <p:sp>
        <p:nvSpPr>
          <p:cNvPr id="2737" name="Google Shape;2737;p103"/>
          <p:cNvSpPr txBox="1"/>
          <p:nvPr>
            <p:ph type="title"/>
          </p:nvPr>
        </p:nvSpPr>
        <p:spPr>
          <a:xfrm>
            <a:off x="463950" y="234450"/>
            <a:ext cx="81681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Advantage of FSLite over existing approaches</a:t>
            </a:r>
            <a:endParaRPr/>
          </a:p>
        </p:txBody>
      </p:sp>
      <p:sp>
        <p:nvSpPr>
          <p:cNvPr id="2738" name="Google Shape;2738;p10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739" name="Google Shape;2739;p103"/>
          <p:cNvSpPr txBox="1"/>
          <p:nvPr>
            <p:ph idx="1" type="body"/>
          </p:nvPr>
        </p:nvSpPr>
        <p:spPr>
          <a:xfrm>
            <a:off x="621675" y="1331450"/>
            <a:ext cx="7658400" cy="264600"/>
          </a:xfrm>
          <a:prstGeom prst="rect">
            <a:avLst/>
          </a:prstGeom>
        </p:spPr>
        <p:txBody>
          <a:bodyPr anchorCtr="0" anchor="t" bIns="9125" lIns="9125" spcFirstLastPara="1" rIns="9125" wrap="square" tIns="9125">
            <a:spAutoFit/>
          </a:bodyPr>
          <a:lstStyle/>
          <a:p>
            <a:pPr indent="-330200" lvl="0" marL="457200" rtl="0" algn="just">
              <a:spcBef>
                <a:spcPts val="0"/>
              </a:spcBef>
              <a:spcAft>
                <a:spcPts val="0"/>
              </a:spcAft>
              <a:buClr>
                <a:srgbClr val="741B47"/>
              </a:buClr>
              <a:buSzPts val="1600"/>
              <a:buFont typeface="Montserrat Medium"/>
              <a:buChar char="●"/>
            </a:pPr>
            <a:r>
              <a:rPr lang="en" sz="1600">
                <a:solidFill>
                  <a:srgbClr val="741B47"/>
                </a:solidFill>
                <a:latin typeface="Montserrat Medium"/>
                <a:ea typeface="Montserrat Medium"/>
                <a:cs typeface="Montserrat Medium"/>
                <a:sym typeface="Montserrat Medium"/>
              </a:rPr>
              <a:t>The coherence actions for the detection are off the critical path</a:t>
            </a:r>
            <a:endParaRPr sz="1600">
              <a:solidFill>
                <a:srgbClr val="741B47"/>
              </a:solidFill>
              <a:latin typeface="Montserrat Medium"/>
              <a:ea typeface="Montserrat Medium"/>
              <a:cs typeface="Montserrat Medium"/>
              <a:sym typeface="Montserrat Medium"/>
            </a:endParaRPr>
          </a:p>
        </p:txBody>
      </p:sp>
      <p:sp>
        <p:nvSpPr>
          <p:cNvPr id="2740" name="Google Shape;2740;p103"/>
          <p:cNvSpPr txBox="1"/>
          <p:nvPr/>
        </p:nvSpPr>
        <p:spPr>
          <a:xfrm>
            <a:off x="621675" y="1781821"/>
            <a:ext cx="5410500" cy="264600"/>
          </a:xfrm>
          <a:prstGeom prst="rect">
            <a:avLst/>
          </a:prstGeom>
          <a:noFill/>
          <a:ln>
            <a:noFill/>
          </a:ln>
        </p:spPr>
        <p:txBody>
          <a:bodyPr anchorCtr="0" anchor="t" bIns="9125" lIns="9125" spcFirstLastPara="1" rIns="9125" wrap="square" tIns="9125">
            <a:spAutoFit/>
          </a:bodyPr>
          <a:lstStyle/>
          <a:p>
            <a:pPr indent="-330200" lvl="0" marL="457200" rtl="0" algn="l">
              <a:spcBef>
                <a:spcPts val="0"/>
              </a:spcBef>
              <a:spcAft>
                <a:spcPts val="0"/>
              </a:spcAft>
              <a:buClr>
                <a:srgbClr val="741B47"/>
              </a:buClr>
              <a:buSzPts val="1600"/>
              <a:buFont typeface="Montserrat Medium"/>
              <a:buChar char="●"/>
            </a:pPr>
            <a:r>
              <a:rPr lang="en" sz="1600">
                <a:solidFill>
                  <a:srgbClr val="741B47"/>
                </a:solidFill>
                <a:latin typeface="Montserrat Medium"/>
                <a:ea typeface="Montserrat Medium"/>
                <a:cs typeface="Montserrat Medium"/>
                <a:sym typeface="Montserrat Medium"/>
              </a:rPr>
              <a:t>Application stack agnostic</a:t>
            </a:r>
            <a:endParaRPr sz="1600">
              <a:solidFill>
                <a:srgbClr val="741B47"/>
              </a:solidFill>
              <a:latin typeface="Montserrat Medium"/>
              <a:ea typeface="Montserrat Medium"/>
              <a:cs typeface="Montserrat Medium"/>
              <a:sym typeface="Montserrat Medium"/>
            </a:endParaRPr>
          </a:p>
        </p:txBody>
      </p:sp>
      <p:sp>
        <p:nvSpPr>
          <p:cNvPr id="2741" name="Google Shape;2741;p103"/>
          <p:cNvSpPr txBox="1"/>
          <p:nvPr/>
        </p:nvSpPr>
        <p:spPr>
          <a:xfrm>
            <a:off x="621675" y="2232192"/>
            <a:ext cx="5937300" cy="264600"/>
          </a:xfrm>
          <a:prstGeom prst="rect">
            <a:avLst/>
          </a:prstGeom>
          <a:noFill/>
          <a:ln>
            <a:noFill/>
          </a:ln>
        </p:spPr>
        <p:txBody>
          <a:bodyPr anchorCtr="0" anchor="t" bIns="9125" lIns="9125" spcFirstLastPara="1" rIns="9125" wrap="square" tIns="9125">
            <a:spAutoFit/>
          </a:bodyPr>
          <a:lstStyle/>
          <a:p>
            <a:pPr indent="-330200" lvl="0" marL="457200" rtl="0" algn="l">
              <a:spcBef>
                <a:spcPts val="0"/>
              </a:spcBef>
              <a:spcAft>
                <a:spcPts val="0"/>
              </a:spcAft>
              <a:buClr>
                <a:srgbClr val="741B47"/>
              </a:buClr>
              <a:buSzPts val="1600"/>
              <a:buFont typeface="Montserrat Medium"/>
              <a:buChar char="●"/>
            </a:pPr>
            <a:r>
              <a:rPr lang="en" sz="1600">
                <a:solidFill>
                  <a:srgbClr val="741B47"/>
                </a:solidFill>
                <a:latin typeface="Montserrat Medium"/>
                <a:ea typeface="Montserrat Medium"/>
                <a:cs typeface="Montserrat Medium"/>
                <a:sym typeface="Montserrat Medium"/>
              </a:rPr>
              <a:t>No access to application source code</a:t>
            </a:r>
            <a:endParaRPr sz="1600">
              <a:solidFill>
                <a:srgbClr val="741B47"/>
              </a:solidFill>
              <a:latin typeface="Montserrat Medium"/>
              <a:ea typeface="Montserrat Medium"/>
              <a:cs typeface="Montserrat Medium"/>
              <a:sym typeface="Montserrat Medium"/>
            </a:endParaRPr>
          </a:p>
        </p:txBody>
      </p:sp>
      <p:sp>
        <p:nvSpPr>
          <p:cNvPr id="2742" name="Google Shape;2742;p103"/>
          <p:cNvSpPr txBox="1"/>
          <p:nvPr/>
        </p:nvSpPr>
        <p:spPr>
          <a:xfrm>
            <a:off x="621675" y="2682563"/>
            <a:ext cx="7023900" cy="264600"/>
          </a:xfrm>
          <a:prstGeom prst="rect">
            <a:avLst/>
          </a:prstGeom>
          <a:noFill/>
          <a:ln>
            <a:noFill/>
          </a:ln>
        </p:spPr>
        <p:txBody>
          <a:bodyPr anchorCtr="0" anchor="t" bIns="9125" lIns="9125" spcFirstLastPara="1" rIns="9125" wrap="square" tIns="9125">
            <a:spAutoFit/>
          </a:bodyPr>
          <a:lstStyle/>
          <a:p>
            <a:pPr indent="-330200" lvl="0" marL="457200" rtl="0" algn="just">
              <a:spcBef>
                <a:spcPts val="0"/>
              </a:spcBef>
              <a:spcAft>
                <a:spcPts val="0"/>
              </a:spcAft>
              <a:buClr>
                <a:srgbClr val="741B47"/>
              </a:buClr>
              <a:buSzPts val="1600"/>
              <a:buFont typeface="Montserrat Medium"/>
              <a:buChar char="●"/>
            </a:pPr>
            <a:r>
              <a:rPr lang="en" sz="1600">
                <a:solidFill>
                  <a:srgbClr val="741B47"/>
                </a:solidFill>
                <a:latin typeface="Montserrat Medium"/>
                <a:ea typeface="Montserrat Medium"/>
                <a:cs typeface="Montserrat Medium"/>
                <a:sym typeface="Montserrat Medium"/>
              </a:rPr>
              <a:t>Unmodified coherence granularity and software guarantees</a:t>
            </a:r>
            <a:endParaRPr sz="1600">
              <a:solidFill>
                <a:srgbClr val="741B47"/>
              </a:solidFill>
              <a:latin typeface="Montserrat Medium"/>
              <a:ea typeface="Montserrat Medium"/>
              <a:cs typeface="Montserrat Medium"/>
              <a:sym typeface="Montserrat Medium"/>
            </a:endParaRPr>
          </a:p>
        </p:txBody>
      </p:sp>
      <p:sp>
        <p:nvSpPr>
          <p:cNvPr id="2743" name="Google Shape;2743;p103"/>
          <p:cNvSpPr txBox="1"/>
          <p:nvPr/>
        </p:nvSpPr>
        <p:spPr>
          <a:xfrm>
            <a:off x="621675" y="3132933"/>
            <a:ext cx="5410500" cy="264600"/>
          </a:xfrm>
          <a:prstGeom prst="rect">
            <a:avLst/>
          </a:prstGeom>
          <a:noFill/>
          <a:ln>
            <a:noFill/>
          </a:ln>
        </p:spPr>
        <p:txBody>
          <a:bodyPr anchorCtr="0" anchor="t" bIns="9125" lIns="9125" spcFirstLastPara="1" rIns="9125" wrap="square" tIns="9125">
            <a:spAutoFit/>
          </a:bodyPr>
          <a:lstStyle/>
          <a:p>
            <a:pPr indent="-330200" lvl="0" marL="457200" rtl="0" algn="just">
              <a:lnSpc>
                <a:spcPct val="115000"/>
              </a:lnSpc>
              <a:spcBef>
                <a:spcPts val="0"/>
              </a:spcBef>
              <a:spcAft>
                <a:spcPts val="0"/>
              </a:spcAft>
              <a:buClr>
                <a:srgbClr val="741B47"/>
              </a:buClr>
              <a:buSzPts val="1600"/>
              <a:buFont typeface="Montserrat Medium"/>
              <a:buChar char="●"/>
            </a:pPr>
            <a:r>
              <a:rPr lang="en" sz="1600">
                <a:solidFill>
                  <a:srgbClr val="741B47"/>
                </a:solidFill>
                <a:latin typeface="Montserrat Medium"/>
                <a:ea typeface="Montserrat Medium"/>
                <a:cs typeface="Montserrat Medium"/>
                <a:sym typeface="Montserrat Medium"/>
              </a:rPr>
              <a:t>Does not inflate memory footprint</a:t>
            </a:r>
            <a:endParaRPr sz="1600">
              <a:solidFill>
                <a:srgbClr val="741B47"/>
              </a:solidFill>
              <a:latin typeface="Montserrat Medium"/>
              <a:ea typeface="Montserrat Medium"/>
              <a:cs typeface="Montserrat Medium"/>
              <a:sym typeface="Montserrat Medium"/>
            </a:endParaRPr>
          </a:p>
        </p:txBody>
      </p:sp>
      <p:sp>
        <p:nvSpPr>
          <p:cNvPr id="2744" name="Google Shape;2744;p103"/>
          <p:cNvSpPr txBox="1"/>
          <p:nvPr/>
        </p:nvSpPr>
        <p:spPr>
          <a:xfrm>
            <a:off x="621675" y="4033675"/>
            <a:ext cx="4041900" cy="264600"/>
          </a:xfrm>
          <a:prstGeom prst="rect">
            <a:avLst/>
          </a:prstGeom>
          <a:noFill/>
          <a:ln>
            <a:noFill/>
          </a:ln>
        </p:spPr>
        <p:txBody>
          <a:bodyPr anchorCtr="0" anchor="t" bIns="9125" lIns="9125" spcFirstLastPara="1" rIns="9125" wrap="square" tIns="9125">
            <a:spAutoFit/>
          </a:bodyPr>
          <a:lstStyle/>
          <a:p>
            <a:pPr indent="-330200" lvl="0" marL="457200" rtl="0" algn="just">
              <a:lnSpc>
                <a:spcPct val="115000"/>
              </a:lnSpc>
              <a:spcBef>
                <a:spcPts val="0"/>
              </a:spcBef>
              <a:spcAft>
                <a:spcPts val="0"/>
              </a:spcAft>
              <a:buClr>
                <a:srgbClr val="741B47"/>
              </a:buClr>
              <a:buSzPts val="1600"/>
              <a:buFont typeface="Montserrat Medium"/>
              <a:buChar char="●"/>
            </a:pPr>
            <a:r>
              <a:rPr lang="en" sz="1600">
                <a:solidFill>
                  <a:srgbClr val="741B47"/>
                </a:solidFill>
                <a:latin typeface="Montserrat Medium"/>
                <a:ea typeface="Montserrat Medium"/>
                <a:cs typeface="Montserrat Medium"/>
                <a:sym typeface="Montserrat Medium"/>
              </a:rPr>
              <a:t>No additional instruction</a:t>
            </a:r>
            <a:endParaRPr sz="1600">
              <a:solidFill>
                <a:srgbClr val="741B47"/>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