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8" r:id="rId3"/>
    <p:sldId id="257" r:id="rId4"/>
    <p:sldId id="258" r:id="rId5"/>
    <p:sldId id="259" r:id="rId6"/>
    <p:sldId id="265" r:id="rId7"/>
    <p:sldId id="266" r:id="rId8"/>
    <p:sldId id="267" r:id="rId9"/>
    <p:sldId id="268" r:id="rId10"/>
    <p:sldId id="269" r:id="rId11"/>
    <p:sldId id="302" r:id="rId12"/>
    <p:sldId id="280" r:id="rId13"/>
    <p:sldId id="30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accent5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 i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BB6E2131-FC09-49B8-BBC2-3F7A577A2FF0}" type="datetimeFigureOut">
              <a:rPr lang="en-IN" smtClean="0"/>
              <a:t>31-03-2023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alpha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69D8EDB-9FE0-4A7F-A1BF-FABCA4074C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7589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92BA360-9028-CAFD-7CC9-7324784D2F72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rgbClr val="181818"/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BB6E2131-FC09-49B8-BBC2-3F7A577A2FF0}" type="datetimeFigureOut">
              <a:rPr lang="en-IN" smtClean="0"/>
              <a:t>31-03-2023</a:t>
            </a:fld>
            <a:endParaRPr lang="en-IN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IN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69D8EDB-9FE0-4A7F-A1BF-FABCA4074C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1458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554426D-A57D-2872-1A9B-D0880F57D575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2131-FC09-49B8-BBC2-3F7A577A2FF0}" type="datetimeFigureOut">
              <a:rPr lang="en-IN" smtClean="0"/>
              <a:t>31-03-2023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8EDB-9FE0-4A7F-A1BF-FABCA4074C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7030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067CA42-BE57-73B7-7104-58F79FB47D27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27602" y="695325"/>
            <a:ext cx="2926080" cy="57171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3352" y="714375"/>
            <a:ext cx="8674249" cy="56980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2131-FC09-49B8-BBC2-3F7A577A2FF0}" type="datetimeFigureOut">
              <a:rPr lang="en-IN" smtClean="0"/>
              <a:t>31-03-2023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8EDB-9FE0-4A7F-A1BF-FABCA4074C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3786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3008D5E-0784-C123-828D-9F77964573E8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2131-FC09-49B8-BBC2-3F7A577A2FF0}" type="datetimeFigureOut">
              <a:rPr lang="en-IN" smtClean="0"/>
              <a:t>31-03-2023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8EDB-9FE0-4A7F-A1BF-FABCA4074C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088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7AA87C3-328D-727B-F67B-1E92C26B11DE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466165"/>
            <a:ext cx="11250178" cy="1509224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7200" b="0" baseline="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3504" y="1975389"/>
            <a:ext cx="11250178" cy="4437058"/>
          </a:xfrm>
        </p:spPr>
        <p:txBody>
          <a:bodyPr anchor="t">
            <a:normAutofit/>
          </a:bodyPr>
          <a:lstStyle>
            <a:lvl1pPr marL="457200" indent="-457200">
              <a:buFont typeface="Wingdings" panose="05000000000000000000" pitchFamily="2" charset="2"/>
              <a:buChar char="v"/>
              <a:defRPr sz="32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marR="0" indent="-285750" algn="l" defTabSz="9144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 sz="2800" i="0">
                <a:solidFill>
                  <a:schemeClr val="bg1"/>
                </a:solidFill>
              </a:defRPr>
            </a:lvl2pPr>
            <a:lvl3pPr marL="1257300" marR="0" indent="-342900" algn="l" defTabSz="9144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2131-FC09-49B8-BBC2-3F7A577A2FF0}" type="datetimeFigureOut">
              <a:rPr lang="en-IN" smtClean="0"/>
              <a:t>31-03-2023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8EDB-9FE0-4A7F-A1BF-FABCA4074C6C}" type="slidenum">
              <a:rPr lang="en-IN" smtClean="0"/>
              <a:t>‹#›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253353" y="466165"/>
            <a:ext cx="259977" cy="5946282"/>
          </a:xfrm>
          <a:prstGeom prst="rect">
            <a:avLst/>
          </a:prstGeom>
          <a:solidFill>
            <a:srgbClr val="138BEA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49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1F07FC2-A655-A2A7-54E6-0A7D9258F47B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3351" y="1111623"/>
            <a:ext cx="5852160" cy="530082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5511" y="1111624"/>
            <a:ext cx="5852160" cy="530082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2131-FC09-49B8-BBC2-3F7A577A2FF0}" type="datetimeFigureOut">
              <a:rPr lang="en-IN" smtClean="0"/>
              <a:t>31-03-2023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8EDB-9FE0-4A7F-A1BF-FABCA4074C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8626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F4C456E-7040-95FE-B22F-C17CC21C8A6E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3353" y="1143997"/>
            <a:ext cx="5852159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800" b="0" cap="all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3352" y="1879044"/>
            <a:ext cx="5852160" cy="4521756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18112" y="1143997"/>
            <a:ext cx="58607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800" b="0" cap="all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18112" y="1866373"/>
            <a:ext cx="5852160" cy="4534427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2131-FC09-49B8-BBC2-3F7A577A2FF0}" type="datetimeFigureOut">
              <a:rPr lang="en-IN" smtClean="0"/>
              <a:t>31-03-2023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8EDB-9FE0-4A7F-A1BF-FABCA4074C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2945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utr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850" y="4424515"/>
            <a:ext cx="10782300" cy="894735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5400" spc="-120" baseline="0">
                <a:solidFill>
                  <a:schemeClr val="accent5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4850" y="5319252"/>
            <a:ext cx="10782300" cy="533544"/>
          </a:xfrm>
        </p:spPr>
        <p:txBody>
          <a:bodyPr>
            <a:normAutofit/>
          </a:bodyPr>
          <a:lstStyle>
            <a:lvl1pPr marL="0" indent="0" algn="ctr">
              <a:buNone/>
              <a:defRPr sz="3200" i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BB6E2131-FC09-49B8-BBC2-3F7A577A2FF0}" type="datetimeFigureOut">
              <a:rPr lang="en-IN" smtClean="0"/>
              <a:t>31-03-2023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alpha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69D8EDB-9FE0-4A7F-A1BF-FABCA4074C6C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DE5A13E-6B39-5EB9-018F-9DA365B4DF33}"/>
              </a:ext>
            </a:extLst>
          </p:cNvPr>
          <p:cNvSpPr>
            <a:spLocks noChangeAspect="1"/>
          </p:cNvSpPr>
          <p:nvPr/>
        </p:nvSpPr>
        <p:spPr>
          <a:xfrm>
            <a:off x="5181601" y="1446182"/>
            <a:ext cx="1828799" cy="18288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C8EEE6-8976-851D-F510-207FC6D4CF21}"/>
              </a:ext>
            </a:extLst>
          </p:cNvPr>
          <p:cNvSpPr>
            <a:spLocks noChangeAspect="1"/>
          </p:cNvSpPr>
          <p:nvPr/>
        </p:nvSpPr>
        <p:spPr>
          <a:xfrm>
            <a:off x="7785731" y="1455326"/>
            <a:ext cx="3218688" cy="181051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848510-2F64-4D88-22C1-3FF7F2533D22}"/>
              </a:ext>
            </a:extLst>
          </p:cNvPr>
          <p:cNvSpPr>
            <a:spLocks noChangeAspect="1"/>
          </p:cNvSpPr>
          <p:nvPr/>
        </p:nvSpPr>
        <p:spPr>
          <a:xfrm>
            <a:off x="1187581" y="1455326"/>
            <a:ext cx="3218688" cy="181051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8313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26F2899-BB1A-C8A9-12B0-A07F6B33176A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2131-FC09-49B8-BBC2-3F7A577A2FF0}" type="datetimeFigureOut">
              <a:rPr lang="en-IN" smtClean="0"/>
              <a:t>31-03-2023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8EDB-9FE0-4A7F-A1BF-FABCA4074C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2160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D07AB90-9728-28A7-0C31-273BFC645DFA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2131-FC09-49B8-BBC2-3F7A577A2FF0}" type="datetimeFigureOut">
              <a:rPr lang="en-IN" smtClean="0"/>
              <a:t>31-03-2023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8EDB-9FE0-4A7F-A1BF-FABCA4074C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39325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005482" y="542282"/>
            <a:ext cx="384820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353" y="761999"/>
            <a:ext cx="7366647" cy="565044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5482" y="2511813"/>
            <a:ext cx="3848200" cy="336459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2131-FC09-49B8-BBC2-3F7A577A2FF0}" type="datetimeFigureOut">
              <a:rPr lang="en-IN" smtClean="0"/>
              <a:t>31-03-2023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69D8EDB-9FE0-4A7F-A1BF-FABCA4074C6C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E906DB1-8C12-010E-62DB-3FD29C5810E0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429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3353" y="6412447"/>
            <a:ext cx="10217797" cy="370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none" baseline="0">
                <a:solidFill>
                  <a:schemeClr val="bg1"/>
                </a:solidFill>
              </a:defRPr>
            </a:lvl1pPr>
          </a:lstStyle>
          <a:p>
            <a:endParaRPr lang="en-IN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3353" y="36191"/>
            <a:ext cx="11600329" cy="1075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3354" y="1111624"/>
            <a:ext cx="11600328" cy="5300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71150" y="6412447"/>
            <a:ext cx="1382532" cy="370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BB6E2131-FC09-49B8-BBC2-3F7A577A2FF0}" type="datetimeFigureOut">
              <a:rPr lang="en-IN" smtClean="0"/>
              <a:t>31-03-2023</a:t>
            </a:fld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5919" y="42255"/>
            <a:ext cx="2926080" cy="10693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0" b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69D8EDB-9FE0-4A7F-A1BF-FABCA4074C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1602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5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32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32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800" i="1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0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A565E-C518-B227-CC87-AB09967184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EM Algorithm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AFAAEB-BE55-9235-4CB5-9D4D18ADAB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5917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Heuristic 1 at 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4"/>
                <a:ext cx="11600328" cy="5746376"/>
              </a:xfrm>
            </p:spPr>
            <p:txBody>
              <a:bodyPr>
                <a:normAutofit/>
              </a:bodyPr>
              <a:lstStyle/>
              <a:p>
                <a:r>
                  <a:rPr lang="en-IN" dirty="0">
                    <a:solidFill>
                      <a:schemeClr val="bg1"/>
                    </a:solidFill>
                  </a:rPr>
                  <a:t>As discussed before, we assume a mixture of two Gaussians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IN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| 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=1,</m:t>
                        </m:r>
                        <m:sSup>
                          <m:sSup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𝛍</m:t>
                            </m:r>
                          </m:e>
                          <m:sup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𝛍</m:t>
                            </m:r>
                          </m:e>
                          <m:sup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IN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IN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𝛍</m:t>
                            </m:r>
                          </m:e>
                          <m:sup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IN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| 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=2,</m:t>
                        </m:r>
                        <m:sSup>
                          <m:sSup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𝛍</m:t>
                            </m:r>
                          </m:e>
                          <m:sup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𝛍</m:t>
                            </m:r>
                          </m:e>
                          <m:sup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IN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IN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𝛍</m:t>
                            </m:r>
                          </m:e>
                          <m:sup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r>
                  <a:rPr lang="en-IN" dirty="0">
                    <a:solidFill>
                      <a:schemeClr val="bg1"/>
                    </a:solidFill>
                  </a:rPr>
                  <a:t>Step 1 becomes </a:t>
                </a:r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IN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IN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sSub>
                                  <m:sSubPr>
                                    <m:ctrlPr>
                                      <a:rPr lang="en-IN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9"/>
                                      </m:rPr>
                                      <a:rPr lang="en-IN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m:rPr>
                                        <m:brk m:alnAt="9"/>
                                      </m:rPr>
                                      <a:rPr lang="en-IN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IN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IN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e>
                                </m:d>
                              </m:lim>
                            </m:limLow>
                          </m:fName>
                          <m:e>
                            <m:func>
                              <m:funcPr>
                                <m:ctrlP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IN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en-IN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ℙ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IN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IN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b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  <m:sup>
                                        <m:r>
                                          <a:rPr lang="en-IN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  <m:r>
                                      <a:rPr lang="en-IN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| </m:t>
                                    </m:r>
                                    <m:sSub>
                                      <m:sSubPr>
                                        <m:ctrlPr>
                                          <a:rPr lang="en-IN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IN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IN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IN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b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𝛍</m:t>
                                        </m:r>
                                      </m:e>
                                      <m:sup>
                                        <m:r>
                                          <a:rPr lang="en-IN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</m:sSup>
                                    <m:r>
                                      <a:rPr lang="en-IN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IN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b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𝛍</m:t>
                                        </m:r>
                                      </m:e>
                                      <m:sup>
                                        <m:r>
                                          <a:rPr lang="en-IN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func>
                          </m:e>
                        </m:func>
                      </m:e>
                    </m:func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func>
                          <m:funcPr>
                            <m:ctrlP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IN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arg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IN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IN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IN" b="0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min</m:t>
                                    </m:r>
                                  </m:e>
                                  <m:lim>
                                    <m:sSub>
                                      <m:sSubPr>
                                        <m:ctrlPr>
                                          <a:rPr lang="en-IN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9"/>
                                          </m:rPr>
                                          <a:rPr lang="en-IN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9"/>
                                          </m:rPr>
                                          <a:rPr lang="en-IN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IN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IN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IN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1,2</m:t>
                                        </m:r>
                                      </m:e>
                                    </m:d>
                                  </m:lim>
                                </m:limLow>
                              </m:fName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IN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IN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b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  <m:sup>
                                        <m:r>
                                          <a:rPr lang="en-IN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  <m:r>
                                      <a:rPr lang="en-IN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IN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b="1" i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𝛍</m:t>
                                        </m:r>
                                      </m:e>
                                      <m:sup>
                                        <m:sSub>
                                          <m:sSubPr>
                                            <m:ctrlPr>
                                              <a:rPr lang="en-IN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IN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en-IN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sup>
                                    </m:sSup>
                                  </m:e>
                                </m:d>
                              </m:e>
                            </m:func>
                          </m:e>
                        </m:func>
                      </m:e>
                      <m:sub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r>
                  <a:rPr lang="en-IN" dirty="0">
                    <a:solidFill>
                      <a:schemeClr val="bg1"/>
                    </a:solidFill>
                  </a:rPr>
                  <a:t>Step 2 becomes</a:t>
                </a:r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IN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IN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sSup>
                                  <m:sSupPr>
                                    <m:ctrlPr>
                                      <a:rPr lang="en-IN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𝛍</m:t>
                                    </m:r>
                                  </m:e>
                                  <m:sup>
                                    <m:r>
                                      <a:rPr lang="en-IN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en-IN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IN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𝛍</m:t>
                                    </m:r>
                                  </m:e>
                                  <m:sup>
                                    <m:r>
                                      <a:rPr lang="en-IN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IN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IN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ℝ</m:t>
                                    </m:r>
                                  </m:e>
                                  <m:sup>
                                    <m:r>
                                      <a:rPr lang="en-IN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lim>
                            </m:limLow>
                          </m:fName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IN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IN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IN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func>
                                  <m:funcPr>
                                    <m:ctrlPr>
                                      <a:rPr lang="en-IN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IN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lang="en-IN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ℙ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IN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IN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b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𝐱</m:t>
                                            </m:r>
                                          </m:e>
                                          <m:sup>
                                            <m:r>
                                              <a:rPr lang="en-IN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p>
                                        </m:sSup>
                                        <m:r>
                                          <a:rPr lang="en-IN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 | </m:t>
                                        </m:r>
                                        <m:sSub>
                                          <m:sSubPr>
                                            <m:ctrlPr>
                                              <a:rPr lang="en-IN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IN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en-IN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IN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p>
                                          <m:sSupPr>
                                            <m:ctrlPr>
                                              <a:rPr lang="en-IN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b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𝛍</m:t>
                                            </m:r>
                                          </m:e>
                                          <m:sup>
                                            <m:r>
                                              <a:rPr lang="en-IN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p>
                                        </m:sSup>
                                        <m:r>
                                          <a:rPr lang="en-IN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p>
                                          <m:sSupPr>
                                            <m:ctrlPr>
                                              <a:rPr lang="en-IN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b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𝛍</m:t>
                                            </m:r>
                                          </m:e>
                                          <m:sup>
                                            <m:r>
                                              <a:rPr lang="en-IN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</m:func>
                              </m:e>
                            </m:nary>
                          </m:e>
                        </m:func>
                      </m:e>
                    </m:func>
                  </m:oMath>
                </a14:m>
                <a:endParaRPr lang="en-IN" b="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IN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IN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sSup>
                                  <m:sSupPr>
                                    <m:ctrlPr>
                                      <a:rPr lang="en-IN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𝛍</m:t>
                                    </m:r>
                                  </m:e>
                                  <m:sup>
                                    <m:r>
                                      <a:rPr lang="en-IN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en-IN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IN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IN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ℝ</m:t>
                                    </m:r>
                                  </m:e>
                                  <m:sup>
                                    <m:r>
                                      <a:rPr lang="en-IN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lim>
                            </m:limLow>
                          </m:fName>
                          <m:e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1"/>
                                  </m:rPr>
                                  <a:rPr lang="en-IN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IN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sSub>
                                  <m:sSubPr>
                                    <m:ctrlPr>
                                      <a:rPr lang="en-IN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1"/>
                                      </m:rPr>
                                      <a:rPr lang="en-IN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m:rPr>
                                        <m:brk m:alnAt="1"/>
                                      </m:rPr>
                                      <a:rPr lang="en-IN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m:rPr>
                                    <m:brk m:alnAt="1"/>
                                  </m:rPr>
                                  <a:rPr lang="en-IN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IN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/>
                              <m:e>
                                <m:sSubSup>
                                  <m:sSubSupPr>
                                    <m:ctrlPr>
                                      <a:rPr lang="en-IN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IN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IN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b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𝐱</m:t>
                                            </m:r>
                                          </m:e>
                                          <m:sup>
                                            <m:r>
                                              <a:rPr lang="en-IN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p>
                                        </m:sSup>
                                        <m:r>
                                          <a:rPr lang="en-IN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p>
                                          <m:sSupPr>
                                            <m:ctrlPr>
                                              <a:rPr lang="en-IN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b="1" i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𝛍</m:t>
                                            </m:r>
                                          </m:e>
                                          <m:sup>
                                            <m:r>
                                              <a:rPr lang="en-IN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b>
                                    <m:r>
                                      <a:rPr lang="en-IN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IN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nary>
                          </m:e>
                        </m:func>
                      </m:e>
                    </m:func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IN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IN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sSup>
                                  <m:sSupPr>
                                    <m:ctrlPr>
                                      <a:rPr lang="en-IN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𝛍</m:t>
                                    </m:r>
                                  </m:e>
                                  <m:sup>
                                    <m:r>
                                      <a:rPr lang="en-IN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IN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IN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ℝ</m:t>
                                    </m:r>
                                  </m:e>
                                  <m:sup>
                                    <m:r>
                                      <a:rPr lang="en-IN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lim>
                            </m:limLow>
                          </m:fName>
                          <m:e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1"/>
                                  </m:rPr>
                                  <a:rPr lang="en-IN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IN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sSub>
                                  <m:sSubPr>
                                    <m:ctrlPr>
                                      <a:rPr lang="en-IN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1"/>
                                      </m:rPr>
                                      <a:rPr lang="en-IN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m:rPr>
                                        <m:brk m:alnAt="1"/>
                                      </m:rPr>
                                      <a:rPr lang="en-IN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m:rPr>
                                    <m:brk m:alnAt="1"/>
                                  </m:rPr>
                                  <a:rPr lang="en-IN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brk m:alnAt="1"/>
                                  </m:rPr>
                                  <a:rPr lang="en-IN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/>
                              <m:e>
                                <m:sSubSup>
                                  <m:sSubSupPr>
                                    <m:ctrlPr>
                                      <a:rPr lang="en-IN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IN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IN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b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𝐱</m:t>
                                            </m:r>
                                          </m:e>
                                          <m:sup>
                                            <m:r>
                                              <a:rPr lang="en-IN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p>
                                        </m:sSup>
                                        <m:r>
                                          <a:rPr lang="en-IN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p>
                                          <m:sSupPr>
                                            <m:ctrlPr>
                                              <a:rPr lang="en-IN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b="1" i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𝛍</m:t>
                                            </m:r>
                                          </m:e>
                                          <m:sup>
                                            <m:r>
                                              <a:rPr lang="en-IN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b>
                                    <m:r>
                                      <a:rPr lang="en-IN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IN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nary>
                          </m:e>
                        </m:func>
                      </m:e>
                    </m:func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pPr lvl="2"/>
                <a:r>
                  <a:rPr lang="en-IN" dirty="0">
                    <a:solidFill>
                      <a:schemeClr val="bg1"/>
                    </a:solidFill>
                  </a:rPr>
                  <a:t>Thus,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𝛍</m:t>
                        </m:r>
                      </m:e>
                      <m:sup>
                        <m:r>
                          <a:rPr lang="en-I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I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1"/>
                              </m:rPr>
                              <a:rPr lang="en-IN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m:rPr>
                                <m:brk m:alnAt="1"/>
                              </m:rPr>
                              <a:rPr lang="en-IN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brk m:alnAt="1"/>
                          </m:rPr>
                          <a:rPr lang="en-I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𝛍</m:t>
                        </m:r>
                      </m:e>
                      <m:sup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I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1"/>
                              </m:rPr>
                              <a:rPr lang="en-IN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m:rPr>
                                <m:brk m:alnAt="1"/>
                              </m:rPr>
                              <a:rPr lang="en-IN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brk m:alnAt="1"/>
                          </m:rPr>
                          <a:rPr lang="en-I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1"/>
                          </m:r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is the number of data points for which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r>
                  <a:rPr lang="en-IN" dirty="0">
                    <a:solidFill>
                      <a:schemeClr val="bg1"/>
                    </a:solidFill>
                  </a:rPr>
                  <a:t>Repeat!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4"/>
                <a:ext cx="11600328" cy="5746376"/>
              </a:xfrm>
              <a:blipFill>
                <a:blip r:embed="rId2"/>
                <a:stretch>
                  <a:fillRect l="-578" t="-2545" b="-328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95" y="36190"/>
            <a:ext cx="1836955" cy="1836955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>
            <a:off x="7604444" y="263680"/>
            <a:ext cx="3322950" cy="847943"/>
          </a:xfrm>
          <a:prstGeom prst="wedgeRectCallout">
            <a:avLst>
              <a:gd name="adj1" fmla="val 63032"/>
              <a:gd name="adj2" fmla="val 62513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+mj-lt"/>
              </a:rPr>
              <a:t>Isn’t this like the k-means clustering algorithm?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561" y="4634149"/>
            <a:ext cx="1722822" cy="1722822"/>
          </a:xfrm>
          <a:prstGeom prst="rect">
            <a:avLst/>
          </a:prstGeom>
        </p:spPr>
      </p:pic>
      <p:sp>
        <p:nvSpPr>
          <p:cNvPr id="15" name="Rectangular Callout 14"/>
          <p:cNvSpPr/>
          <p:nvPr/>
        </p:nvSpPr>
        <p:spPr>
          <a:xfrm>
            <a:off x="7227065" y="4808306"/>
            <a:ext cx="3485978" cy="1218202"/>
          </a:xfrm>
          <a:prstGeom prst="wedgeRectCallout">
            <a:avLst>
              <a:gd name="adj1" fmla="val 67300"/>
              <a:gd name="adj2" fmla="val 31625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+mj-lt"/>
              </a:rPr>
              <a:t>I have a feeling that the second heuristic will also give us something familiar!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27FD484-3B84-6930-E2BA-306AAC9F99B4}"/>
              </a:ext>
            </a:extLst>
          </p:cNvPr>
          <p:cNvGrpSpPr/>
          <p:nvPr/>
        </p:nvGrpSpPr>
        <p:grpSpPr>
          <a:xfrm>
            <a:off x="10894787" y="2231919"/>
            <a:ext cx="1143000" cy="1143000"/>
            <a:chOff x="2379643" y="355681"/>
            <a:chExt cx="1143000" cy="1143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5CB2C83-DF6C-4892-676C-C6FF7AA5B98A}"/>
                </a:ext>
              </a:extLst>
            </p:cNvPr>
            <p:cNvSpPr/>
            <p:nvPr/>
          </p:nvSpPr>
          <p:spPr>
            <a:xfrm>
              <a:off x="2458535" y="428705"/>
              <a:ext cx="996869" cy="99686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E17EEBD-3485-0562-7A8C-804BC95C0C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79643" y="355681"/>
              <a:ext cx="1143000" cy="1143000"/>
            </a:xfrm>
            <a:custGeom>
              <a:avLst/>
              <a:gdLst>
                <a:gd name="connsiteX0" fmla="*/ 2286000 w 4572000"/>
                <a:gd name="connsiteY0" fmla="*/ 472140 h 4572000"/>
                <a:gd name="connsiteX1" fmla="*/ 457200 w 4572000"/>
                <a:gd name="connsiteY1" fmla="*/ 2300940 h 4572000"/>
                <a:gd name="connsiteX2" fmla="*/ 2286000 w 4572000"/>
                <a:gd name="connsiteY2" fmla="*/ 4129740 h 4572000"/>
                <a:gd name="connsiteX3" fmla="*/ 4114800 w 4572000"/>
                <a:gd name="connsiteY3" fmla="*/ 2300940 h 4572000"/>
                <a:gd name="connsiteX4" fmla="*/ 2286000 w 4572000"/>
                <a:gd name="connsiteY4" fmla="*/ 472140 h 4572000"/>
                <a:gd name="connsiteX5" fmla="*/ 2286000 w 4572000"/>
                <a:gd name="connsiteY5" fmla="*/ 0 h 4572000"/>
                <a:gd name="connsiteX6" fmla="*/ 4572000 w 4572000"/>
                <a:gd name="connsiteY6" fmla="*/ 2286000 h 4572000"/>
                <a:gd name="connsiteX7" fmla="*/ 2286000 w 4572000"/>
                <a:gd name="connsiteY7" fmla="*/ 4572000 h 4572000"/>
                <a:gd name="connsiteX8" fmla="*/ 0 w 4572000"/>
                <a:gd name="connsiteY8" fmla="*/ 2286000 h 4572000"/>
                <a:gd name="connsiteX9" fmla="*/ 2286000 w 4572000"/>
                <a:gd name="connsiteY9" fmla="*/ 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0" h="4572000">
                  <a:moveTo>
                    <a:pt x="2286000" y="472140"/>
                  </a:moveTo>
                  <a:cubicBezTo>
                    <a:pt x="1275982" y="472140"/>
                    <a:pt x="457200" y="1290922"/>
                    <a:pt x="457200" y="2300940"/>
                  </a:cubicBezTo>
                  <a:cubicBezTo>
                    <a:pt x="457200" y="3310958"/>
                    <a:pt x="1275982" y="4129740"/>
                    <a:pt x="2286000" y="4129740"/>
                  </a:cubicBezTo>
                  <a:cubicBezTo>
                    <a:pt x="3296018" y="4129740"/>
                    <a:pt x="4114800" y="3310958"/>
                    <a:pt x="4114800" y="2300940"/>
                  </a:cubicBezTo>
                  <a:cubicBezTo>
                    <a:pt x="4114800" y="1290922"/>
                    <a:pt x="3296018" y="472140"/>
                    <a:pt x="2286000" y="472140"/>
                  </a:cubicBezTo>
                  <a:close/>
                  <a:moveTo>
                    <a:pt x="2286000" y="0"/>
                  </a:moveTo>
                  <a:cubicBezTo>
                    <a:pt x="3548523" y="0"/>
                    <a:pt x="4572000" y="1023477"/>
                    <a:pt x="4572000" y="2286000"/>
                  </a:cubicBezTo>
                  <a:cubicBezTo>
                    <a:pt x="4572000" y="3548523"/>
                    <a:pt x="3548523" y="4572000"/>
                    <a:pt x="2286000" y="4572000"/>
                  </a:cubicBezTo>
                  <a:cubicBezTo>
                    <a:pt x="1023477" y="4572000"/>
                    <a:pt x="0" y="3548523"/>
                    <a:pt x="0" y="2286000"/>
                  </a:cubicBezTo>
                  <a:cubicBezTo>
                    <a:pt x="0" y="1023477"/>
                    <a:pt x="1023477" y="0"/>
                    <a:pt x="228600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sz="160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579760A-8110-F2C5-2C17-425CBC0B756F}"/>
                </a:ext>
              </a:extLst>
            </p:cNvPr>
            <p:cNvGrpSpPr/>
            <p:nvPr/>
          </p:nvGrpSpPr>
          <p:grpSpPr>
            <a:xfrm>
              <a:off x="2676823" y="704523"/>
              <a:ext cx="548640" cy="320040"/>
              <a:chOff x="8209190" y="1852901"/>
              <a:chExt cx="2194560" cy="1280160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BD7DBEDD-B20B-9A20-226E-0075B4501652}"/>
                  </a:ext>
                </a:extLst>
              </p:cNvPr>
              <p:cNvSpPr/>
              <p:nvPr/>
            </p:nvSpPr>
            <p:spPr>
              <a:xfrm>
                <a:off x="820919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 sz="160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4F5C6041-72A8-52C2-4F5B-98162E11E5E5}"/>
                  </a:ext>
                </a:extLst>
              </p:cNvPr>
              <p:cNvSpPr/>
              <p:nvPr/>
            </p:nvSpPr>
            <p:spPr>
              <a:xfrm>
                <a:off x="976367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 sz="1600"/>
              </a:p>
            </p:txBody>
          </p:sp>
        </p:grpSp>
      </p:grpSp>
      <p:sp>
        <p:nvSpPr>
          <p:cNvPr id="13" name="Rectangular Callout 12"/>
          <p:cNvSpPr/>
          <p:nvPr/>
        </p:nvSpPr>
        <p:spPr>
          <a:xfrm>
            <a:off x="3276824" y="1873145"/>
            <a:ext cx="7204974" cy="1295938"/>
          </a:xfrm>
          <a:prstGeom prst="wedgeRectCallout">
            <a:avLst>
              <a:gd name="adj1" fmla="val 62286"/>
              <a:gd name="adj2" fmla="val 56684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+mj-lt"/>
              </a:rPr>
              <a:t>Not just “like” – this </a:t>
            </a:r>
            <a:r>
              <a:rPr lang="en-IN" sz="2400" b="1" dirty="0">
                <a:solidFill>
                  <a:schemeClr val="bg1"/>
                </a:solidFill>
              </a:rPr>
              <a:t>is</a:t>
            </a:r>
            <a:r>
              <a:rPr lang="en-IN" sz="2400" dirty="0">
                <a:solidFill>
                  <a:schemeClr val="bg1"/>
                </a:solidFill>
                <a:latin typeface="+mj-lt"/>
              </a:rPr>
              <a:t> the k-means algorithm! This means that the k-means algorithm is one heuristic way to compute an MLE which is difficult to compute directly!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ular Callout 15"/>
              <p:cNvSpPr/>
              <p:nvPr/>
            </p:nvSpPr>
            <p:spPr>
              <a:xfrm>
                <a:off x="3276825" y="3259641"/>
                <a:ext cx="7204974" cy="1218202"/>
              </a:xfrm>
              <a:prstGeom prst="wedgeRectCallout">
                <a:avLst>
                  <a:gd name="adj1" fmla="val 64537"/>
                  <a:gd name="adj2" fmla="val -48436"/>
                </a:avLst>
              </a:prstGeom>
              <a:solidFill>
                <a:schemeClr val="tx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Indeed! Notice that even here, instead of choosing just one value of the latent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 at each time step, we can instead use a distribution over their support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</m:oMath>
                </a14:m>
                <a:endParaRPr lang="en-I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6" name="Rectangular Callout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825" y="3259641"/>
                <a:ext cx="7204974" cy="1218202"/>
              </a:xfrm>
              <a:prstGeom prst="wedgeRectCallout">
                <a:avLst>
                  <a:gd name="adj1" fmla="val 64537"/>
                  <a:gd name="adj2" fmla="val -48436"/>
                </a:avLst>
              </a:prstGeom>
              <a:blipFill>
                <a:blip r:embed="rId5"/>
                <a:stretch>
                  <a:fillRect l="-221" t="-1456" b="-8252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476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15" grpId="0" animBg="1"/>
      <p:bldP spid="13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Heuristic 2: Expectation Maximization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4"/>
                <a:ext cx="11938646" cy="5746376"/>
              </a:xfrm>
            </p:spPr>
            <p:txBody>
              <a:bodyPr>
                <a:normAutofit/>
              </a:bodyPr>
              <a:lstStyle/>
              <a:p>
                <a:r>
                  <a:rPr lang="en-IN" dirty="0"/>
                  <a:t>Original </a:t>
                </a:r>
                <a:r>
                  <a:rPr lang="en-IN" dirty="0" err="1"/>
                  <a:t>Prob</a:t>
                </a:r>
                <a:r>
                  <a:rPr lang="en-IN" dirty="0"/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IN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𝛍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𝛍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ℝ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lim>
                            </m:limLow>
                          </m:fName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I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func>
                                  <m:func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nary>
                                          <m:naryPr>
                                            <m:chr m:val="∑"/>
                                            <m:limLoc m:val="subSup"/>
                                            <m:supHide m:val="on"/>
                                            <m:ctrlP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a:rPr lang="en-IN" b="0" i="1" smtClean="0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  <m:t>∈</m:t>
                                            </m:r>
                                            <m:d>
                                              <m:dPr>
                                                <m:begChr m:val="{"/>
                                                <m:endChr m:val="}"/>
                                                <m:ctrlPr>
                                                  <a:rPr lang="en-IN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IN" i="1">
                                                    <a:latin typeface="Cambria Math" panose="02040503050406030204" pitchFamily="18" charset="0"/>
                                                  </a:rPr>
                                                  <m:t>1,2</m:t>
                                                </m:r>
                                              </m:e>
                                            </m:d>
                                          </m:sub>
                                          <m:sup/>
                                          <m:e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ℙ</m:t>
                                            </m:r>
                                            <m:d>
                                              <m:dPr>
                                                <m:begChr m:val="["/>
                                                <m:endChr m:val="]"/>
                                                <m:ctrlPr>
                                                  <a:rPr lang="en-IN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p>
                                                  <m:sSupPr>
                                                    <m:ctrlPr>
                                                      <a:rPr lang="en-IN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IN" b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𝐱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IN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p>
                                                </m:sSup>
                                                <m:r>
                                                  <a:rPr lang="en-IN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IN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IN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𝑧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IN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IN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=</m:t>
                                                </m:r>
                                                <m:r>
                                                  <a:rPr lang="en-IN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𝑐</m:t>
                                                </m:r>
                                                <m:r>
                                                  <a:rPr lang="en-IN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 </m:t>
                                                </m:r>
                                                <m:r>
                                                  <a:rPr lang="en-IN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|</m:t>
                                                </m:r>
                                                <m:r>
                                                  <a:rPr lang="en-IN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 </m:t>
                                                </m:r>
                                                <m:sSup>
                                                  <m:sSupPr>
                                                    <m:ctrlPr>
                                                      <a:rPr lang="en-IN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IN" b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𝛍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IN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sup>
                                                </m:sSup>
                                                <m:r>
                                                  <a:rPr lang="en-IN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sSup>
                                                  <m:sSupPr>
                                                    <m:ctrlPr>
                                                      <a:rPr lang="en-IN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IN" b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𝛍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IN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p>
                                                </m:sSup>
                                              </m:e>
                                            </m:d>
                                          </m:e>
                                        </m:nary>
                                      </m:e>
                                    </m:d>
                                  </m:e>
                                </m:func>
                              </m:e>
                            </m:nary>
                          </m:e>
                        </m:func>
                      </m:e>
                    </m:func>
                  </m:oMath>
                </a14:m>
                <a:endParaRPr lang="en-IN" dirty="0"/>
              </a:p>
              <a:p>
                <a:pPr lvl="1"/>
                <a:r>
                  <a:rPr lang="en-IN" b="1" dirty="0"/>
                  <a:t>Step 1 </a:t>
                </a:r>
                <a:r>
                  <a:rPr lang="en-IN" dirty="0"/>
                  <a:t>(</a:t>
                </a:r>
                <a:r>
                  <a:rPr lang="en-IN" b="1" dirty="0"/>
                  <a:t>E Step</a:t>
                </a:r>
                <a:r>
                  <a:rPr lang="en-IN" dirty="0"/>
                  <a:t>) Consists of two sub-steps</a:t>
                </a:r>
              </a:p>
              <a:p>
                <a:pPr lvl="2"/>
                <a:r>
                  <a:rPr lang="en-IN" b="1" dirty="0"/>
                  <a:t>Step 1.1 </a:t>
                </a:r>
                <a:r>
                  <a:rPr lang="en-IN" dirty="0"/>
                  <a:t>Assume our current model estimates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𝛍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IN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1" i="0">
                        <a:latin typeface="Cambria Math" panose="02040503050406030204" pitchFamily="18" charset="0"/>
                      </a:rPr>
                      <m:t>𝐩</m:t>
                    </m:r>
                    <m:r>
                      <a:rPr lang="en-IN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𝛍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1" i="0">
                        <a:latin typeface="Cambria Math" panose="02040503050406030204" pitchFamily="18" charset="0"/>
                      </a:rPr>
                      <m:t>𝐪</m:t>
                    </m:r>
                  </m:oMath>
                </a14:m>
                <a:endParaRPr lang="en-IN" dirty="0"/>
              </a:p>
              <a:p>
                <a:pPr lvl="3"/>
                <a:r>
                  <a:rPr lang="en-IN" dirty="0"/>
                  <a:t>Use the current models to ascertain how likely are different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dirty="0"/>
                  <a:t> for the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IN" dirty="0"/>
                  <a:t>-</a:t>
                </a:r>
                <a:r>
                  <a:rPr lang="en-IN" dirty="0" err="1"/>
                  <a:t>th</a:t>
                </a:r>
                <a:r>
                  <a:rPr lang="en-IN" dirty="0"/>
                  <a:t> data point i.e. compute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| </m:t>
                        </m:r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𝐩</m:t>
                        </m:r>
                        <m:r>
                          <a:rPr lang="en-IN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𝐪</m:t>
                        </m:r>
                      </m:e>
                    </m:d>
                  </m:oMath>
                </a14:m>
                <a:r>
                  <a:rPr lang="en-IN" dirty="0"/>
                  <a:t> for both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</m:oMath>
                </a14:m>
                <a:endParaRPr lang="en-IN" dirty="0"/>
              </a:p>
              <a:p>
                <a:pPr lvl="2"/>
                <a:r>
                  <a:rPr lang="en-IN" b="1" dirty="0"/>
                  <a:t>Step 1.2 </a:t>
                </a:r>
                <a:r>
                  <a:rPr lang="en-IN" dirty="0"/>
                  <a:t>Use weights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IN" dirty="0"/>
                  <a:t> to set up a new objective function</a:t>
                </a:r>
              </a:p>
              <a:p>
                <a:pPr lvl="3"/>
                <a:r>
                  <a:rPr lang="en-IN" dirty="0"/>
                  <a:t>As before, assume 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IN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| </m:t>
                        </m:r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𝛍</m:t>
                            </m:r>
                          </m:e>
                          <m:sup>
                            <m:r>
                              <a:rPr lang="en-IN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𝛍</m:t>
                            </m:r>
                          </m:e>
                          <m:sup>
                            <m:r>
                              <a:rPr lang="en-IN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IN" dirty="0"/>
                  <a:t> constant for sake of simplicity</a:t>
                </a:r>
              </a:p>
              <a:p>
                <a:pPr lvl="3"/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1,2</m:t>
                                </m:r>
                              </m:e>
                            </m:d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func>
                              <m:func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IN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en-IN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ℙ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b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  <m:sup>
                                        <m:r>
                                          <a:rPr lang="en-IN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  <m:r>
                                      <a:rPr lang="en-IN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 |</m:t>
                                    </m:r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IN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b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𝛍</m:t>
                                        </m:r>
                                      </m:e>
                                      <m:sup>
                                        <m:r>
                                          <a:rPr lang="en-IN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</m:sSup>
                                    <m:r>
                                      <a:rPr lang="en-IN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b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𝛍</m:t>
                                        </m:r>
                                      </m:e>
                                      <m:sup>
                                        <m:r>
                                          <a:rPr lang="en-IN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func>
                          </m:e>
                        </m:nary>
                      </m:e>
                    </m:nary>
                  </m:oMath>
                </a14:m>
                <a:endParaRPr lang="en-IN" dirty="0"/>
              </a:p>
              <a:p>
                <a:pPr lvl="1"/>
                <a:r>
                  <a:rPr lang="en-IN" b="1" dirty="0"/>
                  <a:t>Step 2 (M Step)</a:t>
                </a:r>
                <a:r>
                  <a:rPr lang="en-IN" dirty="0"/>
                  <a:t> Maximize the new obj. fn. to get new models</a:t>
                </a:r>
              </a:p>
              <a:p>
                <a:pPr lvl="1" algn="ctr"/>
                <a14:m>
                  <m:oMath xmlns:m="http://schemas.openxmlformats.org/officeDocument/2006/math">
                    <m:func>
                      <m:func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IN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𝛍</m:t>
                                    </m:r>
                                  </m:e>
                                  <m:sup>
                                    <m: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𝛍</m:t>
                                    </m:r>
                                  </m:e>
                                  <m:sup>
                                    <m: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ℝ</m:t>
                                    </m:r>
                                  </m:e>
                                  <m:sup>
                                    <m:r>
                                      <a:rPr lang="en-IN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lim>
                            </m:limLow>
                          </m:fName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IN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nary>
                                  <m:naryPr>
                                    <m:chr m:val="∑"/>
                                    <m:limLoc m:val="subSup"/>
                                    <m:supHide m:val="on"/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IN">
                                            <a:latin typeface="Cambria Math" panose="02040503050406030204" pitchFamily="18" charset="0"/>
                                          </a:rPr>
                                          <m:t>1,2</m:t>
                                        </m:r>
                                      </m:e>
                                    </m:d>
                                  </m:sub>
                                  <m:sup/>
                                  <m:e>
                                    <m:sSubSup>
                                      <m:sSubSup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  <m:sup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b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func>
                                      <m:func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IN">
                                            <a:latin typeface="Cambria Math" panose="02040503050406030204" pitchFamily="18" charset="0"/>
                                          </a:rPr>
                                          <m:t>ln</m:t>
                                        </m:r>
                                      </m:fName>
                                      <m:e>
                                        <m:r>
                                          <a:rPr lang="en-IN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ℙ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IN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IN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IN" b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𝐱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IN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IN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, |</m:t>
                                            </m:r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IN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IN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𝑧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IN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=</m:t>
                                            </m:r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IN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IN" b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𝛍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IN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IN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IN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IN" b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𝛍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IN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e>
                                        </m:d>
                                      </m:e>
                                    </m:func>
                                  </m:e>
                                </m:nary>
                              </m:e>
                            </m:nary>
                          </m:e>
                        </m:func>
                      </m:e>
                    </m:func>
                  </m:oMath>
                </a14:m>
                <a:r>
                  <a:rPr lang="en-IN" dirty="0"/>
                  <a:t> </a:t>
                </a:r>
              </a:p>
              <a:p>
                <a:pPr lvl="1"/>
                <a:r>
                  <a:rPr lang="en-IN" dirty="0"/>
                  <a:t>Repeat!</a:t>
                </a:r>
              </a:p>
              <a:p>
                <a:pPr lvl="2"/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4"/>
                <a:ext cx="11938646" cy="5746376"/>
              </a:xfrm>
              <a:blipFill>
                <a:blip r:embed="rId2"/>
                <a:stretch>
                  <a:fillRect l="-562" t="-180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11</a:t>
            </a:fld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342562" y="678094"/>
            <a:ext cx="6715872" cy="1417834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Oval 12"/>
          <p:cNvSpPr/>
          <p:nvPr/>
        </p:nvSpPr>
        <p:spPr>
          <a:xfrm>
            <a:off x="3791762" y="4665870"/>
            <a:ext cx="7242683" cy="1483214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F6C6063-A4DA-7F8D-4E46-8D10CD00CA04}"/>
              </a:ext>
            </a:extLst>
          </p:cNvPr>
          <p:cNvGrpSpPr/>
          <p:nvPr/>
        </p:nvGrpSpPr>
        <p:grpSpPr>
          <a:xfrm>
            <a:off x="10715385" y="3098677"/>
            <a:ext cx="1143000" cy="1143000"/>
            <a:chOff x="2379643" y="355681"/>
            <a:chExt cx="1143000" cy="11430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83A2801-6BA8-3C0C-9376-A0A5146BC2C5}"/>
                </a:ext>
              </a:extLst>
            </p:cNvPr>
            <p:cNvSpPr/>
            <p:nvPr/>
          </p:nvSpPr>
          <p:spPr>
            <a:xfrm>
              <a:off x="2458535" y="428705"/>
              <a:ext cx="996869" cy="99686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21F8DC8-EC7C-5443-CA9D-3CF99AD289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79643" y="355681"/>
              <a:ext cx="1143000" cy="1143000"/>
            </a:xfrm>
            <a:custGeom>
              <a:avLst/>
              <a:gdLst>
                <a:gd name="connsiteX0" fmla="*/ 2286000 w 4572000"/>
                <a:gd name="connsiteY0" fmla="*/ 472140 h 4572000"/>
                <a:gd name="connsiteX1" fmla="*/ 457200 w 4572000"/>
                <a:gd name="connsiteY1" fmla="*/ 2300940 h 4572000"/>
                <a:gd name="connsiteX2" fmla="*/ 2286000 w 4572000"/>
                <a:gd name="connsiteY2" fmla="*/ 4129740 h 4572000"/>
                <a:gd name="connsiteX3" fmla="*/ 4114800 w 4572000"/>
                <a:gd name="connsiteY3" fmla="*/ 2300940 h 4572000"/>
                <a:gd name="connsiteX4" fmla="*/ 2286000 w 4572000"/>
                <a:gd name="connsiteY4" fmla="*/ 472140 h 4572000"/>
                <a:gd name="connsiteX5" fmla="*/ 2286000 w 4572000"/>
                <a:gd name="connsiteY5" fmla="*/ 0 h 4572000"/>
                <a:gd name="connsiteX6" fmla="*/ 4572000 w 4572000"/>
                <a:gd name="connsiteY6" fmla="*/ 2286000 h 4572000"/>
                <a:gd name="connsiteX7" fmla="*/ 2286000 w 4572000"/>
                <a:gd name="connsiteY7" fmla="*/ 4572000 h 4572000"/>
                <a:gd name="connsiteX8" fmla="*/ 0 w 4572000"/>
                <a:gd name="connsiteY8" fmla="*/ 2286000 h 4572000"/>
                <a:gd name="connsiteX9" fmla="*/ 2286000 w 4572000"/>
                <a:gd name="connsiteY9" fmla="*/ 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0" h="4572000">
                  <a:moveTo>
                    <a:pt x="2286000" y="472140"/>
                  </a:moveTo>
                  <a:cubicBezTo>
                    <a:pt x="1275982" y="472140"/>
                    <a:pt x="457200" y="1290922"/>
                    <a:pt x="457200" y="2300940"/>
                  </a:cubicBezTo>
                  <a:cubicBezTo>
                    <a:pt x="457200" y="3310958"/>
                    <a:pt x="1275982" y="4129740"/>
                    <a:pt x="2286000" y="4129740"/>
                  </a:cubicBezTo>
                  <a:cubicBezTo>
                    <a:pt x="3296018" y="4129740"/>
                    <a:pt x="4114800" y="3310958"/>
                    <a:pt x="4114800" y="2300940"/>
                  </a:cubicBezTo>
                  <a:cubicBezTo>
                    <a:pt x="4114800" y="1290922"/>
                    <a:pt x="3296018" y="472140"/>
                    <a:pt x="2286000" y="472140"/>
                  </a:cubicBezTo>
                  <a:close/>
                  <a:moveTo>
                    <a:pt x="2286000" y="0"/>
                  </a:moveTo>
                  <a:cubicBezTo>
                    <a:pt x="3548523" y="0"/>
                    <a:pt x="4572000" y="1023477"/>
                    <a:pt x="4572000" y="2286000"/>
                  </a:cubicBezTo>
                  <a:cubicBezTo>
                    <a:pt x="4572000" y="3548523"/>
                    <a:pt x="3548523" y="4572000"/>
                    <a:pt x="2286000" y="4572000"/>
                  </a:cubicBezTo>
                  <a:cubicBezTo>
                    <a:pt x="1023477" y="4572000"/>
                    <a:pt x="0" y="3548523"/>
                    <a:pt x="0" y="2286000"/>
                  </a:cubicBezTo>
                  <a:cubicBezTo>
                    <a:pt x="0" y="1023477"/>
                    <a:pt x="1023477" y="0"/>
                    <a:pt x="228600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sz="160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D889D65-F428-0510-9925-177BC8EB669D}"/>
                </a:ext>
              </a:extLst>
            </p:cNvPr>
            <p:cNvGrpSpPr/>
            <p:nvPr/>
          </p:nvGrpSpPr>
          <p:grpSpPr>
            <a:xfrm>
              <a:off x="2676823" y="704523"/>
              <a:ext cx="548640" cy="320040"/>
              <a:chOff x="8209190" y="1852901"/>
              <a:chExt cx="2194560" cy="1280160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7D5DCBF0-D9A9-56F0-6A43-507C81532330}"/>
                  </a:ext>
                </a:extLst>
              </p:cNvPr>
              <p:cNvSpPr/>
              <p:nvPr/>
            </p:nvSpPr>
            <p:spPr>
              <a:xfrm>
                <a:off x="820919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 sz="160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9B8E0A01-FF70-D164-7D2D-797FF6A0EB03}"/>
                  </a:ext>
                </a:extLst>
              </p:cNvPr>
              <p:cNvSpPr/>
              <p:nvPr/>
            </p:nvSpPr>
            <p:spPr>
              <a:xfrm>
                <a:off x="976367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 sz="16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ular Callout 10"/>
              <p:cNvSpPr/>
              <p:nvPr/>
            </p:nvSpPr>
            <p:spPr>
              <a:xfrm>
                <a:off x="2319693" y="2617677"/>
                <a:ext cx="8144577" cy="1624000"/>
              </a:xfrm>
              <a:prstGeom prst="wedgeRectCallout">
                <a:avLst>
                  <a:gd name="adj1" fmla="val 59550"/>
                  <a:gd name="adj2" fmla="val 35806"/>
                </a:avLst>
              </a:prstGeom>
              <a:solidFill>
                <a:schemeClr val="tx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Yet again, the new problem gets rid of the </a:t>
                </a:r>
                <a:r>
                  <a:rPr lang="en-IN" sz="2400">
                    <a:solidFill>
                      <a:schemeClr val="bg1"/>
                    </a:solidFill>
                    <a:latin typeface="+mj-lt"/>
                  </a:rPr>
                  <a:t>treacherous “sum </a:t>
                </a:r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of log </a:t>
                </a:r>
                <a:r>
                  <a:rPr lang="en-IN" sz="2400">
                    <a:solidFill>
                      <a:schemeClr val="bg1"/>
                    </a:solidFill>
                    <a:latin typeface="+mj-lt"/>
                  </a:rPr>
                  <a:t>of sum” </a:t>
                </a:r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terms</a:t>
                </a:r>
                <a:r>
                  <a:rPr lang="en-IN" sz="2400" b="1" dirty="0">
                    <a:solidFill>
                      <a:schemeClr val="bg1"/>
                    </a:solidFill>
                  </a:rPr>
                  <a:t> </a:t>
                </a:r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which are difficult to optimize. The new problem instead looks simply like a </a:t>
                </a:r>
                <a:r>
                  <a:rPr lang="en-IN" sz="2400" b="1" i="1" dirty="0">
                    <a:solidFill>
                      <a:schemeClr val="bg1"/>
                    </a:solidFill>
                  </a:rPr>
                  <a:t>weighted </a:t>
                </a:r>
                <a:r>
                  <a:rPr lang="en-IN" sz="2400" b="1" dirty="0">
                    <a:solidFill>
                      <a:schemeClr val="bg1"/>
                    </a:solidFill>
                  </a:rPr>
                  <a:t>MLE </a:t>
                </a:r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problem with weights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 and we know how to solve MLE problems very easily!</a:t>
                </a:r>
              </a:p>
            </p:txBody>
          </p:sp>
        </mc:Choice>
        <mc:Fallback xmlns="">
          <p:sp>
            <p:nvSpPr>
              <p:cNvPr id="11" name="Rectangular Callout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9693" y="2617677"/>
                <a:ext cx="8144577" cy="1624000"/>
              </a:xfrm>
              <a:prstGeom prst="wedgeRectCallout">
                <a:avLst>
                  <a:gd name="adj1" fmla="val 59550"/>
                  <a:gd name="adj2" fmla="val 35806"/>
                </a:avLst>
              </a:prstGeom>
              <a:blipFill>
                <a:blip r:embed="rId3"/>
                <a:stretch>
                  <a:fillRect l="-408" b="-5495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30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  <p:bldP spid="13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Derivation of the E Step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4"/>
                <a:ext cx="11600328" cy="5746376"/>
              </a:xfrm>
            </p:spPr>
            <p:txBody>
              <a:bodyPr>
                <a:normAutofit/>
              </a:bodyPr>
              <a:lstStyle/>
              <a:p>
                <a:r>
                  <a:rPr lang="en-IN" dirty="0"/>
                  <a:t>Let </a:t>
                </a:r>
                <a14:m>
                  <m:oMath xmlns:m="http://schemas.openxmlformats.org/officeDocument/2006/math">
                    <m:r>
                      <a:rPr lang="en-IN" b="1" i="0" smtClean="0">
                        <a:latin typeface="Cambria Math" panose="02040503050406030204" pitchFamily="18" charset="0"/>
                      </a:rPr>
                      <m:t>𝛉</m:t>
                    </m:r>
                  </m:oMath>
                </a14:m>
                <a:r>
                  <a:rPr lang="en-IN" dirty="0"/>
                  <a:t> denote the models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𝛍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𝛍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dirty="0"/>
                  <a:t> to avoid clutter. Also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𝛉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IN" dirty="0"/>
                  <a:t> denote our current estimate of the model</a:t>
                </a:r>
              </a:p>
              <a:p>
                <a:r>
                  <a:rPr lang="en-IN" dirty="0"/>
                  <a:t>Just need to see derivation for a single point, say the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IN" dirty="0"/>
                  <a:t>-</a:t>
                </a:r>
                <a:r>
                  <a:rPr lang="en-IN" dirty="0" err="1"/>
                  <a:t>th</a:t>
                </a:r>
                <a:r>
                  <a:rPr lang="en-IN" dirty="0"/>
                  <a:t> point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IN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𝛉</m:t>
                            </m:r>
                          </m:e>
                        </m:d>
                      </m:e>
                    </m:func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e>
                                </m:d>
                              </m:sub>
                              <m:sup/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ℙ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b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  <m:sup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|</m:t>
                                    </m:r>
                                    <m:r>
                                      <a:rPr lang="en-IN" b="1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𝛉</m:t>
                                    </m:r>
                                  </m:e>
                                </m:d>
                              </m:e>
                            </m:nary>
                          </m:e>
                        </m:d>
                      </m:e>
                    </m:func>
                  </m:oMath>
                </a14:m>
                <a:endParaRPr lang="en-IN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e>
                                </m:d>
                              </m:sub>
                              <m:sup/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ℙ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| </m:t>
                                    </m:r>
                                    <m:sSup>
                                      <m:sSup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b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  <m:sup>
                                        <m:r>
                                          <a:rPr lang="en-IN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  <m:r>
                                      <a:rPr lang="en-IN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I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b="1">
                                            <a:latin typeface="Cambria Math" panose="02040503050406030204" pitchFamily="18" charset="0"/>
                                          </a:rPr>
                                          <m:t>𝛉</m:t>
                                        </m:r>
                                      </m:e>
                                      <m:sup>
                                        <m:r>
                                          <a:rPr lang="en-IN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nary>
                            <m:r>
                              <a:rPr lang="en-IN" b="1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f>
                              <m:fPr>
                                <m:ctrlPr>
                                  <a:rPr lang="en-IN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ℙ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b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  <m:sup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  </m:t>
                                    </m:r>
                                    <m:sSub>
                                      <m:sSub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|</m:t>
                                    </m:r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𝛉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ℙ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| </m:t>
                                    </m:r>
                                    <m:sSup>
                                      <m:sSup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b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  <m:sup>
                                        <m:r>
                                          <a:rPr lang="en-IN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  <m:r>
                                      <a:rPr lang="en-IN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IN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b="1">
                                            <a:latin typeface="Cambria Math" panose="02040503050406030204" pitchFamily="18" charset="0"/>
                                          </a:rPr>
                                          <m:t>𝛉</m:t>
                                        </m:r>
                                      </m:e>
                                      <m:sup>
                                        <m:r>
                                          <a:rPr lang="en-IN" b="0" i="0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e>
                                </m:d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IN" b="1" dirty="0"/>
              </a:p>
              <a:p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≥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1,2</m:t>
                            </m:r>
                          </m:e>
                        </m:d>
                      </m:sub>
                      <m:sup/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| </m:t>
                            </m:r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IN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IN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𝛉</m:t>
                                </m:r>
                              </m:e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</m:e>
                    </m:nary>
                    <m:r>
                      <a:rPr lang="en-IN" b="1" i="1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IN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ℙ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b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  <m:sup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   </m:t>
                                    </m:r>
                                    <m:sSub>
                                      <m:sSub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|</m:t>
                                    </m:r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𝛉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ℙ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| </m:t>
                                    </m:r>
                                    <m:sSup>
                                      <m:sSup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b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  <m:sup>
                                        <m:r>
                                          <a:rPr lang="en-IN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  <m:r>
                                      <a:rPr lang="en-IN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IN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b="1">
                                            <a:latin typeface="Cambria Math" panose="02040503050406030204" pitchFamily="18" charset="0"/>
                                          </a:rPr>
                                          <m:t>𝛉</m:t>
                                        </m:r>
                                      </m:e>
                                      <m:sup>
                                        <m:r>
                                          <a:rPr lang="en-IN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e>
                                </m:d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IN" b="0" dirty="0"/>
              </a:p>
              <a:p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1,2</m:t>
                            </m:r>
                          </m:e>
                        </m:d>
                      </m:sub>
                      <m:sup/>
                      <m:e>
                        <m:sSubSup>
                          <m:sSubSupPr>
                            <m:ctrlP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</m:e>
                    </m:nary>
                    <m:r>
                      <a:rPr lang="en-IN" b="1" i="1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IN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ℙ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b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  <m:sup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   </m:t>
                                    </m:r>
                                    <m:sSub>
                                      <m:sSub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|</m:t>
                                    </m:r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𝛉</m:t>
                                    </m:r>
                                  </m:e>
                                </m:d>
                              </m:num>
                              <m:den>
                                <m:sSubSup>
                                  <m:sSubSupPr>
                                    <m:ctrlPr>
                                      <a:rPr lang="en-I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IN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IN" dirty="0"/>
              </a:p>
              <a:p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1,2</m:t>
                            </m:r>
                          </m:e>
                        </m:d>
                      </m:sub>
                      <m:sup/>
                      <m:e>
                        <m:sSubSup>
                          <m:sSubSup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</m:e>
                    </m:nary>
                    <m:r>
                      <a:rPr lang="en-IN" b="1" i="1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  </m:t>
                            </m:r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|</m:t>
                            </m:r>
                            <m:r>
                              <a:rPr lang="en-IN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𝛉</m:t>
                            </m:r>
                          </m:e>
                        </m:d>
                      </m:e>
                    </m:func>
                    <m:r>
                      <a:rPr lang="en-IN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4"/>
                <a:ext cx="11600328" cy="5746376"/>
              </a:xfrm>
              <a:blipFill>
                <a:blip r:embed="rId2"/>
                <a:stretch>
                  <a:fillRect l="-578" t="-25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12</a:t>
            </a:fld>
            <a:endParaRPr lang="en-US"/>
          </a:p>
        </p:txBody>
      </p:sp>
      <p:sp>
        <p:nvSpPr>
          <p:cNvPr id="5" name="Rectangular Callout 4"/>
          <p:cNvSpPr/>
          <p:nvPr/>
        </p:nvSpPr>
        <p:spPr>
          <a:xfrm>
            <a:off x="8118252" y="1820141"/>
            <a:ext cx="3336061" cy="733831"/>
          </a:xfrm>
          <a:prstGeom prst="wedgeRectCallout">
            <a:avLst>
              <a:gd name="adj1" fmla="val -66420"/>
              <a:gd name="adj2" fmla="val 54657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+mj-lt"/>
              </a:rPr>
              <a:t>Law of total probability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8686779" y="2744815"/>
            <a:ext cx="3336061" cy="733831"/>
          </a:xfrm>
          <a:prstGeom prst="wedgeRectCallout">
            <a:avLst>
              <a:gd name="adj1" fmla="val -66420"/>
              <a:gd name="adj2" fmla="val 54657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+mj-lt"/>
              </a:rPr>
              <a:t>Simply multiply and divide by the same term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8686779" y="3820248"/>
            <a:ext cx="3336061" cy="733831"/>
          </a:xfrm>
          <a:prstGeom prst="wedgeRectCallout">
            <a:avLst>
              <a:gd name="adj1" fmla="val -66420"/>
              <a:gd name="adj2" fmla="val 54657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+mj-lt"/>
              </a:rPr>
              <a:t>Jensen’s inequality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ular Callout 7"/>
              <p:cNvSpPr/>
              <p:nvPr/>
            </p:nvSpPr>
            <p:spPr>
              <a:xfrm>
                <a:off x="6392563" y="5183754"/>
                <a:ext cx="4898736" cy="733831"/>
              </a:xfrm>
              <a:prstGeom prst="wedgeRectCallout">
                <a:avLst>
                  <a:gd name="adj1" fmla="val -65804"/>
                  <a:gd name="adj2" fmla="val 37856"/>
                </a:avLst>
              </a:prstGeom>
              <a:solidFill>
                <a:schemeClr val="tx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Just renaming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IN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I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| </m:t>
                        </m:r>
                        <m:sSup>
                          <m:sSupPr>
                            <m:ctrlP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IN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𝛉</m:t>
                            </m:r>
                          </m:e>
                          <m:sup>
                            <m: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</m:oMath>
                </a14:m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  </a:t>
                </a:r>
              </a:p>
            </p:txBody>
          </p:sp>
        </mc:Choice>
        <mc:Fallback xmlns="">
          <p:sp>
            <p:nvSpPr>
              <p:cNvPr id="8" name="Rectangular Callou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2563" y="5183754"/>
                <a:ext cx="4898736" cy="733831"/>
              </a:xfrm>
              <a:prstGeom prst="wedgeRectCallout">
                <a:avLst>
                  <a:gd name="adj1" fmla="val -65804"/>
                  <a:gd name="adj2" fmla="val 37856"/>
                </a:avLst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ular Callout 8"/>
              <p:cNvSpPr/>
              <p:nvPr/>
            </p:nvSpPr>
            <p:spPr>
              <a:xfrm>
                <a:off x="7597889" y="6020877"/>
                <a:ext cx="3404408" cy="733831"/>
              </a:xfrm>
              <a:prstGeom prst="wedgeRectCallout">
                <a:avLst>
                  <a:gd name="adj1" fmla="val -68135"/>
                  <a:gd name="adj2" fmla="val 12655"/>
                </a:avLst>
              </a:prstGeom>
              <a:solidFill>
                <a:schemeClr val="tx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 does not depend on </a:t>
                </a:r>
                <a14:m>
                  <m:oMath xmlns:m="http://schemas.openxmlformats.org/officeDocument/2006/math">
                    <m:r>
                      <a:rPr lang="en-IN" sz="24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𝛉</m:t>
                    </m:r>
                  </m:oMath>
                </a14:m>
                <a:r>
                  <a:rPr lang="en-IN" sz="2400" b="1" dirty="0">
                    <a:solidFill>
                      <a:schemeClr val="bg1"/>
                    </a:solidFill>
                    <a:latin typeface="+mj-lt"/>
                  </a:rPr>
                  <a:t> </a:t>
                </a:r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(it depends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𝛉</m:t>
                        </m:r>
                      </m:e>
                      <m:sup>
                        <m:r>
                          <a:rPr lang="en-IN" sz="24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 instead)</a:t>
                </a:r>
                <a:endParaRPr lang="en-IN" sz="24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9" name="Rectangular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889" y="6020877"/>
                <a:ext cx="3404408" cy="733831"/>
              </a:xfrm>
              <a:prstGeom prst="wedgeRectCallout">
                <a:avLst>
                  <a:gd name="adj1" fmla="val -68135"/>
                  <a:gd name="adj2" fmla="val 12655"/>
                </a:avLst>
              </a:prstGeom>
              <a:blipFill>
                <a:blip r:embed="rId4"/>
                <a:stretch>
                  <a:fillRect t="-10317" r="-1649" b="-23016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2BCE720A-CCB8-1A9A-B5BE-3601CDB1D165}"/>
              </a:ext>
            </a:extLst>
          </p:cNvPr>
          <p:cNvGrpSpPr/>
          <p:nvPr/>
        </p:nvGrpSpPr>
        <p:grpSpPr>
          <a:xfrm>
            <a:off x="10562078" y="482042"/>
            <a:ext cx="1143000" cy="1143000"/>
            <a:chOff x="2379643" y="355681"/>
            <a:chExt cx="1143000" cy="1143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6C12FAE-535F-ED7E-A725-24CD264DB53E}"/>
                </a:ext>
              </a:extLst>
            </p:cNvPr>
            <p:cNvSpPr/>
            <p:nvPr/>
          </p:nvSpPr>
          <p:spPr>
            <a:xfrm>
              <a:off x="2458535" y="428705"/>
              <a:ext cx="996869" cy="99686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2100A70-C1F6-4C31-9AD4-821A0C6710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79643" y="355681"/>
              <a:ext cx="1143000" cy="1143000"/>
            </a:xfrm>
            <a:custGeom>
              <a:avLst/>
              <a:gdLst>
                <a:gd name="connsiteX0" fmla="*/ 2286000 w 4572000"/>
                <a:gd name="connsiteY0" fmla="*/ 472140 h 4572000"/>
                <a:gd name="connsiteX1" fmla="*/ 457200 w 4572000"/>
                <a:gd name="connsiteY1" fmla="*/ 2300940 h 4572000"/>
                <a:gd name="connsiteX2" fmla="*/ 2286000 w 4572000"/>
                <a:gd name="connsiteY2" fmla="*/ 4129740 h 4572000"/>
                <a:gd name="connsiteX3" fmla="*/ 4114800 w 4572000"/>
                <a:gd name="connsiteY3" fmla="*/ 2300940 h 4572000"/>
                <a:gd name="connsiteX4" fmla="*/ 2286000 w 4572000"/>
                <a:gd name="connsiteY4" fmla="*/ 472140 h 4572000"/>
                <a:gd name="connsiteX5" fmla="*/ 2286000 w 4572000"/>
                <a:gd name="connsiteY5" fmla="*/ 0 h 4572000"/>
                <a:gd name="connsiteX6" fmla="*/ 4572000 w 4572000"/>
                <a:gd name="connsiteY6" fmla="*/ 2286000 h 4572000"/>
                <a:gd name="connsiteX7" fmla="*/ 2286000 w 4572000"/>
                <a:gd name="connsiteY7" fmla="*/ 4572000 h 4572000"/>
                <a:gd name="connsiteX8" fmla="*/ 0 w 4572000"/>
                <a:gd name="connsiteY8" fmla="*/ 2286000 h 4572000"/>
                <a:gd name="connsiteX9" fmla="*/ 2286000 w 4572000"/>
                <a:gd name="connsiteY9" fmla="*/ 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0" h="4572000">
                  <a:moveTo>
                    <a:pt x="2286000" y="472140"/>
                  </a:moveTo>
                  <a:cubicBezTo>
                    <a:pt x="1275982" y="472140"/>
                    <a:pt x="457200" y="1290922"/>
                    <a:pt x="457200" y="2300940"/>
                  </a:cubicBezTo>
                  <a:cubicBezTo>
                    <a:pt x="457200" y="3310958"/>
                    <a:pt x="1275982" y="4129740"/>
                    <a:pt x="2286000" y="4129740"/>
                  </a:cubicBezTo>
                  <a:cubicBezTo>
                    <a:pt x="3296018" y="4129740"/>
                    <a:pt x="4114800" y="3310958"/>
                    <a:pt x="4114800" y="2300940"/>
                  </a:cubicBezTo>
                  <a:cubicBezTo>
                    <a:pt x="4114800" y="1290922"/>
                    <a:pt x="3296018" y="472140"/>
                    <a:pt x="2286000" y="472140"/>
                  </a:cubicBezTo>
                  <a:close/>
                  <a:moveTo>
                    <a:pt x="2286000" y="0"/>
                  </a:moveTo>
                  <a:cubicBezTo>
                    <a:pt x="3548523" y="0"/>
                    <a:pt x="4572000" y="1023477"/>
                    <a:pt x="4572000" y="2286000"/>
                  </a:cubicBezTo>
                  <a:cubicBezTo>
                    <a:pt x="4572000" y="3548523"/>
                    <a:pt x="3548523" y="4572000"/>
                    <a:pt x="2286000" y="4572000"/>
                  </a:cubicBezTo>
                  <a:cubicBezTo>
                    <a:pt x="1023477" y="4572000"/>
                    <a:pt x="0" y="3548523"/>
                    <a:pt x="0" y="2286000"/>
                  </a:cubicBezTo>
                  <a:cubicBezTo>
                    <a:pt x="0" y="1023477"/>
                    <a:pt x="1023477" y="0"/>
                    <a:pt x="228600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sz="160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14E2B4C-995D-AF40-0C6F-05CBFB0EA92F}"/>
                </a:ext>
              </a:extLst>
            </p:cNvPr>
            <p:cNvGrpSpPr/>
            <p:nvPr/>
          </p:nvGrpSpPr>
          <p:grpSpPr>
            <a:xfrm>
              <a:off x="2676823" y="704523"/>
              <a:ext cx="548640" cy="320040"/>
              <a:chOff x="8209190" y="1852901"/>
              <a:chExt cx="2194560" cy="1280160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ACB25C11-FC35-B111-E763-C860CD61FCA6}"/>
                  </a:ext>
                </a:extLst>
              </p:cNvPr>
              <p:cNvSpPr/>
              <p:nvPr/>
            </p:nvSpPr>
            <p:spPr>
              <a:xfrm>
                <a:off x="820919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 sz="160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92AE9AE-A47D-BC3B-9AF9-1A9410228526}"/>
                  </a:ext>
                </a:extLst>
              </p:cNvPr>
              <p:cNvSpPr/>
              <p:nvPr/>
            </p:nvSpPr>
            <p:spPr>
              <a:xfrm>
                <a:off x="976367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 sz="16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ular Callout 15"/>
              <p:cNvSpPr/>
              <p:nvPr/>
            </p:nvSpPr>
            <p:spPr>
              <a:xfrm>
                <a:off x="267860" y="247760"/>
                <a:ext cx="10117215" cy="1290794"/>
              </a:xfrm>
              <a:prstGeom prst="wedgeRectCallout">
                <a:avLst>
                  <a:gd name="adj1" fmla="val 57107"/>
                  <a:gd name="adj2" fmla="val 47888"/>
                </a:avLst>
              </a:prstGeom>
              <a:solidFill>
                <a:schemeClr val="tx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Jensen’s inequality tells us that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I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 for any convex function. We used the fact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I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</m:e>
                    </m:func>
                  </m:oMath>
                </a14:m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 is a concave function and so the inequality reverses since every concave function is the negative of a convex function</a:t>
                </a:r>
              </a:p>
            </p:txBody>
          </p:sp>
        </mc:Choice>
        <mc:Fallback xmlns="">
          <p:sp>
            <p:nvSpPr>
              <p:cNvPr id="16" name="Rectangular Callout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860" y="247760"/>
                <a:ext cx="10117215" cy="1290794"/>
              </a:xfrm>
              <a:prstGeom prst="wedgeRectCallout">
                <a:avLst>
                  <a:gd name="adj1" fmla="val 57107"/>
                  <a:gd name="adj2" fmla="val 47888"/>
                </a:avLst>
              </a:prstGeom>
              <a:blipFill>
                <a:blip r:embed="rId5"/>
                <a:stretch>
                  <a:fillRect l="-224" b="-5530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369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 animBg="1"/>
      <p:bldP spid="8" grpId="0" animBg="1"/>
      <p:bldP spid="9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The EM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4"/>
                <a:ext cx="11600328" cy="5746376"/>
              </a:xfrm>
            </p:spPr>
            <p:txBody>
              <a:bodyPr>
                <a:normAutofit/>
              </a:bodyPr>
              <a:lstStyle/>
              <a:p>
                <a:r>
                  <a:rPr lang="en-IN" dirty="0"/>
                  <a:t>If we instantiate the EM algorithm with the GMM likelihoods, we will recover the soft k-means algorithm</a:t>
                </a:r>
              </a:p>
              <a:p>
                <a:pPr lvl="2"/>
                <a:r>
                  <a:rPr lang="en-IN" dirty="0"/>
                  <a:t>Thus, the soft k-means algorithm is yet another heuristic way (the k-means </a:t>
                </a:r>
                <a:r>
                  <a:rPr lang="en-IN" dirty="0" err="1"/>
                  <a:t>algo</a:t>
                </a:r>
                <a:r>
                  <a:rPr lang="en-IN" dirty="0"/>
                  <a:t> was the first) to compute an MLE which is difficult to compute directly! </a:t>
                </a:r>
              </a:p>
              <a:p>
                <a:r>
                  <a:rPr lang="en-IN" dirty="0"/>
                  <a:t>The EM algorithm has pros and cons over alternating optimization</a:t>
                </a:r>
              </a:p>
              <a:p>
                <a:pPr lvl="2"/>
                <a:r>
                  <a:rPr lang="en-IN" b="1" dirty="0">
                    <a:solidFill>
                      <a:srgbClr val="FF0000"/>
                    </a:solidFill>
                  </a:rPr>
                  <a:t>Con</a:t>
                </a:r>
                <a:r>
                  <a:rPr lang="en-IN" dirty="0"/>
                  <a:t>: EM is usually more expensive to execute than alternating optimization</a:t>
                </a:r>
              </a:p>
              <a:p>
                <a:pPr lvl="2"/>
                <a:r>
                  <a:rPr lang="en-IN" b="1" dirty="0">
                    <a:solidFill>
                      <a:srgbClr val="00B050"/>
                    </a:solidFill>
                  </a:rPr>
                  <a:t>Pro</a:t>
                </a:r>
                <a:r>
                  <a:rPr lang="en-IN" dirty="0"/>
                  <a:t>: EM will ensures that objective value of the original problem i.e.</a:t>
                </a:r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IN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𝛍</m:t>
                                    </m:r>
                                  </m:e>
                                  <m:sup>
                                    <m: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𝛍</m:t>
                                    </m:r>
                                  </m:e>
                                  <m:sup>
                                    <m: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ℝ</m:t>
                                    </m:r>
                                  </m:e>
                                  <m:sup>
                                    <m:r>
                                      <a:rPr lang="en-IN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lim>
                            </m:limLow>
                          </m:fName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IN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func>
                                  <m:func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nary>
                                          <m:naryPr>
                                            <m:chr m:val="∑"/>
                                            <m:limLoc m:val="subSup"/>
                                            <m:supHide m:val="on"/>
                                            <m:ctrlP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a:rPr lang="en-IN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  <m:r>
                                              <a:rPr lang="en-IN">
                                                <a:latin typeface="Cambria Math" panose="02040503050406030204" pitchFamily="18" charset="0"/>
                                              </a:rPr>
                                              <m:t>∈</m:t>
                                            </m:r>
                                            <m:d>
                                              <m:dPr>
                                                <m:begChr m:val="{"/>
                                                <m:endChr m:val="}"/>
                                                <m:ctrlPr>
                                                  <a:rPr lang="en-IN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IN">
                                                    <a:latin typeface="Cambria Math" panose="02040503050406030204" pitchFamily="18" charset="0"/>
                                                  </a:rPr>
                                                  <m:t>1,2</m:t>
                                                </m:r>
                                              </m:e>
                                            </m:d>
                                          </m:sub>
                                          <m:sup/>
                                          <m:e>
                                            <m:r>
                                              <a:rPr lang="en-IN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ℙ</m:t>
                                            </m:r>
                                            <m:d>
                                              <m:dPr>
                                                <m:begChr m:val="["/>
                                                <m:endChr m:val="]"/>
                                                <m:ctrlPr>
                                                  <a:rPr lang="en-IN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p>
                                                  <m:sSupPr>
                                                    <m:ctrlPr>
                                                      <a:rPr lang="en-IN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IN" b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𝐱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IN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p>
                                                </m:sSup>
                                                <m:r>
                                                  <a:rPr lang="en-IN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IN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IN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𝑧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IN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IN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=</m:t>
                                                </m:r>
                                                <m:r>
                                                  <a:rPr lang="en-IN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𝑐</m:t>
                                                </m:r>
                                                <m:r>
                                                  <a:rPr lang="en-IN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 | </m:t>
                                                </m:r>
                                                <m:sSup>
                                                  <m:sSupPr>
                                                    <m:ctrlPr>
                                                      <a:rPr lang="en-IN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IN" b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𝛍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IN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sup>
                                                </m:sSup>
                                                <m:r>
                                                  <a:rPr lang="en-IN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sSup>
                                                  <m:sSupPr>
                                                    <m:ctrlPr>
                                                      <a:rPr lang="en-IN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IN" b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𝛍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IN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p>
                                                </m:sSup>
                                              </m:e>
                                            </m:d>
                                          </m:e>
                                        </m:nary>
                                      </m:e>
                                    </m:d>
                                  </m:e>
                                </m:func>
                              </m:e>
                            </m:nary>
                          </m:e>
                        </m:func>
                      </m:e>
                    </m:func>
                  </m:oMath>
                </a14:m>
                <a:endParaRPr lang="en-IN" dirty="0"/>
              </a:p>
              <a:p>
                <a:pPr lvl="2"/>
                <a:r>
                  <a:rPr lang="en-IN" dirty="0"/>
                  <a:t>… always keeps going up at every iteration – monotonic progress!!</a:t>
                </a:r>
              </a:p>
              <a:p>
                <a:pPr lvl="2"/>
                <a:r>
                  <a:rPr lang="en-IN" dirty="0"/>
                  <a:t>However, no guarantee that we will ever reach the global maximum</a:t>
                </a:r>
              </a:p>
              <a:p>
                <a:pPr lvl="2"/>
                <a:r>
                  <a:rPr lang="en-IN" dirty="0"/>
                  <a:t>May converge to, and get stuck at, a local maximum instead</a:t>
                </a:r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4"/>
                <a:ext cx="11600328" cy="5746376"/>
              </a:xfrm>
              <a:blipFill>
                <a:blip r:embed="rId2"/>
                <a:stretch>
                  <a:fillRect l="-578" t="-2545" r="-89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70562" y="4274049"/>
            <a:ext cx="1869896" cy="678095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894151" y="1472095"/>
                <a:ext cx="6318732" cy="5240794"/>
              </a:xfrm>
              <a:prstGeom prst="rect">
                <a:avLst/>
              </a:prstGeom>
              <a:solidFill>
                <a:schemeClr val="tx1"/>
              </a:solidFill>
              <a:ln w="38100">
                <a:solidFill>
                  <a:schemeClr val="accent2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IN" sz="3600" dirty="0">
                    <a:solidFill>
                      <a:schemeClr val="bg1"/>
                    </a:solidFill>
                    <a:latin typeface="Calibri Light" panose="020F0302020204030204"/>
                  </a:rPr>
                  <a:t>EM for GMM</a:t>
                </a:r>
              </a:p>
              <a:p>
                <a:pPr marL="514350" lvl="0" indent="-514350">
                  <a:buFont typeface="+mj-lt"/>
                  <a:buAutoNum type="arabicPeriod"/>
                </a:pPr>
                <a:r>
                  <a:rPr lang="en-IN" sz="3200" dirty="0">
                    <a:solidFill>
                      <a:schemeClr val="bg1"/>
                    </a:solidFill>
                    <a:latin typeface="Calibri Light" panose="020F0302020204030204"/>
                  </a:rPr>
                  <a:t>Initialize means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32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p>
                                <m: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=1…</m:t>
                        </m:r>
                        <m: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en-US" sz="3200" b="1" dirty="0">
                  <a:solidFill>
                    <a:schemeClr val="bg1"/>
                  </a:solidFill>
                  <a:latin typeface="Calibri Light" panose="020F0302020204030204"/>
                </a:endParaRPr>
              </a:p>
              <a:p>
                <a:pPr marL="514350" lvl="0" indent="-514350">
                  <a:buFont typeface="+mj-lt"/>
                  <a:buAutoNum type="arabicPeriod"/>
                </a:pPr>
                <a:r>
                  <a:rPr lang="en-IN" sz="3200" dirty="0">
                    <a:solidFill>
                      <a:schemeClr val="bg1"/>
                    </a:solidFill>
                    <a:latin typeface="Calibri Light" panose="020F0302020204030204"/>
                  </a:rPr>
                  <a:t>For 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chemeClr val="bg1"/>
                    </a:solidFill>
                    <a:latin typeface="Calibri Light" panose="020F0302020204030204"/>
                  </a:rPr>
                  <a:t>, update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Calibri Light" panose="020F0302020204030204"/>
                  </a:rPr>
                  <a:t> using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p>
                            <m: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e>
                    </m:d>
                  </m:oMath>
                </a14:m>
                <a:endParaRPr lang="en-IN" sz="3200" dirty="0">
                  <a:solidFill>
                    <a:schemeClr val="bg1"/>
                  </a:solidFill>
                  <a:latin typeface="Calibri Light" panose="020F0302020204030204"/>
                </a:endParaRP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IN" sz="3200" dirty="0">
                    <a:solidFill>
                      <a:schemeClr val="bg1"/>
                    </a:solidFill>
                    <a:latin typeface="Calibri Light" panose="020F0302020204030204"/>
                  </a:rPr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IN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sz="3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IN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IN" sz="32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IN" sz="32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sz="3200" b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𝐱</m:t>
                                            </m:r>
                                          </m:e>
                                          <m:sup>
                                            <m:r>
                                              <a:rPr lang="en-IN" sz="32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p>
                                        </m:sSup>
                                        <m:r>
                                          <a:rPr lang="en-IN" sz="32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p>
                                          <m:sSupPr>
                                            <m:ctrlPr>
                                              <a:rPr lang="en-IN" sz="32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sz="3200" b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𝛍</m:t>
                                            </m:r>
                                          </m:e>
                                          <m:sup>
                                            <m:r>
                                              <a:rPr lang="en-IN" sz="32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b>
                                    <m:r>
                                      <a:rPr lang="en-IN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IN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sz="3200" dirty="0">
                  <a:solidFill>
                    <a:schemeClr val="bg1"/>
                  </a:solidFill>
                  <a:latin typeface="Calibri Light" panose="020F0302020204030204"/>
                </a:endParaRP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sz="3200" dirty="0">
                    <a:solidFill>
                      <a:schemeClr val="bg1"/>
                    </a:solidFill>
                    <a:latin typeface="Calibri Light" panose="020F0302020204030204"/>
                  </a:rPr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IN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  <m:sup>
                            <m: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</m:num>
                      <m:den>
                        <m:nary>
                          <m:naryPr>
                            <m:chr m:val="∑"/>
                            <m:limLoc m:val="subSup"/>
                            <m:ctrlP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  <m:sup>
                                <m: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</m:e>
                        </m:nary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Calibri Light" panose="020F0302020204030204"/>
                  </a:rPr>
                  <a:t> (normalize)</a:t>
                </a:r>
              </a:p>
              <a:p>
                <a:pPr marL="514350" lvl="0" indent="-514350">
                  <a:buFont typeface="+mj-lt"/>
                  <a:buAutoNum type="arabicPeriod"/>
                </a:pPr>
                <a:r>
                  <a:rPr lang="en-IN" sz="3200" dirty="0">
                    <a:solidFill>
                      <a:schemeClr val="bg1"/>
                    </a:solidFill>
                    <a:latin typeface="Calibri Light" panose="020F0302020204030204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IN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IN" sz="32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  <m:sup>
                            <m:r>
                              <a:rPr lang="en-IN" sz="32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</m:e>
                    </m:nary>
                  </m:oMath>
                </a14:m>
                <a:endParaRPr lang="en-IN" sz="3200" dirty="0">
                  <a:solidFill>
                    <a:schemeClr val="bg1"/>
                  </a:solidFill>
                  <a:latin typeface="Calibri Light" panose="020F0302020204030204"/>
                </a:endParaRPr>
              </a:p>
              <a:p>
                <a:pPr marL="514350" lvl="0" indent="-514350">
                  <a:buFont typeface="+mj-lt"/>
                  <a:buAutoNum type="arabicPeriod"/>
                </a:pPr>
                <a:r>
                  <a:rPr lang="en-IN" sz="3200" dirty="0">
                    <a:solidFill>
                      <a:schemeClr val="bg1"/>
                    </a:solidFill>
                    <a:latin typeface="Calibri Light" panose="020F0302020204030204"/>
                  </a:rPr>
                  <a:t>Update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𝛍</m:t>
                        </m:r>
                      </m:e>
                      <m:sup>
                        <m:r>
                          <a:rPr lang="en-IN" sz="3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IN" sz="32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3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IN" sz="32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3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sz="3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3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IN" sz="32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  <m:sup>
                            <m:r>
                              <a:rPr lang="en-IN" sz="32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r>
                          <a:rPr lang="en-IN" sz="3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 sz="32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endParaRPr lang="en-US" sz="3200" dirty="0">
                  <a:solidFill>
                    <a:schemeClr val="bg1"/>
                  </a:solidFill>
                  <a:latin typeface="Calibri Light" panose="020F0302020204030204"/>
                </a:endParaRPr>
              </a:p>
              <a:p>
                <a:pPr marL="514350" lvl="0" indent="-514350">
                  <a:buFont typeface="+mj-lt"/>
                  <a:buAutoNum type="arabicPeriod"/>
                </a:pPr>
                <a:r>
                  <a:rPr lang="en-IN" sz="3200" dirty="0">
                    <a:solidFill>
                      <a:schemeClr val="bg1"/>
                    </a:solidFill>
                    <a:latin typeface="Calibri Light" panose="020F0302020204030204"/>
                  </a:rPr>
                  <a:t>Repeat until convergence</a:t>
                </a:r>
                <a:endParaRPr lang="en-US" sz="3200" dirty="0">
                  <a:solidFill>
                    <a:schemeClr val="bg1"/>
                  </a:solidFill>
                  <a:latin typeface="Calibri Light" panose="020F0302020204030204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4151" y="1472095"/>
                <a:ext cx="6318732" cy="5240794"/>
              </a:xfrm>
              <a:prstGeom prst="rect">
                <a:avLst/>
              </a:prstGeom>
              <a:blipFill>
                <a:blip r:embed="rId3"/>
                <a:stretch>
                  <a:fillRect l="-2303" t="-1386" b="-2656"/>
                </a:stretch>
              </a:blipFill>
              <a:ln w="38100">
                <a:solidFill>
                  <a:schemeClr val="accent2"/>
                </a:solidFill>
                <a:prstDash val="dash"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4B06B474-C93D-029D-D5F4-8A46D7987ED9}"/>
              </a:ext>
            </a:extLst>
          </p:cNvPr>
          <p:cNvGrpSpPr/>
          <p:nvPr/>
        </p:nvGrpSpPr>
        <p:grpSpPr>
          <a:xfrm>
            <a:off x="10646658" y="453012"/>
            <a:ext cx="1143000" cy="1143000"/>
            <a:chOff x="2379643" y="355681"/>
            <a:chExt cx="1143000" cy="11430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14CDDFF-C57F-944E-BF61-8C55671B79FF}"/>
                </a:ext>
              </a:extLst>
            </p:cNvPr>
            <p:cNvSpPr/>
            <p:nvPr/>
          </p:nvSpPr>
          <p:spPr>
            <a:xfrm>
              <a:off x="2458535" y="428705"/>
              <a:ext cx="996869" cy="99686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098476D-05A7-1A8C-E331-BF595BA30C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79643" y="355681"/>
              <a:ext cx="1143000" cy="1143000"/>
            </a:xfrm>
            <a:custGeom>
              <a:avLst/>
              <a:gdLst>
                <a:gd name="connsiteX0" fmla="*/ 2286000 w 4572000"/>
                <a:gd name="connsiteY0" fmla="*/ 472140 h 4572000"/>
                <a:gd name="connsiteX1" fmla="*/ 457200 w 4572000"/>
                <a:gd name="connsiteY1" fmla="*/ 2300940 h 4572000"/>
                <a:gd name="connsiteX2" fmla="*/ 2286000 w 4572000"/>
                <a:gd name="connsiteY2" fmla="*/ 4129740 h 4572000"/>
                <a:gd name="connsiteX3" fmla="*/ 4114800 w 4572000"/>
                <a:gd name="connsiteY3" fmla="*/ 2300940 h 4572000"/>
                <a:gd name="connsiteX4" fmla="*/ 2286000 w 4572000"/>
                <a:gd name="connsiteY4" fmla="*/ 472140 h 4572000"/>
                <a:gd name="connsiteX5" fmla="*/ 2286000 w 4572000"/>
                <a:gd name="connsiteY5" fmla="*/ 0 h 4572000"/>
                <a:gd name="connsiteX6" fmla="*/ 4572000 w 4572000"/>
                <a:gd name="connsiteY6" fmla="*/ 2286000 h 4572000"/>
                <a:gd name="connsiteX7" fmla="*/ 2286000 w 4572000"/>
                <a:gd name="connsiteY7" fmla="*/ 4572000 h 4572000"/>
                <a:gd name="connsiteX8" fmla="*/ 0 w 4572000"/>
                <a:gd name="connsiteY8" fmla="*/ 2286000 h 4572000"/>
                <a:gd name="connsiteX9" fmla="*/ 2286000 w 4572000"/>
                <a:gd name="connsiteY9" fmla="*/ 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0" h="4572000">
                  <a:moveTo>
                    <a:pt x="2286000" y="472140"/>
                  </a:moveTo>
                  <a:cubicBezTo>
                    <a:pt x="1275982" y="472140"/>
                    <a:pt x="457200" y="1290922"/>
                    <a:pt x="457200" y="2300940"/>
                  </a:cubicBezTo>
                  <a:cubicBezTo>
                    <a:pt x="457200" y="3310958"/>
                    <a:pt x="1275982" y="4129740"/>
                    <a:pt x="2286000" y="4129740"/>
                  </a:cubicBezTo>
                  <a:cubicBezTo>
                    <a:pt x="3296018" y="4129740"/>
                    <a:pt x="4114800" y="3310958"/>
                    <a:pt x="4114800" y="2300940"/>
                  </a:cubicBezTo>
                  <a:cubicBezTo>
                    <a:pt x="4114800" y="1290922"/>
                    <a:pt x="3296018" y="472140"/>
                    <a:pt x="2286000" y="472140"/>
                  </a:cubicBezTo>
                  <a:close/>
                  <a:moveTo>
                    <a:pt x="2286000" y="0"/>
                  </a:moveTo>
                  <a:cubicBezTo>
                    <a:pt x="3548523" y="0"/>
                    <a:pt x="4572000" y="1023477"/>
                    <a:pt x="4572000" y="2286000"/>
                  </a:cubicBezTo>
                  <a:cubicBezTo>
                    <a:pt x="4572000" y="3548523"/>
                    <a:pt x="3548523" y="4572000"/>
                    <a:pt x="2286000" y="4572000"/>
                  </a:cubicBezTo>
                  <a:cubicBezTo>
                    <a:pt x="1023477" y="4572000"/>
                    <a:pt x="0" y="3548523"/>
                    <a:pt x="0" y="2286000"/>
                  </a:cubicBezTo>
                  <a:cubicBezTo>
                    <a:pt x="0" y="1023477"/>
                    <a:pt x="1023477" y="0"/>
                    <a:pt x="228600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sz="160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F1DA26C-F672-9822-FD65-19C2EB71631F}"/>
                </a:ext>
              </a:extLst>
            </p:cNvPr>
            <p:cNvGrpSpPr/>
            <p:nvPr/>
          </p:nvGrpSpPr>
          <p:grpSpPr>
            <a:xfrm>
              <a:off x="2676823" y="704523"/>
              <a:ext cx="548640" cy="320040"/>
              <a:chOff x="8209190" y="1852901"/>
              <a:chExt cx="2194560" cy="1280160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369C4AED-F4D4-822C-A60F-633A8EDF604A}"/>
                  </a:ext>
                </a:extLst>
              </p:cNvPr>
              <p:cNvSpPr/>
              <p:nvPr/>
            </p:nvSpPr>
            <p:spPr>
              <a:xfrm>
                <a:off x="820919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 sz="1600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BD992C05-53DD-2DD4-78F2-3C51CCE24768}"/>
                  </a:ext>
                </a:extLst>
              </p:cNvPr>
              <p:cNvSpPr/>
              <p:nvPr/>
            </p:nvSpPr>
            <p:spPr>
              <a:xfrm>
                <a:off x="976367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 sz="16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ular Callout 21"/>
              <p:cNvSpPr/>
              <p:nvPr/>
            </p:nvSpPr>
            <p:spPr>
              <a:xfrm>
                <a:off x="267861" y="36191"/>
                <a:ext cx="10117215" cy="1290794"/>
              </a:xfrm>
              <a:prstGeom prst="wedgeRectCallout">
                <a:avLst>
                  <a:gd name="adj1" fmla="val 57107"/>
                  <a:gd name="adj2" fmla="val 47888"/>
                </a:avLst>
              </a:prstGeom>
              <a:solidFill>
                <a:schemeClr val="tx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2400" b="1" dirty="0">
                    <a:solidFill>
                      <a:schemeClr val="bg1"/>
                    </a:solidFill>
                    <a:latin typeface="+mj-lt"/>
                  </a:rPr>
                  <a:t>Note</a:t>
                </a:r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: assumptions such as </a:t>
                </a:r>
                <a14:m>
                  <m:oMath xmlns:m="http://schemas.openxmlformats.org/officeDocument/2006/math">
                    <m:r>
                      <a:rPr lang="en-I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| </m:t>
                        </m:r>
                        <m:sSup>
                          <m:sSupPr>
                            <m:ctrlP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𝛍</m:t>
                            </m:r>
                          </m:e>
                          <m:sup>
                            <m: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𝛍</m:t>
                            </m:r>
                          </m:e>
                          <m:sup>
                            <m: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I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IN" sz="24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:r>
                  <a:rPr lang="en-IN" sz="2400" dirty="0" err="1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const</a:t>
                </a:r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 are made for sake of simplicity. Can execute EM perfectly without making these assumptions as well. However, then updates get more involved – be careful not to make mistakes</a:t>
                </a:r>
              </a:p>
            </p:txBody>
          </p:sp>
        </mc:Choice>
        <mc:Fallback xmlns="">
          <p:sp>
            <p:nvSpPr>
              <p:cNvPr id="22" name="Rectangular Callout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861" y="36191"/>
                <a:ext cx="10117215" cy="1290794"/>
              </a:xfrm>
              <a:prstGeom prst="wedgeRectCallout">
                <a:avLst>
                  <a:gd name="adj1" fmla="val 57107"/>
                  <a:gd name="adj2" fmla="val 47888"/>
                </a:avLst>
              </a:prstGeom>
              <a:blipFill>
                <a:blip r:embed="rId4"/>
                <a:stretch>
                  <a:fillRect l="-224" b="-5046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814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8" grpId="1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5AE0B-A080-688D-1D6F-D34F1990A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Class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478AB-7325-C98A-9389-FEA8DCA43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April 08, 2023 (Saturday), 6PM, L20</a:t>
            </a:r>
          </a:p>
          <a:p>
            <a:r>
              <a:rPr lang="en-US" dirty="0"/>
              <a:t>In lieu of two missed classes on March 24 and April 07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97141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Generative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3" y="1111624"/>
                <a:ext cx="11938645" cy="5746376"/>
              </a:xfrm>
            </p:spPr>
            <p:txBody>
              <a:bodyPr/>
              <a:lstStyle/>
              <a:p>
                <a:r>
                  <a:rPr lang="en-IN" dirty="0"/>
                  <a:t>So far, we looked at probability theory as a tool to express the belief of an ML algorithm that the true label is such and such</a:t>
                </a:r>
              </a:p>
              <a:p>
                <a:pPr lvl="2"/>
                <a:r>
                  <a:rPr lang="en-IN" dirty="0"/>
                  <a:t>Likelihood: given model </a:t>
                </a:r>
                <a14:m>
                  <m:oMath xmlns:m="http://schemas.openxmlformats.org/officeDocument/2006/math">
                    <m:r>
                      <a:rPr lang="en-IN" b="1" i="0" smtClean="0">
                        <a:latin typeface="Cambria Math" panose="02040503050406030204" pitchFamily="18" charset="0"/>
                      </a:rPr>
                      <m:t>𝛉</m:t>
                    </m:r>
                  </m:oMath>
                </a14:m>
                <a:r>
                  <a:rPr lang="en-IN" dirty="0"/>
                  <a:t> it tells us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| </m:t>
                        </m:r>
                        <m:r>
                          <a:rPr lang="en-IN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IN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𝛉</m:t>
                        </m:r>
                      </m:e>
                    </m:d>
                  </m:oMath>
                </a14:m>
                <a:endParaRPr lang="en-IN" dirty="0"/>
              </a:p>
              <a:p>
                <a:r>
                  <a:rPr lang="en-IN" dirty="0"/>
                  <a:t>We also looked at how to use probability theory to express our beliefs about which models are preferred by us and which are not</a:t>
                </a:r>
              </a:p>
              <a:p>
                <a:pPr lvl="2"/>
                <a:r>
                  <a:rPr lang="en-IN" dirty="0"/>
                  <a:t>Prior: this just tells us 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𝛉</m:t>
                        </m:r>
                      </m:e>
                    </m:d>
                  </m:oMath>
                </a14:m>
                <a:endParaRPr lang="en-IN" dirty="0"/>
              </a:p>
              <a:p>
                <a:r>
                  <a:rPr lang="en-IN" dirty="0"/>
                  <a:t>Notice that in all of this, the data features were always considered constant and never questions as being random or flexible</a:t>
                </a:r>
              </a:p>
              <a:p>
                <a:pPr lvl="2"/>
                <a:r>
                  <a:rPr lang="en-IN" dirty="0"/>
                  <a:t>Can we also talk about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| 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IN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𝛉</m:t>
                        </m:r>
                      </m:e>
                    </m:d>
                  </m:oMath>
                </a14:m>
                <a:r>
                  <a:rPr lang="en-IN" dirty="0"/>
                  <a:t>?</a:t>
                </a:r>
              </a:p>
              <a:p>
                <a:pPr lvl="2"/>
                <a:r>
                  <a:rPr lang="en-IN" dirty="0"/>
                  <a:t>Very beneficial: given label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IN" dirty="0"/>
                  <a:t>, this would allow us to generate a new </a:t>
                </a:r>
                <a14:m>
                  <m:oMath xmlns:m="http://schemas.openxmlformats.org/officeDocument/2006/math">
                    <m:r>
                      <a:rPr lang="en-IN" b="1" i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IN" dirty="0"/>
                  <a:t> from the distribution 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| </m:t>
                        </m:r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IN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𝛉</m:t>
                        </m:r>
                      </m:e>
                    </m:d>
                  </m:oMath>
                </a14:m>
                <a:r>
                  <a:rPr lang="en-IN" dirty="0"/>
                  <a:t>?</a:t>
                </a:r>
              </a:p>
              <a:p>
                <a:pPr lvl="2"/>
                <a:r>
                  <a:rPr lang="en-IN" dirty="0"/>
                  <a:t>Can generate new cat images, new laptop designs (GANs do this very thing!)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3" y="1111624"/>
                <a:ext cx="11938645" cy="5746376"/>
              </a:xfrm>
              <a:blipFill>
                <a:blip r:embed="rId2"/>
                <a:stretch>
                  <a:fillRect l="-562" t="-2545" r="-153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9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Generative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4"/>
                <a:ext cx="11938646" cy="5946722"/>
              </a:xfrm>
            </p:spPr>
            <p:txBody>
              <a:bodyPr>
                <a:normAutofit/>
              </a:bodyPr>
              <a:lstStyle/>
              <a:p>
                <a:r>
                  <a:rPr lang="en-IN" dirty="0"/>
                  <a:t>ML </a:t>
                </a:r>
                <a:r>
                  <a:rPr lang="en-IN" dirty="0" err="1"/>
                  <a:t>algos</a:t>
                </a:r>
                <a:r>
                  <a:rPr lang="en-IN" dirty="0"/>
                  <a:t> that can learn dist. of the form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| 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IN" dirty="0"/>
                  <a:t> or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IN" dirty="0"/>
                  <a:t> or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endParaRPr lang="en-IN" dirty="0"/>
              </a:p>
              <a:p>
                <a:r>
                  <a:rPr lang="en-IN" dirty="0"/>
                  <a:t>A slightly funny bit of terminology used in machine learning</a:t>
                </a:r>
              </a:p>
              <a:p>
                <a:pPr lvl="2"/>
                <a:r>
                  <a:rPr lang="en-IN" b="1" dirty="0"/>
                  <a:t>Discriminative Algorithms</a:t>
                </a:r>
                <a:r>
                  <a:rPr lang="en-IN" dirty="0"/>
                  <a:t>: that only use 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| </m:t>
                        </m:r>
                        <m:r>
                          <a:rPr lang="en-IN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IN" dirty="0"/>
                  <a:t> to do their stuff</a:t>
                </a:r>
              </a:p>
              <a:p>
                <a:pPr lvl="2"/>
                <a:r>
                  <a:rPr lang="en-IN" b="1" dirty="0"/>
                  <a:t>Generative Algorithms</a:t>
                </a:r>
                <a:r>
                  <a:rPr lang="en-IN" dirty="0"/>
                  <a:t>: that use 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| </m:t>
                        </m:r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IN" dirty="0">
                    <a:ea typeface="Cambria Math" panose="02040503050406030204" pitchFamily="18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IN" dirty="0"/>
                  <a:t> </a:t>
                </a:r>
                <a:r>
                  <a:rPr lang="en-IN" dirty="0" err="1"/>
                  <a:t>etc</a:t>
                </a:r>
                <a:r>
                  <a:rPr lang="en-IN" dirty="0"/>
                  <a:t> to do their stuff</a:t>
                </a:r>
              </a:p>
              <a:p>
                <a:r>
                  <a:rPr lang="en-IN" dirty="0"/>
                  <a:t>Generative Algorithms have their advantages and disadvantages</a:t>
                </a:r>
              </a:p>
              <a:p>
                <a:pPr lvl="2"/>
                <a:r>
                  <a:rPr lang="en-IN" dirty="0">
                    <a:solidFill>
                      <a:srgbClr val="FF0000"/>
                    </a:solidFill>
                  </a:rPr>
                  <a:t>More expensive</a:t>
                </a:r>
                <a:r>
                  <a:rPr lang="en-IN" dirty="0"/>
                  <a:t>: slower train times, slower test times, larger models</a:t>
                </a:r>
              </a:p>
              <a:p>
                <a:pPr lvl="2"/>
                <a:r>
                  <a:rPr lang="en-IN" dirty="0">
                    <a:solidFill>
                      <a:srgbClr val="FF0000"/>
                    </a:solidFill>
                  </a:rPr>
                  <a:t>An overkill</a:t>
                </a:r>
                <a:r>
                  <a:rPr lang="en-IN" dirty="0"/>
                  <a:t>: often, need only 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| </m:t>
                        </m:r>
                        <m:r>
                          <a:rPr lang="en-IN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IN" dirty="0"/>
                  <a:t> to make predictions – disc. </a:t>
                </a:r>
                <a:r>
                  <a:rPr lang="en-IN" dirty="0" err="1"/>
                  <a:t>algos</a:t>
                </a:r>
                <a:r>
                  <a:rPr lang="en-IN" dirty="0"/>
                  <a:t> enough!</a:t>
                </a:r>
              </a:p>
              <a:p>
                <a:pPr lvl="2"/>
                <a:r>
                  <a:rPr lang="en-IN" dirty="0">
                    <a:solidFill>
                      <a:srgbClr val="00B050"/>
                    </a:solidFill>
                  </a:rPr>
                  <a:t>More frugal</a:t>
                </a:r>
                <a:r>
                  <a:rPr lang="en-IN" dirty="0"/>
                  <a:t>: can work even if we have very less training data (e.g. </a:t>
                </a:r>
                <a:r>
                  <a:rPr lang="en-IN" dirty="0" err="1"/>
                  <a:t>RecSys</a:t>
                </a:r>
                <a:r>
                  <a:rPr lang="en-IN" dirty="0"/>
                  <a:t>)</a:t>
                </a:r>
              </a:p>
              <a:p>
                <a:pPr lvl="2"/>
                <a:r>
                  <a:rPr lang="en-IN" dirty="0">
                    <a:solidFill>
                      <a:srgbClr val="00B050"/>
                    </a:solidFill>
                  </a:rPr>
                  <a:t>More robust</a:t>
                </a:r>
                <a:r>
                  <a:rPr lang="en-IN" dirty="0"/>
                  <a:t>: can work even if features corrupted e.g. some features missing</a:t>
                </a:r>
              </a:p>
              <a:p>
                <a:r>
                  <a:rPr lang="en-IN" dirty="0"/>
                  <a:t>A recent application of generative techniques (GANs </a:t>
                </a:r>
                <a:r>
                  <a:rPr lang="en-IN" dirty="0" err="1"/>
                  <a:t>etc</a:t>
                </a:r>
                <a:r>
                  <a:rPr lang="en-IN" dirty="0"/>
                  <a:t>) allows us to</a:t>
                </a:r>
              </a:p>
              <a:p>
                <a:pPr lvl="2"/>
                <a:r>
                  <a:rPr lang="en-IN" dirty="0"/>
                  <a:t>Generate novel examples of a certain class of data points</a:t>
                </a:r>
              </a:p>
              <a:p>
                <a:pPr lvl="2"/>
                <a:r>
                  <a:rPr lang="en-IN" dirty="0"/>
                  <a:t>Generate more training examples for those classes as well!</a:t>
                </a:r>
              </a:p>
              <a:p>
                <a:pPr lvl="2"/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4"/>
                <a:ext cx="11938646" cy="5946722"/>
              </a:xfrm>
              <a:blipFill>
                <a:blip r:embed="rId2"/>
                <a:stretch>
                  <a:fillRect l="-562" t="-2459" r="-15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2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 very simple generative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3" y="1111624"/>
                <a:ext cx="11938645" cy="5746376"/>
              </a:xfrm>
            </p:spPr>
            <p:txBody>
              <a:bodyPr>
                <a:normAutofit/>
              </a:bodyPr>
              <a:lstStyle/>
              <a:p>
                <a:r>
                  <a:rPr lang="en-IN" dirty="0"/>
                  <a:t>Given a few feature vectors (never mind labels for now)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,…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IN" dirty="0"/>
              </a:p>
              <a:p>
                <a:r>
                  <a:rPr lang="en-IN" dirty="0"/>
                  <a:t>We wish to learn a probability distribution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en-IN" dirty="0"/>
                  <a:t> with support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IN" dirty="0"/>
              </a:p>
              <a:p>
                <a:pPr lvl="2"/>
                <a:r>
                  <a:rPr lang="en-IN" dirty="0"/>
                  <a:t>This distribution should capture interesting properties about the data in a way that allows us to do things like generate similar-looking feature vectors </a:t>
                </a:r>
                <a:r>
                  <a:rPr lang="en-IN" dirty="0" err="1"/>
                  <a:t>etc</a:t>
                </a:r>
                <a:endParaRPr lang="en-IN" dirty="0"/>
              </a:p>
              <a:p>
                <a:r>
                  <a:rPr lang="en-IN" dirty="0"/>
                  <a:t>Let us try to learn a standard Gaussian as this distribution i.e. we wish to learn </a:t>
                </a:r>
                <a14:m>
                  <m:oMath xmlns:m="http://schemas.openxmlformats.org/officeDocument/2006/math">
                    <m:r>
                      <a:rPr lang="en-IN" b="1" i="0" smtClean="0">
                        <a:latin typeface="Cambria Math" panose="02040503050406030204" pitchFamily="18" charset="0"/>
                      </a:rPr>
                      <m:t>𝛍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IN" dirty="0"/>
                  <a:t> so that the distribution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𝛍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dirty="0"/>
                  <a:t> explains the data well</a:t>
                </a:r>
              </a:p>
              <a:p>
                <a:pPr lvl="2"/>
                <a:r>
                  <a:rPr lang="en-IN" dirty="0"/>
                  <a:t>One way is to look for a </a:t>
                </a:r>
                <a14:m>
                  <m:oMath xmlns:m="http://schemas.openxmlformats.org/officeDocument/2006/math">
                    <m:r>
                      <a:rPr lang="en-IN" b="1" i="0" smtClean="0">
                        <a:latin typeface="Cambria Math" panose="02040503050406030204" pitchFamily="18" charset="0"/>
                      </a:rPr>
                      <m:t>𝛍</m:t>
                    </m:r>
                  </m:oMath>
                </a14:m>
                <a:r>
                  <a:rPr lang="en-IN" dirty="0"/>
                  <a:t> that achieves maximum likelihood i.e. MLE!!</a:t>
                </a:r>
              </a:p>
              <a:p>
                <a:pPr lvl="2"/>
                <a:r>
                  <a:rPr lang="en-IN" dirty="0"/>
                  <a:t>As before, assume that our feature vectors were independently generated</a:t>
                </a:r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IN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IN" b="1" i="0" smtClean="0">
                                    <a:latin typeface="Cambria Math" panose="02040503050406030204" pitchFamily="18" charset="0"/>
                                  </a:rPr>
                                  <m:t>𝛍</m:t>
                                </m:r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I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ℝ</m:t>
                                    </m:r>
                                  </m:e>
                                  <m:sup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lim>
                            </m:limLow>
                          </m:fName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 |</m:t>
                                </m:r>
                                <m:r>
                                  <a:rPr lang="en-IN" b="1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IN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𝛍</m:t>
                                </m:r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func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IN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IN" b="1" i="0" smtClean="0">
                                    <a:latin typeface="Cambria Math" panose="02040503050406030204" pitchFamily="18" charset="0"/>
                                  </a:rPr>
                                  <m:t>𝛍</m:t>
                                </m:r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I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ℝ</m:t>
                                    </m:r>
                                  </m:e>
                                  <m:sup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lim>
                            </m:limLow>
                          </m:fName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Sup>
                                  <m:sSubSupPr>
                                    <m:ctrlP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I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IN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b="1" i="0" smtClean="0">
                                                <a:latin typeface="Cambria Math" panose="02040503050406030204" pitchFamily="18" charset="0"/>
                                              </a:rPr>
                                              <m:t>𝐱</m:t>
                                            </m:r>
                                          </m:e>
                                          <m:sup>
                                            <m:r>
                                              <a:rPr lang="en-IN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p>
                                        </m:sSup>
                                        <m:r>
                                          <a:rPr lang="en-IN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IN" b="1" i="0" smtClean="0">
                                            <a:latin typeface="Cambria Math" panose="02040503050406030204" pitchFamily="18" charset="0"/>
                                          </a:rPr>
                                          <m:t>𝛍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nary>
                          </m:e>
                        </m:func>
                      </m:e>
                    </m:func>
                  </m:oMath>
                </a14:m>
                <a:r>
                  <a:rPr lang="en-IN" dirty="0"/>
                  <a:t> which, upon applying first order optimality, gives 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b="1" i="0" smtClean="0">
                                <a:latin typeface="Cambria Math" panose="02040503050406030204" pitchFamily="18" charset="0"/>
                              </a:rPr>
                              <m:t>𝛍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IN" b="0" i="0" dirty="0" smtClean="0">
                            <a:latin typeface="Cambria Math" panose="02040503050406030204" pitchFamily="18" charset="0"/>
                          </a:rPr>
                          <m:t>MLE</m:t>
                        </m:r>
                      </m:sub>
                    </m:sSub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endParaRPr lang="en-IN" dirty="0"/>
              </a:p>
              <a:p>
                <a:r>
                  <a:rPr lang="en-IN" dirty="0"/>
                  <a:t>We just learnt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𝛍</m:t>
                                </m:r>
                              </m:e>
                            </m:acc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dirty="0">
                                <a:latin typeface="Cambria Math" panose="02040503050406030204" pitchFamily="18" charset="0"/>
                              </a:rPr>
                              <m:t>MLE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dirty="0"/>
                  <a:t> as our generating dist. for data features!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3" y="1111624"/>
                <a:ext cx="11938645" cy="5746376"/>
              </a:xfrm>
              <a:blipFill>
                <a:blip r:embed="rId2"/>
                <a:stretch>
                  <a:fillRect l="-562" t="-2439" r="-1226" b="-95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6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Still more powerful generative model?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353" y="1111624"/>
            <a:ext cx="11938647" cy="5300823"/>
          </a:xfrm>
        </p:spPr>
        <p:txBody>
          <a:bodyPr/>
          <a:lstStyle/>
          <a:p>
            <a:r>
              <a:rPr lang="en-IN" dirty="0"/>
              <a:t>Suppose we are concerned that a single Gaussian cannot capture all the variations in our data</a:t>
            </a:r>
          </a:p>
          <a:p>
            <a:pPr lvl="2"/>
            <a:r>
              <a:rPr lang="en-IN" dirty="0"/>
              <a:t>Can we learn 2 (or more) Gaussians to represent our data instead?</a:t>
            </a:r>
          </a:p>
          <a:p>
            <a:pPr lvl="2"/>
            <a:r>
              <a:rPr lang="en-IN" dirty="0"/>
              <a:t>Such a generative model is often called a </a:t>
            </a:r>
            <a:r>
              <a:rPr lang="en-IN" i="0" dirty="0"/>
              <a:t>mixture </a:t>
            </a:r>
            <a:r>
              <a:rPr lang="en-IN" dirty="0"/>
              <a:t>of Gaussians</a:t>
            </a:r>
          </a:p>
          <a:p>
            <a:r>
              <a:rPr lang="en-IN" dirty="0"/>
              <a:t>The Expectation Maximization (EM) algorithm is a very powerful technique for performing this and several other tasks</a:t>
            </a:r>
          </a:p>
          <a:p>
            <a:pPr lvl="2"/>
            <a:r>
              <a:rPr lang="en-IN" dirty="0"/>
              <a:t>Soft clustering, learning Gaussian mixture models (GMM)</a:t>
            </a:r>
          </a:p>
          <a:p>
            <a:pPr lvl="2"/>
            <a:r>
              <a:rPr lang="en-IN" dirty="0"/>
              <a:t>Robust learning, Mixed Regression</a:t>
            </a:r>
          </a:p>
          <a:p>
            <a:pPr lvl="2"/>
            <a:r>
              <a:rPr lang="en-IN" dirty="0"/>
              <a:t>Also underlies more powerful </a:t>
            </a:r>
            <a:r>
              <a:rPr lang="en-IN" i="0" dirty="0"/>
              <a:t>variational </a:t>
            </a:r>
            <a:r>
              <a:rPr lang="en-IN" dirty="0"/>
              <a:t>algorithms such as VAE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47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Learning a Mixture of Two Gaussians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4"/>
                <a:ext cx="11938646" cy="5746376"/>
              </a:xfrm>
            </p:spPr>
            <p:txBody>
              <a:bodyPr/>
              <a:lstStyle/>
              <a:p>
                <a:r>
                  <a:rPr lang="en-IN" dirty="0"/>
                  <a:t>We suspect that instead of one Gaussian, two Gaussians are involved in generating our feature vectors</a:t>
                </a:r>
              </a:p>
              <a:p>
                <a:pPr lvl="2"/>
                <a:r>
                  <a:rPr lang="en-IN" dirty="0"/>
                  <a:t>Let us call them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𝛍</m:t>
                            </m:r>
                          </m:e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dirty="0"/>
                  <a:t> and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𝛍</m:t>
                            </m:r>
                          </m:e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lang="en-IN" dirty="0"/>
              </a:p>
              <a:p>
                <a:pPr lvl="2"/>
                <a:r>
                  <a:rPr lang="en-IN" dirty="0"/>
                  <a:t>Each of these is called a </a:t>
                </a:r>
                <a:r>
                  <a:rPr lang="en-IN" i="0" dirty="0"/>
                  <a:t>component</a:t>
                </a:r>
                <a:r>
                  <a:rPr lang="en-IN" dirty="0"/>
                  <a:t> of this GMM</a:t>
                </a:r>
              </a:p>
              <a:p>
                <a:pPr lvl="2"/>
                <a:r>
                  <a:rPr lang="en-IN" dirty="0"/>
                  <a:t>Covariance matrices, more than two components can also be incorporated</a:t>
                </a:r>
              </a:p>
              <a:p>
                <a:r>
                  <a:rPr lang="en-IN" dirty="0"/>
                  <a:t>Since we are unsure which data point came from which component, we introduce a </a:t>
                </a:r>
                <a:r>
                  <a:rPr lang="en-IN" i="1" dirty="0"/>
                  <a:t>latent variable</a:t>
                </a:r>
                <a:r>
                  <a:rPr lang="en-I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</m:oMath>
                </a14:m>
                <a:r>
                  <a:rPr lang="en-IN" dirty="0"/>
                  <a:t> per data point to denote this</a:t>
                </a:r>
              </a:p>
              <a:p>
                <a:pPr lvl="2"/>
                <a:r>
                  <a:rPr lang="en-IN" dirty="0"/>
                  <a:t>The English word “latent” means hidden or dormant or concealed</a:t>
                </a:r>
              </a:p>
              <a:p>
                <a:pPr lvl="2"/>
                <a:r>
                  <a:rPr lang="en-IN" dirty="0"/>
                  <a:t>Nice name since this variable describes something that was hidden from us</a:t>
                </a:r>
              </a:p>
              <a:p>
                <a:pPr lvl="2"/>
                <a:r>
                  <a:rPr lang="en-IN" dirty="0"/>
                  <a:t>These latent variables may seem similar to the one we used in (soft) k-means</a:t>
                </a:r>
              </a:p>
              <a:p>
                <a:pPr lvl="2"/>
                <a:r>
                  <a:rPr lang="en-IN" dirty="0"/>
                  <a:t>Not an accident – the connections will be clear soon!</a:t>
                </a:r>
              </a:p>
              <a:p>
                <a:pPr lvl="2"/>
                <a:r>
                  <a:rPr lang="en-IN" dirty="0"/>
                  <a:t>Latent variables can be discrete or continuous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4"/>
                <a:ext cx="11938646" cy="5746376"/>
              </a:xfrm>
              <a:blipFill>
                <a:blip r:embed="rId4"/>
                <a:stretch>
                  <a:fillRect l="-562" t="-2545" r="-204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7</a:t>
            </a:fld>
            <a:endParaRPr lang="en-US"/>
          </a:p>
        </p:txBody>
      </p:sp>
      <p:grpSp>
        <p:nvGrpSpPr>
          <p:cNvPr id="72" name="Group 71"/>
          <p:cNvGrpSpPr/>
          <p:nvPr/>
        </p:nvGrpSpPr>
        <p:grpSpPr>
          <a:xfrm>
            <a:off x="395052" y="806243"/>
            <a:ext cx="11316929" cy="2536723"/>
            <a:chOff x="395052" y="806243"/>
            <a:chExt cx="11316929" cy="2536723"/>
          </a:xfrm>
          <a:solidFill>
            <a:schemeClr val="tx1"/>
          </a:solidFill>
        </p:grpSpPr>
        <p:sp>
          <p:nvSpPr>
            <p:cNvPr id="38" name="Rectangle 37"/>
            <p:cNvSpPr/>
            <p:nvPr/>
          </p:nvSpPr>
          <p:spPr>
            <a:xfrm>
              <a:off x="395052" y="806243"/>
              <a:ext cx="11316929" cy="2536723"/>
            </a:xfrm>
            <a:prstGeom prst="rect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bg1"/>
                </a:solidFill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1117082" y="2841465"/>
              <a:ext cx="9962802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Multiply 39"/>
            <p:cNvSpPr/>
            <p:nvPr/>
          </p:nvSpPr>
          <p:spPr>
            <a:xfrm>
              <a:off x="7931006" y="2710232"/>
              <a:ext cx="315350" cy="315350"/>
            </a:xfrm>
            <a:prstGeom prst="mathMultiply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1" name="Multiply 40"/>
            <p:cNvSpPr/>
            <p:nvPr/>
          </p:nvSpPr>
          <p:spPr>
            <a:xfrm>
              <a:off x="3950609" y="2710232"/>
              <a:ext cx="315350" cy="315350"/>
            </a:xfrm>
            <a:prstGeom prst="mathMultiply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1743" y="2953040"/>
              <a:ext cx="508432" cy="329201"/>
            </a:xfrm>
            <a:prstGeom prst="rect">
              <a:avLst/>
            </a:prstGeom>
            <a:grpFill/>
          </p:spPr>
        </p:pic>
        <p:pic>
          <p:nvPicPr>
            <p:cNvPr id="43" name="Picture 42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2140" y="2953040"/>
              <a:ext cx="499287" cy="329201"/>
            </a:xfrm>
            <a:prstGeom prst="rect">
              <a:avLst/>
            </a:prstGeom>
            <a:grpFill/>
          </p:spPr>
        </p:pic>
        <p:grpSp>
          <p:nvGrpSpPr>
            <p:cNvPr id="44" name="Group 43"/>
            <p:cNvGrpSpPr/>
            <p:nvPr/>
          </p:nvGrpSpPr>
          <p:grpSpPr>
            <a:xfrm>
              <a:off x="1312376" y="880081"/>
              <a:ext cx="9572214" cy="1987826"/>
              <a:chOff x="420186" y="398765"/>
              <a:chExt cx="9572214" cy="1987826"/>
            </a:xfrm>
            <a:grpFill/>
          </p:grpSpPr>
          <p:grpSp>
            <p:nvGrpSpPr>
              <p:cNvPr id="45" name="Group 44"/>
              <p:cNvGrpSpPr/>
              <p:nvPr/>
            </p:nvGrpSpPr>
            <p:grpSpPr>
              <a:xfrm>
                <a:off x="420186" y="398765"/>
                <a:ext cx="5586728" cy="1987826"/>
                <a:chOff x="420186" y="398765"/>
                <a:chExt cx="5586728" cy="1987826"/>
              </a:xfrm>
              <a:grpFill/>
            </p:grpSpPr>
            <p:grpSp>
              <p:nvGrpSpPr>
                <p:cNvPr id="52" name="Group 51"/>
                <p:cNvGrpSpPr/>
                <p:nvPr/>
              </p:nvGrpSpPr>
              <p:grpSpPr>
                <a:xfrm>
                  <a:off x="420186" y="398765"/>
                  <a:ext cx="5586728" cy="1869175"/>
                  <a:chOff x="420186" y="398765"/>
                  <a:chExt cx="5586728" cy="1869175"/>
                </a:xfrm>
                <a:grpFill/>
              </p:grpSpPr>
              <p:sp>
                <p:nvSpPr>
                  <p:cNvPr id="54" name="Freeform 53"/>
                  <p:cNvSpPr/>
                  <p:nvPr/>
                </p:nvSpPr>
                <p:spPr>
                  <a:xfrm>
                    <a:off x="439759" y="412208"/>
                    <a:ext cx="5547578" cy="1855732"/>
                  </a:xfrm>
                  <a:custGeom>
                    <a:avLst/>
                    <a:gdLst>
                      <a:gd name="connsiteX0" fmla="*/ 2757812 w 5547578"/>
                      <a:gd name="connsiteY0" fmla="*/ 0 h 1855732"/>
                      <a:gd name="connsiteX1" fmla="*/ 2773789 w 5547578"/>
                      <a:gd name="connsiteY1" fmla="*/ 2411 h 1855732"/>
                      <a:gd name="connsiteX2" fmla="*/ 2789766 w 5547578"/>
                      <a:gd name="connsiteY2" fmla="*/ 0 h 1855732"/>
                      <a:gd name="connsiteX3" fmla="*/ 2789763 w 5547578"/>
                      <a:gd name="connsiteY3" fmla="*/ 4821 h 1855732"/>
                      <a:gd name="connsiteX4" fmla="*/ 2836666 w 5547578"/>
                      <a:gd name="connsiteY4" fmla="*/ 11897 h 1855732"/>
                      <a:gd name="connsiteX5" fmla="*/ 3905369 w 5547578"/>
                      <a:gd name="connsiteY5" fmla="*/ 1243613 h 1855732"/>
                      <a:gd name="connsiteX6" fmla="*/ 5547578 w 5547578"/>
                      <a:gd name="connsiteY6" fmla="*/ 1855637 h 1855732"/>
                      <a:gd name="connsiteX7" fmla="*/ 2785533 w 5547578"/>
                      <a:gd name="connsiteY7" fmla="*/ 1855731 h 1855732"/>
                      <a:gd name="connsiteX8" fmla="*/ 2785533 w 5547578"/>
                      <a:gd name="connsiteY8" fmla="*/ 1855732 h 1855732"/>
                      <a:gd name="connsiteX9" fmla="*/ 2773789 w 5547578"/>
                      <a:gd name="connsiteY9" fmla="*/ 1855732 h 1855732"/>
                      <a:gd name="connsiteX10" fmla="*/ 2762045 w 5547578"/>
                      <a:gd name="connsiteY10" fmla="*/ 1855732 h 1855732"/>
                      <a:gd name="connsiteX11" fmla="*/ 2762045 w 5547578"/>
                      <a:gd name="connsiteY11" fmla="*/ 1855731 h 1855732"/>
                      <a:gd name="connsiteX12" fmla="*/ 0 w 5547578"/>
                      <a:gd name="connsiteY12" fmla="*/ 1855637 h 1855732"/>
                      <a:gd name="connsiteX13" fmla="*/ 1642209 w 5547578"/>
                      <a:gd name="connsiteY13" fmla="*/ 1243613 h 1855732"/>
                      <a:gd name="connsiteX14" fmla="*/ 2710913 w 5547578"/>
                      <a:gd name="connsiteY14" fmla="*/ 11897 h 1855732"/>
                      <a:gd name="connsiteX15" fmla="*/ 2757815 w 5547578"/>
                      <a:gd name="connsiteY15" fmla="*/ 4821 h 18557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5547578" h="1855732">
                        <a:moveTo>
                          <a:pt x="2757812" y="0"/>
                        </a:moveTo>
                        <a:lnTo>
                          <a:pt x="2773789" y="2411"/>
                        </a:lnTo>
                        <a:lnTo>
                          <a:pt x="2789766" y="0"/>
                        </a:lnTo>
                        <a:lnTo>
                          <a:pt x="2789763" y="4821"/>
                        </a:lnTo>
                        <a:lnTo>
                          <a:pt x="2836666" y="11897"/>
                        </a:lnTo>
                        <a:cubicBezTo>
                          <a:pt x="3225814" y="110275"/>
                          <a:pt x="3540906" y="775076"/>
                          <a:pt x="3905369" y="1243613"/>
                        </a:cubicBezTo>
                        <a:cubicBezTo>
                          <a:pt x="4294130" y="1743387"/>
                          <a:pt x="4647397" y="1835368"/>
                          <a:pt x="5547578" y="1855637"/>
                        </a:cubicBezTo>
                        <a:lnTo>
                          <a:pt x="2785533" y="1855731"/>
                        </a:lnTo>
                        <a:lnTo>
                          <a:pt x="2785533" y="1855732"/>
                        </a:lnTo>
                        <a:lnTo>
                          <a:pt x="2773789" y="1855732"/>
                        </a:lnTo>
                        <a:lnTo>
                          <a:pt x="2762045" y="1855732"/>
                        </a:lnTo>
                        <a:lnTo>
                          <a:pt x="2762045" y="1855731"/>
                        </a:lnTo>
                        <a:lnTo>
                          <a:pt x="0" y="1855637"/>
                        </a:lnTo>
                        <a:cubicBezTo>
                          <a:pt x="900181" y="1835368"/>
                          <a:pt x="1253448" y="1743387"/>
                          <a:pt x="1642209" y="1243613"/>
                        </a:cubicBezTo>
                        <a:cubicBezTo>
                          <a:pt x="2006673" y="775076"/>
                          <a:pt x="2321764" y="110275"/>
                          <a:pt x="2710913" y="11897"/>
                        </a:cubicBezTo>
                        <a:lnTo>
                          <a:pt x="2757815" y="4821"/>
                        </a:lnTo>
                        <a:close/>
                      </a:path>
                    </a:pathLst>
                  </a:custGeom>
                  <a:solidFill>
                    <a:schemeClr val="accent4">
                      <a:alpha val="3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5" name="Freeform 54"/>
                  <p:cNvSpPr/>
                  <p:nvPr/>
                </p:nvSpPr>
                <p:spPr>
                  <a:xfrm>
                    <a:off x="420186" y="398765"/>
                    <a:ext cx="2793364" cy="1830151"/>
                  </a:xfrm>
                  <a:custGeom>
                    <a:avLst/>
                    <a:gdLst>
                      <a:gd name="connsiteX0" fmla="*/ 9007813 w 9007813"/>
                      <a:gd name="connsiteY0" fmla="*/ 0 h 4338536"/>
                      <a:gd name="connsiteX1" fmla="*/ 0 w 9007813"/>
                      <a:gd name="connsiteY1" fmla="*/ 4338536 h 4338536"/>
                      <a:gd name="connsiteX0" fmla="*/ 9007813 w 9007813"/>
                      <a:gd name="connsiteY0" fmla="*/ 0 h 4338536"/>
                      <a:gd name="connsiteX1" fmla="*/ 0 w 9007813"/>
                      <a:gd name="connsiteY1" fmla="*/ 4338536 h 4338536"/>
                      <a:gd name="connsiteX0" fmla="*/ 9007813 w 9007813"/>
                      <a:gd name="connsiteY0" fmla="*/ 0 h 4344245"/>
                      <a:gd name="connsiteX1" fmla="*/ 0 w 9007813"/>
                      <a:gd name="connsiteY1" fmla="*/ 4338536 h 4344245"/>
                      <a:gd name="connsiteX0" fmla="*/ 9007813 w 9007813"/>
                      <a:gd name="connsiteY0" fmla="*/ 27 h 4344249"/>
                      <a:gd name="connsiteX1" fmla="*/ 0 w 9007813"/>
                      <a:gd name="connsiteY1" fmla="*/ 4338563 h 4344249"/>
                      <a:gd name="connsiteX0" fmla="*/ 9007813 w 9007813"/>
                      <a:gd name="connsiteY0" fmla="*/ 28 h 4338742"/>
                      <a:gd name="connsiteX1" fmla="*/ 0 w 9007813"/>
                      <a:gd name="connsiteY1" fmla="*/ 4338564 h 4338742"/>
                      <a:gd name="connsiteX0" fmla="*/ 7937770 w 7937770"/>
                      <a:gd name="connsiteY0" fmla="*/ 29 h 4183107"/>
                      <a:gd name="connsiteX1" fmla="*/ 0 w 7937770"/>
                      <a:gd name="connsiteY1" fmla="*/ 4182922 h 4183107"/>
                      <a:gd name="connsiteX0" fmla="*/ 7937770 w 7937770"/>
                      <a:gd name="connsiteY0" fmla="*/ 184 h 4183261"/>
                      <a:gd name="connsiteX1" fmla="*/ 0 w 7937770"/>
                      <a:gd name="connsiteY1" fmla="*/ 4183077 h 4183261"/>
                      <a:gd name="connsiteX0" fmla="*/ 7937770 w 7937770"/>
                      <a:gd name="connsiteY0" fmla="*/ 217 h 4183110"/>
                      <a:gd name="connsiteX1" fmla="*/ 0 w 7937770"/>
                      <a:gd name="connsiteY1" fmla="*/ 4183110 h 4183110"/>
                      <a:gd name="connsiteX0" fmla="*/ 7937770 w 7937770"/>
                      <a:gd name="connsiteY0" fmla="*/ 0 h 4182893"/>
                      <a:gd name="connsiteX1" fmla="*/ 5291845 w 7937770"/>
                      <a:gd name="connsiteY1" fmla="*/ 2859935 h 4182893"/>
                      <a:gd name="connsiteX2" fmla="*/ 0 w 7937770"/>
                      <a:gd name="connsiteY2" fmla="*/ 4182893 h 4182893"/>
                      <a:gd name="connsiteX0" fmla="*/ 7937770 w 7937770"/>
                      <a:gd name="connsiteY0" fmla="*/ 0 h 4182893"/>
                      <a:gd name="connsiteX1" fmla="*/ 5291845 w 7937770"/>
                      <a:gd name="connsiteY1" fmla="*/ 2859935 h 4182893"/>
                      <a:gd name="connsiteX2" fmla="*/ 0 w 7937770"/>
                      <a:gd name="connsiteY2" fmla="*/ 4182893 h 4182893"/>
                      <a:gd name="connsiteX0" fmla="*/ 7937770 w 7937770"/>
                      <a:gd name="connsiteY0" fmla="*/ 0 h 4182893"/>
                      <a:gd name="connsiteX1" fmla="*/ 5291845 w 7937770"/>
                      <a:gd name="connsiteY1" fmla="*/ 2859935 h 4182893"/>
                      <a:gd name="connsiteX2" fmla="*/ 0 w 7937770"/>
                      <a:gd name="connsiteY2" fmla="*/ 4182893 h 4182893"/>
                      <a:gd name="connsiteX0" fmla="*/ 7937770 w 7937770"/>
                      <a:gd name="connsiteY0" fmla="*/ 0 h 4182893"/>
                      <a:gd name="connsiteX1" fmla="*/ 5291845 w 7937770"/>
                      <a:gd name="connsiteY1" fmla="*/ 2859935 h 4182893"/>
                      <a:gd name="connsiteX2" fmla="*/ 0 w 7937770"/>
                      <a:gd name="connsiteY2" fmla="*/ 4182893 h 4182893"/>
                      <a:gd name="connsiteX0" fmla="*/ 7937770 w 7937770"/>
                      <a:gd name="connsiteY0" fmla="*/ 0 h 4292512"/>
                      <a:gd name="connsiteX1" fmla="*/ 5291845 w 7937770"/>
                      <a:gd name="connsiteY1" fmla="*/ 2859935 h 4292512"/>
                      <a:gd name="connsiteX2" fmla="*/ 0 w 7937770"/>
                      <a:gd name="connsiteY2" fmla="*/ 4182893 h 4292512"/>
                      <a:gd name="connsiteX0" fmla="*/ 7937770 w 7937770"/>
                      <a:gd name="connsiteY0" fmla="*/ 0 h 4350807"/>
                      <a:gd name="connsiteX1" fmla="*/ 5291845 w 7937770"/>
                      <a:gd name="connsiteY1" fmla="*/ 2859935 h 4350807"/>
                      <a:gd name="connsiteX2" fmla="*/ 0 w 7937770"/>
                      <a:gd name="connsiteY2" fmla="*/ 4182893 h 4350807"/>
                      <a:gd name="connsiteX0" fmla="*/ 7937770 w 7937770"/>
                      <a:gd name="connsiteY0" fmla="*/ 0 h 4337610"/>
                      <a:gd name="connsiteX1" fmla="*/ 5291845 w 7937770"/>
                      <a:gd name="connsiteY1" fmla="*/ 2859935 h 4337610"/>
                      <a:gd name="connsiteX2" fmla="*/ 0 w 7937770"/>
                      <a:gd name="connsiteY2" fmla="*/ 4182893 h 4337610"/>
                      <a:gd name="connsiteX0" fmla="*/ 7937770 w 7937770"/>
                      <a:gd name="connsiteY0" fmla="*/ 0 h 4182893"/>
                      <a:gd name="connsiteX1" fmla="*/ 5291845 w 7937770"/>
                      <a:gd name="connsiteY1" fmla="*/ 2859935 h 4182893"/>
                      <a:gd name="connsiteX2" fmla="*/ 0 w 7937770"/>
                      <a:gd name="connsiteY2" fmla="*/ 4182893 h 4182893"/>
                      <a:gd name="connsiteX0" fmla="*/ 7937770 w 7937770"/>
                      <a:gd name="connsiteY0" fmla="*/ 0 h 4182893"/>
                      <a:gd name="connsiteX1" fmla="*/ 5291845 w 7937770"/>
                      <a:gd name="connsiteY1" fmla="*/ 2859935 h 4182893"/>
                      <a:gd name="connsiteX2" fmla="*/ 0 w 7937770"/>
                      <a:gd name="connsiteY2" fmla="*/ 4182893 h 4182893"/>
                      <a:gd name="connsiteX0" fmla="*/ 7937770 w 7937770"/>
                      <a:gd name="connsiteY0" fmla="*/ 0 h 4182893"/>
                      <a:gd name="connsiteX1" fmla="*/ 5291845 w 7937770"/>
                      <a:gd name="connsiteY1" fmla="*/ 2859935 h 4182893"/>
                      <a:gd name="connsiteX2" fmla="*/ 0 w 7937770"/>
                      <a:gd name="connsiteY2" fmla="*/ 4182893 h 4182893"/>
                      <a:gd name="connsiteX0" fmla="*/ 7937770 w 7937770"/>
                      <a:gd name="connsiteY0" fmla="*/ 0 h 4182893"/>
                      <a:gd name="connsiteX1" fmla="*/ 5291845 w 7937770"/>
                      <a:gd name="connsiteY1" fmla="*/ 2859935 h 4182893"/>
                      <a:gd name="connsiteX2" fmla="*/ 0 w 7937770"/>
                      <a:gd name="connsiteY2" fmla="*/ 4182893 h 4182893"/>
                      <a:gd name="connsiteX0" fmla="*/ 7937770 w 7937770"/>
                      <a:gd name="connsiteY0" fmla="*/ 0 h 4186232"/>
                      <a:gd name="connsiteX1" fmla="*/ 5291845 w 7937770"/>
                      <a:gd name="connsiteY1" fmla="*/ 2859935 h 4186232"/>
                      <a:gd name="connsiteX2" fmla="*/ 0 w 7937770"/>
                      <a:gd name="connsiteY2" fmla="*/ 4182893 h 4186232"/>
                      <a:gd name="connsiteX0" fmla="*/ 7918315 w 7918315"/>
                      <a:gd name="connsiteY0" fmla="*/ 0 h 4320067"/>
                      <a:gd name="connsiteX1" fmla="*/ 5272390 w 7918315"/>
                      <a:gd name="connsiteY1" fmla="*/ 2859935 h 4320067"/>
                      <a:gd name="connsiteX2" fmla="*/ 0 w 7918315"/>
                      <a:gd name="connsiteY2" fmla="*/ 4319080 h 4320067"/>
                      <a:gd name="connsiteX0" fmla="*/ 7918315 w 7918315"/>
                      <a:gd name="connsiteY0" fmla="*/ 0 h 4320233"/>
                      <a:gd name="connsiteX1" fmla="*/ 5272390 w 7918315"/>
                      <a:gd name="connsiteY1" fmla="*/ 2859935 h 4320233"/>
                      <a:gd name="connsiteX2" fmla="*/ 0 w 7918315"/>
                      <a:gd name="connsiteY2" fmla="*/ 4319080 h 4320233"/>
                      <a:gd name="connsiteX0" fmla="*/ 7918315 w 7918315"/>
                      <a:gd name="connsiteY0" fmla="*/ 0 h 4322039"/>
                      <a:gd name="connsiteX1" fmla="*/ 4980560 w 7918315"/>
                      <a:gd name="connsiteY1" fmla="*/ 3287952 h 4322039"/>
                      <a:gd name="connsiteX2" fmla="*/ 0 w 7918315"/>
                      <a:gd name="connsiteY2" fmla="*/ 4319080 h 4322039"/>
                      <a:gd name="connsiteX0" fmla="*/ 7918315 w 7918315"/>
                      <a:gd name="connsiteY0" fmla="*/ 0 h 4327307"/>
                      <a:gd name="connsiteX1" fmla="*/ 4980560 w 7918315"/>
                      <a:gd name="connsiteY1" fmla="*/ 3287952 h 4327307"/>
                      <a:gd name="connsiteX2" fmla="*/ 0 w 7918315"/>
                      <a:gd name="connsiteY2" fmla="*/ 4319080 h 4327307"/>
                      <a:gd name="connsiteX0" fmla="*/ 6459166 w 6459166"/>
                      <a:gd name="connsiteY0" fmla="*/ 0 h 4263111"/>
                      <a:gd name="connsiteX1" fmla="*/ 3521411 w 6459166"/>
                      <a:gd name="connsiteY1" fmla="*/ 3287952 h 4263111"/>
                      <a:gd name="connsiteX2" fmla="*/ 0 w 6459166"/>
                      <a:gd name="connsiteY2" fmla="*/ 4260714 h 4263111"/>
                      <a:gd name="connsiteX0" fmla="*/ 6536987 w 6536987"/>
                      <a:gd name="connsiteY0" fmla="*/ 0 h 4282458"/>
                      <a:gd name="connsiteX1" fmla="*/ 3599232 w 6536987"/>
                      <a:gd name="connsiteY1" fmla="*/ 3287952 h 4282458"/>
                      <a:gd name="connsiteX2" fmla="*/ 0 w 6536987"/>
                      <a:gd name="connsiteY2" fmla="*/ 4280170 h 4282458"/>
                      <a:gd name="connsiteX0" fmla="*/ 6536987 w 6536987"/>
                      <a:gd name="connsiteY0" fmla="*/ 0 h 4282892"/>
                      <a:gd name="connsiteX1" fmla="*/ 3599232 w 6536987"/>
                      <a:gd name="connsiteY1" fmla="*/ 3287952 h 4282892"/>
                      <a:gd name="connsiteX2" fmla="*/ 0 w 6536987"/>
                      <a:gd name="connsiteY2" fmla="*/ 4280170 h 4282892"/>
                      <a:gd name="connsiteX0" fmla="*/ 6536987 w 6536987"/>
                      <a:gd name="connsiteY0" fmla="*/ 0 h 4284940"/>
                      <a:gd name="connsiteX1" fmla="*/ 3365769 w 6536987"/>
                      <a:gd name="connsiteY1" fmla="*/ 3424139 h 4284940"/>
                      <a:gd name="connsiteX2" fmla="*/ 0 w 6536987"/>
                      <a:gd name="connsiteY2" fmla="*/ 4280170 h 4284940"/>
                      <a:gd name="connsiteX0" fmla="*/ 6536987 w 6536987"/>
                      <a:gd name="connsiteY0" fmla="*/ 0 h 4282892"/>
                      <a:gd name="connsiteX1" fmla="*/ 3521411 w 6536987"/>
                      <a:gd name="connsiteY1" fmla="*/ 3287951 h 4282892"/>
                      <a:gd name="connsiteX2" fmla="*/ 0 w 6536987"/>
                      <a:gd name="connsiteY2" fmla="*/ 4280170 h 4282892"/>
                      <a:gd name="connsiteX0" fmla="*/ 6536987 w 6536987"/>
                      <a:gd name="connsiteY0" fmla="*/ 0 h 4282892"/>
                      <a:gd name="connsiteX1" fmla="*/ 3521411 w 6536987"/>
                      <a:gd name="connsiteY1" fmla="*/ 3287951 h 4282892"/>
                      <a:gd name="connsiteX2" fmla="*/ 0 w 6536987"/>
                      <a:gd name="connsiteY2" fmla="*/ 4280170 h 4282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536987" h="4282892">
                        <a:moveTo>
                          <a:pt x="6536987" y="0"/>
                        </a:moveTo>
                        <a:cubicBezTo>
                          <a:pt x="5463702" y="6486"/>
                          <a:pt x="4377445" y="2516223"/>
                          <a:pt x="3521411" y="3287951"/>
                        </a:cubicBezTo>
                        <a:cubicBezTo>
                          <a:pt x="2665377" y="4059679"/>
                          <a:pt x="2555133" y="4312596"/>
                          <a:pt x="0" y="4280170"/>
                        </a:cubicBezTo>
                      </a:path>
                    </a:pathLst>
                  </a:custGeom>
                  <a:grpFill/>
                  <a:ln w="76200">
                    <a:solidFill>
                      <a:srgbClr val="2ECC7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6" name="Freeform 55"/>
                  <p:cNvSpPr/>
                  <p:nvPr/>
                </p:nvSpPr>
                <p:spPr>
                  <a:xfrm flipH="1">
                    <a:off x="3213550" y="398765"/>
                    <a:ext cx="2793364" cy="1830151"/>
                  </a:xfrm>
                  <a:custGeom>
                    <a:avLst/>
                    <a:gdLst>
                      <a:gd name="connsiteX0" fmla="*/ 9007813 w 9007813"/>
                      <a:gd name="connsiteY0" fmla="*/ 0 h 4338536"/>
                      <a:gd name="connsiteX1" fmla="*/ 0 w 9007813"/>
                      <a:gd name="connsiteY1" fmla="*/ 4338536 h 4338536"/>
                      <a:gd name="connsiteX0" fmla="*/ 9007813 w 9007813"/>
                      <a:gd name="connsiteY0" fmla="*/ 0 h 4338536"/>
                      <a:gd name="connsiteX1" fmla="*/ 0 w 9007813"/>
                      <a:gd name="connsiteY1" fmla="*/ 4338536 h 4338536"/>
                      <a:gd name="connsiteX0" fmla="*/ 9007813 w 9007813"/>
                      <a:gd name="connsiteY0" fmla="*/ 0 h 4344245"/>
                      <a:gd name="connsiteX1" fmla="*/ 0 w 9007813"/>
                      <a:gd name="connsiteY1" fmla="*/ 4338536 h 4344245"/>
                      <a:gd name="connsiteX0" fmla="*/ 9007813 w 9007813"/>
                      <a:gd name="connsiteY0" fmla="*/ 27 h 4344249"/>
                      <a:gd name="connsiteX1" fmla="*/ 0 w 9007813"/>
                      <a:gd name="connsiteY1" fmla="*/ 4338563 h 4344249"/>
                      <a:gd name="connsiteX0" fmla="*/ 9007813 w 9007813"/>
                      <a:gd name="connsiteY0" fmla="*/ 28 h 4338742"/>
                      <a:gd name="connsiteX1" fmla="*/ 0 w 9007813"/>
                      <a:gd name="connsiteY1" fmla="*/ 4338564 h 4338742"/>
                      <a:gd name="connsiteX0" fmla="*/ 7937770 w 7937770"/>
                      <a:gd name="connsiteY0" fmla="*/ 29 h 4183107"/>
                      <a:gd name="connsiteX1" fmla="*/ 0 w 7937770"/>
                      <a:gd name="connsiteY1" fmla="*/ 4182922 h 4183107"/>
                      <a:gd name="connsiteX0" fmla="*/ 7937770 w 7937770"/>
                      <a:gd name="connsiteY0" fmla="*/ 184 h 4183261"/>
                      <a:gd name="connsiteX1" fmla="*/ 0 w 7937770"/>
                      <a:gd name="connsiteY1" fmla="*/ 4183077 h 4183261"/>
                      <a:gd name="connsiteX0" fmla="*/ 7937770 w 7937770"/>
                      <a:gd name="connsiteY0" fmla="*/ 217 h 4183110"/>
                      <a:gd name="connsiteX1" fmla="*/ 0 w 7937770"/>
                      <a:gd name="connsiteY1" fmla="*/ 4183110 h 4183110"/>
                      <a:gd name="connsiteX0" fmla="*/ 7937770 w 7937770"/>
                      <a:gd name="connsiteY0" fmla="*/ 0 h 4182893"/>
                      <a:gd name="connsiteX1" fmla="*/ 5291845 w 7937770"/>
                      <a:gd name="connsiteY1" fmla="*/ 2859935 h 4182893"/>
                      <a:gd name="connsiteX2" fmla="*/ 0 w 7937770"/>
                      <a:gd name="connsiteY2" fmla="*/ 4182893 h 4182893"/>
                      <a:gd name="connsiteX0" fmla="*/ 7937770 w 7937770"/>
                      <a:gd name="connsiteY0" fmla="*/ 0 h 4182893"/>
                      <a:gd name="connsiteX1" fmla="*/ 5291845 w 7937770"/>
                      <a:gd name="connsiteY1" fmla="*/ 2859935 h 4182893"/>
                      <a:gd name="connsiteX2" fmla="*/ 0 w 7937770"/>
                      <a:gd name="connsiteY2" fmla="*/ 4182893 h 4182893"/>
                      <a:gd name="connsiteX0" fmla="*/ 7937770 w 7937770"/>
                      <a:gd name="connsiteY0" fmla="*/ 0 h 4182893"/>
                      <a:gd name="connsiteX1" fmla="*/ 5291845 w 7937770"/>
                      <a:gd name="connsiteY1" fmla="*/ 2859935 h 4182893"/>
                      <a:gd name="connsiteX2" fmla="*/ 0 w 7937770"/>
                      <a:gd name="connsiteY2" fmla="*/ 4182893 h 4182893"/>
                      <a:gd name="connsiteX0" fmla="*/ 7937770 w 7937770"/>
                      <a:gd name="connsiteY0" fmla="*/ 0 h 4182893"/>
                      <a:gd name="connsiteX1" fmla="*/ 5291845 w 7937770"/>
                      <a:gd name="connsiteY1" fmla="*/ 2859935 h 4182893"/>
                      <a:gd name="connsiteX2" fmla="*/ 0 w 7937770"/>
                      <a:gd name="connsiteY2" fmla="*/ 4182893 h 4182893"/>
                      <a:gd name="connsiteX0" fmla="*/ 7937770 w 7937770"/>
                      <a:gd name="connsiteY0" fmla="*/ 0 h 4292512"/>
                      <a:gd name="connsiteX1" fmla="*/ 5291845 w 7937770"/>
                      <a:gd name="connsiteY1" fmla="*/ 2859935 h 4292512"/>
                      <a:gd name="connsiteX2" fmla="*/ 0 w 7937770"/>
                      <a:gd name="connsiteY2" fmla="*/ 4182893 h 4292512"/>
                      <a:gd name="connsiteX0" fmla="*/ 7937770 w 7937770"/>
                      <a:gd name="connsiteY0" fmla="*/ 0 h 4350807"/>
                      <a:gd name="connsiteX1" fmla="*/ 5291845 w 7937770"/>
                      <a:gd name="connsiteY1" fmla="*/ 2859935 h 4350807"/>
                      <a:gd name="connsiteX2" fmla="*/ 0 w 7937770"/>
                      <a:gd name="connsiteY2" fmla="*/ 4182893 h 4350807"/>
                      <a:gd name="connsiteX0" fmla="*/ 7937770 w 7937770"/>
                      <a:gd name="connsiteY0" fmla="*/ 0 h 4337610"/>
                      <a:gd name="connsiteX1" fmla="*/ 5291845 w 7937770"/>
                      <a:gd name="connsiteY1" fmla="*/ 2859935 h 4337610"/>
                      <a:gd name="connsiteX2" fmla="*/ 0 w 7937770"/>
                      <a:gd name="connsiteY2" fmla="*/ 4182893 h 4337610"/>
                      <a:gd name="connsiteX0" fmla="*/ 7937770 w 7937770"/>
                      <a:gd name="connsiteY0" fmla="*/ 0 h 4182893"/>
                      <a:gd name="connsiteX1" fmla="*/ 5291845 w 7937770"/>
                      <a:gd name="connsiteY1" fmla="*/ 2859935 h 4182893"/>
                      <a:gd name="connsiteX2" fmla="*/ 0 w 7937770"/>
                      <a:gd name="connsiteY2" fmla="*/ 4182893 h 4182893"/>
                      <a:gd name="connsiteX0" fmla="*/ 7937770 w 7937770"/>
                      <a:gd name="connsiteY0" fmla="*/ 0 h 4182893"/>
                      <a:gd name="connsiteX1" fmla="*/ 5291845 w 7937770"/>
                      <a:gd name="connsiteY1" fmla="*/ 2859935 h 4182893"/>
                      <a:gd name="connsiteX2" fmla="*/ 0 w 7937770"/>
                      <a:gd name="connsiteY2" fmla="*/ 4182893 h 4182893"/>
                      <a:gd name="connsiteX0" fmla="*/ 7937770 w 7937770"/>
                      <a:gd name="connsiteY0" fmla="*/ 0 h 4182893"/>
                      <a:gd name="connsiteX1" fmla="*/ 5291845 w 7937770"/>
                      <a:gd name="connsiteY1" fmla="*/ 2859935 h 4182893"/>
                      <a:gd name="connsiteX2" fmla="*/ 0 w 7937770"/>
                      <a:gd name="connsiteY2" fmla="*/ 4182893 h 4182893"/>
                      <a:gd name="connsiteX0" fmla="*/ 7937770 w 7937770"/>
                      <a:gd name="connsiteY0" fmla="*/ 0 h 4182893"/>
                      <a:gd name="connsiteX1" fmla="*/ 5291845 w 7937770"/>
                      <a:gd name="connsiteY1" fmla="*/ 2859935 h 4182893"/>
                      <a:gd name="connsiteX2" fmla="*/ 0 w 7937770"/>
                      <a:gd name="connsiteY2" fmla="*/ 4182893 h 4182893"/>
                      <a:gd name="connsiteX0" fmla="*/ 7937770 w 7937770"/>
                      <a:gd name="connsiteY0" fmla="*/ 0 h 4186232"/>
                      <a:gd name="connsiteX1" fmla="*/ 5291845 w 7937770"/>
                      <a:gd name="connsiteY1" fmla="*/ 2859935 h 4186232"/>
                      <a:gd name="connsiteX2" fmla="*/ 0 w 7937770"/>
                      <a:gd name="connsiteY2" fmla="*/ 4182893 h 4186232"/>
                      <a:gd name="connsiteX0" fmla="*/ 7918315 w 7918315"/>
                      <a:gd name="connsiteY0" fmla="*/ 0 h 4320067"/>
                      <a:gd name="connsiteX1" fmla="*/ 5272390 w 7918315"/>
                      <a:gd name="connsiteY1" fmla="*/ 2859935 h 4320067"/>
                      <a:gd name="connsiteX2" fmla="*/ 0 w 7918315"/>
                      <a:gd name="connsiteY2" fmla="*/ 4319080 h 4320067"/>
                      <a:gd name="connsiteX0" fmla="*/ 7918315 w 7918315"/>
                      <a:gd name="connsiteY0" fmla="*/ 0 h 4320233"/>
                      <a:gd name="connsiteX1" fmla="*/ 5272390 w 7918315"/>
                      <a:gd name="connsiteY1" fmla="*/ 2859935 h 4320233"/>
                      <a:gd name="connsiteX2" fmla="*/ 0 w 7918315"/>
                      <a:gd name="connsiteY2" fmla="*/ 4319080 h 4320233"/>
                      <a:gd name="connsiteX0" fmla="*/ 7918315 w 7918315"/>
                      <a:gd name="connsiteY0" fmla="*/ 0 h 4322039"/>
                      <a:gd name="connsiteX1" fmla="*/ 4980560 w 7918315"/>
                      <a:gd name="connsiteY1" fmla="*/ 3287952 h 4322039"/>
                      <a:gd name="connsiteX2" fmla="*/ 0 w 7918315"/>
                      <a:gd name="connsiteY2" fmla="*/ 4319080 h 4322039"/>
                      <a:gd name="connsiteX0" fmla="*/ 7918315 w 7918315"/>
                      <a:gd name="connsiteY0" fmla="*/ 0 h 4327307"/>
                      <a:gd name="connsiteX1" fmla="*/ 4980560 w 7918315"/>
                      <a:gd name="connsiteY1" fmla="*/ 3287952 h 4327307"/>
                      <a:gd name="connsiteX2" fmla="*/ 0 w 7918315"/>
                      <a:gd name="connsiteY2" fmla="*/ 4319080 h 4327307"/>
                      <a:gd name="connsiteX0" fmla="*/ 6459166 w 6459166"/>
                      <a:gd name="connsiteY0" fmla="*/ 0 h 4263111"/>
                      <a:gd name="connsiteX1" fmla="*/ 3521411 w 6459166"/>
                      <a:gd name="connsiteY1" fmla="*/ 3287952 h 4263111"/>
                      <a:gd name="connsiteX2" fmla="*/ 0 w 6459166"/>
                      <a:gd name="connsiteY2" fmla="*/ 4260714 h 4263111"/>
                      <a:gd name="connsiteX0" fmla="*/ 6536987 w 6536987"/>
                      <a:gd name="connsiteY0" fmla="*/ 0 h 4282458"/>
                      <a:gd name="connsiteX1" fmla="*/ 3599232 w 6536987"/>
                      <a:gd name="connsiteY1" fmla="*/ 3287952 h 4282458"/>
                      <a:gd name="connsiteX2" fmla="*/ 0 w 6536987"/>
                      <a:gd name="connsiteY2" fmla="*/ 4280170 h 4282458"/>
                      <a:gd name="connsiteX0" fmla="*/ 6536987 w 6536987"/>
                      <a:gd name="connsiteY0" fmla="*/ 0 h 4282892"/>
                      <a:gd name="connsiteX1" fmla="*/ 3599232 w 6536987"/>
                      <a:gd name="connsiteY1" fmla="*/ 3287952 h 4282892"/>
                      <a:gd name="connsiteX2" fmla="*/ 0 w 6536987"/>
                      <a:gd name="connsiteY2" fmla="*/ 4280170 h 4282892"/>
                      <a:gd name="connsiteX0" fmla="*/ 6536987 w 6536987"/>
                      <a:gd name="connsiteY0" fmla="*/ 0 h 4284940"/>
                      <a:gd name="connsiteX1" fmla="*/ 3365769 w 6536987"/>
                      <a:gd name="connsiteY1" fmla="*/ 3424139 h 4284940"/>
                      <a:gd name="connsiteX2" fmla="*/ 0 w 6536987"/>
                      <a:gd name="connsiteY2" fmla="*/ 4280170 h 4284940"/>
                      <a:gd name="connsiteX0" fmla="*/ 6536987 w 6536987"/>
                      <a:gd name="connsiteY0" fmla="*/ 0 h 4282892"/>
                      <a:gd name="connsiteX1" fmla="*/ 3521411 w 6536987"/>
                      <a:gd name="connsiteY1" fmla="*/ 3287951 h 4282892"/>
                      <a:gd name="connsiteX2" fmla="*/ 0 w 6536987"/>
                      <a:gd name="connsiteY2" fmla="*/ 4280170 h 4282892"/>
                      <a:gd name="connsiteX0" fmla="*/ 6536987 w 6536987"/>
                      <a:gd name="connsiteY0" fmla="*/ 0 h 4282892"/>
                      <a:gd name="connsiteX1" fmla="*/ 3521411 w 6536987"/>
                      <a:gd name="connsiteY1" fmla="*/ 3287951 h 4282892"/>
                      <a:gd name="connsiteX2" fmla="*/ 0 w 6536987"/>
                      <a:gd name="connsiteY2" fmla="*/ 4280170 h 4282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536987" h="4282892">
                        <a:moveTo>
                          <a:pt x="6536987" y="0"/>
                        </a:moveTo>
                        <a:cubicBezTo>
                          <a:pt x="5463702" y="6486"/>
                          <a:pt x="4377445" y="2516223"/>
                          <a:pt x="3521411" y="3287951"/>
                        </a:cubicBezTo>
                        <a:cubicBezTo>
                          <a:pt x="2665377" y="4059679"/>
                          <a:pt x="2555133" y="4312596"/>
                          <a:pt x="0" y="4280170"/>
                        </a:cubicBezTo>
                      </a:path>
                    </a:pathLst>
                  </a:custGeom>
                  <a:grpFill/>
                  <a:ln w="76200">
                    <a:solidFill>
                      <a:srgbClr val="2ECC7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  <p:cxnSp>
              <p:nvCxnSpPr>
                <p:cNvPr id="53" name="Straight Connector 52"/>
                <p:cNvCxnSpPr>
                  <a:stCxn id="55" idx="0"/>
                </p:cNvCxnSpPr>
                <p:nvPr/>
              </p:nvCxnSpPr>
              <p:spPr>
                <a:xfrm>
                  <a:off x="3213550" y="398765"/>
                  <a:ext cx="0" cy="1987826"/>
                </a:xfrm>
                <a:prstGeom prst="line">
                  <a:avLst/>
                </a:prstGeom>
                <a:grpFill/>
                <a:ln w="19050">
                  <a:solidFill>
                    <a:schemeClr val="bg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" name="Group 45"/>
              <p:cNvGrpSpPr/>
              <p:nvPr/>
            </p:nvGrpSpPr>
            <p:grpSpPr>
              <a:xfrm>
                <a:off x="4400583" y="398765"/>
                <a:ext cx="5591817" cy="1961384"/>
                <a:chOff x="4400583" y="398765"/>
                <a:chExt cx="5591817" cy="1961384"/>
              </a:xfrm>
              <a:grpFill/>
            </p:grpSpPr>
            <p:cxnSp>
              <p:nvCxnSpPr>
                <p:cNvPr id="47" name="Straight Connector 46"/>
                <p:cNvCxnSpPr>
                  <a:stCxn id="50" idx="0"/>
                </p:cNvCxnSpPr>
                <p:nvPr/>
              </p:nvCxnSpPr>
              <p:spPr>
                <a:xfrm>
                  <a:off x="7193947" y="398765"/>
                  <a:ext cx="0" cy="1961384"/>
                </a:xfrm>
                <a:prstGeom prst="line">
                  <a:avLst/>
                </a:prstGeom>
                <a:grpFill/>
                <a:ln w="19050">
                  <a:solidFill>
                    <a:schemeClr val="bg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" name="Group 47"/>
                <p:cNvGrpSpPr/>
                <p:nvPr/>
              </p:nvGrpSpPr>
              <p:grpSpPr>
                <a:xfrm>
                  <a:off x="4400583" y="398765"/>
                  <a:ext cx="5591817" cy="1869175"/>
                  <a:chOff x="4400583" y="398765"/>
                  <a:chExt cx="5591817" cy="1869175"/>
                </a:xfrm>
                <a:grpFill/>
              </p:grpSpPr>
              <p:sp>
                <p:nvSpPr>
                  <p:cNvPr id="49" name="Freeform 48"/>
                  <p:cNvSpPr/>
                  <p:nvPr/>
                </p:nvSpPr>
                <p:spPr>
                  <a:xfrm>
                    <a:off x="4400583" y="398765"/>
                    <a:ext cx="2793364" cy="1830151"/>
                  </a:xfrm>
                  <a:custGeom>
                    <a:avLst/>
                    <a:gdLst>
                      <a:gd name="connsiteX0" fmla="*/ 9007813 w 9007813"/>
                      <a:gd name="connsiteY0" fmla="*/ 0 h 4338536"/>
                      <a:gd name="connsiteX1" fmla="*/ 0 w 9007813"/>
                      <a:gd name="connsiteY1" fmla="*/ 4338536 h 4338536"/>
                      <a:gd name="connsiteX0" fmla="*/ 9007813 w 9007813"/>
                      <a:gd name="connsiteY0" fmla="*/ 0 h 4338536"/>
                      <a:gd name="connsiteX1" fmla="*/ 0 w 9007813"/>
                      <a:gd name="connsiteY1" fmla="*/ 4338536 h 4338536"/>
                      <a:gd name="connsiteX0" fmla="*/ 9007813 w 9007813"/>
                      <a:gd name="connsiteY0" fmla="*/ 0 h 4344245"/>
                      <a:gd name="connsiteX1" fmla="*/ 0 w 9007813"/>
                      <a:gd name="connsiteY1" fmla="*/ 4338536 h 4344245"/>
                      <a:gd name="connsiteX0" fmla="*/ 9007813 w 9007813"/>
                      <a:gd name="connsiteY0" fmla="*/ 27 h 4344249"/>
                      <a:gd name="connsiteX1" fmla="*/ 0 w 9007813"/>
                      <a:gd name="connsiteY1" fmla="*/ 4338563 h 4344249"/>
                      <a:gd name="connsiteX0" fmla="*/ 9007813 w 9007813"/>
                      <a:gd name="connsiteY0" fmla="*/ 28 h 4338742"/>
                      <a:gd name="connsiteX1" fmla="*/ 0 w 9007813"/>
                      <a:gd name="connsiteY1" fmla="*/ 4338564 h 4338742"/>
                      <a:gd name="connsiteX0" fmla="*/ 7937770 w 7937770"/>
                      <a:gd name="connsiteY0" fmla="*/ 29 h 4183107"/>
                      <a:gd name="connsiteX1" fmla="*/ 0 w 7937770"/>
                      <a:gd name="connsiteY1" fmla="*/ 4182922 h 4183107"/>
                      <a:gd name="connsiteX0" fmla="*/ 7937770 w 7937770"/>
                      <a:gd name="connsiteY0" fmla="*/ 184 h 4183261"/>
                      <a:gd name="connsiteX1" fmla="*/ 0 w 7937770"/>
                      <a:gd name="connsiteY1" fmla="*/ 4183077 h 4183261"/>
                      <a:gd name="connsiteX0" fmla="*/ 7937770 w 7937770"/>
                      <a:gd name="connsiteY0" fmla="*/ 217 h 4183110"/>
                      <a:gd name="connsiteX1" fmla="*/ 0 w 7937770"/>
                      <a:gd name="connsiteY1" fmla="*/ 4183110 h 4183110"/>
                      <a:gd name="connsiteX0" fmla="*/ 7937770 w 7937770"/>
                      <a:gd name="connsiteY0" fmla="*/ 0 h 4182893"/>
                      <a:gd name="connsiteX1" fmla="*/ 5291845 w 7937770"/>
                      <a:gd name="connsiteY1" fmla="*/ 2859935 h 4182893"/>
                      <a:gd name="connsiteX2" fmla="*/ 0 w 7937770"/>
                      <a:gd name="connsiteY2" fmla="*/ 4182893 h 4182893"/>
                      <a:gd name="connsiteX0" fmla="*/ 7937770 w 7937770"/>
                      <a:gd name="connsiteY0" fmla="*/ 0 h 4182893"/>
                      <a:gd name="connsiteX1" fmla="*/ 5291845 w 7937770"/>
                      <a:gd name="connsiteY1" fmla="*/ 2859935 h 4182893"/>
                      <a:gd name="connsiteX2" fmla="*/ 0 w 7937770"/>
                      <a:gd name="connsiteY2" fmla="*/ 4182893 h 4182893"/>
                      <a:gd name="connsiteX0" fmla="*/ 7937770 w 7937770"/>
                      <a:gd name="connsiteY0" fmla="*/ 0 h 4182893"/>
                      <a:gd name="connsiteX1" fmla="*/ 5291845 w 7937770"/>
                      <a:gd name="connsiteY1" fmla="*/ 2859935 h 4182893"/>
                      <a:gd name="connsiteX2" fmla="*/ 0 w 7937770"/>
                      <a:gd name="connsiteY2" fmla="*/ 4182893 h 4182893"/>
                      <a:gd name="connsiteX0" fmla="*/ 7937770 w 7937770"/>
                      <a:gd name="connsiteY0" fmla="*/ 0 h 4182893"/>
                      <a:gd name="connsiteX1" fmla="*/ 5291845 w 7937770"/>
                      <a:gd name="connsiteY1" fmla="*/ 2859935 h 4182893"/>
                      <a:gd name="connsiteX2" fmla="*/ 0 w 7937770"/>
                      <a:gd name="connsiteY2" fmla="*/ 4182893 h 4182893"/>
                      <a:gd name="connsiteX0" fmla="*/ 7937770 w 7937770"/>
                      <a:gd name="connsiteY0" fmla="*/ 0 h 4292512"/>
                      <a:gd name="connsiteX1" fmla="*/ 5291845 w 7937770"/>
                      <a:gd name="connsiteY1" fmla="*/ 2859935 h 4292512"/>
                      <a:gd name="connsiteX2" fmla="*/ 0 w 7937770"/>
                      <a:gd name="connsiteY2" fmla="*/ 4182893 h 4292512"/>
                      <a:gd name="connsiteX0" fmla="*/ 7937770 w 7937770"/>
                      <a:gd name="connsiteY0" fmla="*/ 0 h 4350807"/>
                      <a:gd name="connsiteX1" fmla="*/ 5291845 w 7937770"/>
                      <a:gd name="connsiteY1" fmla="*/ 2859935 h 4350807"/>
                      <a:gd name="connsiteX2" fmla="*/ 0 w 7937770"/>
                      <a:gd name="connsiteY2" fmla="*/ 4182893 h 4350807"/>
                      <a:gd name="connsiteX0" fmla="*/ 7937770 w 7937770"/>
                      <a:gd name="connsiteY0" fmla="*/ 0 h 4337610"/>
                      <a:gd name="connsiteX1" fmla="*/ 5291845 w 7937770"/>
                      <a:gd name="connsiteY1" fmla="*/ 2859935 h 4337610"/>
                      <a:gd name="connsiteX2" fmla="*/ 0 w 7937770"/>
                      <a:gd name="connsiteY2" fmla="*/ 4182893 h 4337610"/>
                      <a:gd name="connsiteX0" fmla="*/ 7937770 w 7937770"/>
                      <a:gd name="connsiteY0" fmla="*/ 0 h 4182893"/>
                      <a:gd name="connsiteX1" fmla="*/ 5291845 w 7937770"/>
                      <a:gd name="connsiteY1" fmla="*/ 2859935 h 4182893"/>
                      <a:gd name="connsiteX2" fmla="*/ 0 w 7937770"/>
                      <a:gd name="connsiteY2" fmla="*/ 4182893 h 4182893"/>
                      <a:gd name="connsiteX0" fmla="*/ 7937770 w 7937770"/>
                      <a:gd name="connsiteY0" fmla="*/ 0 h 4182893"/>
                      <a:gd name="connsiteX1" fmla="*/ 5291845 w 7937770"/>
                      <a:gd name="connsiteY1" fmla="*/ 2859935 h 4182893"/>
                      <a:gd name="connsiteX2" fmla="*/ 0 w 7937770"/>
                      <a:gd name="connsiteY2" fmla="*/ 4182893 h 4182893"/>
                      <a:gd name="connsiteX0" fmla="*/ 7937770 w 7937770"/>
                      <a:gd name="connsiteY0" fmla="*/ 0 h 4182893"/>
                      <a:gd name="connsiteX1" fmla="*/ 5291845 w 7937770"/>
                      <a:gd name="connsiteY1" fmla="*/ 2859935 h 4182893"/>
                      <a:gd name="connsiteX2" fmla="*/ 0 w 7937770"/>
                      <a:gd name="connsiteY2" fmla="*/ 4182893 h 4182893"/>
                      <a:gd name="connsiteX0" fmla="*/ 7937770 w 7937770"/>
                      <a:gd name="connsiteY0" fmla="*/ 0 h 4182893"/>
                      <a:gd name="connsiteX1" fmla="*/ 5291845 w 7937770"/>
                      <a:gd name="connsiteY1" fmla="*/ 2859935 h 4182893"/>
                      <a:gd name="connsiteX2" fmla="*/ 0 w 7937770"/>
                      <a:gd name="connsiteY2" fmla="*/ 4182893 h 4182893"/>
                      <a:gd name="connsiteX0" fmla="*/ 7937770 w 7937770"/>
                      <a:gd name="connsiteY0" fmla="*/ 0 h 4186232"/>
                      <a:gd name="connsiteX1" fmla="*/ 5291845 w 7937770"/>
                      <a:gd name="connsiteY1" fmla="*/ 2859935 h 4186232"/>
                      <a:gd name="connsiteX2" fmla="*/ 0 w 7937770"/>
                      <a:gd name="connsiteY2" fmla="*/ 4182893 h 4186232"/>
                      <a:gd name="connsiteX0" fmla="*/ 7918315 w 7918315"/>
                      <a:gd name="connsiteY0" fmla="*/ 0 h 4320067"/>
                      <a:gd name="connsiteX1" fmla="*/ 5272390 w 7918315"/>
                      <a:gd name="connsiteY1" fmla="*/ 2859935 h 4320067"/>
                      <a:gd name="connsiteX2" fmla="*/ 0 w 7918315"/>
                      <a:gd name="connsiteY2" fmla="*/ 4319080 h 4320067"/>
                      <a:gd name="connsiteX0" fmla="*/ 7918315 w 7918315"/>
                      <a:gd name="connsiteY0" fmla="*/ 0 h 4320233"/>
                      <a:gd name="connsiteX1" fmla="*/ 5272390 w 7918315"/>
                      <a:gd name="connsiteY1" fmla="*/ 2859935 h 4320233"/>
                      <a:gd name="connsiteX2" fmla="*/ 0 w 7918315"/>
                      <a:gd name="connsiteY2" fmla="*/ 4319080 h 4320233"/>
                      <a:gd name="connsiteX0" fmla="*/ 7918315 w 7918315"/>
                      <a:gd name="connsiteY0" fmla="*/ 0 h 4322039"/>
                      <a:gd name="connsiteX1" fmla="*/ 4980560 w 7918315"/>
                      <a:gd name="connsiteY1" fmla="*/ 3287952 h 4322039"/>
                      <a:gd name="connsiteX2" fmla="*/ 0 w 7918315"/>
                      <a:gd name="connsiteY2" fmla="*/ 4319080 h 4322039"/>
                      <a:gd name="connsiteX0" fmla="*/ 7918315 w 7918315"/>
                      <a:gd name="connsiteY0" fmla="*/ 0 h 4327307"/>
                      <a:gd name="connsiteX1" fmla="*/ 4980560 w 7918315"/>
                      <a:gd name="connsiteY1" fmla="*/ 3287952 h 4327307"/>
                      <a:gd name="connsiteX2" fmla="*/ 0 w 7918315"/>
                      <a:gd name="connsiteY2" fmla="*/ 4319080 h 4327307"/>
                      <a:gd name="connsiteX0" fmla="*/ 6459166 w 6459166"/>
                      <a:gd name="connsiteY0" fmla="*/ 0 h 4263111"/>
                      <a:gd name="connsiteX1" fmla="*/ 3521411 w 6459166"/>
                      <a:gd name="connsiteY1" fmla="*/ 3287952 h 4263111"/>
                      <a:gd name="connsiteX2" fmla="*/ 0 w 6459166"/>
                      <a:gd name="connsiteY2" fmla="*/ 4260714 h 4263111"/>
                      <a:gd name="connsiteX0" fmla="*/ 6536987 w 6536987"/>
                      <a:gd name="connsiteY0" fmla="*/ 0 h 4282458"/>
                      <a:gd name="connsiteX1" fmla="*/ 3599232 w 6536987"/>
                      <a:gd name="connsiteY1" fmla="*/ 3287952 h 4282458"/>
                      <a:gd name="connsiteX2" fmla="*/ 0 w 6536987"/>
                      <a:gd name="connsiteY2" fmla="*/ 4280170 h 4282458"/>
                      <a:gd name="connsiteX0" fmla="*/ 6536987 w 6536987"/>
                      <a:gd name="connsiteY0" fmla="*/ 0 h 4282892"/>
                      <a:gd name="connsiteX1" fmla="*/ 3599232 w 6536987"/>
                      <a:gd name="connsiteY1" fmla="*/ 3287952 h 4282892"/>
                      <a:gd name="connsiteX2" fmla="*/ 0 w 6536987"/>
                      <a:gd name="connsiteY2" fmla="*/ 4280170 h 4282892"/>
                      <a:gd name="connsiteX0" fmla="*/ 6536987 w 6536987"/>
                      <a:gd name="connsiteY0" fmla="*/ 0 h 4284940"/>
                      <a:gd name="connsiteX1" fmla="*/ 3365769 w 6536987"/>
                      <a:gd name="connsiteY1" fmla="*/ 3424139 h 4284940"/>
                      <a:gd name="connsiteX2" fmla="*/ 0 w 6536987"/>
                      <a:gd name="connsiteY2" fmla="*/ 4280170 h 4284940"/>
                      <a:gd name="connsiteX0" fmla="*/ 6536987 w 6536987"/>
                      <a:gd name="connsiteY0" fmla="*/ 0 h 4282892"/>
                      <a:gd name="connsiteX1" fmla="*/ 3521411 w 6536987"/>
                      <a:gd name="connsiteY1" fmla="*/ 3287951 h 4282892"/>
                      <a:gd name="connsiteX2" fmla="*/ 0 w 6536987"/>
                      <a:gd name="connsiteY2" fmla="*/ 4280170 h 4282892"/>
                      <a:gd name="connsiteX0" fmla="*/ 6536987 w 6536987"/>
                      <a:gd name="connsiteY0" fmla="*/ 0 h 4282892"/>
                      <a:gd name="connsiteX1" fmla="*/ 3521411 w 6536987"/>
                      <a:gd name="connsiteY1" fmla="*/ 3287951 h 4282892"/>
                      <a:gd name="connsiteX2" fmla="*/ 0 w 6536987"/>
                      <a:gd name="connsiteY2" fmla="*/ 4280170 h 4282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536987" h="4282892">
                        <a:moveTo>
                          <a:pt x="6536987" y="0"/>
                        </a:moveTo>
                        <a:cubicBezTo>
                          <a:pt x="5463702" y="6486"/>
                          <a:pt x="4377445" y="2516223"/>
                          <a:pt x="3521411" y="3287951"/>
                        </a:cubicBezTo>
                        <a:cubicBezTo>
                          <a:pt x="2665377" y="4059679"/>
                          <a:pt x="2555133" y="4312596"/>
                          <a:pt x="0" y="4280170"/>
                        </a:cubicBezTo>
                      </a:path>
                    </a:pathLst>
                  </a:custGeom>
                  <a:noFill/>
                  <a:ln w="76200">
                    <a:solidFill>
                      <a:srgbClr val="00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0" name="Freeform 49"/>
                  <p:cNvSpPr/>
                  <p:nvPr/>
                </p:nvSpPr>
                <p:spPr>
                  <a:xfrm flipH="1">
                    <a:off x="7193947" y="398765"/>
                    <a:ext cx="2793364" cy="1830151"/>
                  </a:xfrm>
                  <a:custGeom>
                    <a:avLst/>
                    <a:gdLst>
                      <a:gd name="connsiteX0" fmla="*/ 9007813 w 9007813"/>
                      <a:gd name="connsiteY0" fmla="*/ 0 h 4338536"/>
                      <a:gd name="connsiteX1" fmla="*/ 0 w 9007813"/>
                      <a:gd name="connsiteY1" fmla="*/ 4338536 h 4338536"/>
                      <a:gd name="connsiteX0" fmla="*/ 9007813 w 9007813"/>
                      <a:gd name="connsiteY0" fmla="*/ 0 h 4338536"/>
                      <a:gd name="connsiteX1" fmla="*/ 0 w 9007813"/>
                      <a:gd name="connsiteY1" fmla="*/ 4338536 h 4338536"/>
                      <a:gd name="connsiteX0" fmla="*/ 9007813 w 9007813"/>
                      <a:gd name="connsiteY0" fmla="*/ 0 h 4344245"/>
                      <a:gd name="connsiteX1" fmla="*/ 0 w 9007813"/>
                      <a:gd name="connsiteY1" fmla="*/ 4338536 h 4344245"/>
                      <a:gd name="connsiteX0" fmla="*/ 9007813 w 9007813"/>
                      <a:gd name="connsiteY0" fmla="*/ 27 h 4344249"/>
                      <a:gd name="connsiteX1" fmla="*/ 0 w 9007813"/>
                      <a:gd name="connsiteY1" fmla="*/ 4338563 h 4344249"/>
                      <a:gd name="connsiteX0" fmla="*/ 9007813 w 9007813"/>
                      <a:gd name="connsiteY0" fmla="*/ 28 h 4338742"/>
                      <a:gd name="connsiteX1" fmla="*/ 0 w 9007813"/>
                      <a:gd name="connsiteY1" fmla="*/ 4338564 h 4338742"/>
                      <a:gd name="connsiteX0" fmla="*/ 7937770 w 7937770"/>
                      <a:gd name="connsiteY0" fmla="*/ 29 h 4183107"/>
                      <a:gd name="connsiteX1" fmla="*/ 0 w 7937770"/>
                      <a:gd name="connsiteY1" fmla="*/ 4182922 h 4183107"/>
                      <a:gd name="connsiteX0" fmla="*/ 7937770 w 7937770"/>
                      <a:gd name="connsiteY0" fmla="*/ 184 h 4183261"/>
                      <a:gd name="connsiteX1" fmla="*/ 0 w 7937770"/>
                      <a:gd name="connsiteY1" fmla="*/ 4183077 h 4183261"/>
                      <a:gd name="connsiteX0" fmla="*/ 7937770 w 7937770"/>
                      <a:gd name="connsiteY0" fmla="*/ 217 h 4183110"/>
                      <a:gd name="connsiteX1" fmla="*/ 0 w 7937770"/>
                      <a:gd name="connsiteY1" fmla="*/ 4183110 h 4183110"/>
                      <a:gd name="connsiteX0" fmla="*/ 7937770 w 7937770"/>
                      <a:gd name="connsiteY0" fmla="*/ 0 h 4182893"/>
                      <a:gd name="connsiteX1" fmla="*/ 5291845 w 7937770"/>
                      <a:gd name="connsiteY1" fmla="*/ 2859935 h 4182893"/>
                      <a:gd name="connsiteX2" fmla="*/ 0 w 7937770"/>
                      <a:gd name="connsiteY2" fmla="*/ 4182893 h 4182893"/>
                      <a:gd name="connsiteX0" fmla="*/ 7937770 w 7937770"/>
                      <a:gd name="connsiteY0" fmla="*/ 0 h 4182893"/>
                      <a:gd name="connsiteX1" fmla="*/ 5291845 w 7937770"/>
                      <a:gd name="connsiteY1" fmla="*/ 2859935 h 4182893"/>
                      <a:gd name="connsiteX2" fmla="*/ 0 w 7937770"/>
                      <a:gd name="connsiteY2" fmla="*/ 4182893 h 4182893"/>
                      <a:gd name="connsiteX0" fmla="*/ 7937770 w 7937770"/>
                      <a:gd name="connsiteY0" fmla="*/ 0 h 4182893"/>
                      <a:gd name="connsiteX1" fmla="*/ 5291845 w 7937770"/>
                      <a:gd name="connsiteY1" fmla="*/ 2859935 h 4182893"/>
                      <a:gd name="connsiteX2" fmla="*/ 0 w 7937770"/>
                      <a:gd name="connsiteY2" fmla="*/ 4182893 h 4182893"/>
                      <a:gd name="connsiteX0" fmla="*/ 7937770 w 7937770"/>
                      <a:gd name="connsiteY0" fmla="*/ 0 h 4182893"/>
                      <a:gd name="connsiteX1" fmla="*/ 5291845 w 7937770"/>
                      <a:gd name="connsiteY1" fmla="*/ 2859935 h 4182893"/>
                      <a:gd name="connsiteX2" fmla="*/ 0 w 7937770"/>
                      <a:gd name="connsiteY2" fmla="*/ 4182893 h 4182893"/>
                      <a:gd name="connsiteX0" fmla="*/ 7937770 w 7937770"/>
                      <a:gd name="connsiteY0" fmla="*/ 0 h 4292512"/>
                      <a:gd name="connsiteX1" fmla="*/ 5291845 w 7937770"/>
                      <a:gd name="connsiteY1" fmla="*/ 2859935 h 4292512"/>
                      <a:gd name="connsiteX2" fmla="*/ 0 w 7937770"/>
                      <a:gd name="connsiteY2" fmla="*/ 4182893 h 4292512"/>
                      <a:gd name="connsiteX0" fmla="*/ 7937770 w 7937770"/>
                      <a:gd name="connsiteY0" fmla="*/ 0 h 4350807"/>
                      <a:gd name="connsiteX1" fmla="*/ 5291845 w 7937770"/>
                      <a:gd name="connsiteY1" fmla="*/ 2859935 h 4350807"/>
                      <a:gd name="connsiteX2" fmla="*/ 0 w 7937770"/>
                      <a:gd name="connsiteY2" fmla="*/ 4182893 h 4350807"/>
                      <a:gd name="connsiteX0" fmla="*/ 7937770 w 7937770"/>
                      <a:gd name="connsiteY0" fmla="*/ 0 h 4337610"/>
                      <a:gd name="connsiteX1" fmla="*/ 5291845 w 7937770"/>
                      <a:gd name="connsiteY1" fmla="*/ 2859935 h 4337610"/>
                      <a:gd name="connsiteX2" fmla="*/ 0 w 7937770"/>
                      <a:gd name="connsiteY2" fmla="*/ 4182893 h 4337610"/>
                      <a:gd name="connsiteX0" fmla="*/ 7937770 w 7937770"/>
                      <a:gd name="connsiteY0" fmla="*/ 0 h 4182893"/>
                      <a:gd name="connsiteX1" fmla="*/ 5291845 w 7937770"/>
                      <a:gd name="connsiteY1" fmla="*/ 2859935 h 4182893"/>
                      <a:gd name="connsiteX2" fmla="*/ 0 w 7937770"/>
                      <a:gd name="connsiteY2" fmla="*/ 4182893 h 4182893"/>
                      <a:gd name="connsiteX0" fmla="*/ 7937770 w 7937770"/>
                      <a:gd name="connsiteY0" fmla="*/ 0 h 4182893"/>
                      <a:gd name="connsiteX1" fmla="*/ 5291845 w 7937770"/>
                      <a:gd name="connsiteY1" fmla="*/ 2859935 h 4182893"/>
                      <a:gd name="connsiteX2" fmla="*/ 0 w 7937770"/>
                      <a:gd name="connsiteY2" fmla="*/ 4182893 h 4182893"/>
                      <a:gd name="connsiteX0" fmla="*/ 7937770 w 7937770"/>
                      <a:gd name="connsiteY0" fmla="*/ 0 h 4182893"/>
                      <a:gd name="connsiteX1" fmla="*/ 5291845 w 7937770"/>
                      <a:gd name="connsiteY1" fmla="*/ 2859935 h 4182893"/>
                      <a:gd name="connsiteX2" fmla="*/ 0 w 7937770"/>
                      <a:gd name="connsiteY2" fmla="*/ 4182893 h 4182893"/>
                      <a:gd name="connsiteX0" fmla="*/ 7937770 w 7937770"/>
                      <a:gd name="connsiteY0" fmla="*/ 0 h 4182893"/>
                      <a:gd name="connsiteX1" fmla="*/ 5291845 w 7937770"/>
                      <a:gd name="connsiteY1" fmla="*/ 2859935 h 4182893"/>
                      <a:gd name="connsiteX2" fmla="*/ 0 w 7937770"/>
                      <a:gd name="connsiteY2" fmla="*/ 4182893 h 4182893"/>
                      <a:gd name="connsiteX0" fmla="*/ 7937770 w 7937770"/>
                      <a:gd name="connsiteY0" fmla="*/ 0 h 4186232"/>
                      <a:gd name="connsiteX1" fmla="*/ 5291845 w 7937770"/>
                      <a:gd name="connsiteY1" fmla="*/ 2859935 h 4186232"/>
                      <a:gd name="connsiteX2" fmla="*/ 0 w 7937770"/>
                      <a:gd name="connsiteY2" fmla="*/ 4182893 h 4186232"/>
                      <a:gd name="connsiteX0" fmla="*/ 7918315 w 7918315"/>
                      <a:gd name="connsiteY0" fmla="*/ 0 h 4320067"/>
                      <a:gd name="connsiteX1" fmla="*/ 5272390 w 7918315"/>
                      <a:gd name="connsiteY1" fmla="*/ 2859935 h 4320067"/>
                      <a:gd name="connsiteX2" fmla="*/ 0 w 7918315"/>
                      <a:gd name="connsiteY2" fmla="*/ 4319080 h 4320067"/>
                      <a:gd name="connsiteX0" fmla="*/ 7918315 w 7918315"/>
                      <a:gd name="connsiteY0" fmla="*/ 0 h 4320233"/>
                      <a:gd name="connsiteX1" fmla="*/ 5272390 w 7918315"/>
                      <a:gd name="connsiteY1" fmla="*/ 2859935 h 4320233"/>
                      <a:gd name="connsiteX2" fmla="*/ 0 w 7918315"/>
                      <a:gd name="connsiteY2" fmla="*/ 4319080 h 4320233"/>
                      <a:gd name="connsiteX0" fmla="*/ 7918315 w 7918315"/>
                      <a:gd name="connsiteY0" fmla="*/ 0 h 4322039"/>
                      <a:gd name="connsiteX1" fmla="*/ 4980560 w 7918315"/>
                      <a:gd name="connsiteY1" fmla="*/ 3287952 h 4322039"/>
                      <a:gd name="connsiteX2" fmla="*/ 0 w 7918315"/>
                      <a:gd name="connsiteY2" fmla="*/ 4319080 h 4322039"/>
                      <a:gd name="connsiteX0" fmla="*/ 7918315 w 7918315"/>
                      <a:gd name="connsiteY0" fmla="*/ 0 h 4327307"/>
                      <a:gd name="connsiteX1" fmla="*/ 4980560 w 7918315"/>
                      <a:gd name="connsiteY1" fmla="*/ 3287952 h 4327307"/>
                      <a:gd name="connsiteX2" fmla="*/ 0 w 7918315"/>
                      <a:gd name="connsiteY2" fmla="*/ 4319080 h 4327307"/>
                      <a:gd name="connsiteX0" fmla="*/ 6459166 w 6459166"/>
                      <a:gd name="connsiteY0" fmla="*/ 0 h 4263111"/>
                      <a:gd name="connsiteX1" fmla="*/ 3521411 w 6459166"/>
                      <a:gd name="connsiteY1" fmla="*/ 3287952 h 4263111"/>
                      <a:gd name="connsiteX2" fmla="*/ 0 w 6459166"/>
                      <a:gd name="connsiteY2" fmla="*/ 4260714 h 4263111"/>
                      <a:gd name="connsiteX0" fmla="*/ 6536987 w 6536987"/>
                      <a:gd name="connsiteY0" fmla="*/ 0 h 4282458"/>
                      <a:gd name="connsiteX1" fmla="*/ 3599232 w 6536987"/>
                      <a:gd name="connsiteY1" fmla="*/ 3287952 h 4282458"/>
                      <a:gd name="connsiteX2" fmla="*/ 0 w 6536987"/>
                      <a:gd name="connsiteY2" fmla="*/ 4280170 h 4282458"/>
                      <a:gd name="connsiteX0" fmla="*/ 6536987 w 6536987"/>
                      <a:gd name="connsiteY0" fmla="*/ 0 h 4282892"/>
                      <a:gd name="connsiteX1" fmla="*/ 3599232 w 6536987"/>
                      <a:gd name="connsiteY1" fmla="*/ 3287952 h 4282892"/>
                      <a:gd name="connsiteX2" fmla="*/ 0 w 6536987"/>
                      <a:gd name="connsiteY2" fmla="*/ 4280170 h 4282892"/>
                      <a:gd name="connsiteX0" fmla="*/ 6536987 w 6536987"/>
                      <a:gd name="connsiteY0" fmla="*/ 0 h 4284940"/>
                      <a:gd name="connsiteX1" fmla="*/ 3365769 w 6536987"/>
                      <a:gd name="connsiteY1" fmla="*/ 3424139 h 4284940"/>
                      <a:gd name="connsiteX2" fmla="*/ 0 w 6536987"/>
                      <a:gd name="connsiteY2" fmla="*/ 4280170 h 4284940"/>
                      <a:gd name="connsiteX0" fmla="*/ 6536987 w 6536987"/>
                      <a:gd name="connsiteY0" fmla="*/ 0 h 4282892"/>
                      <a:gd name="connsiteX1" fmla="*/ 3521411 w 6536987"/>
                      <a:gd name="connsiteY1" fmla="*/ 3287951 h 4282892"/>
                      <a:gd name="connsiteX2" fmla="*/ 0 w 6536987"/>
                      <a:gd name="connsiteY2" fmla="*/ 4280170 h 4282892"/>
                      <a:gd name="connsiteX0" fmla="*/ 6536987 w 6536987"/>
                      <a:gd name="connsiteY0" fmla="*/ 0 h 4282892"/>
                      <a:gd name="connsiteX1" fmla="*/ 3521411 w 6536987"/>
                      <a:gd name="connsiteY1" fmla="*/ 3287951 h 4282892"/>
                      <a:gd name="connsiteX2" fmla="*/ 0 w 6536987"/>
                      <a:gd name="connsiteY2" fmla="*/ 4280170 h 4282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536987" h="4282892">
                        <a:moveTo>
                          <a:pt x="6536987" y="0"/>
                        </a:moveTo>
                        <a:cubicBezTo>
                          <a:pt x="5463702" y="6486"/>
                          <a:pt x="4377445" y="2516223"/>
                          <a:pt x="3521411" y="3287951"/>
                        </a:cubicBezTo>
                        <a:cubicBezTo>
                          <a:pt x="2665377" y="4059679"/>
                          <a:pt x="2555133" y="4312596"/>
                          <a:pt x="0" y="4280170"/>
                        </a:cubicBezTo>
                      </a:path>
                    </a:pathLst>
                  </a:custGeom>
                  <a:grpFill/>
                  <a:ln w="76200">
                    <a:solidFill>
                      <a:srgbClr val="00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1" name="Freeform 50"/>
                  <p:cNvSpPr/>
                  <p:nvPr/>
                </p:nvSpPr>
                <p:spPr>
                  <a:xfrm>
                    <a:off x="4444822" y="412208"/>
                    <a:ext cx="5547578" cy="1855732"/>
                  </a:xfrm>
                  <a:custGeom>
                    <a:avLst/>
                    <a:gdLst>
                      <a:gd name="connsiteX0" fmla="*/ 2757812 w 5547578"/>
                      <a:gd name="connsiteY0" fmla="*/ 0 h 1855732"/>
                      <a:gd name="connsiteX1" fmla="*/ 2773789 w 5547578"/>
                      <a:gd name="connsiteY1" fmla="*/ 2411 h 1855732"/>
                      <a:gd name="connsiteX2" fmla="*/ 2789766 w 5547578"/>
                      <a:gd name="connsiteY2" fmla="*/ 0 h 1855732"/>
                      <a:gd name="connsiteX3" fmla="*/ 2789763 w 5547578"/>
                      <a:gd name="connsiteY3" fmla="*/ 4821 h 1855732"/>
                      <a:gd name="connsiteX4" fmla="*/ 2836666 w 5547578"/>
                      <a:gd name="connsiteY4" fmla="*/ 11897 h 1855732"/>
                      <a:gd name="connsiteX5" fmla="*/ 3905369 w 5547578"/>
                      <a:gd name="connsiteY5" fmla="*/ 1243613 h 1855732"/>
                      <a:gd name="connsiteX6" fmla="*/ 5547578 w 5547578"/>
                      <a:gd name="connsiteY6" fmla="*/ 1855637 h 1855732"/>
                      <a:gd name="connsiteX7" fmla="*/ 2785533 w 5547578"/>
                      <a:gd name="connsiteY7" fmla="*/ 1855731 h 1855732"/>
                      <a:gd name="connsiteX8" fmla="*/ 2785533 w 5547578"/>
                      <a:gd name="connsiteY8" fmla="*/ 1855732 h 1855732"/>
                      <a:gd name="connsiteX9" fmla="*/ 2773789 w 5547578"/>
                      <a:gd name="connsiteY9" fmla="*/ 1855732 h 1855732"/>
                      <a:gd name="connsiteX10" fmla="*/ 2762045 w 5547578"/>
                      <a:gd name="connsiteY10" fmla="*/ 1855732 h 1855732"/>
                      <a:gd name="connsiteX11" fmla="*/ 2762045 w 5547578"/>
                      <a:gd name="connsiteY11" fmla="*/ 1855731 h 1855732"/>
                      <a:gd name="connsiteX12" fmla="*/ 0 w 5547578"/>
                      <a:gd name="connsiteY12" fmla="*/ 1855637 h 1855732"/>
                      <a:gd name="connsiteX13" fmla="*/ 1642209 w 5547578"/>
                      <a:gd name="connsiteY13" fmla="*/ 1243613 h 1855732"/>
                      <a:gd name="connsiteX14" fmla="*/ 2710913 w 5547578"/>
                      <a:gd name="connsiteY14" fmla="*/ 11897 h 1855732"/>
                      <a:gd name="connsiteX15" fmla="*/ 2757815 w 5547578"/>
                      <a:gd name="connsiteY15" fmla="*/ 4821 h 18557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5547578" h="1855732">
                        <a:moveTo>
                          <a:pt x="2757812" y="0"/>
                        </a:moveTo>
                        <a:lnTo>
                          <a:pt x="2773789" y="2411"/>
                        </a:lnTo>
                        <a:lnTo>
                          <a:pt x="2789766" y="0"/>
                        </a:lnTo>
                        <a:lnTo>
                          <a:pt x="2789763" y="4821"/>
                        </a:lnTo>
                        <a:lnTo>
                          <a:pt x="2836666" y="11897"/>
                        </a:lnTo>
                        <a:cubicBezTo>
                          <a:pt x="3225814" y="110275"/>
                          <a:pt x="3540906" y="775076"/>
                          <a:pt x="3905369" y="1243613"/>
                        </a:cubicBezTo>
                        <a:cubicBezTo>
                          <a:pt x="4294130" y="1743387"/>
                          <a:pt x="4647397" y="1835368"/>
                          <a:pt x="5547578" y="1855637"/>
                        </a:cubicBezTo>
                        <a:lnTo>
                          <a:pt x="2785533" y="1855731"/>
                        </a:lnTo>
                        <a:lnTo>
                          <a:pt x="2785533" y="1855732"/>
                        </a:lnTo>
                        <a:lnTo>
                          <a:pt x="2773789" y="1855732"/>
                        </a:lnTo>
                        <a:lnTo>
                          <a:pt x="2762045" y="1855732"/>
                        </a:lnTo>
                        <a:lnTo>
                          <a:pt x="2762045" y="1855731"/>
                        </a:lnTo>
                        <a:lnTo>
                          <a:pt x="0" y="1855637"/>
                        </a:lnTo>
                        <a:cubicBezTo>
                          <a:pt x="900181" y="1835368"/>
                          <a:pt x="1253448" y="1743387"/>
                          <a:pt x="1642209" y="1243613"/>
                        </a:cubicBezTo>
                        <a:cubicBezTo>
                          <a:pt x="2006673" y="775076"/>
                          <a:pt x="2321764" y="110275"/>
                          <a:pt x="2710913" y="11897"/>
                        </a:cubicBezTo>
                        <a:lnTo>
                          <a:pt x="2757815" y="4821"/>
                        </a:lnTo>
                        <a:close/>
                      </a:path>
                    </a:pathLst>
                  </a:custGeom>
                  <a:solidFill>
                    <a:schemeClr val="accent3">
                      <a:alpha val="3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</p:grpSp>
      </p:grpSp>
      <p:grpSp>
        <p:nvGrpSpPr>
          <p:cNvPr id="73" name="Group 72"/>
          <p:cNvGrpSpPr/>
          <p:nvPr/>
        </p:nvGrpSpPr>
        <p:grpSpPr>
          <a:xfrm>
            <a:off x="1988426" y="2707938"/>
            <a:ext cx="8510145" cy="307675"/>
            <a:chOff x="1988426" y="2707938"/>
            <a:chExt cx="8510145" cy="307675"/>
          </a:xfrm>
          <a:solidFill>
            <a:schemeClr val="bg1"/>
          </a:solidFill>
        </p:grpSpPr>
        <p:sp>
          <p:nvSpPr>
            <p:cNvPr id="57" name="Flowchart: Connector 56"/>
            <p:cNvSpPr/>
            <p:nvPr/>
          </p:nvSpPr>
          <p:spPr>
            <a:xfrm>
              <a:off x="1988426" y="2707938"/>
              <a:ext cx="307675" cy="307675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lowchart: Connector 58"/>
            <p:cNvSpPr/>
            <p:nvPr/>
          </p:nvSpPr>
          <p:spPr>
            <a:xfrm>
              <a:off x="2920000" y="2707938"/>
              <a:ext cx="307675" cy="307675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lowchart: Connector 59"/>
            <p:cNvSpPr/>
            <p:nvPr/>
          </p:nvSpPr>
          <p:spPr>
            <a:xfrm>
              <a:off x="3433406" y="2707938"/>
              <a:ext cx="307675" cy="307675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lowchart: Connector 60"/>
            <p:cNvSpPr/>
            <p:nvPr/>
          </p:nvSpPr>
          <p:spPr>
            <a:xfrm>
              <a:off x="4203446" y="2707938"/>
              <a:ext cx="307675" cy="307675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lowchart: Connector 61"/>
            <p:cNvSpPr/>
            <p:nvPr/>
          </p:nvSpPr>
          <p:spPr>
            <a:xfrm>
              <a:off x="5230171" y="2707938"/>
              <a:ext cx="307675" cy="307675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Isosceles Triangle 62"/>
            <p:cNvSpPr/>
            <p:nvPr/>
          </p:nvSpPr>
          <p:spPr>
            <a:xfrm>
              <a:off x="6259876" y="2723675"/>
              <a:ext cx="291938" cy="29193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Isosceles Triangle 66"/>
            <p:cNvSpPr/>
            <p:nvPr/>
          </p:nvSpPr>
          <p:spPr>
            <a:xfrm>
              <a:off x="7703169" y="2723675"/>
              <a:ext cx="291938" cy="29193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Isosceles Triangle 67"/>
            <p:cNvSpPr/>
            <p:nvPr/>
          </p:nvSpPr>
          <p:spPr>
            <a:xfrm>
              <a:off x="7285768" y="2723675"/>
              <a:ext cx="291938" cy="29193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Isosceles Triangle 68"/>
            <p:cNvSpPr/>
            <p:nvPr/>
          </p:nvSpPr>
          <p:spPr>
            <a:xfrm>
              <a:off x="8588997" y="2723675"/>
              <a:ext cx="291938" cy="29193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Isosceles Triangle 69"/>
            <p:cNvSpPr/>
            <p:nvPr/>
          </p:nvSpPr>
          <p:spPr>
            <a:xfrm>
              <a:off x="9063754" y="2723675"/>
              <a:ext cx="291938" cy="29193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Isosceles Triangle 70"/>
            <p:cNvSpPr/>
            <p:nvPr/>
          </p:nvSpPr>
          <p:spPr>
            <a:xfrm>
              <a:off x="10206633" y="2723675"/>
              <a:ext cx="291938" cy="29193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4" name="Picture 7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876" y="1534248"/>
            <a:ext cx="1722822" cy="17228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ular Callout 74"/>
              <p:cNvSpPr/>
              <p:nvPr/>
            </p:nvSpPr>
            <p:spPr>
              <a:xfrm>
                <a:off x="1020731" y="1020428"/>
                <a:ext cx="9685628" cy="2039190"/>
              </a:xfrm>
              <a:prstGeom prst="wedgeRectCallout">
                <a:avLst>
                  <a:gd name="adj1" fmla="val 57207"/>
                  <a:gd name="adj2" fmla="val 33419"/>
                </a:avLst>
              </a:prstGeom>
              <a:solidFill>
                <a:schemeClr val="tx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This means that if someone tells us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 this means that the first Gaussian is responsible for that data point and consequently, the likelihood expression is </a:t>
                </a:r>
                <a14:m>
                  <m:oMath xmlns:m="http://schemas.openxmlformats.org/officeDocument/2006/math">
                    <m:r>
                      <a:rPr lang="en-I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| </m:t>
                        </m:r>
                        <m:sSub>
                          <m:sSubPr>
                            <m:ctrlPr>
                              <a:rPr lang="en-I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I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=1,</m:t>
                        </m:r>
                        <m:sSup>
                          <m:sSupPr>
                            <m:ctrlPr>
                              <a:rPr lang="en-I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𝛍</m:t>
                            </m:r>
                          </m:e>
                          <m:sup>
                            <m:r>
                              <a:rPr lang="en-I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𝛍</m:t>
                            </m:r>
                          </m:e>
                          <m:sup>
                            <m:r>
                              <a:rPr lang="en-I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en-I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𝛍</m:t>
                            </m:r>
                          </m:e>
                          <m:sup>
                            <m:r>
                              <a:rPr lang="en-I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</m:oMath>
                </a14:m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. Similarly, </a:t>
                </a:r>
                <a:r>
                  <a:rPr lang="en-IN" sz="2400" dirty="0">
                    <a:solidFill>
                      <a:schemeClr val="bg1"/>
                    </a:solidFill>
                    <a:latin typeface="Calibri Light" panose="020F0302020204030204"/>
                  </a:rPr>
                  <a:t>if someone tells us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I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IN" sz="2400" dirty="0">
                    <a:solidFill>
                      <a:schemeClr val="bg1"/>
                    </a:solidFill>
                    <a:latin typeface="Calibri Light" panose="020F0302020204030204"/>
                  </a:rPr>
                  <a:t> this means that the second Gaussian is responsible for that data point and the likelihood expression is </a:t>
                </a:r>
                <a14:m>
                  <m:oMath xmlns:m="http://schemas.openxmlformats.org/officeDocument/2006/math">
                    <m:r>
                      <a:rPr lang="en-I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| </m:t>
                        </m:r>
                        <m:sSub>
                          <m:sSubPr>
                            <m:ctrlP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I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𝛍</m:t>
                            </m:r>
                          </m:e>
                          <m:sup>
                            <m: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𝛍</m:t>
                            </m:r>
                          </m:e>
                          <m:sup>
                            <m: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I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I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𝛍</m:t>
                            </m:r>
                          </m:e>
                          <m:sup>
                            <m:r>
                              <a:rPr lang="en-I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IN" sz="2400" dirty="0">
                    <a:solidFill>
                      <a:schemeClr val="bg1"/>
                    </a:solidFill>
                    <a:latin typeface="Calibri Light" panose="020F0302020204030204"/>
                  </a:rPr>
                  <a:t>.</a:t>
                </a:r>
                <a:endParaRPr lang="en-I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75" name="Rectangular Callout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731" y="1020428"/>
                <a:ext cx="9685628" cy="2039190"/>
              </a:xfrm>
              <a:prstGeom prst="wedgeRectCallout">
                <a:avLst>
                  <a:gd name="adj1" fmla="val 57207"/>
                  <a:gd name="adj2" fmla="val 33419"/>
                </a:avLst>
              </a:prstGeom>
              <a:blipFill>
                <a:blip r:embed="rId8"/>
                <a:stretch>
                  <a:fillRect l="-702" t="-1760" b="-4692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848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MLE with Latent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4"/>
                <a:ext cx="11600328" cy="5746376"/>
              </a:xfrm>
            </p:spPr>
            <p:txBody>
              <a:bodyPr/>
              <a:lstStyle/>
              <a:p>
                <a:r>
                  <a:rPr lang="en-IN" dirty="0"/>
                  <a:t>We wish to obtain the maximum (log) likelihood models i.e.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IN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sSup>
                                  <m:sSupPr>
                                    <m:ctrlP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 i="0" smtClean="0">
                                        <a:latin typeface="Cambria Math" panose="02040503050406030204" pitchFamily="18" charset="0"/>
                                      </a:rPr>
                                      <m:t>𝛍</m:t>
                                    </m:r>
                                  </m:e>
                                  <m:sup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 i="0" smtClean="0">
                                        <a:latin typeface="Cambria Math" panose="02040503050406030204" pitchFamily="18" charset="0"/>
                                      </a:rPr>
                                      <m:t>𝛍</m:t>
                                    </m:r>
                                  </m:e>
                                  <m:sup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I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ℝ</m:t>
                                    </m:r>
                                  </m:e>
                                  <m:sup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lim>
                            </m:limLow>
                          </m:fName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func>
                                  <m:funcPr>
                                    <m:ctrlP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IN" b="0" i="0" smtClean="0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ℙ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IN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b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𝐱</m:t>
                                            </m:r>
                                          </m:e>
                                          <m:sup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p>
                                        </m:sSup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 | </m:t>
                                        </m:r>
                                        <m:sSup>
                                          <m:sSupPr>
                                            <m:ctrlPr>
                                              <a:rPr lang="en-IN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b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𝛍</m:t>
                                            </m:r>
                                          </m:e>
                                          <m:sup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p>
                                        </m:sSup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p>
                                          <m:sSupPr>
                                            <m:ctrlPr>
                                              <a:rPr lang="en-IN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b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𝛍</m:t>
                                            </m:r>
                                          </m:e>
                                          <m:sup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</m:func>
                              </m:e>
                            </m:nary>
                          </m:e>
                        </m:func>
                      </m:e>
                    </m:func>
                  </m:oMath>
                </a14:m>
                <a:endParaRPr lang="en-IN" dirty="0"/>
              </a:p>
              <a:p>
                <a:r>
                  <a:rPr lang="en-IN" dirty="0"/>
                  <a:t>Since we do not know the values of latent variables, force them into the expression using the law of total probability</a:t>
                </a:r>
              </a:p>
              <a:p>
                <a:pPr lvl="2"/>
                <a:r>
                  <a:rPr lang="en-IN" dirty="0"/>
                  <a:t>We did a similar thing (introduce models) in predictive posterior calculations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IN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𝛍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𝛍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ℝ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lim>
                            </m:limLow>
                          </m:fName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I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func>
                                  <m:func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I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nary>
                                          <m:naryPr>
                                            <m:chr m:val="∑"/>
                                            <m:limLoc m:val="subSup"/>
                                            <m:supHide m:val="on"/>
                                            <m:ctrlP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a:rPr lang="en-IN" b="0" i="1" smtClean="0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  <m:t>∈</m:t>
                                            </m:r>
                                            <m:d>
                                              <m:dPr>
                                                <m:begChr m:val="{"/>
                                                <m:endChr m:val="}"/>
                                                <m:ctrlPr>
                                                  <a:rPr lang="en-IN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IN" i="1">
                                                    <a:latin typeface="Cambria Math" panose="02040503050406030204" pitchFamily="18" charset="0"/>
                                                  </a:rPr>
                                                  <m:t>1,2</m:t>
                                                </m:r>
                                              </m:e>
                                            </m:d>
                                          </m:sub>
                                          <m:sup/>
                                          <m:e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ℙ</m:t>
                                            </m:r>
                                            <m:d>
                                              <m:dPr>
                                                <m:begChr m:val="["/>
                                                <m:endChr m:val="]"/>
                                                <m:ctrlPr>
                                                  <a:rPr lang="en-IN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p>
                                                  <m:sSupPr>
                                                    <m:ctrlPr>
                                                      <a:rPr lang="en-IN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IN" b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𝐱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IN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p>
                                                </m:sSup>
                                                <m:r>
                                                  <a:rPr lang="en-IN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IN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IN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𝑧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IN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IN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=</m:t>
                                                </m:r>
                                                <m:r>
                                                  <a:rPr lang="en-IN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𝑐</m:t>
                                                </m:r>
                                                <m:r>
                                                  <a:rPr lang="en-IN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| </m:t>
                                                </m:r>
                                                <m:sSup>
                                                  <m:sSupPr>
                                                    <m:ctrlPr>
                                                      <a:rPr lang="en-IN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IN" b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𝛍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IN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sup>
                                                </m:sSup>
                                                <m:r>
                                                  <a:rPr lang="en-IN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sSup>
                                                  <m:sSupPr>
                                                    <m:ctrlPr>
                                                      <a:rPr lang="en-IN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IN" b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𝛍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IN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p>
                                                </m:sSup>
                                              </m:e>
                                            </m:d>
                                          </m:e>
                                        </m:nary>
                                      </m:e>
                                    </m:d>
                                  </m:e>
                                </m:func>
                              </m:e>
                            </m:nary>
                          </m:e>
                        </m:func>
                      </m:e>
                    </m:func>
                  </m:oMath>
                </a14:m>
                <a:endParaRPr lang="en-IN" dirty="0"/>
              </a:p>
              <a:p>
                <a:pPr lvl="2"/>
                <a:r>
                  <a:rPr lang="en-IN" dirty="0"/>
                  <a:t>Very difficult optimization problem – NP-hard in general</a:t>
                </a:r>
              </a:p>
              <a:p>
                <a:pPr lvl="2"/>
                <a:r>
                  <a:rPr lang="en-IN" dirty="0"/>
                  <a:t>However, two heuristics exist which work reasonably well in practice</a:t>
                </a:r>
              </a:p>
              <a:p>
                <a:pPr lvl="2"/>
                <a:r>
                  <a:rPr lang="en-IN" dirty="0"/>
                  <a:t>Also theoretically sound if data is “nice” (details in a learning theory course)</a:t>
                </a:r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4"/>
                <a:ext cx="11600328" cy="5746376"/>
              </a:xfrm>
              <a:blipFill>
                <a:blip r:embed="rId2"/>
                <a:stretch>
                  <a:fillRect l="-578" t="-2545" r="-10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4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Heuristic 1: Alternating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4"/>
                <a:ext cx="11938646" cy="5746376"/>
              </a:xfrm>
            </p:spPr>
            <p:txBody>
              <a:bodyPr>
                <a:normAutofit/>
              </a:bodyPr>
              <a:lstStyle/>
              <a:p>
                <a:r>
                  <a:rPr lang="en-IN" dirty="0"/>
                  <a:t>Convert the original optimization problem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IN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𝛍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𝛍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ℝ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lim>
                            </m:limLow>
                          </m:fName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I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func>
                                  <m:func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nary>
                                          <m:naryPr>
                                            <m:chr m:val="∑"/>
                                            <m:limLoc m:val="subSup"/>
                                            <m:supHide m:val="on"/>
                                            <m:ctrlP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a:rPr lang="en-IN" b="0" i="1" smtClean="0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  <m:t>∈</m:t>
                                            </m:r>
                                            <m:d>
                                              <m:dPr>
                                                <m:begChr m:val="{"/>
                                                <m:endChr m:val="}"/>
                                                <m:ctrlPr>
                                                  <a:rPr lang="en-IN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IN" i="1">
                                                    <a:latin typeface="Cambria Math" panose="02040503050406030204" pitchFamily="18" charset="0"/>
                                                  </a:rPr>
                                                  <m:t>1,2</m:t>
                                                </m:r>
                                              </m:e>
                                            </m:d>
                                          </m:sub>
                                          <m:sup/>
                                          <m:e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ℙ</m:t>
                                            </m:r>
                                            <m:d>
                                              <m:dPr>
                                                <m:begChr m:val="["/>
                                                <m:endChr m:val="]"/>
                                                <m:ctrlPr>
                                                  <a:rPr lang="en-IN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p>
                                                  <m:sSupPr>
                                                    <m:ctrlPr>
                                                      <a:rPr lang="en-IN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IN" b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𝐱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IN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p>
                                                </m:sSup>
                                                <m:r>
                                                  <a:rPr lang="en-IN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IN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IN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𝑧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IN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IN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=</m:t>
                                                </m:r>
                                                <m:r>
                                                  <a:rPr lang="en-IN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𝑐</m:t>
                                                </m:r>
                                                <m:r>
                                                  <a:rPr lang="en-IN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 </m:t>
                                                </m:r>
                                                <m:r>
                                                  <a:rPr lang="en-IN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|</m:t>
                                                </m:r>
                                                <m:r>
                                                  <a:rPr lang="en-IN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 </m:t>
                                                </m:r>
                                                <m:sSup>
                                                  <m:sSupPr>
                                                    <m:ctrlPr>
                                                      <a:rPr lang="en-IN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IN" b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𝛍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IN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sup>
                                                </m:sSup>
                                                <m:r>
                                                  <a:rPr lang="en-IN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sSup>
                                                  <m:sSupPr>
                                                    <m:ctrlPr>
                                                      <a:rPr lang="en-IN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IN" b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𝛍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IN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p>
                                                </m:sSup>
                                              </m:e>
                                            </m:d>
                                          </m:e>
                                        </m:nary>
                                      </m:e>
                                    </m:d>
                                  </m:e>
                                </m:func>
                              </m:e>
                            </m:nary>
                          </m:e>
                        </m:func>
                      </m:e>
                    </m:func>
                  </m:oMath>
                </a14:m>
                <a:endParaRPr lang="en-IN" dirty="0"/>
              </a:p>
              <a:p>
                <a:pPr lvl="2"/>
                <a:r>
                  <a:rPr lang="en-IN" dirty="0"/>
                  <a:t>to a double maximization problem (assume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| </m:t>
                        </m:r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𝛍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𝛍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IN" dirty="0"/>
                  <a:t> </a:t>
                </a:r>
                <a:r>
                  <a:rPr lang="en-IN" dirty="0" err="1"/>
                  <a:t>const</a:t>
                </a:r>
                <a:r>
                  <a:rPr lang="en-IN" dirty="0"/>
                  <a:t>)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 b="0" i="0" smtClean="0">
                                <a:latin typeface="Cambria Math" panose="02040503050406030204" pitchFamily="18" charset="0"/>
                              </a:rPr>
                              <m:t>arg</m:t>
                            </m:r>
                            <m:r>
                              <m:rPr>
                                <m:sty m:val="p"/>
                              </m:rPr>
                              <a:rPr lang="en-IN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𝛍</m:t>
                                </m:r>
                              </m:e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𝛍</m:t>
                                </m:r>
                              </m:e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ℝ</m:t>
                                </m:r>
                              </m:e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IN" b="0" i="0" smtClean="0">
                                    <a:latin typeface="Cambria Math" panose="02040503050406030204" pitchFamily="18" charset="0"/>
                                  </a:rPr>
                                  <m:t>arg</m:t>
                                </m:r>
                                <m:r>
                                  <m:rPr>
                                    <m:sty m:val="p"/>
                                  </m:rPr>
                                  <a:rPr lang="en-IN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sSub>
                                  <m:sSub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9"/>
                                      </m:r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m:rPr>
                                        <m:brk m:alnAt="9"/>
                                      </m:r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e>
                                </m:d>
                              </m:lim>
                            </m:limLow>
                          </m:fName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I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func>
                                  <m:func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ℙ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IN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b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𝐱</m:t>
                                            </m:r>
                                          </m:e>
                                          <m:sup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p>
                                        </m:sSup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 | </m:t>
                                        </m:r>
                                        <m:sSub>
                                          <m:sSubPr>
                                            <m:ctrlPr>
                                              <a:rPr lang="en-IN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p>
                                          <m:sSupPr>
                                            <m:ctrlPr>
                                              <a:rPr lang="en-IN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b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𝛍</m:t>
                                            </m:r>
                                          </m:e>
                                          <m:sup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p>
                                        </m:sSup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p>
                                          <m:sSupPr>
                                            <m:ctrlPr>
                                              <a:rPr lang="en-IN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b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𝛍</m:t>
                                            </m:r>
                                          </m:e>
                                          <m:sup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</m:func>
                              </m:e>
                            </m:nary>
                          </m:e>
                        </m:func>
                      </m:e>
                    </m:func>
                  </m:oMath>
                </a14:m>
                <a:endParaRPr lang="en-IN" dirty="0"/>
              </a:p>
              <a:p>
                <a:pPr lvl="2"/>
                <a:r>
                  <a:rPr lang="en-IN" dirty="0"/>
                  <a:t>In several ML problems with latent </a:t>
                </a:r>
                <a:r>
                  <a:rPr lang="en-IN" dirty="0" err="1"/>
                  <a:t>vars</a:t>
                </a:r>
                <a:r>
                  <a:rPr lang="en-IN" dirty="0"/>
                  <a:t>, although the above double optimization problem is (still) difficult, following two problems are easy</a:t>
                </a:r>
              </a:p>
              <a:p>
                <a:pPr lvl="2"/>
                <a:r>
                  <a:rPr lang="en-IN" b="1" dirty="0"/>
                  <a:t>Step 1</a:t>
                </a:r>
                <a:r>
                  <a:rPr lang="en-IN" dirty="0"/>
                  <a:t>: Fix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𝛍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IN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𝛍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IN" dirty="0"/>
                  <a:t> and update latent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dirty="0"/>
                  <a:t> to their optimal values</a:t>
                </a:r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i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IN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sSub>
                                  <m:sSub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9"/>
                                      </m:rP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m:rPr>
                                        <m:brk m:alnAt="9"/>
                                      </m:rP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e>
                                </m:d>
                              </m:lim>
                            </m:limLow>
                          </m:fName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IN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func>
                                  <m:func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lang="en-IN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ℙ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IN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b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𝐱</m:t>
                                            </m:r>
                                          </m:e>
                                          <m:sup>
                                            <m:r>
                                              <a:rPr lang="en-IN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p>
                                        </m:sSup>
                                        <m:r>
                                          <a:rPr lang="en-IN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 | </m:t>
                                        </m:r>
                                        <m:sSub>
                                          <m:sSubPr>
                                            <m:ctrlPr>
                                              <a:rPr lang="en-IN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IN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en-IN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IN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p>
                                          <m:sSupPr>
                                            <m:ctrlPr>
                                              <a:rPr lang="en-IN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b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𝛍</m:t>
                                            </m:r>
                                          </m:e>
                                          <m:sup>
                                            <m:r>
                                              <a:rPr lang="en-IN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p>
                                        </m:sSup>
                                        <m:r>
                                          <a:rPr lang="en-IN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p>
                                          <m:sSupPr>
                                            <m:ctrlPr>
                                              <a:rPr lang="en-IN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b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𝛍</m:t>
                                            </m:r>
                                          </m:e>
                                          <m:sup>
                                            <m:r>
                                              <a:rPr lang="en-IN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</m:func>
                              </m:e>
                            </m:nary>
                          </m:e>
                        </m:func>
                      </m:e>
                    </m:func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IN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sSub>
                                  <m:sSub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9"/>
                                      </m:rP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m:rPr>
                                        <m:brk m:alnAt="9"/>
                                      </m:rP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e>
                                </m:d>
                              </m:lim>
                            </m:limLow>
                          </m:fName>
                          <m:e>
                            <m:func>
                              <m:func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IN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en-IN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ℙ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b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  <m:sup>
                                        <m:r>
                                          <a:rPr lang="en-IN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  <m:r>
                                      <a:rPr lang="en-IN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| </m:t>
                                    </m:r>
                                    <m:sSub>
                                      <m:sSub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IN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IN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b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𝛍</m:t>
                                        </m:r>
                                      </m:e>
                                      <m:sup>
                                        <m:r>
                                          <a:rPr lang="en-IN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</m:sSup>
                                    <m:r>
                                      <a:rPr lang="en-IN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b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𝛍</m:t>
                                        </m:r>
                                      </m:e>
                                      <m:sup>
                                        <m:r>
                                          <a:rPr lang="en-IN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func>
                          </m:e>
                        </m:func>
                      </m:e>
                    </m:func>
                  </m:oMath>
                </a14:m>
                <a:endParaRPr lang="en-IN" dirty="0"/>
              </a:p>
              <a:p>
                <a:pPr lvl="2"/>
                <a:r>
                  <a:rPr lang="en-IN" b="1" dirty="0"/>
                  <a:t>Step 2</a:t>
                </a:r>
                <a:r>
                  <a:rPr lang="en-IN" dirty="0"/>
                  <a:t>: Fix latent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dirty="0"/>
                  <a:t> and update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𝛍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IN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𝛍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IN" dirty="0"/>
                  <a:t> to their optimal values</a:t>
                </a:r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IN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𝛍</m:t>
                                    </m:r>
                                  </m:e>
                                  <m:sup>
                                    <m: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𝛍</m:t>
                                    </m:r>
                                  </m:e>
                                  <m:sup>
                                    <m: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ℝ</m:t>
                                    </m:r>
                                  </m:e>
                                  <m:sup>
                                    <m:r>
                                      <a:rPr lang="en-IN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lim>
                            </m:limLow>
                          </m:fName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IN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func>
                                  <m:func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lang="en-IN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ℙ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IN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b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𝐱</m:t>
                                            </m:r>
                                          </m:e>
                                          <m:sup>
                                            <m:r>
                                              <a:rPr lang="en-IN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p>
                                        </m:sSup>
                                        <m:r>
                                          <a:rPr lang="en-IN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 |</m:t>
                                        </m:r>
                                        <m:r>
                                          <a:rPr lang="en-I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sSub>
                                          <m:sSubPr>
                                            <m:ctrlPr>
                                              <a:rPr lang="en-IN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IN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en-IN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I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p>
                                          <m:sSupPr>
                                            <m:ctrlPr>
                                              <a:rPr lang="en-IN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b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𝛍</m:t>
                                            </m:r>
                                          </m:e>
                                          <m:sup>
                                            <m:r>
                                              <a:rPr lang="en-IN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p>
                                        </m:sSup>
                                        <m:r>
                                          <a:rPr lang="en-IN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p>
                                          <m:sSupPr>
                                            <m:ctrlPr>
                                              <a:rPr lang="en-IN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b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𝛍</m:t>
                                            </m:r>
                                          </m:e>
                                          <m:sup>
                                            <m:r>
                                              <a:rPr lang="en-IN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</m:func>
                              </m:e>
                            </m:nary>
                          </m:e>
                        </m:func>
                      </m:e>
                    </m:func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4"/>
                <a:ext cx="11938646" cy="5746376"/>
              </a:xfrm>
              <a:blipFill>
                <a:blip r:embed="rId2"/>
                <a:stretch>
                  <a:fillRect l="-562" t="-25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67136" y="574044"/>
            <a:ext cx="1832396" cy="1832396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>
            <a:off x="4805135" y="579923"/>
            <a:ext cx="5923824" cy="1063490"/>
          </a:xfrm>
          <a:prstGeom prst="wedgeRectCallout">
            <a:avLst>
              <a:gd name="adj1" fmla="val 57588"/>
              <a:gd name="adj2" fmla="val 56589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+mj-lt"/>
              </a:rPr>
              <a:t>Keep alternating between step 1 and step 2 till you are tired or till the process has converged!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576" y="4526846"/>
            <a:ext cx="1722822" cy="17228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ular Callout 14"/>
              <p:cNvSpPr/>
              <p:nvPr/>
            </p:nvSpPr>
            <p:spPr>
              <a:xfrm>
                <a:off x="1877961" y="4013026"/>
                <a:ext cx="8746098" cy="2236642"/>
              </a:xfrm>
              <a:prstGeom prst="wedgeRectCallout">
                <a:avLst>
                  <a:gd name="adj1" fmla="val 58444"/>
                  <a:gd name="adj2" fmla="val 26385"/>
                </a:avLst>
              </a:prstGeom>
              <a:solidFill>
                <a:schemeClr val="tx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The intuition behind reducing things to a double optimization is that it may be mostly the case that only one of the terms in the summation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1,2</m:t>
                            </m:r>
                          </m:e>
                        </m:d>
                      </m:sub>
                      <m:sup/>
                      <m:e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4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I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I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I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| </m:t>
                            </m:r>
                            <m:sSup>
                              <m:sSupPr>
                                <m:ctrlPr>
                                  <a:rPr lang="en-I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4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𝛍</m:t>
                                </m:r>
                              </m:e>
                              <m:sup>
                                <m:r>
                                  <a:rPr lang="en-I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I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4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𝛍</m:t>
                                </m:r>
                              </m:e>
                              <m:sup>
                                <m:r>
                                  <a:rPr lang="en-I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nary>
                  </m:oMath>
                </a14:m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 will dominate and if this is the case, then approximating the sum by the largest term should be okay i.e.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1,2</m:t>
                            </m:r>
                          </m:e>
                        </m:d>
                      </m:sub>
                      <m:sup/>
                      <m:e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4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I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I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I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| </m:t>
                            </m:r>
                            <m:sSup>
                              <m:sSupPr>
                                <m:ctrlPr>
                                  <a:rPr lang="en-I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4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𝛍</m:t>
                                </m:r>
                              </m:e>
                              <m:sup>
                                <m:r>
                                  <a:rPr lang="en-I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I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4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𝛍</m:t>
                                </m:r>
                              </m:e>
                              <m:sup>
                                <m:r>
                                  <a:rPr lang="en-I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nary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unc>
                      <m:funcPr>
                        <m:ctrlP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I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1,2</m:t>
                                </m:r>
                              </m:e>
                            </m:d>
                          </m:lim>
                        </m:limLow>
                      </m:fName>
                      <m:e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4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I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I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I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| </m:t>
                            </m:r>
                            <m:sSup>
                              <m:sSupPr>
                                <m:ctrlPr>
                                  <a:rPr lang="en-I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4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𝛍</m:t>
                                </m:r>
                              </m:e>
                              <m:sup>
                                <m:r>
                                  <a:rPr lang="en-I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I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4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𝛍</m:t>
                                </m:r>
                              </m:e>
                              <m:sup>
                                <m:r>
                                  <a:rPr lang="en-I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endParaRPr lang="en-I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5" name="Rectangular Callout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7961" y="4013026"/>
                <a:ext cx="8746098" cy="2236642"/>
              </a:xfrm>
              <a:prstGeom prst="wedgeRectCallout">
                <a:avLst>
                  <a:gd name="adj1" fmla="val 58444"/>
                  <a:gd name="adj2" fmla="val 26385"/>
                </a:avLst>
              </a:prstGeom>
              <a:blipFill>
                <a:blip r:embed="rId5"/>
                <a:stretch>
                  <a:fillRect l="-640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D3587B73-14EC-5D2D-429E-09FF2BC28340}"/>
              </a:ext>
            </a:extLst>
          </p:cNvPr>
          <p:cNvGrpSpPr/>
          <p:nvPr/>
        </p:nvGrpSpPr>
        <p:grpSpPr>
          <a:xfrm>
            <a:off x="10788023" y="4678661"/>
            <a:ext cx="1143000" cy="1143000"/>
            <a:chOff x="2379643" y="355681"/>
            <a:chExt cx="1143000" cy="1143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16C1CD3-4EB1-D667-5FAF-BA8E12707D27}"/>
                </a:ext>
              </a:extLst>
            </p:cNvPr>
            <p:cNvSpPr/>
            <p:nvPr/>
          </p:nvSpPr>
          <p:spPr>
            <a:xfrm>
              <a:off x="2458535" y="428705"/>
              <a:ext cx="996869" cy="99686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96C8AB7-E356-1FD6-BE32-DA432EAE6F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79643" y="355681"/>
              <a:ext cx="1143000" cy="1143000"/>
            </a:xfrm>
            <a:custGeom>
              <a:avLst/>
              <a:gdLst>
                <a:gd name="connsiteX0" fmla="*/ 2286000 w 4572000"/>
                <a:gd name="connsiteY0" fmla="*/ 472140 h 4572000"/>
                <a:gd name="connsiteX1" fmla="*/ 457200 w 4572000"/>
                <a:gd name="connsiteY1" fmla="*/ 2300940 h 4572000"/>
                <a:gd name="connsiteX2" fmla="*/ 2286000 w 4572000"/>
                <a:gd name="connsiteY2" fmla="*/ 4129740 h 4572000"/>
                <a:gd name="connsiteX3" fmla="*/ 4114800 w 4572000"/>
                <a:gd name="connsiteY3" fmla="*/ 2300940 h 4572000"/>
                <a:gd name="connsiteX4" fmla="*/ 2286000 w 4572000"/>
                <a:gd name="connsiteY4" fmla="*/ 472140 h 4572000"/>
                <a:gd name="connsiteX5" fmla="*/ 2286000 w 4572000"/>
                <a:gd name="connsiteY5" fmla="*/ 0 h 4572000"/>
                <a:gd name="connsiteX6" fmla="*/ 4572000 w 4572000"/>
                <a:gd name="connsiteY6" fmla="*/ 2286000 h 4572000"/>
                <a:gd name="connsiteX7" fmla="*/ 2286000 w 4572000"/>
                <a:gd name="connsiteY7" fmla="*/ 4572000 h 4572000"/>
                <a:gd name="connsiteX8" fmla="*/ 0 w 4572000"/>
                <a:gd name="connsiteY8" fmla="*/ 2286000 h 4572000"/>
                <a:gd name="connsiteX9" fmla="*/ 2286000 w 4572000"/>
                <a:gd name="connsiteY9" fmla="*/ 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0" h="4572000">
                  <a:moveTo>
                    <a:pt x="2286000" y="472140"/>
                  </a:moveTo>
                  <a:cubicBezTo>
                    <a:pt x="1275982" y="472140"/>
                    <a:pt x="457200" y="1290922"/>
                    <a:pt x="457200" y="2300940"/>
                  </a:cubicBezTo>
                  <a:cubicBezTo>
                    <a:pt x="457200" y="3310958"/>
                    <a:pt x="1275982" y="4129740"/>
                    <a:pt x="2286000" y="4129740"/>
                  </a:cubicBezTo>
                  <a:cubicBezTo>
                    <a:pt x="3296018" y="4129740"/>
                    <a:pt x="4114800" y="3310958"/>
                    <a:pt x="4114800" y="2300940"/>
                  </a:cubicBezTo>
                  <a:cubicBezTo>
                    <a:pt x="4114800" y="1290922"/>
                    <a:pt x="3296018" y="472140"/>
                    <a:pt x="2286000" y="472140"/>
                  </a:cubicBezTo>
                  <a:close/>
                  <a:moveTo>
                    <a:pt x="2286000" y="0"/>
                  </a:moveTo>
                  <a:cubicBezTo>
                    <a:pt x="3548523" y="0"/>
                    <a:pt x="4572000" y="1023477"/>
                    <a:pt x="4572000" y="2286000"/>
                  </a:cubicBezTo>
                  <a:cubicBezTo>
                    <a:pt x="4572000" y="3548523"/>
                    <a:pt x="3548523" y="4572000"/>
                    <a:pt x="2286000" y="4572000"/>
                  </a:cubicBezTo>
                  <a:cubicBezTo>
                    <a:pt x="1023477" y="4572000"/>
                    <a:pt x="0" y="3548523"/>
                    <a:pt x="0" y="2286000"/>
                  </a:cubicBezTo>
                  <a:cubicBezTo>
                    <a:pt x="0" y="1023477"/>
                    <a:pt x="1023477" y="0"/>
                    <a:pt x="228600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sz="1600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E0043FC-027E-C192-0C32-F752405C3F4A}"/>
                </a:ext>
              </a:extLst>
            </p:cNvPr>
            <p:cNvGrpSpPr/>
            <p:nvPr/>
          </p:nvGrpSpPr>
          <p:grpSpPr>
            <a:xfrm>
              <a:off x="2676823" y="704523"/>
              <a:ext cx="548640" cy="320040"/>
              <a:chOff x="8209190" y="1852901"/>
              <a:chExt cx="2194560" cy="1280160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0E75FAE-31A1-EF7F-F876-9BAA1F57D923}"/>
                  </a:ext>
                </a:extLst>
              </p:cNvPr>
              <p:cNvSpPr/>
              <p:nvPr/>
            </p:nvSpPr>
            <p:spPr>
              <a:xfrm>
                <a:off x="820919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 sz="160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887724EB-2A0E-ADC6-1F35-9C690B43B3B1}"/>
                  </a:ext>
                </a:extLst>
              </p:cNvPr>
              <p:cNvSpPr/>
              <p:nvPr/>
            </p:nvSpPr>
            <p:spPr>
              <a:xfrm>
                <a:off x="976367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 sz="1600"/>
              </a:p>
            </p:txBody>
          </p:sp>
        </p:grpSp>
      </p:grpSp>
      <p:sp>
        <p:nvSpPr>
          <p:cNvPr id="13" name="Rectangular Callout 12"/>
          <p:cNvSpPr/>
          <p:nvPr/>
        </p:nvSpPr>
        <p:spPr>
          <a:xfrm>
            <a:off x="1756151" y="4201733"/>
            <a:ext cx="8874773" cy="1624000"/>
          </a:xfrm>
          <a:prstGeom prst="wedgeRectCallout">
            <a:avLst>
              <a:gd name="adj1" fmla="val 56396"/>
              <a:gd name="adj2" fmla="val 38337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+mj-lt"/>
              </a:rPr>
              <a:t>The most important difference between the original and the new problem is that original has a </a:t>
            </a:r>
            <a:r>
              <a:rPr lang="en-IN" sz="2400" b="1" dirty="0">
                <a:solidFill>
                  <a:schemeClr val="bg1"/>
                </a:solidFill>
              </a:rPr>
              <a:t>sum of log of sum </a:t>
            </a:r>
            <a:r>
              <a:rPr lang="en-IN" sz="2400" dirty="0">
                <a:solidFill>
                  <a:schemeClr val="bg1"/>
                </a:solidFill>
                <a:latin typeface="+mj-lt"/>
              </a:rPr>
              <a:t>which is very difficult to optimize whereas the new problem gets rid of this and looks simply like a </a:t>
            </a:r>
            <a:r>
              <a:rPr lang="en-IN" sz="2400" b="1" dirty="0">
                <a:solidFill>
                  <a:schemeClr val="bg1"/>
                </a:solidFill>
              </a:rPr>
              <a:t>MLE </a:t>
            </a:r>
            <a:r>
              <a:rPr lang="en-IN" sz="2400" dirty="0">
                <a:solidFill>
                  <a:schemeClr val="bg1"/>
                </a:solidFill>
                <a:latin typeface="+mj-lt"/>
              </a:rPr>
              <a:t>problem. We know how to solve MLE problems very easily!</a:t>
            </a:r>
          </a:p>
        </p:txBody>
      </p:sp>
    </p:spTree>
    <p:extLst>
      <p:ext uri="{BB962C8B-B14F-4D97-AF65-F5344CB8AC3E}">
        <p14:creationId xmlns:p14="http://schemas.microsoft.com/office/powerpoint/2010/main" val="346793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15" grpId="0" animBg="1"/>
      <p:bldP spid="15" grpId="1" animBg="1"/>
      <p:bldP spid="13" grpId="0" animBg="1"/>
      <p:bldP spid="1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00465"/>
  <p:tag name="ORIGINALWIDTH" val="139.0072"/>
  <p:tag name="LATEXADDIN" val="\documentclass{article}&#10;\usepackage{amsmath,amssymb}&#10;\pagestyle{empty}&#10;\begin{document}&#10;&#10;\[&#10;\text{\boldmath$\mathbf{\mu}$}^{\ast,0}&#10;\]&#10;&#10;\end{document}"/>
  <p:tag name="IGUANATEXSIZE" val="24"/>
  <p:tag name="IGUANATEXCURSOR" val="11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00465"/>
  <p:tag name="ORIGINALWIDTH" val="136.507"/>
  <p:tag name="LATEXADDIN" val="\documentclass{article}&#10;\usepackage{amsmath,amssymb}&#10;\pagestyle{empty}&#10;\begin{document}&#10;&#10;\[&#10;\text{\boldmath$\mathbf{\mu}$}^{\ast,1}&#10;\]&#10;&#10;\end{document}"/>
  <p:tag name="IGUANATEXSIZE" val="24"/>
  <p:tag name="IGUANATEXCURSOR" val="129"/>
</p:tagLst>
</file>

<file path=ppt/theme/theme1.xml><?xml version="1.0" encoding="utf-8"?>
<a:theme xmlns:a="http://schemas.openxmlformats.org/drawingml/2006/main" name="MLC-gold">
  <a:themeElements>
    <a:clrScheme name="Custom 2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60B1F2"/>
      </a:hlink>
      <a:folHlink>
        <a:srgbClr val="F03B5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LC-gold" id="{A32AEB50-6930-43BE-AF91-EC2A96F639DE}" vid="{F593CA47-3193-4F2F-AF17-9D2EF6BF859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MLC-gold</Template>
  <TotalTime>272</TotalTime>
  <Words>1762</Words>
  <Application>Microsoft Office PowerPoint</Application>
  <PresentationFormat>Widescreen</PresentationFormat>
  <Paragraphs>147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Wingdings</vt:lpstr>
      <vt:lpstr>MLC-gold</vt:lpstr>
      <vt:lpstr>The EM Algorithm</vt:lpstr>
      <vt:lpstr>Extra Class</vt:lpstr>
      <vt:lpstr>Generative Models</vt:lpstr>
      <vt:lpstr>Generative Algorithms</vt:lpstr>
      <vt:lpstr>A very simple generative model</vt:lpstr>
      <vt:lpstr>Still more powerful generative model?</vt:lpstr>
      <vt:lpstr>Learning a Mixture of Two Gaussians</vt:lpstr>
      <vt:lpstr>MLE with Latent Variables</vt:lpstr>
      <vt:lpstr>Heuristic 1: Alternating Optimization</vt:lpstr>
      <vt:lpstr>Heuristic 1 at Work</vt:lpstr>
      <vt:lpstr>Heuristic 2: Expectation Maximization</vt:lpstr>
      <vt:lpstr>Derivation of the E Step</vt:lpstr>
      <vt:lpstr>The EM Algorithm</vt:lpstr>
    </vt:vector>
  </TitlesOfParts>
  <Company>Indian Institute of Technology Kanpur, Kanpur, U.P.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Generative ML</dc:title>
  <dc:creator>Purushottam Kar</dc:creator>
  <cp:lastModifiedBy>Purushottam Kar</cp:lastModifiedBy>
  <cp:revision>8</cp:revision>
  <dcterms:created xsi:type="dcterms:W3CDTF">2023-03-17T14:32:30Z</dcterms:created>
  <dcterms:modified xsi:type="dcterms:W3CDTF">2023-03-31T16:36:48Z</dcterms:modified>
</cp:coreProperties>
</file>