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</p:sldMasterIdLst>
  <p:notesMasterIdLst>
    <p:notesMasterId r:id="rId22"/>
  </p:notesMasterIdLst>
  <p:sldIdLst>
    <p:sldId id="305" r:id="rId3"/>
    <p:sldId id="259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64" r:id="rId14"/>
    <p:sldId id="319" r:id="rId15"/>
    <p:sldId id="314" r:id="rId16"/>
    <p:sldId id="315" r:id="rId17"/>
    <p:sldId id="316" r:id="rId18"/>
    <p:sldId id="317" r:id="rId19"/>
    <p:sldId id="318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CC71"/>
    <a:srgbClr val="F39C12"/>
    <a:srgbClr val="E74C3C"/>
    <a:srgbClr val="27AE60"/>
    <a:srgbClr val="C0392B"/>
    <a:srgbClr val="D35400"/>
    <a:srgbClr val="E67E22"/>
    <a:srgbClr val="F1C40F"/>
    <a:srgbClr val="16A085"/>
    <a:srgbClr val="1ABC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575" autoAdjust="0"/>
  </p:normalViewPr>
  <p:slideViewPr>
    <p:cSldViewPr snapToGrid="0">
      <p:cViewPr varScale="1">
        <p:scale>
          <a:sx n="105" d="100"/>
          <a:sy n="105" d="100"/>
        </p:scale>
        <p:origin x="-7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6E341-2063-4E51-97D7-24F79278A07D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393F0-0011-41EC-A925-AC7296CEFC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73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5126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consider a simpler form of search in this course. Searching for integers in arrays.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393F0-0011-41EC-A925-AC7296CEFC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68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6" name="Google Shape;76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 Discuss the efficiency of search, if the data is kept sorted.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 A very practical data structure!</a:t>
            </a:r>
            <a:endParaRPr/>
          </a:p>
        </p:txBody>
      </p:sp>
      <p:sp>
        <p:nvSpPr>
          <p:cNvPr id="767" name="Google Shape;76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4" name="Google Shape;83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 Discuss the efficiency of search, if the data is kept sorted.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 A very practical data structure!</a:t>
            </a:r>
            <a:endParaRPr/>
          </a:p>
        </p:txBody>
      </p:sp>
      <p:sp>
        <p:nvSpPr>
          <p:cNvPr id="835" name="Google Shape;83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2" name="Google Shape;90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 Discuss the efficiency of search, if the data is kept sorted.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 A very practical data structure!</a:t>
            </a:r>
            <a:endParaRPr/>
          </a:p>
        </p:txBody>
      </p:sp>
      <p:sp>
        <p:nvSpPr>
          <p:cNvPr id="903" name="Google Shape;90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6E78-798B-4A42-9059-FEEE353D431C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138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5562-0FEE-4E6C-B11D-C0047F7ECB9A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3549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72D1-8CE3-4C95-AAEE-B231AF412D1E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059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D8811-D8E0-48AB-A84B-62EEC3DCD26F}" type="datetime7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May-20</a:t>
            </a:fld>
            <a:endParaRPr kumimoji="0" lang="en-I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324E2-95D1-44EF-ADD6-8E47809E8411}" type="slidenum">
              <a:rPr kumimoji="0" lang="en-I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</a:rPr>
              <a:t>Esc101, MDArrays</a:t>
            </a:r>
            <a:endParaRPr kumimoji="0" lang="hi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23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Nexa Bold Regular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5057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071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Nexa Bold Regular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8767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88" y="1185462"/>
            <a:ext cx="5661212" cy="4991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85462"/>
            <a:ext cx="5661212" cy="4991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7848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148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6934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94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94F5-0A30-41E6-8152-2D47B2D3ADB6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757E59-6D3B-4672-ABEC-C18EF72EB031}"/>
              </a:ext>
            </a:extLst>
          </p:cNvPr>
          <p:cNvSpPr/>
          <p:nvPr userDrawn="1"/>
        </p:nvSpPr>
        <p:spPr>
          <a:xfrm>
            <a:off x="10896600" y="5441950"/>
            <a:ext cx="1295400" cy="1416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20120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  <a:latin typeface="Nexa Bold Regular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1465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  <a:latin typeface="Nexa Bold Regular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83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6159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580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5093-89A5-490B-81CD-9EA7C21B2AC6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743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79E8-A164-4387-BE00-86C47522A108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416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53B0-3A58-4423-B49F-39902EB2B1B2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065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3FB-8196-4B15-A6C1-07BA8CE2F732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650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B49E-D3A4-4639-A98A-D4186D4BD7AF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878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0037-9D7A-42E9-ACEE-3CA8270B68CE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506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E119-339A-46B2-9691-9920B48EE24F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5223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51517-A6DE-4F15-BF45-754A0EDEE3B5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Esc101, MDArrays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784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588" y="1"/>
            <a:ext cx="11474824" cy="100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588" y="1085531"/>
            <a:ext cx="11474824" cy="517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588" y="6356350"/>
            <a:ext cx="1586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030A0"/>
                </a:solidFill>
                <a:latin typeface="Nexa Bold Regular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5341" y="6356350"/>
            <a:ext cx="9412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exa Book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8282" y="6356350"/>
            <a:ext cx="475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030A0"/>
                </a:solidFill>
                <a:latin typeface="Nexa Bold Regular" panose="02000000000000000000" pitchFamily="2" charset="0"/>
              </a:defRPr>
            </a:lvl1pPr>
          </a:lstStyle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785632" y="5242476"/>
            <a:ext cx="1406368" cy="1615524"/>
            <a:chOff x="4018863" y="2225751"/>
            <a:chExt cx="1406368" cy="1615524"/>
          </a:xfrm>
        </p:grpSpPr>
        <p:sp>
          <p:nvSpPr>
            <p:cNvPr id="8" name="TextBox 7"/>
            <p:cNvSpPr txBox="1"/>
            <p:nvPr/>
          </p:nvSpPr>
          <p:spPr>
            <a:xfrm>
              <a:off x="4018865" y="3579665"/>
              <a:ext cx="14063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dirty="0">
                  <a:solidFill>
                    <a:srgbClr val="7030A0"/>
                  </a:solidFill>
                  <a:latin typeface="Nexa Bold Regular" panose="02000000000000000000" pitchFamily="2" charset="0"/>
                </a:rPr>
                <a:t>ESC101</a:t>
              </a:r>
              <a:endParaRPr lang="en-US" sz="1100" dirty="0">
                <a:solidFill>
                  <a:srgbClr val="7030A0"/>
                </a:solidFill>
                <a:latin typeface="Nexa Bold Regular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18864" y="2225751"/>
              <a:ext cx="1406366" cy="140636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018863" y="2225751"/>
              <a:ext cx="1406367" cy="161552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6181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7030A0"/>
          </a:solidFill>
          <a:latin typeface="Nexa Bold Regular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exa Book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exa Book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exa Book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xa Book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xa Book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ctrTitle"/>
          </p:nvPr>
        </p:nvSpPr>
        <p:spPr>
          <a:xfrm>
            <a:off x="971107" y="3948223"/>
            <a:ext cx="10363200" cy="1828800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4000" dirty="0">
                <a:solidFill>
                  <a:schemeClr val="bg1"/>
                </a:solidFill>
                <a:latin typeface="Garamond" panose="02020404030301010803" pitchFamily="18" charset="0"/>
              </a:rPr>
              <a:t>ESC101: </a:t>
            </a:r>
            <a:r>
              <a:rPr lang="en-IN" sz="4000" dirty="0">
                <a:solidFill>
                  <a:schemeClr val="bg1"/>
                </a:solidFill>
                <a:latin typeface="Garamond" panose="02020404030301010803" pitchFamily="18" charset="0"/>
              </a:rPr>
              <a:t>Fundamentals of </a:t>
            </a:r>
            <a:r>
              <a:rPr sz="4000" dirty="0">
                <a:solidFill>
                  <a:schemeClr val="bg1"/>
                </a:solidFill>
                <a:latin typeface="Garamond" panose="02020404030301010803" pitchFamily="18" charset="0"/>
              </a:rPr>
              <a:t>Computing</a:t>
            </a:r>
          </a:p>
        </p:txBody>
      </p:sp>
      <p:sp>
        <p:nvSpPr>
          <p:cNvPr id="244" name="Shape 244"/>
          <p:cNvSpPr>
            <a:spLocks noGrp="1"/>
          </p:cNvSpPr>
          <p:nvPr>
            <p:ph type="subTitle" idx="1"/>
          </p:nvPr>
        </p:nvSpPr>
        <p:spPr>
          <a:xfrm>
            <a:off x="1489791" y="2509785"/>
            <a:ext cx="9212418" cy="10749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spcBef>
                <a:spcPts val="840"/>
              </a:spcBef>
            </a:pPr>
            <a:r>
              <a:rPr lang="en-IN" sz="60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Search and BSTs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D0F7F2-3251-4B5A-B977-DE08A7BBE4FC}"/>
              </a:ext>
            </a:extLst>
          </p:cNvPr>
          <p:cNvSpPr txBox="1"/>
          <p:nvPr/>
        </p:nvSpPr>
        <p:spPr>
          <a:xfrm>
            <a:off x="4569130" y="5181600"/>
            <a:ext cx="2869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Verdana"/>
                <a:cs typeface="Verdana"/>
                <a:sym typeface="Verdana"/>
              </a:rPr>
              <a:t>  </a:t>
            </a:r>
            <a:r>
              <a:rPr kumimoji="0" lang="en-IN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Verdana"/>
                <a:cs typeface="Verdana"/>
                <a:sym typeface="Verdana"/>
              </a:rPr>
              <a:t>Nisheeth</a:t>
            </a:r>
            <a:endParaRPr kumimoji="0" lang="en-IN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4400" b="1" i="0" u="none" strike="noStrike" kern="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30C3E23-A318-4D2F-97EE-E4840FA5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Asymptotic Time Complexity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588" y="1085531"/>
                <a:ext cx="11474824" cy="5635944"/>
              </a:xfrm>
            </p:spPr>
            <p:txBody>
              <a:bodyPr/>
              <a:lstStyle/>
              <a:p>
                <a:r>
                  <a:rPr lang="en-US" dirty="0"/>
                  <a:t>Thus, we must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time taken to compare the middle element and update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does not 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at all. Also note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above is a </a:t>
                </a:r>
                <a:r>
                  <a:rPr lang="en-US" i="1" dirty="0"/>
                  <a:t>recurrence relation</a:t>
                </a:r>
                <a:r>
                  <a:rPr lang="en-US" dirty="0"/>
                  <a:t>. It expresses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in terms of itself</a:t>
                </a:r>
              </a:p>
              <a:p>
                <a:r>
                  <a:rPr lang="en-US" dirty="0"/>
                  <a:t>Applying the above to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dirty="0"/>
                  <a:t> gives us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/4)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IN" dirty="0"/>
                  <a:t>Repeating this gives us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r>
                  <a:rPr lang="en-IN" dirty="0"/>
                  <a:t>However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ceil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IN" dirty="0"/>
                  <a:t>This means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ceil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IN" i="0">
                        <a:latin typeface="Cambria Math" panose="02040503050406030204" pitchFamily="18" charset="0"/>
                      </a:rPr>
                      <m:t>ceil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ceil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+1≤2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/>
                  <a:t> which gives us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8" y="1085531"/>
                <a:ext cx="11474824" cy="5635944"/>
              </a:xfrm>
              <a:blipFill>
                <a:blip r:embed="rId2" cstate="print"/>
                <a:stretch>
                  <a:fillRect l="-956" t="-17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47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Big-Oh Notation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588" y="1085531"/>
                <a:ext cx="11474824" cy="5635944"/>
              </a:xfrm>
            </p:spPr>
            <p:txBody>
              <a:bodyPr/>
              <a:lstStyle/>
              <a:p>
                <a:r>
                  <a:rPr lang="en-IN" dirty="0"/>
                  <a:t>Suppose we have two functions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such that there exists a constant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so that for all “large” values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i.e.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have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IN" b="0" dirty="0"/>
                </a:br>
                <a:r>
                  <a:rPr lang="en-IN" b="0" dirty="0"/>
                  <a:t>Then we say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IN" dirty="0"/>
                  <a:t>Be careful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must not depend 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the above statement</a:t>
                </a:r>
              </a:p>
              <a:p>
                <a:r>
                  <a:rPr lang="en-IN" dirty="0"/>
                  <a:t>The above discussion shows that </a:t>
                </a:r>
                <a:r>
                  <a:rPr lang="en-US" dirty="0"/>
                  <a:t>the runtime complexity of Binary search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since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doesn’t 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Exercise: show that the runtime of brute force search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8" y="1085531"/>
                <a:ext cx="11474824" cy="5635944"/>
              </a:xfrm>
              <a:blipFill>
                <a:blip r:embed="rId2" cstate="print"/>
                <a:stretch>
                  <a:fillRect l="-956" t="-1730" r="-1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33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Practice problems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588" y="1085531"/>
                <a:ext cx="11833412" cy="5176203"/>
              </a:xfrm>
            </p:spPr>
            <p:txBody>
              <a:bodyPr/>
              <a:lstStyle/>
              <a:p>
                <a:r>
                  <a:rPr lang="en-IN" dirty="0"/>
                  <a:t>Given a array </a:t>
                </a:r>
                <a:r>
                  <a:rPr lang="en-IN" dirty="0" err="1">
                    <a:latin typeface="Lucida Sans Typewriter" panose="020B0509030504030204" pitchFamily="49" charset="0"/>
                  </a:rPr>
                  <a:t>int</a:t>
                </a:r>
                <a:r>
                  <a:rPr lang="en-IN" dirty="0">
                    <a:latin typeface="Lucida Sans Typewriter" panose="020B0509030504030204" pitchFamily="49" charset="0"/>
                  </a:rPr>
                  <a:t> a[N];</a:t>
                </a:r>
                <a:r>
                  <a:rPr lang="en-IN" dirty="0"/>
                  <a:t>sorted in ascending order</a:t>
                </a:r>
              </a:p>
              <a:p>
                <a:pPr lvl="1"/>
                <a:r>
                  <a:rPr lang="en-IN" dirty="0"/>
                  <a:t>Find the number of occurrences of a given number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in the array</a:t>
                </a:r>
              </a:p>
              <a:p>
                <a:pPr lvl="2"/>
                <a:r>
                  <a:rPr lang="en-IN" dirty="0"/>
                  <a:t>Generalizes the search problem we just studied</a:t>
                </a:r>
                <a:endParaRPr lang="en-US" dirty="0"/>
              </a:p>
              <a:p>
                <a:pPr lvl="1"/>
                <a:r>
                  <a:rPr lang="en-IN" dirty="0"/>
                  <a:t>Find the predecessor of a given number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in the array</a:t>
                </a:r>
              </a:p>
              <a:p>
                <a:pPr lvl="2"/>
                <a:r>
                  <a:rPr lang="en-IN" dirty="0"/>
                  <a:t>Largest number in the array that is strictly smaller than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Return </a:t>
                </a:r>
                <a:r>
                  <a:rPr lang="en-US" dirty="0">
                    <a:latin typeface="Lucida Sans Typewriter" panose="020B0509030504030204" pitchFamily="49" charset="0"/>
                  </a:rPr>
                  <a:t>NULL</a:t>
                </a:r>
                <a:r>
                  <a:rPr lang="en-US" dirty="0"/>
                  <a:t> if none.</a:t>
                </a:r>
              </a:p>
              <a:p>
                <a:pPr lvl="2"/>
                <a:r>
                  <a:rPr lang="en-US" dirty="0"/>
                  <a:t>Be careful, the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may itself occur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times in the array</a:t>
                </a:r>
              </a:p>
              <a:p>
                <a:pPr lvl="1"/>
                <a:r>
                  <a:rPr lang="en-IN" dirty="0"/>
                  <a:t>Given a positive integer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find the element of the array which is greater than or equal to exactly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elements of the array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gives the smallest element,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the largest element,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the median</a:t>
                </a:r>
              </a:p>
              <a:p>
                <a:pPr lvl="2"/>
                <a:r>
                  <a:rPr lang="en-IN" dirty="0"/>
                  <a:t>If you are interested, look up the term </a:t>
                </a:r>
                <a:r>
                  <a:rPr lang="en-IN" i="1" dirty="0"/>
                  <a:t>quantile</a:t>
                </a:r>
                <a:r>
                  <a:rPr lang="en-IN" dirty="0"/>
                  <a:t> on the internet for more info</a:t>
                </a:r>
              </a:p>
              <a:p>
                <a:r>
                  <a:rPr lang="en-IN" dirty="0"/>
                  <a:t>Make sure your algorithms take no more than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steps!</a:t>
                </a:r>
              </a:p>
              <a:p>
                <a:r>
                  <a:rPr lang="en-IN" dirty="0"/>
                  <a:t>Can you do the above operations as fast if the array is not sorted?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8" y="1085531"/>
                <a:ext cx="11833412" cy="5176203"/>
              </a:xfrm>
              <a:blipFill rotWithShape="0">
                <a:blip r:embed="rId2" cstate="print"/>
                <a:stretch>
                  <a:fillRect l="-927" t="-2356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93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search trees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Searching sorted arrays is much faster than unsorted arrays</a:t>
            </a:r>
          </a:p>
          <a:p>
            <a:r>
              <a:rPr lang="en-GB" dirty="0" smtClean="0"/>
              <a:t>But sorting arrays itself is an expensive operation</a:t>
            </a:r>
          </a:p>
          <a:p>
            <a:r>
              <a:rPr lang="en-GB" dirty="0" smtClean="0"/>
              <a:t>If you keep updating your data between searches, sorting the array over and over may not be optimal</a:t>
            </a:r>
          </a:p>
          <a:p>
            <a:r>
              <a:rPr lang="en-GB" dirty="0" smtClean="0"/>
              <a:t>Binary search trees (BSTs) to the rescue:</a:t>
            </a:r>
          </a:p>
          <a:p>
            <a:pPr lvl="1"/>
            <a:r>
              <a:rPr lang="en-GB" dirty="0" smtClean="0"/>
              <a:t>Each node has two possible children (can be empty)</a:t>
            </a:r>
          </a:p>
          <a:p>
            <a:pPr lvl="1"/>
            <a:r>
              <a:rPr lang="en-GB" dirty="0" smtClean="0"/>
              <a:t>The left sub-tree of each node must only contain values smaller than the node value</a:t>
            </a:r>
          </a:p>
          <a:p>
            <a:pPr lvl="1"/>
            <a:r>
              <a:rPr lang="en-GB" dirty="0" smtClean="0"/>
              <a:t>The right sub-tree of each node must only contain values larger than the node value</a:t>
            </a:r>
          </a:p>
          <a:p>
            <a:pPr lvl="1"/>
            <a:r>
              <a:rPr lang="en-GB" dirty="0" smtClean="0"/>
              <a:t>There should be no duplicate nodes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200px-Binary_search_tre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3641" y="2085202"/>
            <a:ext cx="3171825" cy="2790825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 rot="19850567">
            <a:off x="7339910" y="2487827"/>
            <a:ext cx="1762897" cy="31550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26660" y="4588475"/>
            <a:ext cx="1449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Left sub-tree for top node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Building a Binary Tree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9600" y="1422855"/>
            <a:ext cx="11269436" cy="5184576"/>
          </a:xfrm>
        </p:spPr>
        <p:txBody>
          <a:bodyPr>
            <a:normAutofit/>
          </a:bodyPr>
          <a:lstStyle/>
          <a:p>
            <a:r>
              <a:rPr lang="en-US" altLang="en-US" dirty="0"/>
              <a:t>Given some numbers, we can build a binary tree with each number being at one of the nodes (internal nodes or leaf nodes)</a:t>
            </a:r>
          </a:p>
          <a:p>
            <a:endParaRPr lang="en-US" altLang="en-US" dirty="0"/>
          </a:p>
          <a:p>
            <a:r>
              <a:rPr lang="en-US" altLang="en-US" dirty="0"/>
              <a:t>Many ways to build the tree</a:t>
            </a:r>
          </a:p>
          <a:p>
            <a:endParaRPr lang="en-US" altLang="en-US" dirty="0"/>
          </a:p>
          <a:p>
            <a:r>
              <a:rPr lang="en-US" altLang="en-US" dirty="0"/>
              <a:t>How we build it depends on how we want to organize the numbers in this tree. But in general</a:t>
            </a:r>
          </a:p>
          <a:p>
            <a:pPr lvl="1"/>
            <a:r>
              <a:rPr lang="en-US" altLang="en-US" dirty="0"/>
              <a:t>Decide which number will be at the root node, use a structure to store the number and pointers (initially NULL) to left and right subtrees</a:t>
            </a:r>
          </a:p>
          <a:p>
            <a:pPr lvl="1"/>
            <a:r>
              <a:rPr lang="en-US" altLang="en-US" dirty="0"/>
              <a:t>Send each subsequent number along the left or right </a:t>
            </a:r>
            <a:r>
              <a:rPr lang="en-US" altLang="en-US" dirty="0" smtClean="0"/>
              <a:t>branch and add to an existing leaf node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816145-9B9A-491F-9C28-9054ED4E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697" y="2049291"/>
            <a:ext cx="42672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9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Traversing a Binary Tree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922564" y="1417638"/>
            <a:ext cx="8000999" cy="5184576"/>
          </a:xfrm>
        </p:spPr>
        <p:txBody>
          <a:bodyPr/>
          <a:lstStyle/>
          <a:p>
            <a:r>
              <a:rPr lang="en-US" altLang="en-US" dirty="0"/>
              <a:t>We won’t discuss building the binary tree. Suppose we are given an already built tree</a:t>
            </a:r>
          </a:p>
          <a:p>
            <a:r>
              <a:rPr lang="en-US" altLang="en-US" dirty="0"/>
              <a:t>Traversal: Visit each node in the binary tree exactly once</a:t>
            </a:r>
          </a:p>
          <a:p>
            <a:r>
              <a:rPr lang="en-US" altLang="en-US" dirty="0"/>
              <a:t>Easy to traverse recursively</a:t>
            </a:r>
          </a:p>
          <a:p>
            <a:r>
              <a:rPr lang="en-US" altLang="en-US" dirty="0"/>
              <a:t>Three common ways of visit</a:t>
            </a:r>
          </a:p>
          <a:p>
            <a:pPr lvl="1"/>
            <a:r>
              <a:rPr lang="en-US" altLang="en-US" dirty="0" err="1">
                <a:solidFill>
                  <a:srgbClr val="FF0000"/>
                </a:solidFill>
              </a:rPr>
              <a:t>inorder</a:t>
            </a:r>
            <a:r>
              <a:rPr lang="en-US" altLang="en-US" dirty="0"/>
              <a:t>: left, root, right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preorder</a:t>
            </a:r>
            <a:r>
              <a:rPr lang="en-US" altLang="en-US" dirty="0"/>
              <a:t>: root, left, right</a:t>
            </a:r>
          </a:p>
          <a:p>
            <a:pPr lvl="1"/>
            <a:r>
              <a:rPr lang="en-US" altLang="en-US" dirty="0" err="1">
                <a:solidFill>
                  <a:srgbClr val="FF0000"/>
                </a:solidFill>
              </a:rPr>
              <a:t>postorder</a:t>
            </a:r>
            <a:r>
              <a:rPr lang="en-US" altLang="en-US" dirty="0"/>
              <a:t>: left, right, root</a:t>
            </a:r>
          </a:p>
          <a:p>
            <a:endParaRPr lang="en-US" dirty="0"/>
          </a:p>
        </p:txBody>
      </p:sp>
      <p:pic>
        <p:nvPicPr>
          <p:cNvPr id="1028" name="Picture 4" descr="C:\Users\karkare\AppData\Local\Microsoft\Windows\INetCache\IE\45LGD9AS\MP90022774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688" y="1583465"/>
            <a:ext cx="2893431" cy="1924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816145-9B9A-491F-9C28-9054ED4E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697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769;p39"/>
          <p:cNvGrpSpPr/>
          <p:nvPr/>
        </p:nvGrpSpPr>
        <p:grpSpPr>
          <a:xfrm>
            <a:off x="4210881" y="774702"/>
            <a:ext cx="6717663" cy="3283777"/>
            <a:chOff x="170625" y="51315"/>
            <a:chExt cx="6717663" cy="3283777"/>
          </a:xfrm>
        </p:grpSpPr>
        <p:sp>
          <p:nvSpPr>
            <p:cNvPr id="770" name="Google Shape;770;p39"/>
            <p:cNvSpPr txBox="1"/>
            <p:nvPr/>
          </p:nvSpPr>
          <p:spPr>
            <a:xfrm>
              <a:off x="4067943" y="2067879"/>
              <a:ext cx="680292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193656" y="484383"/>
              <a:ext cx="353415" cy="582417"/>
            </a:xfrm>
            <a:prstGeom prst="rect">
              <a:avLst/>
            </a:prstGeom>
            <a:solidFill>
              <a:srgbClr val="1DFF87"/>
            </a:solidFill>
            <a:ln w="9525" cap="sq" cmpd="sng">
              <a:solidFill>
                <a:srgbClr val="9D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72" name="Google Shape;772;p39"/>
            <p:cNvCxnSpPr>
              <a:endCxn id="773" idx="0"/>
            </p:cNvCxnSpPr>
            <p:nvPr/>
          </p:nvCxnSpPr>
          <p:spPr>
            <a:xfrm rot="10800000" flipH="1">
              <a:off x="408006" y="441884"/>
              <a:ext cx="3090000" cy="291300"/>
            </a:xfrm>
            <a:prstGeom prst="bentConnector4">
              <a:avLst>
                <a:gd name="adj1" fmla="val 42199"/>
                <a:gd name="adj2" fmla="val 177303"/>
              </a:avLst>
            </a:prstGeom>
            <a:noFill/>
            <a:ln w="25550" cap="sq" cmpd="sng">
              <a:solidFill>
                <a:srgbClr val="9D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grpSp>
          <p:nvGrpSpPr>
            <p:cNvPr id="4" name="Google Shape;774;p39"/>
            <p:cNvGrpSpPr/>
            <p:nvPr/>
          </p:nvGrpSpPr>
          <p:grpSpPr>
            <a:xfrm>
              <a:off x="1755571" y="1235748"/>
              <a:ext cx="1365865" cy="582417"/>
              <a:chOff x="701675" y="1295400"/>
              <a:chExt cx="1724025" cy="762000"/>
            </a:xfrm>
          </p:grpSpPr>
          <p:sp>
            <p:nvSpPr>
              <p:cNvPr id="775" name="Google Shape;775;p39"/>
              <p:cNvSpPr/>
              <p:nvPr/>
            </p:nvSpPr>
            <p:spPr>
              <a:xfrm>
                <a:off x="7016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39"/>
              <p:cNvSpPr/>
              <p:nvPr/>
            </p:nvSpPr>
            <p:spPr>
              <a:xfrm>
                <a:off x="11588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39"/>
              <p:cNvSpPr/>
              <p:nvPr/>
            </p:nvSpPr>
            <p:spPr>
              <a:xfrm>
                <a:off x="1981200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39"/>
              <p:cNvSpPr txBox="1"/>
              <p:nvPr/>
            </p:nvSpPr>
            <p:spPr>
              <a:xfrm>
                <a:off x="1389063" y="1447799"/>
                <a:ext cx="409498" cy="535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1</a:t>
                </a:r>
                <a:endParaRPr b="1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5" name="Google Shape;779;p39"/>
            <p:cNvGrpSpPr/>
            <p:nvPr/>
          </p:nvGrpSpPr>
          <p:grpSpPr>
            <a:xfrm>
              <a:off x="2812558" y="441884"/>
              <a:ext cx="1378442" cy="582417"/>
              <a:chOff x="2835275" y="1295400"/>
              <a:chExt cx="1739900" cy="762000"/>
            </a:xfrm>
          </p:grpSpPr>
          <p:sp>
            <p:nvSpPr>
              <p:cNvPr id="773" name="Google Shape;773;p39"/>
              <p:cNvSpPr/>
              <p:nvPr/>
            </p:nvSpPr>
            <p:spPr>
              <a:xfrm>
                <a:off x="32924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39"/>
              <p:cNvSpPr/>
              <p:nvPr/>
            </p:nvSpPr>
            <p:spPr>
              <a:xfrm>
                <a:off x="4130675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39"/>
              <p:cNvSpPr txBox="1"/>
              <p:nvPr/>
            </p:nvSpPr>
            <p:spPr>
              <a:xfrm>
                <a:off x="3522664" y="1447799"/>
                <a:ext cx="409498" cy="535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4</a:t>
                </a:r>
                <a:endParaRPr b="1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782" name="Google Shape;782;p39"/>
              <p:cNvSpPr/>
              <p:nvPr/>
            </p:nvSpPr>
            <p:spPr>
              <a:xfrm>
                <a:off x="28352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oogle Shape;783;p39"/>
            <p:cNvGrpSpPr/>
            <p:nvPr/>
          </p:nvGrpSpPr>
          <p:grpSpPr>
            <a:xfrm>
              <a:off x="4267200" y="1202882"/>
              <a:ext cx="1378442" cy="582417"/>
              <a:chOff x="4892675" y="1295400"/>
              <a:chExt cx="1739900" cy="762000"/>
            </a:xfrm>
          </p:grpSpPr>
          <p:sp>
            <p:nvSpPr>
              <p:cNvPr id="784" name="Google Shape;784;p39"/>
              <p:cNvSpPr/>
              <p:nvPr/>
            </p:nvSpPr>
            <p:spPr>
              <a:xfrm>
                <a:off x="53498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39"/>
              <p:cNvSpPr/>
              <p:nvPr/>
            </p:nvSpPr>
            <p:spPr>
              <a:xfrm>
                <a:off x="6188075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39"/>
              <p:cNvSpPr txBox="1"/>
              <p:nvPr/>
            </p:nvSpPr>
            <p:spPr>
              <a:xfrm>
                <a:off x="5580064" y="1447799"/>
                <a:ext cx="409498" cy="535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7</a:t>
                </a:r>
                <a:endParaRPr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787" name="Google Shape;787;p39"/>
              <p:cNvSpPr/>
              <p:nvPr/>
            </p:nvSpPr>
            <p:spPr>
              <a:xfrm>
                <a:off x="48926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788;p39"/>
            <p:cNvGrpSpPr/>
            <p:nvPr/>
          </p:nvGrpSpPr>
          <p:grpSpPr>
            <a:xfrm>
              <a:off x="729288" y="2141123"/>
              <a:ext cx="1299271" cy="582417"/>
              <a:chOff x="7026275" y="1295400"/>
              <a:chExt cx="1639968" cy="762000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74834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8221743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39"/>
              <p:cNvSpPr txBox="1"/>
              <p:nvPr/>
            </p:nvSpPr>
            <p:spPr>
              <a:xfrm>
                <a:off x="7548474" y="1447799"/>
                <a:ext cx="589500" cy="53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 dirty="0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-1</a:t>
                </a:r>
                <a:endParaRPr dirty="0"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792" name="Google Shape;792;p39"/>
              <p:cNvSpPr/>
              <p:nvPr/>
            </p:nvSpPr>
            <p:spPr>
              <a:xfrm>
                <a:off x="70262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3" name="Google Shape;793;p39"/>
            <p:cNvSpPr txBox="1"/>
            <p:nvPr/>
          </p:nvSpPr>
          <p:spPr>
            <a:xfrm>
              <a:off x="170625" y="51315"/>
              <a:ext cx="886032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2200"/>
              </a:pPr>
              <a:r>
                <a:rPr lang="en-US" b="1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root</a:t>
              </a:r>
              <a:endParaRPr b="1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8" name="Google Shape;794;p39"/>
            <p:cNvGrpSpPr/>
            <p:nvPr/>
          </p:nvGrpSpPr>
          <p:grpSpPr>
            <a:xfrm>
              <a:off x="2560918" y="2138511"/>
              <a:ext cx="1378442" cy="582417"/>
              <a:chOff x="7026275" y="1295400"/>
              <a:chExt cx="1739900" cy="762000"/>
            </a:xfrm>
          </p:grpSpPr>
          <p:sp>
            <p:nvSpPr>
              <p:cNvPr id="795" name="Google Shape;795;p39"/>
              <p:cNvSpPr/>
              <p:nvPr/>
            </p:nvSpPr>
            <p:spPr>
              <a:xfrm>
                <a:off x="74834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39"/>
              <p:cNvSpPr/>
              <p:nvPr/>
            </p:nvSpPr>
            <p:spPr>
              <a:xfrm>
                <a:off x="8321675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39"/>
              <p:cNvSpPr txBox="1"/>
              <p:nvPr/>
            </p:nvSpPr>
            <p:spPr>
              <a:xfrm>
                <a:off x="7713664" y="1447799"/>
                <a:ext cx="409498" cy="535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3</a:t>
                </a:r>
                <a:endParaRPr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798" name="Google Shape;798;p39"/>
              <p:cNvSpPr/>
              <p:nvPr/>
            </p:nvSpPr>
            <p:spPr>
              <a:xfrm>
                <a:off x="70262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799" name="Google Shape;799;p39"/>
            <p:cNvCxnSpPr/>
            <p:nvPr/>
          </p:nvCxnSpPr>
          <p:spPr>
            <a:xfrm flipH="1">
              <a:off x="4343400" y="1483170"/>
              <a:ext cx="120794" cy="657953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00" name="Google Shape;800;p39"/>
            <p:cNvCxnSpPr>
              <a:endCxn id="776" idx="0"/>
            </p:cNvCxnSpPr>
            <p:nvPr/>
          </p:nvCxnSpPr>
          <p:spPr>
            <a:xfrm flipH="1">
              <a:off x="2441019" y="723948"/>
              <a:ext cx="547500" cy="5118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01" name="Google Shape;801;p39"/>
            <p:cNvCxnSpPr>
              <a:endCxn id="789" idx="0"/>
            </p:cNvCxnSpPr>
            <p:nvPr/>
          </p:nvCxnSpPr>
          <p:spPr>
            <a:xfrm flipH="1">
              <a:off x="1414736" y="1556123"/>
              <a:ext cx="546600" cy="5850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02" name="Google Shape;802;p39"/>
            <p:cNvCxnSpPr>
              <a:cxnSpLocks/>
              <a:endCxn id="803" idx="0"/>
            </p:cNvCxnSpPr>
            <p:nvPr/>
          </p:nvCxnSpPr>
          <p:spPr>
            <a:xfrm flipH="1">
              <a:off x="864043" y="2385448"/>
              <a:ext cx="41180" cy="5403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04" name="Google Shape;804;p39"/>
            <p:cNvCxnSpPr>
              <a:cxnSpLocks/>
              <a:endCxn id="805" idx="0"/>
            </p:cNvCxnSpPr>
            <p:nvPr/>
          </p:nvCxnSpPr>
          <p:spPr>
            <a:xfrm flipH="1">
              <a:off x="2673682" y="2432402"/>
              <a:ext cx="76350" cy="490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803" name="Google Shape;803;p39"/>
            <p:cNvSpPr txBox="1"/>
            <p:nvPr/>
          </p:nvSpPr>
          <p:spPr>
            <a:xfrm>
              <a:off x="407877" y="2925748"/>
              <a:ext cx="912332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05" name="Google Shape;805;p39"/>
            <p:cNvSpPr txBox="1"/>
            <p:nvPr/>
          </p:nvSpPr>
          <p:spPr>
            <a:xfrm>
              <a:off x="2257186" y="2922902"/>
              <a:ext cx="832992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06" name="Google Shape;806;p39"/>
            <p:cNvSpPr txBox="1"/>
            <p:nvPr/>
          </p:nvSpPr>
          <p:spPr>
            <a:xfrm>
              <a:off x="3398498" y="2919315"/>
              <a:ext cx="868702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807" name="Google Shape;807;p39"/>
            <p:cNvCxnSpPr>
              <a:endCxn id="795" idx="0"/>
            </p:cNvCxnSpPr>
            <p:nvPr/>
          </p:nvCxnSpPr>
          <p:spPr>
            <a:xfrm>
              <a:off x="2945766" y="1522311"/>
              <a:ext cx="300600" cy="6162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08" name="Google Shape;808;p39"/>
            <p:cNvCxnSpPr>
              <a:endCxn id="784" idx="0"/>
            </p:cNvCxnSpPr>
            <p:nvPr/>
          </p:nvCxnSpPr>
          <p:spPr>
            <a:xfrm>
              <a:off x="4036748" y="687182"/>
              <a:ext cx="915900" cy="515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09" name="Google Shape;809;p39"/>
            <p:cNvCxnSpPr>
              <a:cxnSpLocks/>
              <a:endCxn id="806" idx="0"/>
            </p:cNvCxnSpPr>
            <p:nvPr/>
          </p:nvCxnSpPr>
          <p:spPr>
            <a:xfrm>
              <a:off x="3763244" y="2500815"/>
              <a:ext cx="69605" cy="418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810" name="Google Shape;810;p39"/>
            <p:cNvSpPr txBox="1"/>
            <p:nvPr/>
          </p:nvSpPr>
          <p:spPr>
            <a:xfrm>
              <a:off x="1507655" y="2911400"/>
              <a:ext cx="801166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811" name="Google Shape;811;p39"/>
            <p:cNvCxnSpPr>
              <a:cxnSpLocks/>
              <a:endCxn id="810" idx="0"/>
            </p:cNvCxnSpPr>
            <p:nvPr/>
          </p:nvCxnSpPr>
          <p:spPr>
            <a:xfrm>
              <a:off x="1872401" y="2492900"/>
              <a:ext cx="35837" cy="418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grpSp>
          <p:nvGrpSpPr>
            <p:cNvPr id="9" name="Google Shape;812;p39"/>
            <p:cNvGrpSpPr/>
            <p:nvPr/>
          </p:nvGrpSpPr>
          <p:grpSpPr>
            <a:xfrm>
              <a:off x="5256732" y="2135341"/>
              <a:ext cx="1378442" cy="582417"/>
              <a:chOff x="7026275" y="1295400"/>
              <a:chExt cx="1739900" cy="762000"/>
            </a:xfrm>
          </p:grpSpPr>
          <p:sp>
            <p:nvSpPr>
              <p:cNvPr id="813" name="Google Shape;813;p39"/>
              <p:cNvSpPr/>
              <p:nvPr/>
            </p:nvSpPr>
            <p:spPr>
              <a:xfrm>
                <a:off x="74834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39"/>
              <p:cNvSpPr/>
              <p:nvPr/>
            </p:nvSpPr>
            <p:spPr>
              <a:xfrm>
                <a:off x="8321675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39"/>
              <p:cNvSpPr txBox="1"/>
              <p:nvPr/>
            </p:nvSpPr>
            <p:spPr>
              <a:xfrm>
                <a:off x="7713664" y="1447799"/>
                <a:ext cx="589574" cy="535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13</a:t>
                </a:r>
                <a:endParaRPr b="1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816" name="Google Shape;816;p39"/>
              <p:cNvSpPr/>
              <p:nvPr/>
            </p:nvSpPr>
            <p:spPr>
              <a:xfrm>
                <a:off x="70262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817" name="Google Shape;817;p39"/>
            <p:cNvCxnSpPr>
              <a:cxnSpLocks/>
              <a:endCxn id="818" idx="0"/>
            </p:cNvCxnSpPr>
            <p:nvPr/>
          </p:nvCxnSpPr>
          <p:spPr>
            <a:xfrm flipH="1">
              <a:off x="5369496" y="2429232"/>
              <a:ext cx="76350" cy="490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818" name="Google Shape;818;p39"/>
            <p:cNvSpPr txBox="1"/>
            <p:nvPr/>
          </p:nvSpPr>
          <p:spPr>
            <a:xfrm>
              <a:off x="4953000" y="2919732"/>
              <a:ext cx="832992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19" name="Google Shape;819;p39"/>
            <p:cNvSpPr txBox="1"/>
            <p:nvPr/>
          </p:nvSpPr>
          <p:spPr>
            <a:xfrm>
              <a:off x="6094312" y="2916145"/>
              <a:ext cx="793976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820" name="Google Shape;820;p39"/>
            <p:cNvCxnSpPr>
              <a:cxnSpLocks/>
              <a:endCxn id="819" idx="0"/>
            </p:cNvCxnSpPr>
            <p:nvPr/>
          </p:nvCxnSpPr>
          <p:spPr>
            <a:xfrm>
              <a:off x="6459058" y="2497645"/>
              <a:ext cx="32242" cy="418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21" name="Google Shape;821;p39"/>
            <p:cNvCxnSpPr/>
            <p:nvPr/>
          </p:nvCxnSpPr>
          <p:spPr>
            <a:xfrm>
              <a:off x="5512253" y="1510888"/>
              <a:ext cx="300524" cy="61614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822" name="Google Shape;822;p39"/>
          <p:cNvSpPr/>
          <p:nvPr/>
        </p:nvSpPr>
        <p:spPr>
          <a:xfrm>
            <a:off x="3252600" y="0"/>
            <a:ext cx="5686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44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Inorder Traversal</a:t>
            </a:r>
            <a:endParaRPr sz="44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3" name="Google Shape;823;p39"/>
          <p:cNvSpPr txBox="1"/>
          <p:nvPr/>
        </p:nvSpPr>
        <p:spPr>
          <a:xfrm>
            <a:off x="165652" y="3210340"/>
            <a:ext cx="3886200" cy="3329608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void </a:t>
            </a:r>
            <a:r>
              <a:rPr lang="en-US" sz="2400" dirty="0" err="1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inorder</a:t>
            </a:r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(tree  t)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{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    if (t == NULL) return;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r>
              <a:rPr lang="en-US" sz="2400" dirty="0" err="1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inorder</a:t>
            </a:r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(t-&gt;left); 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r>
              <a:rPr lang="en-US" sz="2400" dirty="0" err="1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printf</a:t>
            </a:r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(“%d ”, t-&gt;data);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r>
              <a:rPr lang="en-US" sz="2400" dirty="0" err="1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inorder</a:t>
            </a:r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(t-&gt;right);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}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4" name="Google Shape;824;p39"/>
          <p:cNvSpPr txBox="1"/>
          <p:nvPr/>
        </p:nvSpPr>
        <p:spPr>
          <a:xfrm>
            <a:off x="6629400" y="4886975"/>
            <a:ext cx="60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-1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5" name="Google Shape;825;p39"/>
          <p:cNvSpPr txBox="1"/>
          <p:nvPr/>
        </p:nvSpPr>
        <p:spPr>
          <a:xfrm>
            <a:off x="7467600" y="4886980"/>
            <a:ext cx="533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6" name="Google Shape;826;p39"/>
          <p:cNvSpPr txBox="1"/>
          <p:nvPr/>
        </p:nvSpPr>
        <p:spPr>
          <a:xfrm>
            <a:off x="8001000" y="4886980"/>
            <a:ext cx="533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7" name="Google Shape;827;p39"/>
          <p:cNvSpPr txBox="1"/>
          <p:nvPr/>
        </p:nvSpPr>
        <p:spPr>
          <a:xfrm>
            <a:off x="8610600" y="4886980"/>
            <a:ext cx="533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8" name="Google Shape;828;p39"/>
          <p:cNvSpPr txBox="1"/>
          <p:nvPr/>
        </p:nvSpPr>
        <p:spPr>
          <a:xfrm>
            <a:off x="9144000" y="4886980"/>
            <a:ext cx="533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9" name="Google Shape;829;p39"/>
          <p:cNvSpPr txBox="1"/>
          <p:nvPr/>
        </p:nvSpPr>
        <p:spPr>
          <a:xfrm>
            <a:off x="9829800" y="4886980"/>
            <a:ext cx="838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0" name="Google Shape;830;p39"/>
          <p:cNvSpPr txBox="1"/>
          <p:nvPr/>
        </p:nvSpPr>
        <p:spPr>
          <a:xfrm>
            <a:off x="6629400" y="4038601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Result</a:t>
            </a:r>
            <a:endParaRPr sz="36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BE4124E-8371-4B90-9907-D078FF94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837;p40"/>
          <p:cNvGrpSpPr/>
          <p:nvPr/>
        </p:nvGrpSpPr>
        <p:grpSpPr>
          <a:xfrm>
            <a:off x="4977714" y="750708"/>
            <a:ext cx="6749453" cy="3283777"/>
            <a:chOff x="170625" y="51315"/>
            <a:chExt cx="6749453" cy="3283777"/>
          </a:xfrm>
        </p:grpSpPr>
        <p:sp>
          <p:nvSpPr>
            <p:cNvPr id="838" name="Google Shape;838;p40"/>
            <p:cNvSpPr txBox="1"/>
            <p:nvPr/>
          </p:nvSpPr>
          <p:spPr>
            <a:xfrm>
              <a:off x="4067943" y="2067879"/>
              <a:ext cx="680292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193656" y="484383"/>
              <a:ext cx="353415" cy="582417"/>
            </a:xfrm>
            <a:prstGeom prst="rect">
              <a:avLst/>
            </a:prstGeom>
            <a:solidFill>
              <a:srgbClr val="1DFF87"/>
            </a:solidFill>
            <a:ln w="9525" cap="sq" cmpd="sng">
              <a:solidFill>
                <a:srgbClr val="9D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40" name="Google Shape;840;p40"/>
            <p:cNvCxnSpPr>
              <a:endCxn id="841" idx="0"/>
            </p:cNvCxnSpPr>
            <p:nvPr/>
          </p:nvCxnSpPr>
          <p:spPr>
            <a:xfrm rot="10800000" flipH="1">
              <a:off x="408006" y="441884"/>
              <a:ext cx="3090000" cy="291300"/>
            </a:xfrm>
            <a:prstGeom prst="bentConnector4">
              <a:avLst>
                <a:gd name="adj1" fmla="val 40514"/>
                <a:gd name="adj2" fmla="val 190699"/>
              </a:avLst>
            </a:prstGeom>
            <a:noFill/>
            <a:ln w="25550" cap="sq" cmpd="sng">
              <a:solidFill>
                <a:srgbClr val="9D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grpSp>
          <p:nvGrpSpPr>
            <p:cNvPr id="4" name="Google Shape;842;p40"/>
            <p:cNvGrpSpPr/>
            <p:nvPr/>
          </p:nvGrpSpPr>
          <p:grpSpPr>
            <a:xfrm>
              <a:off x="1755571" y="1235748"/>
              <a:ext cx="1365865" cy="582417"/>
              <a:chOff x="701675" y="1295400"/>
              <a:chExt cx="1724025" cy="762000"/>
            </a:xfrm>
          </p:grpSpPr>
          <p:sp>
            <p:nvSpPr>
              <p:cNvPr id="843" name="Google Shape;843;p40"/>
              <p:cNvSpPr/>
              <p:nvPr/>
            </p:nvSpPr>
            <p:spPr>
              <a:xfrm>
                <a:off x="7016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40"/>
              <p:cNvSpPr/>
              <p:nvPr/>
            </p:nvSpPr>
            <p:spPr>
              <a:xfrm>
                <a:off x="11588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40"/>
              <p:cNvSpPr/>
              <p:nvPr/>
            </p:nvSpPr>
            <p:spPr>
              <a:xfrm>
                <a:off x="1981200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40"/>
              <p:cNvSpPr txBox="1"/>
              <p:nvPr/>
            </p:nvSpPr>
            <p:spPr>
              <a:xfrm>
                <a:off x="1389063" y="1447799"/>
                <a:ext cx="409498" cy="535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1</a:t>
                </a:r>
                <a:endParaRPr b="1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5" name="Google Shape;847;p40"/>
            <p:cNvGrpSpPr/>
            <p:nvPr/>
          </p:nvGrpSpPr>
          <p:grpSpPr>
            <a:xfrm>
              <a:off x="2812558" y="441884"/>
              <a:ext cx="1378442" cy="582417"/>
              <a:chOff x="2835275" y="1295400"/>
              <a:chExt cx="1739900" cy="762000"/>
            </a:xfrm>
          </p:grpSpPr>
          <p:sp>
            <p:nvSpPr>
              <p:cNvPr id="841" name="Google Shape;841;p40"/>
              <p:cNvSpPr/>
              <p:nvPr/>
            </p:nvSpPr>
            <p:spPr>
              <a:xfrm>
                <a:off x="32924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40"/>
              <p:cNvSpPr/>
              <p:nvPr/>
            </p:nvSpPr>
            <p:spPr>
              <a:xfrm>
                <a:off x="4130675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40"/>
              <p:cNvSpPr txBox="1"/>
              <p:nvPr/>
            </p:nvSpPr>
            <p:spPr>
              <a:xfrm>
                <a:off x="3522664" y="1447799"/>
                <a:ext cx="409498" cy="535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4</a:t>
                </a:r>
                <a:endParaRPr b="1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850" name="Google Shape;850;p40"/>
              <p:cNvSpPr/>
              <p:nvPr/>
            </p:nvSpPr>
            <p:spPr>
              <a:xfrm>
                <a:off x="28352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oogle Shape;851;p40"/>
            <p:cNvGrpSpPr/>
            <p:nvPr/>
          </p:nvGrpSpPr>
          <p:grpSpPr>
            <a:xfrm>
              <a:off x="4267200" y="1202882"/>
              <a:ext cx="1378442" cy="582417"/>
              <a:chOff x="4892675" y="1295400"/>
              <a:chExt cx="1739900" cy="762000"/>
            </a:xfrm>
          </p:grpSpPr>
          <p:sp>
            <p:nvSpPr>
              <p:cNvPr id="852" name="Google Shape;852;p40"/>
              <p:cNvSpPr/>
              <p:nvPr/>
            </p:nvSpPr>
            <p:spPr>
              <a:xfrm>
                <a:off x="53498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40"/>
              <p:cNvSpPr/>
              <p:nvPr/>
            </p:nvSpPr>
            <p:spPr>
              <a:xfrm>
                <a:off x="6188075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40"/>
              <p:cNvSpPr txBox="1"/>
              <p:nvPr/>
            </p:nvSpPr>
            <p:spPr>
              <a:xfrm>
                <a:off x="5580064" y="1447799"/>
                <a:ext cx="409498" cy="535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7</a:t>
                </a:r>
                <a:endParaRPr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855" name="Google Shape;855;p40"/>
              <p:cNvSpPr/>
              <p:nvPr/>
            </p:nvSpPr>
            <p:spPr>
              <a:xfrm>
                <a:off x="48926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856;p40"/>
            <p:cNvGrpSpPr/>
            <p:nvPr/>
          </p:nvGrpSpPr>
          <p:grpSpPr>
            <a:xfrm>
              <a:off x="729288" y="2141123"/>
              <a:ext cx="1299271" cy="582417"/>
              <a:chOff x="7026275" y="1295400"/>
              <a:chExt cx="1639968" cy="762000"/>
            </a:xfrm>
          </p:grpSpPr>
          <p:sp>
            <p:nvSpPr>
              <p:cNvPr id="857" name="Google Shape;857;p40"/>
              <p:cNvSpPr/>
              <p:nvPr/>
            </p:nvSpPr>
            <p:spPr>
              <a:xfrm>
                <a:off x="74834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40"/>
              <p:cNvSpPr/>
              <p:nvPr/>
            </p:nvSpPr>
            <p:spPr>
              <a:xfrm>
                <a:off x="8221743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40"/>
              <p:cNvSpPr txBox="1"/>
              <p:nvPr/>
            </p:nvSpPr>
            <p:spPr>
              <a:xfrm>
                <a:off x="7548474" y="1447799"/>
                <a:ext cx="589500" cy="53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-1</a:t>
                </a:r>
                <a:endParaRPr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860" name="Google Shape;860;p40"/>
              <p:cNvSpPr/>
              <p:nvPr/>
            </p:nvSpPr>
            <p:spPr>
              <a:xfrm>
                <a:off x="70262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1" name="Google Shape;861;p40"/>
            <p:cNvSpPr txBox="1"/>
            <p:nvPr/>
          </p:nvSpPr>
          <p:spPr>
            <a:xfrm>
              <a:off x="170625" y="51315"/>
              <a:ext cx="886032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2200"/>
              </a:pPr>
              <a:r>
                <a:rPr lang="en-US" b="1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root</a:t>
              </a:r>
              <a:endParaRPr b="1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8" name="Google Shape;862;p40"/>
            <p:cNvGrpSpPr/>
            <p:nvPr/>
          </p:nvGrpSpPr>
          <p:grpSpPr>
            <a:xfrm>
              <a:off x="2560918" y="2138511"/>
              <a:ext cx="1378442" cy="582417"/>
              <a:chOff x="7026275" y="1295400"/>
              <a:chExt cx="1739900" cy="762000"/>
            </a:xfrm>
          </p:grpSpPr>
          <p:sp>
            <p:nvSpPr>
              <p:cNvPr id="863" name="Google Shape;863;p40"/>
              <p:cNvSpPr/>
              <p:nvPr/>
            </p:nvSpPr>
            <p:spPr>
              <a:xfrm>
                <a:off x="74834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40"/>
              <p:cNvSpPr/>
              <p:nvPr/>
            </p:nvSpPr>
            <p:spPr>
              <a:xfrm>
                <a:off x="8321675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40"/>
              <p:cNvSpPr txBox="1"/>
              <p:nvPr/>
            </p:nvSpPr>
            <p:spPr>
              <a:xfrm>
                <a:off x="7713664" y="1447799"/>
                <a:ext cx="409498" cy="535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3</a:t>
                </a:r>
                <a:endParaRPr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866" name="Google Shape;866;p40"/>
              <p:cNvSpPr/>
              <p:nvPr/>
            </p:nvSpPr>
            <p:spPr>
              <a:xfrm>
                <a:off x="70262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867" name="Google Shape;867;p40"/>
            <p:cNvCxnSpPr/>
            <p:nvPr/>
          </p:nvCxnSpPr>
          <p:spPr>
            <a:xfrm flipH="1">
              <a:off x="4343400" y="1483170"/>
              <a:ext cx="120794" cy="657953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68" name="Google Shape;868;p40"/>
            <p:cNvCxnSpPr>
              <a:endCxn id="844" idx="0"/>
            </p:cNvCxnSpPr>
            <p:nvPr/>
          </p:nvCxnSpPr>
          <p:spPr>
            <a:xfrm flipH="1">
              <a:off x="2441019" y="723948"/>
              <a:ext cx="547500" cy="5118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69" name="Google Shape;869;p40"/>
            <p:cNvCxnSpPr>
              <a:endCxn id="857" idx="0"/>
            </p:cNvCxnSpPr>
            <p:nvPr/>
          </p:nvCxnSpPr>
          <p:spPr>
            <a:xfrm flipH="1">
              <a:off x="1414736" y="1556123"/>
              <a:ext cx="546600" cy="5850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70" name="Google Shape;870;p40"/>
            <p:cNvCxnSpPr>
              <a:cxnSpLocks/>
              <a:endCxn id="871" idx="0"/>
            </p:cNvCxnSpPr>
            <p:nvPr/>
          </p:nvCxnSpPr>
          <p:spPr>
            <a:xfrm flipH="1">
              <a:off x="838225" y="2385448"/>
              <a:ext cx="66998" cy="5403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72" name="Google Shape;872;p40"/>
            <p:cNvCxnSpPr>
              <a:cxnSpLocks/>
              <a:endCxn id="873" idx="0"/>
            </p:cNvCxnSpPr>
            <p:nvPr/>
          </p:nvCxnSpPr>
          <p:spPr>
            <a:xfrm flipH="1">
              <a:off x="2673682" y="2432402"/>
              <a:ext cx="76350" cy="490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871" name="Google Shape;871;p40"/>
            <p:cNvSpPr txBox="1"/>
            <p:nvPr/>
          </p:nvSpPr>
          <p:spPr>
            <a:xfrm>
              <a:off x="407876" y="2925748"/>
              <a:ext cx="860697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73" name="Google Shape;873;p40"/>
            <p:cNvSpPr txBox="1"/>
            <p:nvPr/>
          </p:nvSpPr>
          <p:spPr>
            <a:xfrm>
              <a:off x="2257186" y="2922902"/>
              <a:ext cx="832992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74" name="Google Shape;874;p40"/>
            <p:cNvSpPr txBox="1"/>
            <p:nvPr/>
          </p:nvSpPr>
          <p:spPr>
            <a:xfrm>
              <a:off x="3398498" y="2919315"/>
              <a:ext cx="906036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875" name="Google Shape;875;p40"/>
            <p:cNvCxnSpPr>
              <a:endCxn id="863" idx="0"/>
            </p:cNvCxnSpPr>
            <p:nvPr/>
          </p:nvCxnSpPr>
          <p:spPr>
            <a:xfrm>
              <a:off x="2945766" y="1522311"/>
              <a:ext cx="300600" cy="6162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76" name="Google Shape;876;p40"/>
            <p:cNvCxnSpPr>
              <a:endCxn id="852" idx="0"/>
            </p:cNvCxnSpPr>
            <p:nvPr/>
          </p:nvCxnSpPr>
          <p:spPr>
            <a:xfrm>
              <a:off x="4036748" y="687182"/>
              <a:ext cx="915900" cy="515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77" name="Google Shape;877;p40"/>
            <p:cNvCxnSpPr>
              <a:cxnSpLocks/>
              <a:endCxn id="874" idx="0"/>
            </p:cNvCxnSpPr>
            <p:nvPr/>
          </p:nvCxnSpPr>
          <p:spPr>
            <a:xfrm>
              <a:off x="3763244" y="2500815"/>
              <a:ext cx="88272" cy="418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878" name="Google Shape;878;p40"/>
            <p:cNvSpPr txBox="1"/>
            <p:nvPr/>
          </p:nvSpPr>
          <p:spPr>
            <a:xfrm>
              <a:off x="1507654" y="2911400"/>
              <a:ext cx="860697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879" name="Google Shape;879;p40"/>
            <p:cNvCxnSpPr>
              <a:cxnSpLocks/>
              <a:endCxn id="878" idx="0"/>
            </p:cNvCxnSpPr>
            <p:nvPr/>
          </p:nvCxnSpPr>
          <p:spPr>
            <a:xfrm>
              <a:off x="1872401" y="2492900"/>
              <a:ext cx="65602" cy="418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grpSp>
          <p:nvGrpSpPr>
            <p:cNvPr id="9" name="Google Shape;880;p40"/>
            <p:cNvGrpSpPr/>
            <p:nvPr/>
          </p:nvGrpSpPr>
          <p:grpSpPr>
            <a:xfrm>
              <a:off x="5256732" y="2135341"/>
              <a:ext cx="1378442" cy="582417"/>
              <a:chOff x="7026275" y="1295400"/>
              <a:chExt cx="1739900" cy="762000"/>
            </a:xfrm>
          </p:grpSpPr>
          <p:sp>
            <p:nvSpPr>
              <p:cNvPr id="881" name="Google Shape;881;p40"/>
              <p:cNvSpPr/>
              <p:nvPr/>
            </p:nvSpPr>
            <p:spPr>
              <a:xfrm>
                <a:off x="74834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40"/>
              <p:cNvSpPr/>
              <p:nvPr/>
            </p:nvSpPr>
            <p:spPr>
              <a:xfrm>
                <a:off x="8321675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40"/>
              <p:cNvSpPr txBox="1"/>
              <p:nvPr/>
            </p:nvSpPr>
            <p:spPr>
              <a:xfrm>
                <a:off x="7713664" y="1447799"/>
                <a:ext cx="589574" cy="535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13</a:t>
                </a:r>
                <a:endParaRPr b="1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884" name="Google Shape;884;p40"/>
              <p:cNvSpPr/>
              <p:nvPr/>
            </p:nvSpPr>
            <p:spPr>
              <a:xfrm>
                <a:off x="70262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885" name="Google Shape;885;p40"/>
            <p:cNvCxnSpPr>
              <a:cxnSpLocks/>
              <a:endCxn id="886" idx="0"/>
            </p:cNvCxnSpPr>
            <p:nvPr/>
          </p:nvCxnSpPr>
          <p:spPr>
            <a:xfrm flipH="1">
              <a:off x="5365883" y="2429232"/>
              <a:ext cx="79964" cy="490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886" name="Google Shape;886;p40"/>
            <p:cNvSpPr txBox="1"/>
            <p:nvPr/>
          </p:nvSpPr>
          <p:spPr>
            <a:xfrm>
              <a:off x="4953000" y="2919732"/>
              <a:ext cx="825766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87" name="Google Shape;887;p40"/>
            <p:cNvSpPr txBox="1"/>
            <p:nvPr/>
          </p:nvSpPr>
          <p:spPr>
            <a:xfrm>
              <a:off x="6094312" y="2916145"/>
              <a:ext cx="825766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888" name="Google Shape;888;p40"/>
            <p:cNvCxnSpPr>
              <a:cxnSpLocks/>
              <a:endCxn id="887" idx="0"/>
            </p:cNvCxnSpPr>
            <p:nvPr/>
          </p:nvCxnSpPr>
          <p:spPr>
            <a:xfrm>
              <a:off x="6459058" y="2497645"/>
              <a:ext cx="48137" cy="418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889" name="Google Shape;889;p40"/>
            <p:cNvCxnSpPr/>
            <p:nvPr/>
          </p:nvCxnSpPr>
          <p:spPr>
            <a:xfrm>
              <a:off x="5512253" y="1510888"/>
              <a:ext cx="300524" cy="61614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890" name="Google Shape;890;p40"/>
          <p:cNvSpPr/>
          <p:nvPr/>
        </p:nvSpPr>
        <p:spPr>
          <a:xfrm>
            <a:off x="3148619" y="0"/>
            <a:ext cx="6366077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4400" dirty="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Preorder Traversal</a:t>
            </a:r>
            <a:endParaRPr sz="4400" dirty="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1" name="Google Shape;891;p40"/>
          <p:cNvSpPr txBox="1"/>
          <p:nvPr/>
        </p:nvSpPr>
        <p:spPr>
          <a:xfrm>
            <a:off x="179173" y="3076114"/>
            <a:ext cx="3886200" cy="3530631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void preorder(tree  t)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{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    if (t == NULL) return;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    printf(“%d ”, t-&gt;data);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    preorder(t-&gt;left); 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    preorder(t-&gt;right);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}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2" name="Google Shape;892;p40"/>
          <p:cNvSpPr txBox="1"/>
          <p:nvPr/>
        </p:nvSpPr>
        <p:spPr>
          <a:xfrm>
            <a:off x="6705600" y="4886980"/>
            <a:ext cx="533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3" name="Google Shape;893;p40"/>
          <p:cNvSpPr txBox="1"/>
          <p:nvPr/>
        </p:nvSpPr>
        <p:spPr>
          <a:xfrm>
            <a:off x="7467600" y="4886980"/>
            <a:ext cx="533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4" name="Google Shape;894;p40"/>
          <p:cNvSpPr txBox="1"/>
          <p:nvPr/>
        </p:nvSpPr>
        <p:spPr>
          <a:xfrm>
            <a:off x="8001000" y="4886975"/>
            <a:ext cx="60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-1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5" name="Google Shape;895;p40"/>
          <p:cNvSpPr txBox="1"/>
          <p:nvPr/>
        </p:nvSpPr>
        <p:spPr>
          <a:xfrm>
            <a:off x="8610600" y="4886980"/>
            <a:ext cx="533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6" name="Google Shape;896;p40"/>
          <p:cNvSpPr txBox="1"/>
          <p:nvPr/>
        </p:nvSpPr>
        <p:spPr>
          <a:xfrm>
            <a:off x="9144000" y="4886980"/>
            <a:ext cx="533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7" name="Google Shape;897;p40"/>
          <p:cNvSpPr txBox="1"/>
          <p:nvPr/>
        </p:nvSpPr>
        <p:spPr>
          <a:xfrm>
            <a:off x="9829800" y="4886980"/>
            <a:ext cx="838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8" name="Google Shape;898;p40"/>
          <p:cNvSpPr txBox="1"/>
          <p:nvPr/>
        </p:nvSpPr>
        <p:spPr>
          <a:xfrm>
            <a:off x="6629400" y="4038601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Result</a:t>
            </a:r>
            <a:endParaRPr sz="36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26AAD56-F70A-4D58-8C8C-DBADFA0F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05;p41"/>
          <p:cNvGrpSpPr/>
          <p:nvPr/>
        </p:nvGrpSpPr>
        <p:grpSpPr>
          <a:xfrm>
            <a:off x="4450492" y="800133"/>
            <a:ext cx="6857999" cy="3283777"/>
            <a:chOff x="170625" y="51315"/>
            <a:chExt cx="6857999" cy="3283777"/>
          </a:xfrm>
        </p:grpSpPr>
        <p:sp>
          <p:nvSpPr>
            <p:cNvPr id="906" name="Google Shape;906;p41"/>
            <p:cNvSpPr txBox="1"/>
            <p:nvPr/>
          </p:nvSpPr>
          <p:spPr>
            <a:xfrm>
              <a:off x="4067943" y="2067879"/>
              <a:ext cx="680292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07" name="Google Shape;907;p41"/>
            <p:cNvSpPr/>
            <p:nvPr/>
          </p:nvSpPr>
          <p:spPr>
            <a:xfrm>
              <a:off x="193656" y="484383"/>
              <a:ext cx="353415" cy="582417"/>
            </a:xfrm>
            <a:prstGeom prst="rect">
              <a:avLst/>
            </a:prstGeom>
            <a:solidFill>
              <a:srgbClr val="1DFF87"/>
            </a:solidFill>
            <a:ln w="9525" cap="sq" cmpd="sng">
              <a:solidFill>
                <a:srgbClr val="9D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08" name="Google Shape;908;p41"/>
            <p:cNvCxnSpPr>
              <a:endCxn id="909" idx="0"/>
            </p:cNvCxnSpPr>
            <p:nvPr/>
          </p:nvCxnSpPr>
          <p:spPr>
            <a:xfrm rot="10800000" flipH="1">
              <a:off x="408006" y="441884"/>
              <a:ext cx="3090000" cy="291300"/>
            </a:xfrm>
            <a:prstGeom prst="bentConnector4">
              <a:avLst>
                <a:gd name="adj1" fmla="val 43883"/>
                <a:gd name="adj2" fmla="val 190699"/>
              </a:avLst>
            </a:prstGeom>
            <a:noFill/>
            <a:ln w="25550" cap="sq" cmpd="sng">
              <a:solidFill>
                <a:srgbClr val="9D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grpSp>
          <p:nvGrpSpPr>
            <p:cNvPr id="4" name="Google Shape;910;p41"/>
            <p:cNvGrpSpPr/>
            <p:nvPr/>
          </p:nvGrpSpPr>
          <p:grpSpPr>
            <a:xfrm>
              <a:off x="1755571" y="1235748"/>
              <a:ext cx="1365865" cy="582417"/>
              <a:chOff x="701675" y="1295400"/>
              <a:chExt cx="1724025" cy="762000"/>
            </a:xfrm>
          </p:grpSpPr>
          <p:sp>
            <p:nvSpPr>
              <p:cNvPr id="911" name="Google Shape;911;p41"/>
              <p:cNvSpPr/>
              <p:nvPr/>
            </p:nvSpPr>
            <p:spPr>
              <a:xfrm>
                <a:off x="7016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41"/>
              <p:cNvSpPr/>
              <p:nvPr/>
            </p:nvSpPr>
            <p:spPr>
              <a:xfrm>
                <a:off x="11588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41"/>
              <p:cNvSpPr/>
              <p:nvPr/>
            </p:nvSpPr>
            <p:spPr>
              <a:xfrm>
                <a:off x="1981200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41"/>
              <p:cNvSpPr txBox="1"/>
              <p:nvPr/>
            </p:nvSpPr>
            <p:spPr>
              <a:xfrm>
                <a:off x="1389063" y="1447799"/>
                <a:ext cx="409498" cy="535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1</a:t>
                </a:r>
                <a:endParaRPr b="1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5" name="Google Shape;915;p41"/>
            <p:cNvGrpSpPr/>
            <p:nvPr/>
          </p:nvGrpSpPr>
          <p:grpSpPr>
            <a:xfrm>
              <a:off x="2812558" y="441884"/>
              <a:ext cx="1378442" cy="582417"/>
              <a:chOff x="2835275" y="1295400"/>
              <a:chExt cx="1739900" cy="762000"/>
            </a:xfrm>
          </p:grpSpPr>
          <p:sp>
            <p:nvSpPr>
              <p:cNvPr id="909" name="Google Shape;909;p41"/>
              <p:cNvSpPr/>
              <p:nvPr/>
            </p:nvSpPr>
            <p:spPr>
              <a:xfrm>
                <a:off x="32924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41"/>
              <p:cNvSpPr/>
              <p:nvPr/>
            </p:nvSpPr>
            <p:spPr>
              <a:xfrm>
                <a:off x="4130675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41"/>
              <p:cNvSpPr txBox="1"/>
              <p:nvPr/>
            </p:nvSpPr>
            <p:spPr>
              <a:xfrm>
                <a:off x="3522664" y="1447799"/>
                <a:ext cx="409498" cy="535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4</a:t>
                </a:r>
                <a:endParaRPr b="1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918" name="Google Shape;918;p41"/>
              <p:cNvSpPr/>
              <p:nvPr/>
            </p:nvSpPr>
            <p:spPr>
              <a:xfrm>
                <a:off x="28352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oogle Shape;919;p41"/>
            <p:cNvGrpSpPr/>
            <p:nvPr/>
          </p:nvGrpSpPr>
          <p:grpSpPr>
            <a:xfrm>
              <a:off x="4267200" y="1202882"/>
              <a:ext cx="1378442" cy="582417"/>
              <a:chOff x="4892675" y="1295400"/>
              <a:chExt cx="1739900" cy="762000"/>
            </a:xfrm>
          </p:grpSpPr>
          <p:sp>
            <p:nvSpPr>
              <p:cNvPr id="920" name="Google Shape;920;p41"/>
              <p:cNvSpPr/>
              <p:nvPr/>
            </p:nvSpPr>
            <p:spPr>
              <a:xfrm>
                <a:off x="53498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41"/>
              <p:cNvSpPr/>
              <p:nvPr/>
            </p:nvSpPr>
            <p:spPr>
              <a:xfrm>
                <a:off x="6188075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41"/>
              <p:cNvSpPr txBox="1"/>
              <p:nvPr/>
            </p:nvSpPr>
            <p:spPr>
              <a:xfrm>
                <a:off x="5580064" y="1447799"/>
                <a:ext cx="409498" cy="535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7</a:t>
                </a:r>
                <a:endParaRPr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923" name="Google Shape;923;p41"/>
              <p:cNvSpPr/>
              <p:nvPr/>
            </p:nvSpPr>
            <p:spPr>
              <a:xfrm>
                <a:off x="48926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924;p41"/>
            <p:cNvGrpSpPr/>
            <p:nvPr/>
          </p:nvGrpSpPr>
          <p:grpSpPr>
            <a:xfrm>
              <a:off x="729288" y="2141123"/>
              <a:ext cx="1299271" cy="582417"/>
              <a:chOff x="7026275" y="1295400"/>
              <a:chExt cx="1639968" cy="762000"/>
            </a:xfrm>
          </p:grpSpPr>
          <p:sp>
            <p:nvSpPr>
              <p:cNvPr id="925" name="Google Shape;925;p41"/>
              <p:cNvSpPr/>
              <p:nvPr/>
            </p:nvSpPr>
            <p:spPr>
              <a:xfrm>
                <a:off x="74834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41"/>
              <p:cNvSpPr/>
              <p:nvPr/>
            </p:nvSpPr>
            <p:spPr>
              <a:xfrm>
                <a:off x="8221743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41"/>
              <p:cNvSpPr txBox="1"/>
              <p:nvPr/>
            </p:nvSpPr>
            <p:spPr>
              <a:xfrm>
                <a:off x="7548474" y="1447799"/>
                <a:ext cx="589500" cy="53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-1</a:t>
                </a:r>
                <a:endParaRPr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928" name="Google Shape;928;p41"/>
              <p:cNvSpPr/>
              <p:nvPr/>
            </p:nvSpPr>
            <p:spPr>
              <a:xfrm>
                <a:off x="70262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9" name="Google Shape;929;p41"/>
            <p:cNvSpPr txBox="1"/>
            <p:nvPr/>
          </p:nvSpPr>
          <p:spPr>
            <a:xfrm>
              <a:off x="170625" y="51315"/>
              <a:ext cx="886032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2200"/>
              </a:pPr>
              <a:r>
                <a:rPr lang="en-US" b="1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root</a:t>
              </a:r>
              <a:endParaRPr b="1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8" name="Google Shape;930;p41"/>
            <p:cNvGrpSpPr/>
            <p:nvPr/>
          </p:nvGrpSpPr>
          <p:grpSpPr>
            <a:xfrm>
              <a:off x="2560918" y="2138511"/>
              <a:ext cx="1378442" cy="582417"/>
              <a:chOff x="7026275" y="1295400"/>
              <a:chExt cx="1739900" cy="762000"/>
            </a:xfrm>
          </p:grpSpPr>
          <p:sp>
            <p:nvSpPr>
              <p:cNvPr id="931" name="Google Shape;931;p41"/>
              <p:cNvSpPr/>
              <p:nvPr/>
            </p:nvSpPr>
            <p:spPr>
              <a:xfrm>
                <a:off x="74834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41"/>
              <p:cNvSpPr/>
              <p:nvPr/>
            </p:nvSpPr>
            <p:spPr>
              <a:xfrm>
                <a:off x="8321675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41"/>
              <p:cNvSpPr txBox="1"/>
              <p:nvPr/>
            </p:nvSpPr>
            <p:spPr>
              <a:xfrm>
                <a:off x="7713664" y="1447799"/>
                <a:ext cx="409498" cy="535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3</a:t>
                </a:r>
                <a:endParaRPr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934" name="Google Shape;934;p41"/>
              <p:cNvSpPr/>
              <p:nvPr/>
            </p:nvSpPr>
            <p:spPr>
              <a:xfrm>
                <a:off x="70262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935" name="Google Shape;935;p41"/>
            <p:cNvCxnSpPr/>
            <p:nvPr/>
          </p:nvCxnSpPr>
          <p:spPr>
            <a:xfrm flipH="1">
              <a:off x="4343400" y="1483170"/>
              <a:ext cx="120794" cy="657953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936" name="Google Shape;936;p41"/>
            <p:cNvCxnSpPr>
              <a:endCxn id="912" idx="0"/>
            </p:cNvCxnSpPr>
            <p:nvPr/>
          </p:nvCxnSpPr>
          <p:spPr>
            <a:xfrm flipH="1">
              <a:off x="2441019" y="723948"/>
              <a:ext cx="547500" cy="5118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937" name="Google Shape;937;p41"/>
            <p:cNvCxnSpPr>
              <a:endCxn id="925" idx="0"/>
            </p:cNvCxnSpPr>
            <p:nvPr/>
          </p:nvCxnSpPr>
          <p:spPr>
            <a:xfrm flipH="1">
              <a:off x="1414736" y="1556123"/>
              <a:ext cx="546600" cy="5850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938" name="Google Shape;938;p41"/>
            <p:cNvCxnSpPr>
              <a:cxnSpLocks/>
              <a:endCxn id="939" idx="0"/>
            </p:cNvCxnSpPr>
            <p:nvPr/>
          </p:nvCxnSpPr>
          <p:spPr>
            <a:xfrm flipH="1">
              <a:off x="838225" y="2385448"/>
              <a:ext cx="66998" cy="5403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940" name="Google Shape;940;p41"/>
            <p:cNvCxnSpPr>
              <a:cxnSpLocks/>
              <a:endCxn id="941" idx="0"/>
            </p:cNvCxnSpPr>
            <p:nvPr/>
          </p:nvCxnSpPr>
          <p:spPr>
            <a:xfrm flipH="1">
              <a:off x="2663200" y="2432402"/>
              <a:ext cx="86832" cy="490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939" name="Google Shape;939;p41"/>
            <p:cNvSpPr txBox="1"/>
            <p:nvPr/>
          </p:nvSpPr>
          <p:spPr>
            <a:xfrm>
              <a:off x="407876" y="2925748"/>
              <a:ext cx="860697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1" name="Google Shape;941;p41"/>
            <p:cNvSpPr txBox="1"/>
            <p:nvPr/>
          </p:nvSpPr>
          <p:spPr>
            <a:xfrm>
              <a:off x="2257186" y="2922902"/>
              <a:ext cx="812028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2" name="Google Shape;942;p41"/>
            <p:cNvSpPr txBox="1"/>
            <p:nvPr/>
          </p:nvSpPr>
          <p:spPr>
            <a:xfrm>
              <a:off x="3398498" y="2919315"/>
              <a:ext cx="868702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943" name="Google Shape;943;p41"/>
            <p:cNvCxnSpPr>
              <a:endCxn id="931" idx="0"/>
            </p:cNvCxnSpPr>
            <p:nvPr/>
          </p:nvCxnSpPr>
          <p:spPr>
            <a:xfrm>
              <a:off x="2945766" y="1522311"/>
              <a:ext cx="300600" cy="6162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944" name="Google Shape;944;p41"/>
            <p:cNvCxnSpPr>
              <a:endCxn id="920" idx="0"/>
            </p:cNvCxnSpPr>
            <p:nvPr/>
          </p:nvCxnSpPr>
          <p:spPr>
            <a:xfrm>
              <a:off x="4036748" y="687182"/>
              <a:ext cx="915900" cy="515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945" name="Google Shape;945;p41"/>
            <p:cNvCxnSpPr>
              <a:cxnSpLocks/>
              <a:endCxn id="942" idx="0"/>
            </p:cNvCxnSpPr>
            <p:nvPr/>
          </p:nvCxnSpPr>
          <p:spPr>
            <a:xfrm>
              <a:off x="3763244" y="2500815"/>
              <a:ext cx="69605" cy="418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946" name="Google Shape;946;p41"/>
            <p:cNvSpPr txBox="1"/>
            <p:nvPr/>
          </p:nvSpPr>
          <p:spPr>
            <a:xfrm>
              <a:off x="1507654" y="2911400"/>
              <a:ext cx="860697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947" name="Google Shape;947;p41"/>
            <p:cNvCxnSpPr>
              <a:cxnSpLocks/>
              <a:endCxn id="946" idx="0"/>
            </p:cNvCxnSpPr>
            <p:nvPr/>
          </p:nvCxnSpPr>
          <p:spPr>
            <a:xfrm>
              <a:off x="1872401" y="2492900"/>
              <a:ext cx="65602" cy="418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grpSp>
          <p:nvGrpSpPr>
            <p:cNvPr id="9" name="Google Shape;948;p41"/>
            <p:cNvGrpSpPr/>
            <p:nvPr/>
          </p:nvGrpSpPr>
          <p:grpSpPr>
            <a:xfrm>
              <a:off x="5256732" y="2135341"/>
              <a:ext cx="1378442" cy="582417"/>
              <a:chOff x="7026275" y="1295400"/>
              <a:chExt cx="1739900" cy="762000"/>
            </a:xfrm>
          </p:grpSpPr>
          <p:sp>
            <p:nvSpPr>
              <p:cNvPr id="949" name="Google Shape;949;p41"/>
              <p:cNvSpPr/>
              <p:nvPr/>
            </p:nvSpPr>
            <p:spPr>
              <a:xfrm>
                <a:off x="7483475" y="1295400"/>
                <a:ext cx="815975" cy="762000"/>
              </a:xfrm>
              <a:prstGeom prst="rect">
                <a:avLst/>
              </a:prstGeom>
              <a:solidFill>
                <a:srgbClr val="FFE39D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41"/>
              <p:cNvSpPr/>
              <p:nvPr/>
            </p:nvSpPr>
            <p:spPr>
              <a:xfrm>
                <a:off x="8321675" y="1295400"/>
                <a:ext cx="444500" cy="762000"/>
              </a:xfrm>
              <a:prstGeom prst="rect">
                <a:avLst/>
              </a:prstGeom>
              <a:solidFill>
                <a:srgbClr val="8BE6FF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41"/>
              <p:cNvSpPr txBox="1"/>
              <p:nvPr/>
            </p:nvSpPr>
            <p:spPr>
              <a:xfrm>
                <a:off x="7713664" y="1447799"/>
                <a:ext cx="589574" cy="535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200"/>
                </a:pPr>
                <a:r>
                  <a:rPr lang="en-US" b="1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13</a:t>
                </a:r>
                <a:endParaRPr b="1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952" name="Google Shape;952;p41"/>
              <p:cNvSpPr/>
              <p:nvPr/>
            </p:nvSpPr>
            <p:spPr>
              <a:xfrm>
                <a:off x="7026275" y="1295400"/>
                <a:ext cx="444500" cy="762000"/>
              </a:xfrm>
              <a:prstGeom prst="rect">
                <a:avLst/>
              </a:prstGeom>
              <a:solidFill>
                <a:srgbClr val="F7A1CA"/>
              </a:solidFill>
              <a:ln w="9525" cap="sq" cmpd="sng">
                <a:solidFill>
                  <a:srgbClr val="9D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953" name="Google Shape;953;p41"/>
            <p:cNvCxnSpPr>
              <a:cxnSpLocks/>
              <a:endCxn id="954" idx="0"/>
            </p:cNvCxnSpPr>
            <p:nvPr/>
          </p:nvCxnSpPr>
          <p:spPr>
            <a:xfrm flipH="1">
              <a:off x="5377159" y="2429232"/>
              <a:ext cx="68688" cy="490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954" name="Google Shape;954;p41"/>
            <p:cNvSpPr txBox="1"/>
            <p:nvPr/>
          </p:nvSpPr>
          <p:spPr>
            <a:xfrm>
              <a:off x="4953000" y="2919732"/>
              <a:ext cx="848318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5" name="Google Shape;955;p41"/>
            <p:cNvSpPr txBox="1"/>
            <p:nvPr/>
          </p:nvSpPr>
          <p:spPr>
            <a:xfrm>
              <a:off x="6094312" y="2916145"/>
              <a:ext cx="934312" cy="40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>
                <a:buClr>
                  <a:srgbClr val="9D0000"/>
                </a:buClr>
                <a:buSzPts val="1800"/>
              </a:pPr>
              <a:r>
                <a:rPr lang="en-US" b="1" dirty="0">
                  <a:solidFill>
                    <a:srgbClr val="9D0000"/>
                  </a:solidFill>
                  <a:latin typeface="Nunito"/>
                  <a:ea typeface="Nunito"/>
                  <a:cs typeface="Nunito"/>
                  <a:sym typeface="Nunito"/>
                </a:rPr>
                <a:t>NULL</a:t>
              </a:r>
              <a:endParaRPr b="1" dirty="0">
                <a:solidFill>
                  <a:srgbClr val="9D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956" name="Google Shape;956;p41"/>
            <p:cNvCxnSpPr>
              <a:cxnSpLocks/>
              <a:endCxn id="955" idx="0"/>
            </p:cNvCxnSpPr>
            <p:nvPr/>
          </p:nvCxnSpPr>
          <p:spPr>
            <a:xfrm>
              <a:off x="6459058" y="2497645"/>
              <a:ext cx="102410" cy="418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957" name="Google Shape;957;p41"/>
            <p:cNvCxnSpPr/>
            <p:nvPr/>
          </p:nvCxnSpPr>
          <p:spPr>
            <a:xfrm>
              <a:off x="5512253" y="1510888"/>
              <a:ext cx="300524" cy="61614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958" name="Google Shape;958;p41"/>
          <p:cNvSpPr/>
          <p:nvPr/>
        </p:nvSpPr>
        <p:spPr>
          <a:xfrm>
            <a:off x="3340800" y="0"/>
            <a:ext cx="5510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44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Postorder Traversal</a:t>
            </a:r>
            <a:endParaRPr sz="44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9" name="Google Shape;959;p41"/>
          <p:cNvSpPr txBox="1"/>
          <p:nvPr/>
        </p:nvSpPr>
        <p:spPr>
          <a:xfrm>
            <a:off x="278027" y="3207927"/>
            <a:ext cx="3886200" cy="338234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void </a:t>
            </a:r>
            <a:r>
              <a:rPr lang="en-US" sz="2400" dirty="0" err="1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postorder</a:t>
            </a:r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(tree  t)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{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    if (t == NULL) return;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r>
              <a:rPr lang="en-US" sz="2400" dirty="0" err="1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postorder</a:t>
            </a:r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(t-&gt;left); 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r>
              <a:rPr lang="en-US" sz="2400" dirty="0" err="1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postorder</a:t>
            </a:r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(t-&gt;right);</a:t>
            </a:r>
            <a:endParaRPr sz="2400" dirty="0">
              <a:solidFill>
                <a:srgbClr val="40458C"/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    printf(“%d “, t-&gt;data);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400" dirty="0">
                <a:solidFill>
                  <a:srgbClr val="40458C"/>
                </a:solidFill>
                <a:latin typeface="Nunito"/>
                <a:ea typeface="Nunito"/>
                <a:cs typeface="Nunito"/>
                <a:sym typeface="Nunito"/>
              </a:rPr>
              <a:t>}</a:t>
            </a:r>
            <a:endParaRPr sz="2400" dirty="0">
              <a:solidFill>
                <a:srgbClr val="40458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0" name="Google Shape;960;p41"/>
          <p:cNvSpPr txBox="1"/>
          <p:nvPr/>
        </p:nvSpPr>
        <p:spPr>
          <a:xfrm>
            <a:off x="6553200" y="4886975"/>
            <a:ext cx="68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-1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1" name="Google Shape;961;p41"/>
          <p:cNvSpPr txBox="1"/>
          <p:nvPr/>
        </p:nvSpPr>
        <p:spPr>
          <a:xfrm>
            <a:off x="7467600" y="4886980"/>
            <a:ext cx="533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2" name="Google Shape;962;p41"/>
          <p:cNvSpPr txBox="1"/>
          <p:nvPr/>
        </p:nvSpPr>
        <p:spPr>
          <a:xfrm>
            <a:off x="8001000" y="4886980"/>
            <a:ext cx="533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3" name="Google Shape;963;p41"/>
          <p:cNvSpPr txBox="1"/>
          <p:nvPr/>
        </p:nvSpPr>
        <p:spPr>
          <a:xfrm>
            <a:off x="9144000" y="4886980"/>
            <a:ext cx="533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4" name="Google Shape;964;p41"/>
          <p:cNvSpPr txBox="1"/>
          <p:nvPr/>
        </p:nvSpPr>
        <p:spPr>
          <a:xfrm>
            <a:off x="8458200" y="4876800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5" name="Google Shape;965;p41"/>
          <p:cNvSpPr txBox="1"/>
          <p:nvPr/>
        </p:nvSpPr>
        <p:spPr>
          <a:xfrm>
            <a:off x="9829800" y="4886980"/>
            <a:ext cx="838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6" name="Google Shape;966;p41"/>
          <p:cNvSpPr txBox="1"/>
          <p:nvPr/>
        </p:nvSpPr>
        <p:spPr>
          <a:xfrm>
            <a:off x="6629400" y="4038601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Result</a:t>
            </a:r>
            <a:endParaRPr sz="36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FDC4648-7B09-4467-BE64-1DE834B1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search vs binary search trees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0538" y="2568661"/>
          <a:ext cx="114744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4817"/>
                <a:gridCol w="3824817"/>
                <a:gridCol w="3824817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Binary search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Binary</a:t>
                      </a:r>
                      <a:r>
                        <a:rPr lang="en-GB" baseline="0" dirty="0" smtClean="0"/>
                        <a:t> search tree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Search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O(log 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O(log N)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Insertion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O(log N)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Update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O(log N)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Deletion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O(log N)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368" y="1235676"/>
            <a:ext cx="11096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will know you’re ready for your programming interview if you can intelligently answer which you’d prefer to use for any given application</a:t>
            </a:r>
          </a:p>
          <a:p>
            <a:endParaRPr lang="en-GB" dirty="0" smtClean="0"/>
          </a:p>
          <a:p>
            <a:r>
              <a:rPr lang="en-GB" dirty="0" smtClean="0"/>
              <a:t>Lots of considerations affect the choice: memory caching policy, application resource intensity, etc. 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b="52994"/>
          <a:stretch/>
        </p:blipFill>
        <p:spPr>
          <a:xfrm>
            <a:off x="1059880" y="1006076"/>
            <a:ext cx="11132120" cy="5851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Internet Searches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45116" y="2867877"/>
            <a:ext cx="3898233" cy="16266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EC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ok" panose="02000000000000000000" pitchFamily="2" charset="0"/>
                <a:ea typeface="+mn-ea"/>
                <a:cs typeface="+mn-cs"/>
              </a:rPr>
              <a:t>Google sorts webpages in decreasing relevance to the query you asked!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514123" y="1104682"/>
            <a:ext cx="2480109" cy="1003251"/>
          </a:xfrm>
          <a:prstGeom prst="wedgeRoundRectCallout">
            <a:avLst>
              <a:gd name="adj1" fmla="val -106702"/>
              <a:gd name="adj2" fmla="val 75827"/>
              <a:gd name="adj3" fmla="val 16667"/>
            </a:avLst>
          </a:prstGeom>
          <a:solidFill>
            <a:schemeClr val="bg1"/>
          </a:solidFill>
          <a:ln w="5715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ok" panose="02000000000000000000" pitchFamily="2" charset="0"/>
                <a:ea typeface="+mn-ea"/>
                <a:cs typeface="+mn-cs"/>
              </a:rPr>
              <a:t>Most relevant webpage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514123" y="4923823"/>
            <a:ext cx="2480109" cy="1003251"/>
          </a:xfrm>
          <a:prstGeom prst="wedgeRoundRectCallout">
            <a:avLst>
              <a:gd name="adj1" fmla="val -106702"/>
              <a:gd name="adj2" fmla="val 75827"/>
              <a:gd name="adj3" fmla="val 16667"/>
            </a:avLst>
          </a:prstGeom>
          <a:solidFill>
            <a:schemeClr val="bg1"/>
          </a:solidFill>
          <a:ln w="5715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ok" panose="02000000000000000000" pitchFamily="2" charset="0"/>
                <a:ea typeface="+mn-ea"/>
                <a:cs typeface="+mn-cs"/>
              </a:rPr>
              <a:t>Less relevant webpage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5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Brute Force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88" y="2261937"/>
            <a:ext cx="11474824" cy="3999797"/>
          </a:xfrm>
        </p:spPr>
        <p:txBody>
          <a:bodyPr>
            <a:normAutofit/>
          </a:bodyPr>
          <a:lstStyle/>
          <a:p>
            <a:r>
              <a:rPr lang="en-IN" dirty="0"/>
              <a:t>Is the element 4 </a:t>
            </a:r>
            <a:r>
              <a:rPr lang="en-US" dirty="0"/>
              <a:t>present in the array?</a:t>
            </a:r>
          </a:p>
          <a:p>
            <a:pPr lvl="1"/>
            <a:r>
              <a:rPr lang="en-IN" dirty="0"/>
              <a:t>Can search the array from left to right or right to left</a:t>
            </a:r>
          </a:p>
          <a:p>
            <a:pPr lvl="1"/>
            <a:r>
              <a:rPr lang="en-IN" dirty="0">
                <a:latin typeface="Lucida Sans Typewriter" panose="020B0509030504030204" pitchFamily="49" charset="0"/>
              </a:rPr>
              <a:t> </a:t>
            </a:r>
            <a:r>
              <a:rPr lang="en-IN" sz="2000" dirty="0">
                <a:latin typeface="Lucida Sans Typewriter" panose="020B0509030504030204" pitchFamily="49" charset="0"/>
              </a:rPr>
              <a:t>for(</a:t>
            </a:r>
            <a:r>
              <a:rPr lang="en-IN" sz="2000" dirty="0" err="1">
                <a:latin typeface="Lucida Sans Typewriter" panose="020B0509030504030204" pitchFamily="49" charset="0"/>
              </a:rPr>
              <a:t>i</a:t>
            </a:r>
            <a:r>
              <a:rPr lang="en-IN" sz="2000" dirty="0">
                <a:latin typeface="Lucida Sans Typewriter" panose="020B0509030504030204" pitchFamily="49" charset="0"/>
              </a:rPr>
              <a:t>=0;i&lt;11;i++) if(a[</a:t>
            </a:r>
            <a:r>
              <a:rPr lang="en-IN" sz="2000" dirty="0" err="1">
                <a:latin typeface="Lucida Sans Typewriter" panose="020B0509030504030204" pitchFamily="49" charset="0"/>
              </a:rPr>
              <a:t>i</a:t>
            </a:r>
            <a:r>
              <a:rPr lang="en-IN" sz="2000" dirty="0">
                <a:latin typeface="Lucida Sans Typewriter" panose="020B0509030504030204" pitchFamily="49" charset="0"/>
              </a:rPr>
              <a:t>]==4) return </a:t>
            </a:r>
            <a:r>
              <a:rPr lang="en-IN" sz="2000" dirty="0" err="1">
                <a:latin typeface="Lucida Sans Typewriter" panose="020B0509030504030204" pitchFamily="49" charset="0"/>
              </a:rPr>
              <a:t>i</a:t>
            </a:r>
            <a:r>
              <a:rPr lang="en-IN" sz="2000" dirty="0">
                <a:latin typeface="Lucida Sans Typewriter" panose="020B0509030504030204" pitchFamily="49" charset="0"/>
              </a:rPr>
              <a:t>; return -1;</a:t>
            </a:r>
          </a:p>
          <a:p>
            <a:pPr lvl="1"/>
            <a:r>
              <a:rPr lang="en-IN" dirty="0">
                <a:latin typeface="Lucida Sans Typewriter" panose="020B0509030504030204" pitchFamily="49" charset="0"/>
              </a:rPr>
              <a:t> </a:t>
            </a:r>
            <a:r>
              <a:rPr lang="en-IN" sz="2000" dirty="0">
                <a:latin typeface="Lucida Sans Typewriter" panose="020B0509030504030204" pitchFamily="49" charset="0"/>
              </a:rPr>
              <a:t>for(</a:t>
            </a:r>
            <a:r>
              <a:rPr lang="en-IN" sz="2000" dirty="0" err="1">
                <a:latin typeface="Lucida Sans Typewriter" panose="020B0509030504030204" pitchFamily="49" charset="0"/>
              </a:rPr>
              <a:t>i</a:t>
            </a:r>
            <a:r>
              <a:rPr lang="en-IN" sz="2000" dirty="0">
                <a:latin typeface="Lucida Sans Typewriter" panose="020B0509030504030204" pitchFamily="49" charset="0"/>
              </a:rPr>
              <a:t>=10;i&gt;=0;i--) if(a[</a:t>
            </a:r>
            <a:r>
              <a:rPr lang="en-IN" sz="2000" dirty="0" err="1">
                <a:latin typeface="Lucida Sans Typewriter" panose="020B0509030504030204" pitchFamily="49" charset="0"/>
              </a:rPr>
              <a:t>i</a:t>
            </a:r>
            <a:r>
              <a:rPr lang="en-IN" sz="2000" dirty="0">
                <a:latin typeface="Lucida Sans Typewriter" panose="020B0509030504030204" pitchFamily="49" charset="0"/>
              </a:rPr>
              <a:t>]==4) return </a:t>
            </a:r>
            <a:r>
              <a:rPr lang="en-IN" sz="2000" dirty="0" err="1">
                <a:latin typeface="Lucida Sans Typewriter" panose="020B0509030504030204" pitchFamily="49" charset="0"/>
              </a:rPr>
              <a:t>i</a:t>
            </a:r>
            <a:r>
              <a:rPr lang="en-IN" sz="2000" dirty="0">
                <a:latin typeface="Lucida Sans Typewriter" panose="020B0509030504030204" pitchFamily="49" charset="0"/>
              </a:rPr>
              <a:t>; return -1;</a:t>
            </a:r>
          </a:p>
          <a:p>
            <a:pPr lvl="1"/>
            <a:r>
              <a:rPr lang="en-IN" dirty="0"/>
              <a:t>Searching from left seems faster for the query 4</a:t>
            </a:r>
            <a:endParaRPr lang="en-IN" b="0" dirty="0"/>
          </a:p>
          <a:p>
            <a:r>
              <a:rPr lang="en-IN" dirty="0"/>
              <a:t>Is the element 3 present in the array?</a:t>
            </a:r>
          </a:p>
          <a:p>
            <a:r>
              <a:rPr lang="en-IN" dirty="0"/>
              <a:t>Is the element 5 present in the array?</a:t>
            </a:r>
          </a:p>
          <a:p>
            <a:r>
              <a:rPr lang="en-IN" dirty="0"/>
              <a:t>If there are N elements in the array we have to do at least N operations (to verify absence) - can we do any better?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588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20281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1974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3667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05360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7053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28746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90439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52132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13825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75518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90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Binary Search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588" y="2261937"/>
                <a:ext cx="11474824" cy="3999797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The above array is sorted in ascending order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]≤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endParaRPr lang="en-IN" dirty="0"/>
              </a:p>
              <a:p>
                <a:r>
                  <a:rPr lang="en-IN" dirty="0"/>
                  <a:t>Can sort arrays in descending order too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Now lets try searching again by exploiting </a:t>
                </a:r>
                <a:r>
                  <a:rPr lang="en-IN" dirty="0" err="1"/>
                  <a:t>sortedness</a:t>
                </a:r>
                <a:endParaRPr lang="en-IN" dirty="0"/>
              </a:p>
              <a:p>
                <a:r>
                  <a:rPr lang="en-IN" dirty="0"/>
                  <a:t>Crucial insight: if we are searching for the element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 and if we know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]&lt;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and array is sorted in increasing order then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for all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lvl="1"/>
                <a:r>
                  <a:rPr lang="en-IN" dirty="0">
                    <a:latin typeface="Nexa Bold Regular" panose="02000000000000000000" pitchFamily="2" charset="0"/>
                  </a:rPr>
                  <a:t>Proof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array is sorted and we know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lvl="1"/>
                <a:r>
                  <a:rPr lang="en-IN" dirty="0"/>
                  <a:t>Similarly, if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then we also know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i="1" dirty="0" err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for all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IN" dirty="0"/>
                  <a:t>We will use the above to eliminate vast swathes of the array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8" y="2261937"/>
                <a:ext cx="11474824" cy="3999797"/>
              </a:xfrm>
              <a:blipFill>
                <a:blip r:embed="rId2" cstate="print"/>
                <a:stretch>
                  <a:fillRect l="-956" t="-24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588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20281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1974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3667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05360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7053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28746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90439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52132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13825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75518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83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Binary Search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588" y="2261937"/>
                <a:ext cx="11833412" cy="4459538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Suppose we check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IN" dirty="0"/>
                  <a:t> Three possible outcomes</a:t>
                </a:r>
              </a:p>
              <a:p>
                <a:pPr lvl="1"/>
                <a:r>
                  <a:rPr lang="en-IN" dirty="0"/>
                  <a:t>Case 1: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. Great we have found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. Go home and rest</a:t>
                </a:r>
              </a:p>
              <a:p>
                <a:pPr lvl="1"/>
                <a:r>
                  <a:rPr lang="en-IN" dirty="0"/>
                  <a:t>Case 2: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 (e.g.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IN" dirty="0"/>
                  <a:t>). The left half of the array can never contain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 </a:t>
                </a:r>
              </a:p>
              <a:p>
                <a:pPr lvl="2"/>
                <a:r>
                  <a:rPr lang="en-IN" dirty="0"/>
                  <a:t>Continue search 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7:11</m:t>
                        </m:r>
                      </m:e>
                    </m:d>
                  </m:oMath>
                </a14:m>
                <a:r>
                  <a:rPr lang="en-IN" dirty="0"/>
                  <a:t> -- use the same trick again </a:t>
                </a:r>
              </a:p>
              <a:p>
                <a:pPr lvl="1"/>
                <a:r>
                  <a:rPr lang="en-IN" dirty="0"/>
                  <a:t>Case 3: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 (e.g.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IN" dirty="0"/>
                  <a:t>). The right half of the array can never contain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 </a:t>
                </a:r>
              </a:p>
              <a:p>
                <a:pPr lvl="2"/>
                <a:r>
                  <a:rPr lang="en-IN" dirty="0"/>
                  <a:t>Continue search 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IN" dirty="0"/>
                  <a:t> -- use the same trick again</a:t>
                </a:r>
              </a:p>
              <a:p>
                <a:r>
                  <a:rPr lang="en-IN" dirty="0"/>
                  <a:t>So a win-win situation – we either find the element or else reduce the search space to only half of the array</a:t>
                </a:r>
              </a:p>
              <a:p>
                <a:r>
                  <a:rPr lang="en-IN" dirty="0"/>
                  <a:t>Example of the </a:t>
                </a:r>
                <a:r>
                  <a:rPr lang="en-IN" i="1" dirty="0">
                    <a:solidFill>
                      <a:srgbClr val="FF0000"/>
                    </a:solidFill>
                  </a:rPr>
                  <a:t>Divide and Conquer</a:t>
                </a:r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:r>
                  <a:rPr lang="en-IN" dirty="0"/>
                  <a:t>technique – divide original problem into smaller instances of the same problem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8" y="2261937"/>
                <a:ext cx="11833412" cy="4459538"/>
              </a:xfrm>
              <a:blipFill>
                <a:blip r:embed="rId2" cstate="print"/>
                <a:stretch>
                  <a:fillRect l="-927" t="-21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588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20281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1974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3667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05360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7053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28746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90439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52132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13825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75518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133" y="1006075"/>
            <a:ext cx="6333423" cy="10537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79444" y="1006075"/>
            <a:ext cx="6333423" cy="10537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881526" y="308008"/>
            <a:ext cx="428947" cy="6980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0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27" grpId="0" animBg="1"/>
      <p:bldP spid="27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Binary Search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588" y="2261937"/>
                <a:ext cx="11833412" cy="4459538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Lets take an example – search for the element 1 in the array</a:t>
                </a:r>
              </a:p>
              <a:p>
                <a:r>
                  <a:rPr lang="en-IN" dirty="0"/>
                  <a:t>We will always maintain an </a:t>
                </a:r>
                <a:r>
                  <a:rPr lang="en-IN" i="1" dirty="0"/>
                  <a:t>active range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/>
                  <a:t> with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Initially the active range is entire array i.e.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At every time step, we check the </a:t>
                </a:r>
                <a:r>
                  <a:rPr lang="en-IN" dirty="0">
                    <a:solidFill>
                      <a:srgbClr val="FF0000"/>
                    </a:solidFill>
                  </a:rPr>
                  <a:t>middle element </a:t>
                </a:r>
                <a:r>
                  <a:rPr lang="en-IN" dirty="0">
                    <a:solidFill>
                      <a:srgbClr val="0070C0"/>
                    </a:solidFill>
                  </a:rPr>
                  <a:t>of active range</a:t>
                </a:r>
              </a:p>
              <a:p>
                <a:r>
                  <a:rPr lang="en-IN" dirty="0"/>
                  <a:t>We will ensure two things</a:t>
                </a:r>
              </a:p>
              <a:p>
                <a:pPr lvl="1"/>
                <a:r>
                  <a:rPr lang="en-IN" dirty="0"/>
                  <a:t>At all points of time, if the key we are searching for is at all present in the array, it must be present within our chosen active range</a:t>
                </a:r>
              </a:p>
              <a:p>
                <a:pPr lvl="1"/>
                <a:r>
                  <a:rPr lang="en-IN" dirty="0"/>
                  <a:t>At every time step, we will halve the size of the active range</a:t>
                </a:r>
              </a:p>
              <a:p>
                <a:r>
                  <a:rPr lang="en-IN" dirty="0"/>
                  <a:t>Will need to be careful about termination criterion – more later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8" y="2261937"/>
                <a:ext cx="11833412" cy="4459538"/>
              </a:xfrm>
              <a:blipFill>
                <a:blip r:embed="rId2" cstate="print"/>
                <a:stretch>
                  <a:fillRect l="-927" t="-21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588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20281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1974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3667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05360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7053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28746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90439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52132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13825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75518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881526" y="308008"/>
            <a:ext cx="428947" cy="6980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01888" y="985791"/>
            <a:ext cx="6333423" cy="10537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Left Bracket 9"/>
          <p:cNvSpPr/>
          <p:nvPr/>
        </p:nvSpPr>
        <p:spPr>
          <a:xfrm>
            <a:off x="205740" y="790393"/>
            <a:ext cx="291951" cy="1472665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eft Bracket 28"/>
          <p:cNvSpPr/>
          <p:nvPr/>
        </p:nvSpPr>
        <p:spPr>
          <a:xfrm flipH="1">
            <a:off x="11694309" y="790392"/>
            <a:ext cx="291951" cy="1472665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5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52304 4.81481E-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6159 -3.33333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CC71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  <p:bldP spid="28" grpId="0" animBg="1"/>
      <p:bldP spid="10" grpId="0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588" y="2261937"/>
                <a:ext cx="11833412" cy="4459538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Lets take an example – search for the element 7 in the array</a:t>
                </a:r>
              </a:p>
              <a:p>
                <a:r>
                  <a:rPr lang="en-IN" dirty="0"/>
                  <a:t>We will always maintain an </a:t>
                </a:r>
                <a:r>
                  <a:rPr lang="en-IN" i="1" dirty="0"/>
                  <a:t>active range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/>
                  <a:t> with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Initially the active range is entire array i.e.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At every time step, we check the middle element of active range</a:t>
                </a:r>
              </a:p>
              <a:p>
                <a:r>
                  <a:rPr lang="en-IN" dirty="0"/>
                  <a:t>Invariants: we will ensure two things</a:t>
                </a:r>
              </a:p>
              <a:p>
                <a:pPr lvl="1"/>
                <a:r>
                  <a:rPr lang="en-IN" dirty="0"/>
                  <a:t>At all points of time, if the key we are searching for is at all present in the array, it must be present within our chosen active range</a:t>
                </a:r>
              </a:p>
              <a:p>
                <a:pPr lvl="1"/>
                <a:r>
                  <a:rPr lang="en-IN" dirty="0"/>
                  <a:t>At every time step, we will halve the size of the active range</a:t>
                </a:r>
              </a:p>
              <a:p>
                <a:r>
                  <a:rPr lang="en-IN" dirty="0"/>
                  <a:t>Will need to be careful about termination criterion – more later</a:t>
                </a:r>
              </a:p>
            </p:txBody>
          </p:sp>
        </mc:Choice>
        <mc:Fallback>
          <p:sp>
            <p:nvSpPr>
              <p:cNvPr id="2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8" y="2261937"/>
                <a:ext cx="11833412" cy="4459538"/>
              </a:xfrm>
              <a:blipFill rotWithShape="0">
                <a:blip r:embed="rId2" cstate="print"/>
                <a:stretch>
                  <a:fillRect l="-927" t="-2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Binary 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588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20281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1974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3667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05360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7053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28746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90439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52132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13825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75518" y="1119358"/>
            <a:ext cx="857894" cy="814736"/>
          </a:xfrm>
          <a:prstGeom prst="rect">
            <a:avLst/>
          </a:prstGeom>
          <a:solidFill>
            <a:schemeClr val="bg1"/>
          </a:solidFill>
          <a:ln w="7620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133" y="1006075"/>
            <a:ext cx="6333423" cy="10537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23703" y="1006075"/>
            <a:ext cx="3260750" cy="10537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881526" y="308008"/>
            <a:ext cx="428947" cy="6980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51810" y="999299"/>
            <a:ext cx="2070085" cy="10537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eft Bracket 28"/>
          <p:cNvSpPr/>
          <p:nvPr/>
        </p:nvSpPr>
        <p:spPr>
          <a:xfrm>
            <a:off x="196115" y="790393"/>
            <a:ext cx="291951" cy="1472665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Left Bracket 29"/>
          <p:cNvSpPr/>
          <p:nvPr/>
        </p:nvSpPr>
        <p:spPr>
          <a:xfrm flipH="1">
            <a:off x="11694309" y="790392"/>
            <a:ext cx="291951" cy="1472665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62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52305 4.81481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612 -3.33333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26171 4.81481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2 -3.33333E-6 L 0.17422 -3.33333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305 0.00277 L 0.71446 -0.000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31" grpId="0" animBg="1"/>
      <p:bldP spid="31" grpId="1" animBg="1"/>
      <p:bldP spid="31" grpId="2" animBg="1"/>
      <p:bldP spid="32" grpId="0" animBg="1"/>
      <p:bldP spid="29" grpId="0" animBg="1"/>
      <p:bldP spid="29" grpId="1" animBg="1"/>
      <p:bldP spid="29" grpId="2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Binary 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712269" y="1197411"/>
                <a:ext cx="10943925" cy="4093428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ld Regular" panose="02000000000000000000" pitchFamily="2" charset="0"/>
                    <a:ea typeface="+mn-ea"/>
                    <a:cs typeface="+mn-cs"/>
                  </a:rPr>
                  <a:t>BINARY SEARCH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Given: Sorted array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 with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𝑁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 elements, key to search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𝐾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ok" panose="02000000000000000000" pitchFamily="2" charset="0"/>
                  <a:ea typeface="+mn-ea"/>
                  <a:cs typeface="Courier New" panose="02070309020205020404" pitchFamily="49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𝐿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←0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𝑅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←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𝑁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−1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        //</a:t>
                </a:r>
                <a:r>
                  <a:rPr kumimoji="0" lang="en-IN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Initial active range is full array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𝐿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≤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𝑅</m:t>
                    </m:r>
                  </m:oMath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ok" panose="02000000000000000000" pitchFamily="2" charset="0"/>
                  <a:ea typeface="+mn-ea"/>
                  <a:cs typeface="Courier New" panose="02070309020205020404" pitchFamily="49" charset="0"/>
                </a:endParaRPr>
              </a:p>
              <a:p>
                <a:pPr marL="91440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𝑀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←</m:t>
                    </m:r>
                    <m:r>
                      <m:rPr>
                        <m:sty m:val="p"/>
                      </m:rPr>
                      <a:rPr kumimoji="0" lang="en-I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ceil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(</m:t>
                    </m:r>
                    <m:d>
                      <m:d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𝐿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+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𝑅</m:t>
                        </m:r>
                      </m:e>
                    </m:d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/2)</m:t>
                    </m:r>
                  </m:oMath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ok" panose="02000000000000000000" pitchFamily="2" charset="0"/>
                  <a:ea typeface="+mn-ea"/>
                  <a:cs typeface="Courier New" panose="02070309020205020404" pitchFamily="49" charset="0"/>
                </a:endParaRPr>
              </a:p>
              <a:p>
                <a:pPr marL="91440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𝑀</m:t>
                        </m:r>
                      </m:e>
                    </m:d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==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𝐾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, return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𝑀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              //</a:t>
                </a:r>
                <a:r>
                  <a:rPr kumimoji="0" lang="en-IN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Found key, return location</a:t>
                </a:r>
              </a:p>
              <a:p>
                <a:pPr marL="91440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𝑀</m:t>
                        </m:r>
                      </m:e>
                    </m:d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&gt;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𝐾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, set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𝑅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←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𝑀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−1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	      //</a:t>
                </a:r>
                <a:r>
                  <a:rPr kumimoji="0" lang="en-IN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Right portion can’t host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𝐾</m:t>
                    </m:r>
                  </m:oMath>
                </a14:m>
                <a:endParaRPr kumimoji="0" lang="en-I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ok" panose="02000000000000000000" pitchFamily="2" charset="0"/>
                  <a:ea typeface="+mn-ea"/>
                  <a:cs typeface="Courier New" panose="02070309020205020404" pitchFamily="49" charset="0"/>
                </a:endParaRPr>
              </a:p>
              <a:p>
                <a:pPr marL="91440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kumimoji="0" lang="en-I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0" lang="en-I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𝑀</m:t>
                        </m:r>
                      </m:e>
                    </m:d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&lt;</m:t>
                    </m:r>
                    <m:r>
                      <a:rPr kumimoji="0" lang="en-I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𝐾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, set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𝐿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←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𝑀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+1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	        //</a:t>
                </a:r>
                <a:r>
                  <a:rPr kumimoji="0" lang="en-IN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Left portion can’t host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𝐾</m:t>
                    </m:r>
                  </m:oMath>
                </a14:m>
                <a:endParaRPr kumimoji="0" lang="en-I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ok" panose="02000000000000000000" pitchFamily="2" charset="0"/>
                  <a:ea typeface="+mn-ea"/>
                  <a:cs typeface="Courier New" panose="02070309020205020404" pitchFamily="49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Return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−1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				    //</a:t>
                </a:r>
                <a:r>
                  <a:rPr kumimoji="0" lang="en-IN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We failed to find the key </a:t>
                </a: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  <a:sym typeface="Wingdings" panose="05000000000000000000" pitchFamily="2" charset="2"/>
                  </a:rPr>
                  <a:t></a:t>
                </a:r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ok" panose="02000000000000000000" pitchFamily="2" charset="0"/>
                  <a:ea typeface="+mn-ea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69" y="1197411"/>
                <a:ext cx="10943925" cy="40934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10" t="-1770" r="-666" b="-3392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2269" y="5326180"/>
            <a:ext cx="10943926" cy="1359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The above is often known as </a:t>
            </a:r>
            <a:r>
              <a:rPr lang="en-IN" i="1" dirty="0"/>
              <a:t>pseudo code</a:t>
            </a:r>
            <a:r>
              <a:rPr lang="en-IN" dirty="0"/>
              <a:t>, something that gives details of an algorithm but does not strictly follow rules of C or any other programming language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53111" y="701935"/>
            <a:ext cx="3356763" cy="99095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ok" panose="02000000000000000000" pitchFamily="2" charset="0"/>
                <a:ea typeface="+mn-ea"/>
                <a:cs typeface="+mn-cs"/>
              </a:rPr>
              <a:t>Exercise: convert this to proper C code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84231" y="15124"/>
            <a:ext cx="2798497" cy="99095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ok" panose="02000000000000000000" pitchFamily="2" charset="0"/>
                <a:ea typeface="+mn-ea"/>
                <a:cs typeface="+mn-cs"/>
              </a:rPr>
              <a:t>Exercise: write a recursive version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85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Asymptotic Time Complexity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/>
                  <a:t>An effort to quantify the </a:t>
                </a:r>
                <a:r>
                  <a:rPr lang="en-IN" i="1" dirty="0"/>
                  <a:t>speed</a:t>
                </a:r>
                <a:r>
                  <a:rPr lang="en-IN" dirty="0"/>
                  <a:t> of algorithms in a manner that is independent of the computer on which they are executed</a:t>
                </a:r>
              </a:p>
              <a:p>
                <a:r>
                  <a:rPr lang="en-IN" dirty="0"/>
                  <a:t>Arguably binary search seems “faster” than brute force search</a:t>
                </a:r>
              </a:p>
              <a:p>
                <a:r>
                  <a:rPr lang="en-IN" dirty="0"/>
                  <a:t>We saw that in the worse case, brute force search on an unsorted array must check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elements before answering</a:t>
                </a:r>
              </a:p>
              <a:p>
                <a:r>
                  <a:rPr lang="en-IN" dirty="0"/>
                  <a:t>Can binary search on sorted arrays also be forced to do so?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 denote the time taken by binary search to search for a key in a sorted array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elements</a:t>
                </a:r>
              </a:p>
              <a:p>
                <a:r>
                  <a:rPr lang="en-US" dirty="0"/>
                  <a:t>We know that at every iteration of the while loop, binary search either discovers the element being searched or else reduces the length of the active range by a factor of 2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956" t="-1885" r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6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8300</TotalTime>
  <Words>876</Words>
  <Application>Microsoft Office PowerPoint</Application>
  <PresentationFormat>Custom</PresentationFormat>
  <Paragraphs>253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1_Office Theme</vt:lpstr>
      <vt:lpstr>Office Theme</vt:lpstr>
      <vt:lpstr>ESC101: Fundamentals of Computing</vt:lpstr>
      <vt:lpstr>Internet Searches</vt:lpstr>
      <vt:lpstr>Brute Force Search</vt:lpstr>
      <vt:lpstr>Binary Search</vt:lpstr>
      <vt:lpstr>Binary Search</vt:lpstr>
      <vt:lpstr>Binary Search</vt:lpstr>
      <vt:lpstr>Binary Search</vt:lpstr>
      <vt:lpstr>Binary Search</vt:lpstr>
      <vt:lpstr>Asymptotic Time Complexity</vt:lpstr>
      <vt:lpstr>Asymptotic Time Complexity</vt:lpstr>
      <vt:lpstr>Big-Oh Notation</vt:lpstr>
      <vt:lpstr>Practice problems</vt:lpstr>
      <vt:lpstr>Binary search trees</vt:lpstr>
      <vt:lpstr>Building a Binary Tree</vt:lpstr>
      <vt:lpstr>Traversing a Binary Tree</vt:lpstr>
      <vt:lpstr>Slide 16</vt:lpstr>
      <vt:lpstr>Slide 17</vt:lpstr>
      <vt:lpstr>Slide 18</vt:lpstr>
      <vt:lpstr>Binary search vs binary search trees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Nisheeth Srivastava</dc:creator>
  <cp:lastModifiedBy>nisheeth</cp:lastModifiedBy>
  <cp:revision>423</cp:revision>
  <dcterms:created xsi:type="dcterms:W3CDTF">2017-08-01T15:26:12Z</dcterms:created>
  <dcterms:modified xsi:type="dcterms:W3CDTF">2020-05-10T10:52:53Z</dcterms:modified>
</cp:coreProperties>
</file>