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  <p:sldMasterId id="2147483780" r:id="rId2"/>
    <p:sldMasterId id="2147483792" r:id="rId3"/>
  </p:sldMasterIdLst>
  <p:notesMasterIdLst>
    <p:notesMasterId r:id="rId22"/>
  </p:notesMasterIdLst>
  <p:sldIdLst>
    <p:sldId id="268" r:id="rId4"/>
    <p:sldId id="406" r:id="rId5"/>
    <p:sldId id="430" r:id="rId6"/>
    <p:sldId id="413" r:id="rId7"/>
    <p:sldId id="432" r:id="rId8"/>
    <p:sldId id="421" r:id="rId9"/>
    <p:sldId id="431" r:id="rId10"/>
    <p:sldId id="433" r:id="rId11"/>
    <p:sldId id="415" r:id="rId12"/>
    <p:sldId id="416" r:id="rId13"/>
    <p:sldId id="422" r:id="rId14"/>
    <p:sldId id="424" r:id="rId15"/>
    <p:sldId id="425" r:id="rId16"/>
    <p:sldId id="426" r:id="rId17"/>
    <p:sldId id="427" r:id="rId18"/>
    <p:sldId id="429" r:id="rId19"/>
    <p:sldId id="261" r:id="rId20"/>
    <p:sldId id="43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33"/>
    <a:srgbClr val="FF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91" autoAdjust="0"/>
    <p:restoredTop sz="94722" autoAdjust="0"/>
  </p:normalViewPr>
  <p:slideViewPr>
    <p:cSldViewPr snapToGrid="0">
      <p:cViewPr varScale="1">
        <p:scale>
          <a:sx n="110" d="100"/>
          <a:sy n="110" d="100"/>
        </p:scale>
        <p:origin x="-35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D3E5C-F930-41FF-A7BD-4F17EC52502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E7B1E-ABB1-46B6-B8A6-8D4F0CECF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9939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051264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B7B9-2450-418B-A046-E2C3879C9A42}" type="datetime1">
              <a:rPr lang="en-GB" smtClean="0"/>
              <a:pPr/>
              <a:t>25/02/2020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1221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F14C-5DC3-4DFA-8506-51ED6866BDB0}" type="datetime1">
              <a:rPr lang="en-GB" smtClean="0"/>
              <a:pPr/>
              <a:t>25/02/2020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80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4FD8-E0E0-4CA4-975E-26121655B062}" type="datetime1">
              <a:rPr lang="en-GB" smtClean="0"/>
              <a:pPr/>
              <a:t>25/02/2020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71013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B898BE2-5366-4451-8D1C-11045710D919}" type="datetime1">
              <a:rPr lang="en-GB" smtClean="0"/>
              <a:pPr/>
              <a:t>25/02/2020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5359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167A-08D5-4173-9617-49D133D53F0E}" type="datetime1">
              <a:rPr lang="en-GB" smtClean="0"/>
              <a:pPr/>
              <a:t>25/02/2020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5994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466165"/>
            <a:ext cx="11250178" cy="1509224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7200" b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504" y="1975389"/>
            <a:ext cx="11250178" cy="4437058"/>
          </a:xfrm>
        </p:spPr>
        <p:txBody>
          <a:bodyPr anchor="t">
            <a:normAutofit/>
          </a:bodyPr>
          <a:lstStyle>
            <a:lvl1pPr marL="457200" indent="-457200"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138E-6F1E-4B2D-9E5F-1B31C140B513}" type="datetime1">
              <a:rPr lang="en-GB" smtClean="0"/>
              <a:pPr/>
              <a:t>25/02/2020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253353" y="466165"/>
            <a:ext cx="259977" cy="59462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3425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3352" y="1111623"/>
            <a:ext cx="5757977" cy="53008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111624"/>
            <a:ext cx="5842352" cy="5300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73D2-0C14-4317-8D0C-0E900B6D1AA4}" type="datetime1">
              <a:rPr lang="en-GB" smtClean="0"/>
              <a:pPr/>
              <a:t>25/02/2020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58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3" y="1143997"/>
            <a:ext cx="5754255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3353" y="1866373"/>
            <a:ext cx="5754255" cy="4545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1143997"/>
            <a:ext cx="5846074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1898745"/>
            <a:ext cx="5846074" cy="45126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6863-2605-48C3-AB22-979A7AE5CA3A}" type="datetime1">
              <a:rPr lang="en-GB" smtClean="0"/>
              <a:pPr/>
              <a:t>25/02/2020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10607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DA95-FC9B-4D13-A9DA-7BAC97DB100B}" type="datetime1">
              <a:rPr lang="en-GB" smtClean="0"/>
              <a:pPr/>
              <a:t>25/02/2020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3938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8348-BDF8-4909-BE18-1A56FDC73301}" type="datetime1">
              <a:rPr lang="en-GB" smtClean="0"/>
              <a:pPr/>
              <a:t>25/02/2020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29966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005482" y="542282"/>
            <a:ext cx="384820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761999"/>
            <a:ext cx="7366647" cy="565044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5482" y="2511813"/>
            <a:ext cx="3848200" cy="3364599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51AA-48E5-43B2-BBD6-1BC757A8BA7E}" type="datetime1">
              <a:rPr lang="en-GB" smtClean="0"/>
              <a:pPr/>
              <a:t>25/02/2020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4756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AE87-F954-4869-AABD-0958FA21C327}" type="datetime1">
              <a:rPr lang="en-GB" smtClean="0"/>
              <a:pPr/>
              <a:t>25/02/2020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D757E59-6D3B-4672-ABEC-C18EF72EB031}"/>
              </a:ext>
            </a:extLst>
          </p:cNvPr>
          <p:cNvSpPr/>
          <p:nvPr userDrawn="1"/>
        </p:nvSpPr>
        <p:spPr>
          <a:xfrm>
            <a:off x="10896600" y="5441950"/>
            <a:ext cx="1295400" cy="14160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77344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9F934F38-AD00-42C9-84E3-9F225EAC6B79}" type="datetime1">
              <a:rPr lang="en-GB" smtClean="0"/>
              <a:pPr/>
              <a:t>25/02/2020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58500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3FA2-16A6-47BE-9FB5-871B501ABA82}" type="datetime1">
              <a:rPr lang="en-GB" smtClean="0"/>
              <a:pPr/>
              <a:t>25/02/2020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43828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27602" y="695325"/>
            <a:ext cx="2926080" cy="571712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3352" y="714375"/>
            <a:ext cx="8674249" cy="569807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5FB8-40EC-456D-A2E8-07CAECA962C4}" type="datetime1">
              <a:rPr lang="en-GB" smtClean="0"/>
              <a:pPr/>
              <a:t>25/02/2020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04448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F755E22-BC43-4D49-9578-DDCD8AECFE11}" type="datetime1">
              <a:rPr lang="en-US" smtClean="0"/>
              <a:pPr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96532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7D2D-9EC0-4F31-85D2-F4C48BAC2F55}" type="datetime1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09474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466165"/>
            <a:ext cx="11250178" cy="1509224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7200" b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504" y="1975389"/>
            <a:ext cx="11250178" cy="4437058"/>
          </a:xfrm>
        </p:spPr>
        <p:txBody>
          <a:bodyPr anchor="t">
            <a:normAutofit/>
          </a:bodyPr>
          <a:lstStyle>
            <a:lvl1pPr marL="457200" indent="-457200"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5460-7712-4DAC-A337-BB4CDDFDE11E}" type="datetime1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253353" y="466165"/>
            <a:ext cx="259977" cy="59462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95592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3352" y="1111623"/>
            <a:ext cx="5757977" cy="53008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111624"/>
            <a:ext cx="5842352" cy="5300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6965-36E5-4BBA-B60B-6A05499492A8}" type="datetime1">
              <a:rPr lang="en-US" smtClean="0"/>
              <a:pPr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37045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3" y="1143997"/>
            <a:ext cx="5754255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3353" y="1866373"/>
            <a:ext cx="5754255" cy="4545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1143997"/>
            <a:ext cx="5846074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1898745"/>
            <a:ext cx="5846074" cy="45126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4975-A1F7-4E83-8D89-D5C6A414E393}" type="datetime1">
              <a:rPr lang="en-US" smtClean="0"/>
              <a:pPr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60566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C323-1D9C-4347-AB6E-A56B8A43D30E}" type="datetime1">
              <a:rPr lang="en-US" smtClean="0"/>
              <a:pPr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0204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99DA-48FF-4F63-A1AD-D752E11C195D}" type="datetime1">
              <a:rPr lang="en-US" smtClean="0"/>
              <a:pPr/>
              <a:t>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5088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A833-7875-4AD4-8FAF-2C1F41414C94}" type="datetime1">
              <a:rPr lang="en-GB" smtClean="0"/>
              <a:pPr/>
              <a:t>25/02/2020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466187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005482" y="542282"/>
            <a:ext cx="384820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761999"/>
            <a:ext cx="7366647" cy="565044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5482" y="2511813"/>
            <a:ext cx="3848200" cy="3364599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BFBEF-2B7E-4BA9-A9F8-30DFE087F6D3}" type="datetime1">
              <a:rPr lang="en-US" smtClean="0"/>
              <a:pPr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83603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CBB7AE7-2826-4915-A6AD-CDE2CB158F62}" type="datetime1">
              <a:rPr lang="en-US" smtClean="0"/>
              <a:pPr/>
              <a:t>2/25/2020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53599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BCA7-61FF-4C69-83B4-1EE7F9C38FAE}" type="datetime1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32366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27602" y="695325"/>
            <a:ext cx="2926080" cy="571712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3352" y="714375"/>
            <a:ext cx="8674249" cy="569807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122-0BE0-446C-A2FF-4796182DFFAC}" type="datetime1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9499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E2C4-CF18-4CDE-963D-19EC2605ED30}" type="datetime1">
              <a:rPr lang="en-GB" smtClean="0"/>
              <a:pPr/>
              <a:t>25/02/2020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33373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D109-BF1D-413A-9590-3057D8392182}" type="datetime1">
              <a:rPr lang="en-GB" smtClean="0"/>
              <a:pPr/>
              <a:t>25/02/2020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37471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1741-5885-4609-A50C-9EC62ED18CA9}" type="datetime1">
              <a:rPr lang="en-GB" smtClean="0"/>
              <a:pPr/>
              <a:t>25/02/2020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46277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574F-C630-4ED2-977A-52EAC37A5B84}" type="datetime1">
              <a:rPr lang="en-GB" smtClean="0"/>
              <a:pPr/>
              <a:t>25/02/2020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1213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61E9A-D3E7-4F97-908B-87FCF430F91B}" type="datetime1">
              <a:rPr lang="en-GB" smtClean="0"/>
              <a:pPr/>
              <a:t>25/02/2020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60727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87FE-A912-4E50-86A1-2B812F5CFFF3}" type="datetime1">
              <a:rPr lang="en-GB" smtClean="0"/>
              <a:pPr/>
              <a:t>25/02/2020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6053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31F12-36B0-4561-816E-B9D31E845C6A}" type="datetime1">
              <a:rPr lang="en-GB" smtClean="0"/>
              <a:pPr/>
              <a:t>25/02/2020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800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3353" y="36191"/>
            <a:ext cx="11600329" cy="1075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4" y="1111624"/>
            <a:ext cx="11600328" cy="5300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AED52C35-A558-4D9D-90F2-2E8DDE6EC5C8}" type="datetime1">
              <a:rPr lang="en-GB" smtClean="0"/>
              <a:pPr/>
              <a:t>25/02/2020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353" y="6412447"/>
            <a:ext cx="8674249" cy="370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5919" y="42255"/>
            <a:ext cx="2926080" cy="10693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0538010" y="5073199"/>
            <a:ext cx="1748118" cy="1784801"/>
            <a:chOff x="3677113" y="2225751"/>
            <a:chExt cx="1748118" cy="1784801"/>
          </a:xfrm>
        </p:grpSpPr>
        <p:sp>
          <p:nvSpPr>
            <p:cNvPr id="8" name="TextBox 7"/>
            <p:cNvSpPr txBox="1"/>
            <p:nvPr/>
          </p:nvSpPr>
          <p:spPr>
            <a:xfrm>
              <a:off x="3677113" y="3579665"/>
              <a:ext cx="174811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100" dirty="0">
                  <a:solidFill>
                    <a:schemeClr val="accent1"/>
                  </a:solidFill>
                  <a:latin typeface="Century Gothic" panose="020B0502020202020204" pitchFamily="34" charset="0"/>
                </a:rPr>
                <a:t>ESC101: Fundamentals of Computing</a:t>
              </a:r>
              <a:endParaRPr lang="en-US" sz="1100" dirty="0">
                <a:solidFill>
                  <a:schemeClr val="accent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847989" y="2225751"/>
              <a:ext cx="1406366" cy="1406366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3780207" y="2225751"/>
              <a:ext cx="1541929" cy="1737125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310135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3353" y="36191"/>
            <a:ext cx="11600329" cy="1075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4" y="1111624"/>
            <a:ext cx="11600328" cy="5300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B8DB072C-F5A4-4FFF-AAE2-73A8228D61CF}" type="datetime1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353" y="6412447"/>
            <a:ext cx="8674249" cy="370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5919" y="42255"/>
            <a:ext cx="2926080" cy="10693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0538010" y="5073199"/>
            <a:ext cx="1748118" cy="1784801"/>
            <a:chOff x="3677113" y="2225751"/>
            <a:chExt cx="1748118" cy="1784801"/>
          </a:xfrm>
        </p:grpSpPr>
        <p:sp>
          <p:nvSpPr>
            <p:cNvPr id="8" name="TextBox 7"/>
            <p:cNvSpPr txBox="1"/>
            <p:nvPr/>
          </p:nvSpPr>
          <p:spPr>
            <a:xfrm>
              <a:off x="3677113" y="3579665"/>
              <a:ext cx="174811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100" dirty="0">
                  <a:solidFill>
                    <a:schemeClr val="accent1"/>
                  </a:solidFill>
                  <a:latin typeface="Century Gothic" panose="020B0502020202020204" pitchFamily="34" charset="0"/>
                </a:rPr>
                <a:t>ESC101: Fundamentals of Computing</a:t>
              </a:r>
              <a:endParaRPr lang="en-US" sz="1100" dirty="0">
                <a:solidFill>
                  <a:schemeClr val="accent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847989" y="2225751"/>
              <a:ext cx="1406366" cy="1406366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3780207" y="2225751"/>
              <a:ext cx="1541929" cy="1737125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39583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/>
          </p:cNvSpPr>
          <p:nvPr>
            <p:ph type="ctrTitle"/>
          </p:nvPr>
        </p:nvSpPr>
        <p:spPr>
          <a:xfrm>
            <a:off x="971107" y="3948223"/>
            <a:ext cx="10363200" cy="1828800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4136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ESC101: </a:t>
            </a:r>
            <a:r>
              <a:rPr lang="en-IN" sz="4000" dirty="0">
                <a:solidFill>
                  <a:schemeClr val="bg1"/>
                </a:solidFill>
                <a:latin typeface="Garamond" panose="02020404030301010803" pitchFamily="18" charset="0"/>
              </a:rPr>
              <a:t>Fundamentals of </a:t>
            </a:r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Computing</a:t>
            </a:r>
          </a:p>
        </p:txBody>
      </p:sp>
      <p:sp>
        <p:nvSpPr>
          <p:cNvPr id="244" name="Shape 244"/>
          <p:cNvSpPr>
            <a:spLocks noGrp="1"/>
          </p:cNvSpPr>
          <p:nvPr>
            <p:ph type="subTitle" idx="1"/>
          </p:nvPr>
        </p:nvSpPr>
        <p:spPr>
          <a:xfrm>
            <a:off x="136451" y="2045595"/>
            <a:ext cx="11734800" cy="167127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3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lang="en-IN" sz="9600" dirty="0">
                <a:solidFill>
                  <a:srgbClr val="FFC000"/>
                </a:solidFill>
                <a:latin typeface="Garamond" panose="02020404030301010803" pitchFamily="18" charset="0"/>
              </a:rPr>
              <a:t>Strings (Contd.)</a:t>
            </a:r>
            <a:endParaRPr lang="en-IN" sz="96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IN" sz="6000" dirty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4D0F7F2-3251-4B5A-B977-DE08A7BBE4FC}"/>
              </a:ext>
            </a:extLst>
          </p:cNvPr>
          <p:cNvSpPr txBox="1"/>
          <p:nvPr/>
        </p:nvSpPr>
        <p:spPr>
          <a:xfrm>
            <a:off x="4569130" y="5181600"/>
            <a:ext cx="28694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  <a:ea typeface="Verdana"/>
                <a:cs typeface="Verdana"/>
                <a:sym typeface="Verdana"/>
              </a:rPr>
              <a:t>Nisheeth</a:t>
            </a:r>
            <a:endParaRPr kumimoji="0" lang="en-IN" sz="4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aramond" panose="02020404030301010803" pitchFamily="18" charset="0"/>
              <a:ea typeface="Verdana"/>
              <a:cs typeface="Verdana"/>
              <a:sym typeface="Verdana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4400" b="1" i="0" u="none" strike="noStrike" kern="0" cap="none" spc="0" normalizeH="0" baseline="0" noProof="0" dirty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75BF6DED-6EEF-4485-A442-78E16359F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53" y="222150"/>
            <a:ext cx="10972800" cy="760193"/>
          </a:xfrm>
        </p:spPr>
        <p:txBody>
          <a:bodyPr>
            <a:normAutofit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Copying a string element-by-element</a:t>
            </a:r>
            <a:endParaRPr lang="en-IN" sz="48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7BA99372-E844-47B6-84B8-3183686AB52B}"/>
              </a:ext>
            </a:extLst>
          </p:cNvPr>
          <p:cNvSpPr txBox="1">
            <a:spLocks/>
          </p:cNvSpPr>
          <p:nvPr/>
        </p:nvSpPr>
        <p:spPr>
          <a:xfrm>
            <a:off x="799340" y="1291520"/>
            <a:ext cx="10111987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mic Sans MS" pitchFamily="66" charset="0"/>
              </a:rPr>
              <a:t>Goal: Copy contents of string </a:t>
            </a:r>
            <a:r>
              <a:rPr lang="en-US" dirty="0" err="1">
                <a:solidFill>
                  <a:srgbClr val="FF0000"/>
                </a:solidFill>
                <a:latin typeface="Comic Sans MS" pitchFamily="66" charset="0"/>
              </a:rPr>
              <a:t>src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into string </a:t>
            </a:r>
            <a:r>
              <a:rPr lang="en-US" dirty="0" err="1">
                <a:solidFill>
                  <a:srgbClr val="FF0000"/>
                </a:solidFill>
                <a:latin typeface="Comic Sans MS" pitchFamily="66" charset="0"/>
              </a:rPr>
              <a:t>dest</a:t>
            </a:r>
            <a:r>
              <a:rPr lang="en-US" dirty="0">
                <a:latin typeface="Comic Sans MS" pitchFamily="66" charset="0"/>
              </a:rPr>
              <a:t>.</a:t>
            </a:r>
          </a:p>
          <a:p>
            <a:r>
              <a:rPr lang="en-US" dirty="0">
                <a:latin typeface="Comic Sans MS" pitchFamily="66" charset="0"/>
              </a:rPr>
              <a:t>Declare </a:t>
            </a:r>
            <a:r>
              <a:rPr lang="en-US" dirty="0" err="1">
                <a:solidFill>
                  <a:srgbClr val="FF0000"/>
                </a:solidFill>
                <a:latin typeface="Comic Sans MS" pitchFamily="66" charset="0"/>
              </a:rPr>
              <a:t>dest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with size at least as large as </a:t>
            </a:r>
            <a:r>
              <a:rPr lang="en-US" dirty="0" err="1">
                <a:solidFill>
                  <a:srgbClr val="FF0000"/>
                </a:solidFill>
                <a:latin typeface="Comic Sans MS" pitchFamily="66" charset="0"/>
              </a:rPr>
              <a:t>src</a:t>
            </a:r>
            <a:r>
              <a:rPr lang="en-US" dirty="0">
                <a:latin typeface="Comic Sans MS" pitchFamily="66" charset="0"/>
              </a:rPr>
              <a:t>.</a:t>
            </a:r>
          </a:p>
          <a:p>
            <a:r>
              <a:rPr lang="en-US" dirty="0">
                <a:latin typeface="Comic Sans MS" pitchFamily="66" charset="0"/>
              </a:rPr>
              <a:t>Use a loop to copy elements one-by-one</a:t>
            </a:r>
          </a:p>
          <a:p>
            <a:r>
              <a:rPr lang="en-US" dirty="0">
                <a:latin typeface="Comic Sans MS" pitchFamily="66" charset="0"/>
              </a:rPr>
              <a:t>Note the use of ‘\0’ for loop termination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F8C42CF4-1D7E-4C44-A63F-ABCF69B69062}"/>
              </a:ext>
            </a:extLst>
          </p:cNvPr>
          <p:cNvSpPr txBox="1"/>
          <p:nvPr/>
        </p:nvSpPr>
        <p:spPr>
          <a:xfrm>
            <a:off x="2160111" y="3883808"/>
            <a:ext cx="8496944" cy="2308324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   char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src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[100]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 = “Hello World”;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baseline="0" dirty="0">
                <a:solidFill>
                  <a:prstClr val="black"/>
                </a:solidFill>
                <a:latin typeface="Comic Sans MS" pitchFamily="66" charset="0"/>
                <a:cs typeface="Courier New" panose="02070309020205020404" pitchFamily="49" charset="0"/>
              </a:rPr>
              <a:t>   char</a:t>
            </a:r>
            <a:r>
              <a:rPr lang="en-US" sz="2400" b="1" kern="0" dirty="0">
                <a:solidFill>
                  <a:prstClr val="black"/>
                </a:solidFill>
                <a:latin typeface="Comic Sans MS" pitchFamily="66" charset="0"/>
                <a:cs typeface="Courier New" panose="02070309020205020404" pitchFamily="49" charset="0"/>
              </a:rPr>
              <a:t> </a:t>
            </a:r>
            <a:r>
              <a:rPr lang="en-US" sz="2400" b="1" kern="0" dirty="0" err="1">
                <a:solidFill>
                  <a:prstClr val="black"/>
                </a:solidFill>
                <a:latin typeface="Comic Sans MS" pitchFamily="66" charset="0"/>
                <a:cs typeface="Courier New" panose="02070309020205020404" pitchFamily="49" charset="0"/>
              </a:rPr>
              <a:t>dest</a:t>
            </a:r>
            <a:r>
              <a:rPr lang="en-US" sz="2400" b="1" kern="0" dirty="0">
                <a:solidFill>
                  <a:prstClr val="black"/>
                </a:solidFill>
                <a:latin typeface="Comic Sans MS" pitchFamily="66" charset="0"/>
                <a:cs typeface="Courier New" panose="02070309020205020404" pitchFamily="49" charset="0"/>
              </a:rPr>
              <a:t>[100];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cs typeface="Courier New" panose="02070309020205020404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   int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   for 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 = 0;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src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[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] != '\0’;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++)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   	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dest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[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] =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src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[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];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 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dest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[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] = '\0';</a:t>
            </a:r>
          </a:p>
        </p:txBody>
      </p:sp>
      <p:sp>
        <p:nvSpPr>
          <p:cNvPr id="15" name="Rectangular Callout 7">
            <a:extLst>
              <a:ext uri="{FF2B5EF4-FFF2-40B4-BE49-F238E27FC236}">
                <a16:creationId xmlns:a16="http://schemas.microsoft.com/office/drawing/2014/main" xmlns="" id="{4F83C1C9-1210-4C37-BA25-01514CCB75BA}"/>
              </a:ext>
            </a:extLst>
          </p:cNvPr>
          <p:cNvSpPr/>
          <p:nvPr/>
        </p:nvSpPr>
        <p:spPr>
          <a:xfrm>
            <a:off x="6646687" y="5407873"/>
            <a:ext cx="2512681" cy="408940"/>
          </a:xfrm>
          <a:prstGeom prst="wedgeRectCallout">
            <a:avLst>
              <a:gd name="adj1" fmla="val -96134"/>
              <a:gd name="adj2" fmla="val -2412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Part of the loop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Rectangular Callout 7">
            <a:extLst>
              <a:ext uri="{FF2B5EF4-FFF2-40B4-BE49-F238E27FC236}">
                <a16:creationId xmlns:a16="http://schemas.microsoft.com/office/drawing/2014/main" xmlns="" id="{B67C4E7D-6015-4D74-8CA3-7B3F34B92A60}"/>
              </a:ext>
            </a:extLst>
          </p:cNvPr>
          <p:cNvSpPr/>
          <p:nvPr/>
        </p:nvSpPr>
        <p:spPr>
          <a:xfrm>
            <a:off x="6096000" y="5921520"/>
            <a:ext cx="3063368" cy="408940"/>
          </a:xfrm>
          <a:prstGeom prst="wedgeRectCallout">
            <a:avLst>
              <a:gd name="adj1" fmla="val -91300"/>
              <a:gd name="adj2" fmla="val -23081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 part of the loop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056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75BF6DED-6EEF-4485-A442-78E16359F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53" y="222150"/>
            <a:ext cx="10972800" cy="760193"/>
          </a:xfrm>
        </p:spPr>
        <p:txBody>
          <a:bodyPr>
            <a:normAutofit/>
          </a:bodyPr>
          <a:lstStyle/>
          <a:p>
            <a:pPr algn="l"/>
            <a:r>
              <a:rPr lang="en-IN" sz="4800" dirty="0" err="1">
                <a:solidFill>
                  <a:srgbClr val="4117A9"/>
                </a:solidFill>
                <a:latin typeface="Garamond" panose="02020404030301010803" pitchFamily="18" charset="0"/>
              </a:rPr>
              <a:t>string.h</a:t>
            </a:r>
            <a:endParaRPr lang="en-IN" sz="48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5222FC02-0218-481F-8380-4103814D1232}"/>
              </a:ext>
            </a:extLst>
          </p:cNvPr>
          <p:cNvSpPr txBox="1">
            <a:spLocks/>
          </p:cNvSpPr>
          <p:nvPr/>
        </p:nvSpPr>
        <p:spPr>
          <a:xfrm>
            <a:off x="659625" y="1376835"/>
            <a:ext cx="10059602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mic Sans MS" panose="030F0702030302020204" pitchFamily="66" charset="0"/>
              </a:rPr>
              <a:t>Many string operations are already implemented in </a:t>
            </a:r>
            <a:r>
              <a:rPr lang="en-US" dirty="0" err="1">
                <a:latin typeface="Comic Sans MS" panose="030F0702030302020204" pitchFamily="66" charset="0"/>
              </a:rPr>
              <a:t>string.h</a:t>
            </a:r>
            <a:endParaRPr lang="en-US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It is a </a:t>
            </a:r>
            <a:r>
              <a:rPr lang="en-US" dirty="0">
                <a:solidFill>
                  <a:srgbClr val="0000FF"/>
                </a:solidFill>
                <a:latin typeface="Comic Sans MS" panose="030F0702030302020204" pitchFamily="66" charset="0"/>
              </a:rPr>
              <a:t>header file </a:t>
            </a:r>
            <a:r>
              <a:rPr lang="en-US" dirty="0">
                <a:latin typeface="Comic Sans MS" panose="030F0702030302020204" pitchFamily="66" charset="0"/>
              </a:rPr>
              <a:t>(“h” for </a:t>
            </a:r>
            <a:r>
              <a:rPr lang="en-US" dirty="0" smtClean="0">
                <a:latin typeface="Comic Sans MS" panose="030F0702030302020204" pitchFamily="66" charset="0"/>
              </a:rPr>
              <a:t>header)</a:t>
            </a:r>
            <a:r>
              <a:rPr lang="en-US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with various functions on Strings</a:t>
            </a:r>
          </a:p>
          <a:p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strlen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(s)</a:t>
            </a:r>
            <a:r>
              <a:rPr lang="en-US" dirty="0">
                <a:latin typeface="Comic Sans MS" panose="030F0702030302020204" pitchFamily="66" charset="0"/>
              </a:rPr>
              <a:t>: returns length of string s (without ‘\0’)</a:t>
            </a:r>
          </a:p>
          <a:p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strcpy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(d, s)</a:t>
            </a:r>
            <a:r>
              <a:rPr lang="en-US" dirty="0">
                <a:latin typeface="Comic Sans MS" panose="030F0702030302020204" pitchFamily="66" charset="0"/>
              </a:rPr>
              <a:t>: copies s into d</a:t>
            </a:r>
          </a:p>
          <a:p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strcat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(d, s)</a:t>
            </a:r>
            <a:r>
              <a:rPr lang="en-US" dirty="0">
                <a:latin typeface="Comic Sans MS" panose="030F0702030302020204" pitchFamily="66" charset="0"/>
              </a:rPr>
              <a:t>: appends s at the end of d (‘\0’ is moved to the end of result)</a:t>
            </a:r>
          </a:p>
          <a:p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800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75BF6DED-6EEF-4485-A442-78E16359F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53" y="222150"/>
            <a:ext cx="10972800" cy="760193"/>
          </a:xfrm>
        </p:spPr>
        <p:txBody>
          <a:bodyPr>
            <a:normAutofit/>
          </a:bodyPr>
          <a:lstStyle/>
          <a:p>
            <a:pPr algn="l"/>
            <a:r>
              <a:rPr lang="en-IN" sz="4800" dirty="0" err="1">
                <a:solidFill>
                  <a:srgbClr val="4117A9"/>
                </a:solidFill>
                <a:latin typeface="Garamond" panose="02020404030301010803" pitchFamily="18" charset="0"/>
              </a:rPr>
              <a:t>string.h</a:t>
            </a:r>
            <a:endParaRPr lang="en-IN" sz="48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C14046BD-018D-4CE9-9E71-7986FA9A5AA0}"/>
              </a:ext>
            </a:extLst>
          </p:cNvPr>
          <p:cNvSpPr txBox="1">
            <a:spLocks/>
          </p:cNvSpPr>
          <p:nvPr/>
        </p:nvSpPr>
        <p:spPr>
          <a:xfrm>
            <a:off x="813262" y="1291520"/>
            <a:ext cx="10412891" cy="5123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strcmp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(s1, s2)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: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return an integer less than, equal to, or greater than zero if s1 is found, respectively, to be less than, to match, or be greater than s2.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Example: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Prints the value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‘l’-’p’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which is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-4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086E391-43D8-4215-A58E-E0E69F5EC0F6}"/>
              </a:ext>
            </a:extLst>
          </p:cNvPr>
          <p:cNvSpPr txBox="1"/>
          <p:nvPr/>
        </p:nvSpPr>
        <p:spPr>
          <a:xfrm>
            <a:off x="3168808" y="4181813"/>
            <a:ext cx="6357982" cy="1200329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  char str1[] = "Hello", str2[] = "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Helpo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";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int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 =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strcmp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(str1,str2);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printf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("%d",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xmlns="" val="53925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75BF6DED-6EEF-4485-A442-78E16359F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53" y="222150"/>
            <a:ext cx="10972800" cy="760193"/>
          </a:xfrm>
        </p:spPr>
        <p:txBody>
          <a:bodyPr>
            <a:normAutofit/>
          </a:bodyPr>
          <a:lstStyle/>
          <a:p>
            <a:pPr algn="l"/>
            <a:r>
              <a:rPr lang="en-IN" sz="4800" dirty="0" err="1">
                <a:solidFill>
                  <a:srgbClr val="4117A9"/>
                </a:solidFill>
                <a:latin typeface="Garamond" panose="02020404030301010803" pitchFamily="18" charset="0"/>
              </a:rPr>
              <a:t>string.h</a:t>
            </a:r>
            <a:endParaRPr lang="en-IN" sz="48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E1D970CA-2DBC-4F7C-820E-AD176434608E}"/>
              </a:ext>
            </a:extLst>
          </p:cNvPr>
          <p:cNvSpPr txBox="1">
            <a:spLocks/>
          </p:cNvSpPr>
          <p:nvPr/>
        </p:nvSpPr>
        <p:spPr>
          <a:xfrm>
            <a:off x="768975" y="1102786"/>
            <a:ext cx="8496944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str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n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cpy(d, s, n)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str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n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cat(d, s, n)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str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n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cmp(d, s, n)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restrict the function to “n” characters at most (argument n is an integer)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first two functions-- Truncate the string s to the first “n” characters. 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third function-- Truncate the strings d, s to the first “n” characters.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8064A2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97A421F-BA5F-4AE8-BE30-E1C32D66A45C}"/>
              </a:ext>
            </a:extLst>
          </p:cNvPr>
          <p:cNvSpPr txBox="1"/>
          <p:nvPr/>
        </p:nvSpPr>
        <p:spPr>
          <a:xfrm>
            <a:off x="1016919" y="5649019"/>
            <a:ext cx="6357982" cy="830997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  char str1[] = "Hello", str2[] = "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Helpo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";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printf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("%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d",strncmp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(str1,str2,3));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B6F1661-2C2C-4395-8CDC-E5CF3B03B196}"/>
              </a:ext>
            </a:extLst>
          </p:cNvPr>
          <p:cNvSpPr txBox="1"/>
          <p:nvPr/>
        </p:nvSpPr>
        <p:spPr>
          <a:xfrm>
            <a:off x="8017843" y="6051388"/>
            <a:ext cx="500066" cy="40011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xmlns="" val="343983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75BF6DED-6EEF-4485-A442-78E16359F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53" y="222150"/>
            <a:ext cx="10972800" cy="760193"/>
          </a:xfrm>
        </p:spPr>
        <p:txBody>
          <a:bodyPr>
            <a:normAutofit/>
          </a:bodyPr>
          <a:lstStyle/>
          <a:p>
            <a:pPr algn="l"/>
            <a:r>
              <a:rPr lang="en-IN" sz="4800" dirty="0" err="1">
                <a:solidFill>
                  <a:srgbClr val="4117A9"/>
                </a:solidFill>
                <a:latin typeface="Garamond" panose="02020404030301010803" pitchFamily="18" charset="0"/>
              </a:rPr>
              <a:t>string.h</a:t>
            </a:r>
            <a:endParaRPr lang="en-IN" sz="48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C548746C-C8DD-4B4C-B3B4-1288FC8BFD42}"/>
              </a:ext>
            </a:extLst>
          </p:cNvPr>
          <p:cNvSpPr txBox="1">
            <a:spLocks/>
          </p:cNvSpPr>
          <p:nvPr/>
        </p:nvSpPr>
        <p:spPr>
          <a:xfrm>
            <a:off x="323528" y="980728"/>
            <a:ext cx="10203598" cy="537723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str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case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cmp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str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n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case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cmp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: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			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case insensitive comparison.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Example: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8064A2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8064A2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strcmp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gives -32 because ‘E’ &lt; ‘e’ .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‘E’-‘e’ = -32 .</a:t>
            </a:r>
          </a:p>
          <a:p>
            <a:pPr marL="514350" indent="-457200"/>
            <a:r>
              <a:rPr lang="en-US" sz="3000" dirty="0" err="1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strcasecmp</a:t>
            </a:r>
            <a:r>
              <a:rPr lang="en-US" sz="30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 finds the first 3 characters the same (ignoring case) gives -4 because ‘l’ - ‘p’ = -4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3B6E895-E7CB-46E9-9C67-DF525DFEB577}"/>
              </a:ext>
            </a:extLst>
          </p:cNvPr>
          <p:cNvSpPr txBox="1"/>
          <p:nvPr/>
        </p:nvSpPr>
        <p:spPr>
          <a:xfrm>
            <a:off x="8463282" y="3313654"/>
            <a:ext cx="1143008" cy="40011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-32 -4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9DF284AC-E2C4-40AE-9535-85F0F9262C1E}"/>
              </a:ext>
            </a:extLst>
          </p:cNvPr>
          <p:cNvSpPr txBox="1"/>
          <p:nvPr/>
        </p:nvSpPr>
        <p:spPr>
          <a:xfrm>
            <a:off x="1035819" y="2528824"/>
            <a:ext cx="7072362" cy="1569660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  char str1[] = "HELLO", str2[] = "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Helpo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";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int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 =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strcmp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(str1,str2);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int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 j =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strcasecmp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(str1,str2);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printf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("%d %d",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Courier New" panose="02070309020205020404" pitchFamily="49" charset="0"/>
              </a:rPr>
              <a:t>, j);</a:t>
            </a:r>
          </a:p>
        </p:txBody>
      </p:sp>
    </p:spTree>
    <p:extLst>
      <p:ext uri="{BB962C8B-B14F-4D97-AF65-F5344CB8AC3E}">
        <p14:creationId xmlns:p14="http://schemas.microsoft.com/office/powerpoint/2010/main" xmlns="" val="400037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75BF6DED-6EEF-4485-A442-78E16359F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53" y="222150"/>
            <a:ext cx="10972800" cy="760193"/>
          </a:xfrm>
        </p:spPr>
        <p:txBody>
          <a:bodyPr>
            <a:normAutofit/>
          </a:bodyPr>
          <a:lstStyle/>
          <a:p>
            <a:pPr algn="l"/>
            <a:r>
              <a:rPr lang="en-IN" sz="4800" dirty="0" err="1">
                <a:solidFill>
                  <a:srgbClr val="4117A9"/>
                </a:solidFill>
                <a:latin typeface="Garamond" panose="02020404030301010803" pitchFamily="18" charset="0"/>
              </a:rPr>
              <a:t>string.h</a:t>
            </a:r>
            <a:endParaRPr lang="en-IN" sz="48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1A698C67-38CD-40E7-8214-82E8A6DA051F}"/>
              </a:ext>
            </a:extLst>
          </p:cNvPr>
          <p:cNvSpPr txBox="1">
            <a:spLocks/>
          </p:cNvSpPr>
          <p:nvPr/>
        </p:nvSpPr>
        <p:spPr>
          <a:xfrm>
            <a:off x="707435" y="1111625"/>
            <a:ext cx="10127051" cy="51845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Many more utility functions.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8064A2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strupr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(s)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: converts lower to upper case.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strlwr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(s)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: converts upper to lower case.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strstr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(S,s)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: searches string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 in string S (example: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strstr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(“Hello”,”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ll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”);). Returns a pointer(memory address) to the first occurrence.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All functions depend on ‘\0’ as the end-of-string marker.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064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1111623"/>
            <a:ext cx="11938645" cy="5746377"/>
          </a:xfrm>
        </p:spPr>
        <p:txBody>
          <a:bodyPr>
            <a:normAutofit/>
          </a:bodyPr>
          <a:lstStyle/>
          <a:p>
            <a:r>
              <a:rPr lang="en-IN" dirty="0" err="1">
                <a:solidFill>
                  <a:srgbClr val="0000FF"/>
                </a:solidFill>
              </a:rPr>
              <a:t>atoi</a:t>
            </a:r>
            <a:r>
              <a:rPr lang="en-IN" dirty="0"/>
              <a:t>(str): converts a string into integer, e.g. </a:t>
            </a:r>
            <a:r>
              <a:rPr lang="en-IN" dirty="0" err="1"/>
              <a:t>atoi</a:t>
            </a:r>
            <a:r>
              <a:rPr lang="en-IN" dirty="0"/>
              <a:t>(“123”) will </a:t>
            </a:r>
            <a:r>
              <a:rPr lang="en-IN" dirty="0">
                <a:solidFill>
                  <a:srgbClr val="FF0000"/>
                </a:solidFill>
              </a:rPr>
              <a:t>return</a:t>
            </a:r>
            <a:r>
              <a:rPr lang="en-IN" dirty="0"/>
              <a:t> 123 (integer). So we can write </a:t>
            </a:r>
            <a:r>
              <a:rPr lang="en-IN" dirty="0">
                <a:solidFill>
                  <a:srgbClr val="0000FF"/>
                </a:solidFill>
              </a:rPr>
              <a:t>int a = </a:t>
            </a:r>
            <a:r>
              <a:rPr lang="en-IN" dirty="0" err="1">
                <a:solidFill>
                  <a:srgbClr val="0000FF"/>
                </a:solidFill>
              </a:rPr>
              <a:t>atoi</a:t>
            </a:r>
            <a:r>
              <a:rPr lang="en-IN" dirty="0">
                <a:solidFill>
                  <a:srgbClr val="0000FF"/>
                </a:solidFill>
              </a:rPr>
              <a:t>(“123”);</a:t>
            </a:r>
          </a:p>
          <a:p>
            <a:r>
              <a:rPr lang="en-IN" dirty="0" err="1"/>
              <a:t>atoi</a:t>
            </a:r>
            <a:r>
              <a:rPr lang="en-IN" dirty="0"/>
              <a:t>(str) will keep reading the string str </a:t>
            </a:r>
            <a:r>
              <a:rPr lang="en-IN" b="1" dirty="0">
                <a:solidFill>
                  <a:schemeClr val="tx1"/>
                </a:solidFill>
              </a:rPr>
              <a:t>until it finds a non-digit character</a:t>
            </a:r>
            <a:r>
              <a:rPr lang="en-IN" dirty="0"/>
              <a:t> in str and will return the integer containing the read digit characters in str</a:t>
            </a:r>
            <a:r>
              <a:rPr lang="en-US" dirty="0"/>
              <a:t>        </a:t>
            </a:r>
          </a:p>
          <a:p>
            <a:r>
              <a:rPr lang="en-US" dirty="0"/>
              <a:t>                             </a:t>
            </a:r>
            <a:r>
              <a:rPr lang="en-US" dirty="0" err="1"/>
              <a:t>atoi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“12abc3”</a:t>
            </a:r>
            <a:r>
              <a:rPr lang="en-US" dirty="0"/>
              <a:t>) will return </a:t>
            </a:r>
            <a:r>
              <a:rPr lang="en-US" dirty="0">
                <a:solidFill>
                  <a:srgbClr val="FF0000"/>
                </a:solidFill>
              </a:rPr>
              <a:t>12</a:t>
            </a:r>
          </a:p>
          <a:p>
            <a:r>
              <a:rPr lang="en-US" dirty="0"/>
              <a:t>If no digit symbols found in str, </a:t>
            </a:r>
            <a:r>
              <a:rPr lang="en-US" dirty="0" err="1"/>
              <a:t>atoi</a:t>
            </a:r>
            <a:r>
              <a:rPr lang="en-US" dirty="0"/>
              <a:t>(str) will return 0</a:t>
            </a:r>
          </a:p>
          <a:p>
            <a:r>
              <a:rPr lang="en-US" dirty="0"/>
              <a:t>If the read integer is larger than the range of integers, garbage will be returned</a:t>
            </a:r>
          </a:p>
          <a:p>
            <a:r>
              <a:rPr lang="en-US" dirty="0"/>
              <a:t>Other function </a:t>
            </a:r>
            <a:r>
              <a:rPr lang="en-US" dirty="0" err="1">
                <a:solidFill>
                  <a:srgbClr val="0000FF"/>
                </a:solidFill>
              </a:rPr>
              <a:t>atof</a:t>
            </a:r>
            <a:r>
              <a:rPr lang="en-US" dirty="0"/>
              <a:t>(str), </a:t>
            </a:r>
            <a:r>
              <a:rPr lang="en-US" dirty="0" err="1">
                <a:solidFill>
                  <a:srgbClr val="0000FF"/>
                </a:solidFill>
              </a:rPr>
              <a:t>atol</a:t>
            </a:r>
            <a:r>
              <a:rPr lang="en-US" dirty="0"/>
              <a:t>(str) – return float and long</a:t>
            </a:r>
          </a:p>
          <a:p>
            <a:r>
              <a:rPr lang="en-US" dirty="0"/>
              <a:t>Can also convert int/long to string (</a:t>
            </a:r>
            <a:r>
              <a:rPr lang="en-US" dirty="0" err="1">
                <a:solidFill>
                  <a:srgbClr val="0000FF"/>
                </a:solidFill>
              </a:rPr>
              <a:t>itoa</a:t>
            </a:r>
            <a:r>
              <a:rPr lang="en-US" dirty="0"/>
              <a:t>, </a:t>
            </a:r>
            <a:r>
              <a:rPr lang="en-US" dirty="0" err="1">
                <a:solidFill>
                  <a:srgbClr val="0000FF"/>
                </a:solidFill>
              </a:rPr>
              <a:t>ltoa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/>
              <a:t>)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75BF6DED-6EEF-4485-A442-78E16359F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53" y="222150"/>
            <a:ext cx="10972800" cy="760193"/>
          </a:xfrm>
        </p:spPr>
        <p:txBody>
          <a:bodyPr>
            <a:normAutofit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Another useful string function</a:t>
            </a:r>
            <a:endParaRPr lang="en-IN" sz="48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5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 very special non-character – cannot be printed</a:t>
            </a:r>
          </a:p>
          <a:p>
            <a:r>
              <a:rPr lang="en-IN" dirty="0"/>
              <a:t>Signals end of input (no more characters in input)</a:t>
            </a:r>
          </a:p>
          <a:p>
            <a:r>
              <a:rPr lang="en-IN" dirty="0" err="1"/>
              <a:t>stdio.h</a:t>
            </a:r>
            <a:r>
              <a:rPr lang="en-IN" dirty="0"/>
              <a:t> gives you a </a:t>
            </a:r>
            <a:r>
              <a:rPr lang="en-IN" dirty="0">
                <a:solidFill>
                  <a:srgbClr val="0000FF"/>
                </a:solidFill>
              </a:rPr>
              <a:t>named constant </a:t>
            </a:r>
            <a:r>
              <a:rPr lang="en-IN" dirty="0">
                <a:latin typeface="Arial Narrow" panose="020B0606020202030204" pitchFamily="34" charset="0"/>
              </a:rPr>
              <a:t>EOF</a:t>
            </a:r>
            <a:r>
              <a:rPr lang="en-IN" dirty="0"/>
              <a:t> for convenience</a:t>
            </a:r>
          </a:p>
          <a:p>
            <a:r>
              <a:rPr lang="en-IN" dirty="0"/>
              <a:t>Has no ASCII value – but internally stored as -1</a:t>
            </a:r>
          </a:p>
          <a:p>
            <a:r>
              <a:rPr lang="en-IN" dirty="0"/>
              <a:t>Recall characters have ASCII values from 0 to 127 only</a:t>
            </a:r>
          </a:p>
          <a:p>
            <a:r>
              <a:rPr lang="en-IN" dirty="0" err="1"/>
              <a:t>getchar</a:t>
            </a:r>
            <a:r>
              <a:rPr lang="en-IN" dirty="0"/>
              <a:t>() will read EOF as a character but not </a:t>
            </a:r>
            <a:r>
              <a:rPr lang="en-IN" dirty="0" err="1"/>
              <a:t>scanf</a:t>
            </a:r>
            <a:r>
              <a:rPr lang="en-IN" dirty="0"/>
              <a:t>/gets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18222" y="4911655"/>
            <a:ext cx="1946345" cy="1946345"/>
          </a:xfrm>
          <a:prstGeom prst="rect">
            <a:avLst/>
          </a:prstGeom>
        </p:spPr>
      </p:pic>
      <p:sp>
        <p:nvSpPr>
          <p:cNvPr id="6" name="Rectangular Callout 5"/>
          <p:cNvSpPr/>
          <p:nvPr/>
        </p:nvSpPr>
        <p:spPr>
          <a:xfrm>
            <a:off x="6435194" y="4794804"/>
            <a:ext cx="3302375" cy="1083253"/>
          </a:xfrm>
          <a:prstGeom prst="wedgeRectCallout">
            <a:avLst>
              <a:gd name="adj1" fmla="val 92122"/>
              <a:gd name="adj2" fmla="val 66032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 careful, do not confuse EOF with NULL and \n.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-164091" y="4911655"/>
            <a:ext cx="1946345" cy="1946345"/>
          </a:xfrm>
          <a:prstGeom prst="rect">
            <a:avLst/>
          </a:prstGeom>
        </p:spPr>
      </p:pic>
      <p:sp>
        <p:nvSpPr>
          <p:cNvPr id="8" name="Rectangular Callout 7"/>
          <p:cNvSpPr/>
          <p:nvPr/>
        </p:nvSpPr>
        <p:spPr>
          <a:xfrm>
            <a:off x="2462907" y="4794805"/>
            <a:ext cx="3302375" cy="1083253"/>
          </a:xfrm>
          <a:prstGeom prst="wedgeRectCallout">
            <a:avLst>
              <a:gd name="adj1" fmla="val -92372"/>
              <a:gd name="adj2" fmla="val 68786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NULL and \n are valid characters with proper ASCII values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0104FE18-65B7-47A2-8B59-65DD27E1C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53" y="222150"/>
            <a:ext cx="10972800" cy="760193"/>
          </a:xfrm>
        </p:spPr>
        <p:txBody>
          <a:bodyPr>
            <a:normAutofit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EOF (end of file)</a:t>
            </a:r>
            <a:endParaRPr lang="en-IN" sz="48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716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1111624"/>
            <a:ext cx="11938645" cy="530082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Garamond" panose="02020404030301010803" pitchFamily="18" charset="0"/>
              </a:rPr>
              <a:t> </a:t>
            </a:r>
            <a:r>
              <a:rPr lang="en-IN" dirty="0">
                <a:solidFill>
                  <a:srgbClr val="333333"/>
                </a:solidFill>
                <a:latin typeface="Garamond" panose="02020404030301010803" pitchFamily="18" charset="0"/>
              </a:rPr>
              <a:t>Strings are character arrays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solidFill>
                  <a:srgbClr val="333333"/>
                </a:solidFill>
                <a:latin typeface="Garamond" panose="02020404030301010803" pitchFamily="18" charset="0"/>
              </a:rPr>
              <a:t> The last character is ‘\0’ (null character) and marks end of string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solidFill>
                  <a:srgbClr val="333333"/>
                </a:solidFill>
                <a:latin typeface="Garamond" panose="02020404030301010803" pitchFamily="18" charset="0"/>
              </a:rPr>
              <a:t> Many direct operations (e.g., assignment) not possible for strings. Have to be done element-wise (e.g., using a loop)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solidFill>
                  <a:srgbClr val="333333"/>
                </a:solidFill>
                <a:latin typeface="Garamond" panose="02020404030301010803" pitchFamily="18" charset="0"/>
              </a:rPr>
              <a:t> </a:t>
            </a:r>
            <a:r>
              <a:rPr lang="en-IN" dirty="0" err="1">
                <a:solidFill>
                  <a:srgbClr val="333333"/>
                </a:solidFill>
                <a:latin typeface="Garamond" panose="02020404030301010803" pitchFamily="18" charset="0"/>
              </a:rPr>
              <a:t>string.h</a:t>
            </a:r>
            <a:r>
              <a:rPr lang="en-IN" dirty="0">
                <a:solidFill>
                  <a:srgbClr val="333333"/>
                </a:solidFill>
                <a:latin typeface="Garamond" panose="02020404030301010803" pitchFamily="18" charset="0"/>
              </a:rPr>
              <a:t> contains many useful functions (so you don’t need to write functions for basic operations, such as finding the length of string, copying one string into another, etc)</a:t>
            </a:r>
            <a:endParaRPr lang="en-IN" dirty="0">
              <a:latin typeface="Garamond" panose="02020404030301010803" pitchFamily="18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99CEF8BE-2EDD-4A90-AF15-5FCA39C69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53" y="222150"/>
            <a:ext cx="10972800" cy="760193"/>
          </a:xfrm>
        </p:spPr>
        <p:txBody>
          <a:bodyPr>
            <a:normAutofit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Strings: Summary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7BE88E69-1C3C-49AE-A767-8195C613B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763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1111624"/>
            <a:ext cx="11938645" cy="530082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IN" dirty="0" smtClean="0">
                <a:latin typeface="Garamond" panose="02020404030301010803" pitchFamily="18" charset="0"/>
              </a:rPr>
              <a:t> Next class on Saturday, 29</a:t>
            </a:r>
            <a:r>
              <a:rPr lang="en-IN" baseline="30000" dirty="0" smtClean="0">
                <a:latin typeface="Garamond" panose="02020404030301010803" pitchFamily="18" charset="0"/>
              </a:rPr>
              <a:t>th</a:t>
            </a:r>
            <a:r>
              <a:rPr lang="en-IN" dirty="0" smtClean="0">
                <a:latin typeface="Garamond" panose="02020404030301010803" pitchFamily="18" charset="0"/>
              </a:rPr>
              <a:t> Feb at noon here in L20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 smtClean="0">
                <a:latin typeface="Garamond" panose="02020404030301010803" pitchFamily="18" charset="0"/>
              </a:rPr>
              <a:t> </a:t>
            </a:r>
            <a:r>
              <a:rPr lang="en-IN" dirty="0" smtClean="0">
                <a:latin typeface="Garamond" panose="02020404030301010803" pitchFamily="18" charset="0"/>
              </a:rPr>
              <a:t>Tutorial on Friday, 28</a:t>
            </a:r>
            <a:r>
              <a:rPr lang="en-IN" baseline="30000" dirty="0" smtClean="0">
                <a:latin typeface="Garamond" panose="02020404030301010803" pitchFamily="18" charset="0"/>
              </a:rPr>
              <a:t>th</a:t>
            </a:r>
            <a:r>
              <a:rPr lang="en-IN" dirty="0" smtClean="0">
                <a:latin typeface="Garamond" panose="02020404030301010803" pitchFamily="18" charset="0"/>
              </a:rPr>
              <a:t> Feb as usual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99CEF8BE-2EDD-4A90-AF15-5FCA39C69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53" y="222150"/>
            <a:ext cx="10972800" cy="760193"/>
          </a:xfrm>
        </p:spPr>
        <p:txBody>
          <a:bodyPr>
            <a:normAutofit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Announcements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7BE88E69-1C3C-49AE-A767-8195C613B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027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1111624"/>
            <a:ext cx="11938645" cy="530082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Garamond" panose="02020404030301010803" pitchFamily="18" charset="0"/>
              </a:rPr>
              <a:t> </a:t>
            </a:r>
            <a:r>
              <a:rPr lang="en-IN" dirty="0">
                <a:solidFill>
                  <a:srgbClr val="FF0000"/>
                </a:solidFill>
                <a:latin typeface="Garamond" panose="02020404030301010803" pitchFamily="18" charset="0"/>
              </a:rPr>
              <a:t>String</a:t>
            </a:r>
            <a:r>
              <a:rPr lang="en-IN" dirty="0">
                <a:latin typeface="Garamond" panose="02020404030301010803" pitchFamily="18" charset="0"/>
              </a:rPr>
              <a:t>: A </a:t>
            </a:r>
            <a:r>
              <a:rPr lang="en-IN" dirty="0">
                <a:solidFill>
                  <a:schemeClr val="tx1"/>
                </a:solidFill>
                <a:latin typeface="Garamond" panose="02020404030301010803" pitchFamily="18" charset="0"/>
              </a:rPr>
              <a:t>sequence of characters</a:t>
            </a:r>
            <a:r>
              <a:rPr lang="en-IN" dirty="0">
                <a:latin typeface="Garamond" panose="02020404030301010803" pitchFamily="18" charset="0"/>
              </a:rPr>
              <a:t> enclosed in </a:t>
            </a:r>
            <a:r>
              <a:rPr lang="en-IN" dirty="0">
                <a:solidFill>
                  <a:srgbClr val="0000FF"/>
                </a:solidFill>
                <a:latin typeface="Garamond" panose="02020404030301010803" pitchFamily="18" charset="0"/>
              </a:rPr>
              <a:t>double quotes </a:t>
            </a:r>
            <a:r>
              <a:rPr lang="en-IN" dirty="0">
                <a:solidFill>
                  <a:srgbClr val="0000FF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“ “</a:t>
            </a:r>
            <a:endParaRPr lang="en-IN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solidFill>
                  <a:schemeClr val="tx1"/>
                </a:solidFill>
                <a:latin typeface="Garamond" panose="02020404030301010803" pitchFamily="18" charset="0"/>
              </a:rPr>
              <a:t> A string can be declared and initialized as</a:t>
            </a:r>
          </a:p>
          <a:p>
            <a:pPr marL="0" indent="0">
              <a:buNone/>
            </a:pPr>
            <a:endParaRPr lang="en-IN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IN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Garamond" panose="02020404030301010803" pitchFamily="18" charset="0"/>
              </a:rPr>
              <a:t> Internally, a string is stored as a char array whose last element is ‘\0’</a:t>
            </a:r>
          </a:p>
          <a:p>
            <a:pPr marL="0" indent="0">
              <a:buNone/>
            </a:pPr>
            <a:endParaRPr lang="en-IN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IN" dirty="0">
              <a:latin typeface="Garamond" panose="02020404030301010803" pitchFamily="18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99CEF8BE-2EDD-4A90-AF15-5FCA39C69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53" y="222150"/>
            <a:ext cx="10972800" cy="760193"/>
          </a:xfrm>
        </p:spPr>
        <p:txBody>
          <a:bodyPr>
            <a:normAutofit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Strings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7BE88E69-1C3C-49AE-A767-8195C613B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3F904EA-C84A-4A1B-A45D-67065968D9C6}"/>
              </a:ext>
            </a:extLst>
          </p:cNvPr>
          <p:cNvSpPr/>
          <p:nvPr/>
        </p:nvSpPr>
        <p:spPr>
          <a:xfrm>
            <a:off x="3566663" y="2457230"/>
            <a:ext cx="48332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char str[50] = "Hello World";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043C751-9CC3-45F7-84A6-1ECA478451E7}"/>
              </a:ext>
            </a:extLst>
          </p:cNvPr>
          <p:cNvSpPr/>
          <p:nvPr/>
        </p:nvSpPr>
        <p:spPr>
          <a:xfrm>
            <a:off x="1677616" y="4434838"/>
            <a:ext cx="90901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char str[50] = {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‘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H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o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‘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‘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W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o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’,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’\0’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};</a:t>
            </a:r>
          </a:p>
        </p:txBody>
      </p:sp>
      <p:sp>
        <p:nvSpPr>
          <p:cNvPr id="13" name="Rectangular Callout 12">
            <a:extLst>
              <a:ext uri="{FF2B5EF4-FFF2-40B4-BE49-F238E27FC236}">
                <a16:creationId xmlns:a16="http://schemas.microsoft.com/office/drawing/2014/main" xmlns="" id="{A55BA392-4B3C-4811-AB5C-1ED37E0E69AA}"/>
              </a:ext>
            </a:extLst>
          </p:cNvPr>
          <p:cNvSpPr/>
          <p:nvPr/>
        </p:nvSpPr>
        <p:spPr>
          <a:xfrm>
            <a:off x="7727056" y="5760272"/>
            <a:ext cx="3278800" cy="421657"/>
          </a:xfrm>
          <a:prstGeom prst="wedgeRectCallout">
            <a:avLst>
              <a:gd name="adj1" fmla="val 23161"/>
              <a:gd name="adj2" fmla="val -203335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null character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Rectangular Callout 12">
            <a:extLst>
              <a:ext uri="{FF2B5EF4-FFF2-40B4-BE49-F238E27FC236}">
                <a16:creationId xmlns:a16="http://schemas.microsoft.com/office/drawing/2014/main" xmlns="" id="{680EFD9D-70B3-43DB-ACB3-D972E3A2640D}"/>
              </a:ext>
            </a:extLst>
          </p:cNvPr>
          <p:cNvSpPr/>
          <p:nvPr/>
        </p:nvSpPr>
        <p:spPr>
          <a:xfrm>
            <a:off x="2384170" y="5525260"/>
            <a:ext cx="4117647" cy="421657"/>
          </a:xfrm>
          <a:prstGeom prst="wedgeRectCallout">
            <a:avLst>
              <a:gd name="adj1" fmla="val 48502"/>
              <a:gd name="adj2" fmla="val -152585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Equivalent to “Hello World”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49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 uiExpand="1"/>
      <p:bldP spid="12" grpId="0" uiExpand="1"/>
      <p:bldP spid="13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75BF6DED-6EEF-4485-A442-78E16359F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53" y="222150"/>
            <a:ext cx="10972800" cy="760193"/>
          </a:xfrm>
        </p:spPr>
        <p:txBody>
          <a:bodyPr>
            <a:normAutofit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Null character ‘\0’ ends the string</a:t>
            </a:r>
            <a:endParaRPr lang="en-IN" sz="48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grpSp>
        <p:nvGrpSpPr>
          <p:cNvPr id="8" name="Group 5">
            <a:extLst>
              <a:ext uri="{FF2B5EF4-FFF2-40B4-BE49-F238E27FC236}">
                <a16:creationId xmlns:a16="http://schemas.microsoft.com/office/drawing/2014/main" xmlns="" id="{88EBEA7F-9B0A-4C30-B131-0D630239FEC5}"/>
              </a:ext>
            </a:extLst>
          </p:cNvPr>
          <p:cNvGrpSpPr>
            <a:grpSpLocks/>
          </p:cNvGrpSpPr>
          <p:nvPr/>
        </p:nvGrpSpPr>
        <p:grpSpPr bwMode="auto">
          <a:xfrm>
            <a:off x="1082209" y="1266768"/>
            <a:ext cx="9041975" cy="990600"/>
            <a:chOff x="259186" y="2667000"/>
            <a:chExt cx="9041909" cy="9906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5DE9BFE3-83D1-4857-9D08-1AF0B8617218}"/>
                </a:ext>
              </a:extLst>
            </p:cNvPr>
            <p:cNvSpPr/>
            <p:nvPr/>
          </p:nvSpPr>
          <p:spPr bwMode="auto">
            <a:xfrm>
              <a:off x="914393" y="3124200"/>
              <a:ext cx="685795" cy="533400"/>
            </a:xfrm>
            <a:prstGeom prst="rect">
              <a:avLst/>
            </a:prstGeom>
            <a:solidFill>
              <a:srgbClr val="8064A2">
                <a:lumMod val="40000"/>
                <a:lumOff val="6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EF999C1A-CBC3-48C3-8EA0-D755C4A3BACE}"/>
                </a:ext>
              </a:extLst>
            </p:cNvPr>
            <p:cNvSpPr/>
            <p:nvPr/>
          </p:nvSpPr>
          <p:spPr bwMode="auto">
            <a:xfrm>
              <a:off x="1600188" y="3124200"/>
              <a:ext cx="685795" cy="533400"/>
            </a:xfrm>
            <a:prstGeom prst="rect">
              <a:avLst/>
            </a:prstGeom>
            <a:solidFill>
              <a:srgbClr val="8064A2">
                <a:lumMod val="60000"/>
                <a:lumOff val="4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1DF278B0-8877-4DDD-AB7B-4A8CC3D9F3C1}"/>
                </a:ext>
              </a:extLst>
            </p:cNvPr>
            <p:cNvSpPr/>
            <p:nvPr/>
          </p:nvSpPr>
          <p:spPr bwMode="auto">
            <a:xfrm>
              <a:off x="2285983" y="3124200"/>
              <a:ext cx="685795" cy="533400"/>
            </a:xfrm>
            <a:prstGeom prst="rect">
              <a:avLst/>
            </a:prstGeom>
            <a:solidFill>
              <a:srgbClr val="8064A2">
                <a:lumMod val="40000"/>
                <a:lumOff val="6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</a:endParaRPr>
            </a:p>
          </p:txBody>
        </p:sp>
        <p:cxnSp>
          <p:nvCxnSpPr>
            <p:cNvPr id="14" name="Straight Connector 11">
              <a:extLst>
                <a:ext uri="{FF2B5EF4-FFF2-40B4-BE49-F238E27FC236}">
                  <a16:creationId xmlns:a16="http://schemas.microsoft.com/office/drawing/2014/main" xmlns="" id="{CF365EA6-7CE1-411C-A499-8AF94CBEBFB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971800" y="3124200"/>
              <a:ext cx="1371600" cy="0"/>
            </a:xfrm>
            <a:prstGeom prst="line">
              <a:avLst/>
            </a:prstGeom>
            <a:noFill/>
            <a:ln w="19050" algn="ctr">
              <a:solidFill>
                <a:sysClr val="windowText" lastClr="000000"/>
              </a:solidFill>
              <a:prstDash val="dash"/>
              <a:round/>
              <a:headEnd/>
              <a:tailEnd/>
            </a:ln>
          </p:spPr>
        </p:cxn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F2DE0593-F124-4582-96A7-1DCFD0B74CE5}"/>
                </a:ext>
              </a:extLst>
            </p:cNvPr>
            <p:cNvSpPr/>
            <p:nvPr/>
          </p:nvSpPr>
          <p:spPr bwMode="auto">
            <a:xfrm>
              <a:off x="2971778" y="3124200"/>
              <a:ext cx="685795" cy="533400"/>
            </a:xfrm>
            <a:prstGeom prst="rect">
              <a:avLst/>
            </a:prstGeom>
            <a:solidFill>
              <a:srgbClr val="8064A2">
                <a:lumMod val="60000"/>
                <a:lumOff val="4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81701827-2DA3-4C1C-AB46-D30C91446094}"/>
                </a:ext>
              </a:extLst>
            </p:cNvPr>
            <p:cNvSpPr/>
            <p:nvPr/>
          </p:nvSpPr>
          <p:spPr bwMode="auto">
            <a:xfrm>
              <a:off x="3666404" y="3117239"/>
              <a:ext cx="685795" cy="533400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</a:endParaRPr>
            </a:p>
          </p:txBody>
        </p:sp>
        <p:sp>
          <p:nvSpPr>
            <p:cNvPr id="17" name="TextBox 14">
              <a:extLst>
                <a:ext uri="{FF2B5EF4-FFF2-40B4-BE49-F238E27FC236}">
                  <a16:creationId xmlns:a16="http://schemas.microsoft.com/office/drawing/2014/main" xmlns="" id="{9B1C9FF4-E7BB-4050-8249-C8F2EE02C3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0600" y="3124200"/>
              <a:ext cx="466794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  <a:cs typeface="Arial" charset="0"/>
                </a:rPr>
                <a:t>‘I’</a:t>
              </a:r>
            </a:p>
          </p:txBody>
        </p:sp>
        <p:sp>
          <p:nvSpPr>
            <p:cNvPr id="18" name="TextBox 15">
              <a:extLst>
                <a:ext uri="{FF2B5EF4-FFF2-40B4-BE49-F238E27FC236}">
                  <a16:creationId xmlns:a16="http://schemas.microsoft.com/office/drawing/2014/main" xmlns="" id="{E04F6E5C-BD8D-45E6-84EF-FA9B7EE925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8000" y="3124200"/>
              <a:ext cx="532518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  <a:cs typeface="Arial" charset="0"/>
                </a:rPr>
                <a:t>‘m’</a:t>
              </a:r>
            </a:p>
          </p:txBody>
        </p:sp>
        <p:grpSp>
          <p:nvGrpSpPr>
            <p:cNvPr id="19" name="Group 72">
              <a:extLst>
                <a:ext uri="{FF2B5EF4-FFF2-40B4-BE49-F238E27FC236}">
                  <a16:creationId xmlns:a16="http://schemas.microsoft.com/office/drawing/2014/main" xmlns="" id="{27145384-F360-4F42-BDA4-8C4B10A651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43400" y="3124200"/>
              <a:ext cx="4800600" cy="533400"/>
              <a:chOff x="4343400" y="5334000"/>
              <a:chExt cx="4800600" cy="533400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xmlns="" id="{1B688AE2-2850-48BC-9B1C-D1EBCF7E7AF5}"/>
                  </a:ext>
                </a:extLst>
              </p:cNvPr>
              <p:cNvSpPr/>
              <p:nvPr/>
            </p:nvSpPr>
            <p:spPr bwMode="auto">
              <a:xfrm>
                <a:off x="5029163" y="5334000"/>
                <a:ext cx="685795" cy="533400"/>
              </a:xfrm>
              <a:prstGeom prst="rect">
                <a:avLst/>
              </a:prstGeom>
              <a:solidFill>
                <a:srgbClr val="8064A2">
                  <a:lumMod val="60000"/>
                  <a:lumOff val="40000"/>
                </a:srgbClr>
              </a:solidFill>
              <a:ln w="9525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</a:endParaRPr>
              </a:p>
            </p:txBody>
          </p:sp>
          <p:grpSp>
            <p:nvGrpSpPr>
              <p:cNvPr id="32" name="Group 71">
                <a:extLst>
                  <a:ext uri="{FF2B5EF4-FFF2-40B4-BE49-F238E27FC236}">
                    <a16:creationId xmlns:a16="http://schemas.microsoft.com/office/drawing/2014/main" xmlns="" id="{ED0A3322-4F4D-4831-8220-6A989A64DEA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43400" y="5334000"/>
                <a:ext cx="4800600" cy="533400"/>
                <a:chOff x="3657600" y="4800600"/>
                <a:chExt cx="4800600" cy="533400"/>
              </a:xfrm>
            </p:grpSpPr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xmlns="" id="{864E4E3B-5A7B-46A2-BDE5-028BCBE00374}"/>
                    </a:ext>
                  </a:extLst>
                </p:cNvPr>
                <p:cNvSpPr/>
                <p:nvPr/>
              </p:nvSpPr>
              <p:spPr bwMode="auto">
                <a:xfrm>
                  <a:off x="3657568" y="4800600"/>
                  <a:ext cx="685795" cy="533400"/>
                </a:xfrm>
                <a:prstGeom prst="rect">
                  <a:avLst/>
                </a:prstGeom>
                <a:solidFill>
                  <a:srgbClr val="8064A2">
                    <a:lumMod val="40000"/>
                    <a:lumOff val="60000"/>
                  </a:srgb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itchFamily="34" charset="-128"/>
                  </a:endParaRPr>
                </a:p>
              </p:txBody>
            </p:sp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xmlns="" id="{B3B58DA7-E4D3-4D66-A090-B4AC1D7E6200}"/>
                    </a:ext>
                  </a:extLst>
                </p:cNvPr>
                <p:cNvSpPr/>
                <p:nvPr/>
              </p:nvSpPr>
              <p:spPr bwMode="auto">
                <a:xfrm>
                  <a:off x="5029158" y="4800600"/>
                  <a:ext cx="685795" cy="533400"/>
                </a:xfrm>
                <a:prstGeom prst="rect">
                  <a:avLst/>
                </a:prstGeom>
                <a:solidFill>
                  <a:srgbClr val="8064A2">
                    <a:lumMod val="40000"/>
                    <a:lumOff val="60000"/>
                  </a:srgb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itchFamily="34" charset="-128"/>
                  </a:endParaRPr>
                </a:p>
              </p:txBody>
            </p: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xmlns="" id="{A249C480-7899-4983-A377-32813534F34F}"/>
                    </a:ext>
                  </a:extLst>
                </p:cNvPr>
                <p:cNvSpPr/>
                <p:nvPr/>
              </p:nvSpPr>
              <p:spPr bwMode="auto">
                <a:xfrm>
                  <a:off x="5714953" y="4800600"/>
                  <a:ext cx="685795" cy="533400"/>
                </a:xfrm>
                <a:prstGeom prst="rect">
                  <a:avLst/>
                </a:prstGeom>
                <a:solidFill>
                  <a:srgbClr val="8064A2">
                    <a:lumMod val="60000"/>
                    <a:lumOff val="40000"/>
                  </a:srgb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itchFamily="34" charset="-128"/>
                  </a:endParaRPr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xmlns="" id="{32BE23EF-A57F-4847-B8C7-8D53E3F5DBDE}"/>
                    </a:ext>
                  </a:extLst>
                </p:cNvPr>
                <p:cNvSpPr/>
                <p:nvPr/>
              </p:nvSpPr>
              <p:spPr bwMode="auto">
                <a:xfrm>
                  <a:off x="6400748" y="4800600"/>
                  <a:ext cx="685795" cy="533400"/>
                </a:xfrm>
                <a:prstGeom prst="rect">
                  <a:avLst/>
                </a:prstGeom>
                <a:solidFill>
                  <a:srgbClr val="8064A2">
                    <a:lumMod val="40000"/>
                    <a:lumOff val="60000"/>
                  </a:srgb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itchFamily="34" charset="-128"/>
                  </a:endParaRPr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xmlns="" id="{7C0FCED2-A4AD-41D0-B751-9DF3F2A282DF}"/>
                    </a:ext>
                  </a:extLst>
                </p:cNvPr>
                <p:cNvSpPr/>
                <p:nvPr/>
              </p:nvSpPr>
              <p:spPr bwMode="auto">
                <a:xfrm>
                  <a:off x="7772338" y="4800600"/>
                  <a:ext cx="685795" cy="533400"/>
                </a:xfrm>
                <a:prstGeom prst="rect">
                  <a:avLst/>
                </a:prstGeom>
                <a:solidFill>
                  <a:srgbClr val="8064A2">
                    <a:lumMod val="40000"/>
                    <a:lumOff val="60000"/>
                  </a:srgb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itchFamily="34" charset="-128"/>
                  </a:endParaRPr>
                </a:p>
              </p:txBody>
            </p:sp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xmlns="" id="{07C5C6C4-A447-45B7-A911-501501E265BF}"/>
                    </a:ext>
                  </a:extLst>
                </p:cNvPr>
                <p:cNvSpPr/>
                <p:nvPr/>
              </p:nvSpPr>
              <p:spPr bwMode="auto">
                <a:xfrm>
                  <a:off x="7086543" y="4800600"/>
                  <a:ext cx="685795" cy="533400"/>
                </a:xfrm>
                <a:prstGeom prst="rect">
                  <a:avLst/>
                </a:prstGeom>
                <a:solidFill>
                  <a:srgbClr val="8064A2">
                    <a:lumMod val="60000"/>
                    <a:lumOff val="40000"/>
                  </a:srgb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itchFamily="34" charset="-128"/>
                  </a:endParaRPr>
                </a:p>
              </p:txBody>
            </p:sp>
            <p:sp>
              <p:nvSpPr>
                <p:cNvPr id="39" name="TextBox 37">
                  <a:extLst>
                    <a:ext uri="{FF2B5EF4-FFF2-40B4-BE49-F238E27FC236}">
                      <a16:creationId xmlns:a16="http://schemas.microsoft.com/office/drawing/2014/main" xmlns="" id="{4A723BC0-16D7-4826-86FF-2093C66A88E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33800" y="4800600"/>
                  <a:ext cx="505267" cy="4308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 pitchFamily="66" charset="0"/>
                      <a:cs typeface="Arial" charset="0"/>
                    </a:rPr>
                    <a:t>‘G’</a:t>
                  </a:r>
                </a:p>
              </p:txBody>
            </p:sp>
            <p:sp>
              <p:nvSpPr>
                <p:cNvPr id="40" name="TextBox 38">
                  <a:extLst>
                    <a:ext uri="{FF2B5EF4-FFF2-40B4-BE49-F238E27FC236}">
                      <a16:creationId xmlns:a16="http://schemas.microsoft.com/office/drawing/2014/main" xmlns="" id="{51AC4E6E-B51C-49D1-9E05-240F4FA3643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19600" y="4800600"/>
                  <a:ext cx="494046" cy="4308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 pitchFamily="66" charset="0"/>
                      <a:cs typeface="Arial" charset="0"/>
                    </a:rPr>
                    <a:t>‘R’</a:t>
                  </a:r>
                </a:p>
              </p:txBody>
            </p:sp>
            <p:sp>
              <p:nvSpPr>
                <p:cNvPr id="41" name="TextBox 39">
                  <a:extLst>
                    <a:ext uri="{FF2B5EF4-FFF2-40B4-BE49-F238E27FC236}">
                      <a16:creationId xmlns:a16="http://schemas.microsoft.com/office/drawing/2014/main" xmlns="" id="{C86D0D42-D108-42C3-BE5B-704DCC434BC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181600" y="4800600"/>
                  <a:ext cx="484428" cy="4308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 pitchFamily="66" charset="0"/>
                      <a:cs typeface="Arial" charset="0"/>
                    </a:rPr>
                    <a:t>‘8’</a:t>
                  </a:r>
                </a:p>
              </p:txBody>
            </p:sp>
            <p:sp>
              <p:nvSpPr>
                <p:cNvPr id="42" name="TextBox 40">
                  <a:extLst>
                    <a:ext uri="{FF2B5EF4-FFF2-40B4-BE49-F238E27FC236}">
                      <a16:creationId xmlns:a16="http://schemas.microsoft.com/office/drawing/2014/main" xmlns="" id="{32E962FB-5BF1-4154-A998-013C6A1587E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91200" y="4800600"/>
                  <a:ext cx="516488" cy="4308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 pitchFamily="66" charset="0"/>
                      <a:cs typeface="Arial" charset="0"/>
                    </a:rPr>
                    <a:t>‘D’</a:t>
                  </a:r>
                </a:p>
              </p:txBody>
            </p:sp>
            <p:sp>
              <p:nvSpPr>
                <p:cNvPr id="43" name="TextBox 41">
                  <a:extLst>
                    <a:ext uri="{FF2B5EF4-FFF2-40B4-BE49-F238E27FC236}">
                      <a16:creationId xmlns:a16="http://schemas.microsoft.com/office/drawing/2014/main" xmlns="" id="{A505B48D-E52D-4C55-B676-11CF62016CD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477000" y="4800600"/>
                  <a:ext cx="538930" cy="4308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 pitchFamily="66" charset="0"/>
                      <a:cs typeface="Arial" charset="0"/>
                    </a:rPr>
                    <a:t>‘O’</a:t>
                  </a:r>
                </a:p>
              </p:txBody>
            </p:sp>
            <p:sp>
              <p:nvSpPr>
                <p:cNvPr id="44" name="TextBox 42">
                  <a:extLst>
                    <a:ext uri="{FF2B5EF4-FFF2-40B4-BE49-F238E27FC236}">
                      <a16:creationId xmlns:a16="http://schemas.microsoft.com/office/drawing/2014/main" xmlns="" id="{C12A1A43-926E-4758-A0B7-F0E08990EC0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162800" y="4800600"/>
                  <a:ext cx="542136" cy="4308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 pitchFamily="66" charset="0"/>
                      <a:cs typeface="Arial" charset="0"/>
                    </a:rPr>
                    <a:t>‘N’</a:t>
                  </a:r>
                </a:p>
              </p:txBody>
            </p:sp>
            <p:sp>
              <p:nvSpPr>
                <p:cNvPr id="45" name="TextBox 43">
                  <a:extLst>
                    <a:ext uri="{FF2B5EF4-FFF2-40B4-BE49-F238E27FC236}">
                      <a16:creationId xmlns:a16="http://schemas.microsoft.com/office/drawing/2014/main" xmlns="" id="{A828474A-5412-439E-97A1-83CA5F9FF1D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772400" y="4800600"/>
                  <a:ext cx="639919" cy="4308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 pitchFamily="66" charset="0"/>
                      <a:cs typeface="Arial" charset="0"/>
                    </a:rPr>
                    <a:t>‘\0’</a:t>
                  </a:r>
                </a:p>
              </p:txBody>
            </p:sp>
          </p:grpSp>
        </p:grpSp>
        <p:sp>
          <p:nvSpPr>
            <p:cNvPr id="20" name="TextBox 17">
              <a:extLst>
                <a:ext uri="{FF2B5EF4-FFF2-40B4-BE49-F238E27FC236}">
                  <a16:creationId xmlns:a16="http://schemas.microsoft.com/office/drawing/2014/main" xmlns="" id="{EF441210-4C50-49F5-8794-F75BECB33F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8400" y="3124200"/>
              <a:ext cx="47000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  <a:cs typeface="Arial" charset="0"/>
                </a:rPr>
                <a:t>‘a’</a:t>
              </a:r>
            </a:p>
          </p:txBody>
        </p:sp>
        <p:sp>
          <p:nvSpPr>
            <p:cNvPr id="21" name="TextBox 18">
              <a:extLst>
                <a:ext uri="{FF2B5EF4-FFF2-40B4-BE49-F238E27FC236}">
                  <a16:creationId xmlns:a16="http://schemas.microsoft.com/office/drawing/2014/main" xmlns="" id="{0EF1B91B-9577-4A21-B1D0-4B4E73A20B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6400" y="3124200"/>
              <a:ext cx="434734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  <a:cs typeface="Arial" charset="0"/>
                </a:rPr>
                <a:t>‘ ’</a:t>
              </a:r>
            </a:p>
          </p:txBody>
        </p:sp>
        <p:sp>
          <p:nvSpPr>
            <p:cNvPr id="22" name="TextBox 19">
              <a:extLst>
                <a:ext uri="{FF2B5EF4-FFF2-40B4-BE49-F238E27FC236}">
                  <a16:creationId xmlns:a16="http://schemas.microsoft.com/office/drawing/2014/main" xmlns="" id="{8166D339-5156-4F3C-94B2-3EFC811FA5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96974" y="3160050"/>
              <a:ext cx="761747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  <a:cs typeface="Arial" charset="0"/>
                </a:rPr>
                <a:t>‘ \0’</a:t>
              </a:r>
            </a:p>
          </p:txBody>
        </p:sp>
        <p:grpSp>
          <p:nvGrpSpPr>
            <p:cNvPr id="23" name="Group 53">
              <a:extLst>
                <a:ext uri="{FF2B5EF4-FFF2-40B4-BE49-F238E27FC236}">
                  <a16:creationId xmlns:a16="http://schemas.microsoft.com/office/drawing/2014/main" xmlns="" id="{2F2EE61C-6B02-4126-8B4B-A5D0D45B35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9186" y="2667000"/>
              <a:ext cx="9041909" cy="939343"/>
              <a:chOff x="259186" y="3657600"/>
              <a:chExt cx="9041909" cy="939343"/>
            </a:xfrm>
          </p:grpSpPr>
          <p:sp>
            <p:nvSpPr>
              <p:cNvPr id="24" name="TextBox 14">
                <a:extLst>
                  <a:ext uri="{FF2B5EF4-FFF2-40B4-BE49-F238E27FC236}">
                    <a16:creationId xmlns:a16="http://schemas.microsoft.com/office/drawing/2014/main" xmlns="" id="{6514B863-7102-4F1A-B4FE-85297E67E4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9186" y="4166056"/>
                <a:ext cx="591829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Comic Sans MS" pitchFamily="66" charset="0"/>
                    <a:cs typeface="Arial" charset="0"/>
                  </a:rPr>
                  <a:t>str</a:t>
                </a:r>
              </a:p>
            </p:txBody>
          </p:sp>
          <p:sp>
            <p:nvSpPr>
              <p:cNvPr id="25" name="TextBox 23">
                <a:extLst>
                  <a:ext uri="{FF2B5EF4-FFF2-40B4-BE49-F238E27FC236}">
                    <a16:creationId xmlns:a16="http://schemas.microsoft.com/office/drawing/2014/main" xmlns="" id="{6F9937A1-65AA-488F-A286-86CFB891209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8200" y="3657600"/>
                <a:ext cx="902811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itchFamily="66" charset="0"/>
                    <a:cs typeface="Arial" charset="0"/>
                  </a:rPr>
                  <a:t>str[0]</a:t>
                </a:r>
              </a:p>
            </p:txBody>
          </p:sp>
          <p:sp>
            <p:nvSpPr>
              <p:cNvPr id="26" name="TextBox 24">
                <a:extLst>
                  <a:ext uri="{FF2B5EF4-FFF2-40B4-BE49-F238E27FC236}">
                    <a16:creationId xmlns:a16="http://schemas.microsoft.com/office/drawing/2014/main" xmlns="" id="{2E4DD53C-1E87-4E58-9299-D3C30664A1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33600" y="3657600"/>
                <a:ext cx="902811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itchFamily="66" charset="0"/>
                    <a:cs typeface="Arial" charset="0"/>
                  </a:rPr>
                  <a:t>str[2]</a:t>
                </a:r>
              </a:p>
            </p:txBody>
          </p:sp>
          <p:sp>
            <p:nvSpPr>
              <p:cNvPr id="27" name="TextBox 25">
                <a:extLst>
                  <a:ext uri="{FF2B5EF4-FFF2-40B4-BE49-F238E27FC236}">
                    <a16:creationId xmlns:a16="http://schemas.microsoft.com/office/drawing/2014/main" xmlns="" id="{4D4ED163-1D0B-46B0-B37E-888A0C7103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5200" y="3657600"/>
                <a:ext cx="902811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itchFamily="66" charset="0"/>
                    <a:cs typeface="Arial" charset="0"/>
                  </a:rPr>
                  <a:t>str[4]</a:t>
                </a:r>
              </a:p>
            </p:txBody>
          </p:sp>
          <p:sp>
            <p:nvSpPr>
              <p:cNvPr id="28" name="TextBox 26">
                <a:extLst>
                  <a:ext uri="{FF2B5EF4-FFF2-40B4-BE49-F238E27FC236}">
                    <a16:creationId xmlns:a16="http://schemas.microsoft.com/office/drawing/2014/main" xmlns="" id="{060DA6AC-4605-4CF8-84FE-B1F031378B8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76800" y="3657600"/>
                <a:ext cx="902811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itchFamily="66" charset="0"/>
                    <a:cs typeface="Arial" charset="0"/>
                  </a:rPr>
                  <a:t>str[6]</a:t>
                </a:r>
              </a:p>
            </p:txBody>
          </p:sp>
          <p:sp>
            <p:nvSpPr>
              <p:cNvPr id="29" name="TextBox 27">
                <a:extLst>
                  <a:ext uri="{FF2B5EF4-FFF2-40B4-BE49-F238E27FC236}">
                    <a16:creationId xmlns:a16="http://schemas.microsoft.com/office/drawing/2014/main" xmlns="" id="{56EA3CAF-E4C8-423A-911F-34B9B33DDD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48400" y="3657600"/>
                <a:ext cx="902811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itchFamily="66" charset="0"/>
                    <a:cs typeface="Arial" charset="0"/>
                  </a:rPr>
                  <a:t>str[8]</a:t>
                </a:r>
              </a:p>
            </p:txBody>
          </p:sp>
          <p:sp>
            <p:nvSpPr>
              <p:cNvPr id="30" name="TextBox 28">
                <a:extLst>
                  <a:ext uri="{FF2B5EF4-FFF2-40B4-BE49-F238E27FC236}">
                    <a16:creationId xmlns:a16="http://schemas.microsoft.com/office/drawing/2014/main" xmlns="" id="{24199E5E-0BA3-42CD-A8E6-0BC89943255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241189" y="3657600"/>
                <a:ext cx="105990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itchFamily="66" charset="0"/>
                    <a:cs typeface="Arial" charset="0"/>
                  </a:rPr>
                  <a:t>str[11]</a:t>
                </a:r>
              </a:p>
            </p:txBody>
          </p:sp>
        </p:grp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303FE74F-E97D-4040-BBB6-A9B1008855B3}"/>
              </a:ext>
            </a:extLst>
          </p:cNvPr>
          <p:cNvSpPr txBox="1"/>
          <p:nvPr/>
        </p:nvSpPr>
        <p:spPr>
          <a:xfrm>
            <a:off x="1511203" y="2627765"/>
            <a:ext cx="4041775" cy="1108075"/>
          </a:xfrm>
          <a:prstGeom prst="rect">
            <a:avLst/>
          </a:prstGeom>
          <a:solidFill>
            <a:srgbClr val="8064A2">
              <a:lumMod val="40000"/>
              <a:lumOff val="60000"/>
            </a:srgbClr>
          </a:solidFill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char str[]=“I am GR8DON”;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str[4]=‘\0’;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printf(“%s”, str);</a:t>
            </a:r>
          </a:p>
        </p:txBody>
      </p:sp>
      <p:grpSp>
        <p:nvGrpSpPr>
          <p:cNvPr id="47" name="Group 12">
            <a:extLst>
              <a:ext uri="{FF2B5EF4-FFF2-40B4-BE49-F238E27FC236}">
                <a16:creationId xmlns:a16="http://schemas.microsoft.com/office/drawing/2014/main" xmlns="" id="{A070EEDC-EB4A-4134-B036-08475B90F572}"/>
              </a:ext>
            </a:extLst>
          </p:cNvPr>
          <p:cNvGrpSpPr>
            <a:grpSpLocks/>
          </p:cNvGrpSpPr>
          <p:nvPr/>
        </p:nvGrpSpPr>
        <p:grpSpPr bwMode="auto">
          <a:xfrm>
            <a:off x="5626003" y="2703965"/>
            <a:ext cx="1112838" cy="887413"/>
            <a:chOff x="6324600" y="3124200"/>
            <a:chExt cx="1112805" cy="888087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xmlns="" id="{525EA5FC-9924-401C-81FB-230358D6605F}"/>
                </a:ext>
              </a:extLst>
            </p:cNvPr>
            <p:cNvSpPr txBox="1"/>
            <p:nvPr/>
          </p:nvSpPr>
          <p:spPr>
            <a:xfrm>
              <a:off x="6324600" y="3581747"/>
              <a:ext cx="836588" cy="430540"/>
            </a:xfrm>
            <a:prstGeom prst="rect">
              <a:avLst/>
            </a:prstGeom>
            <a:solidFill>
              <a:srgbClr val="9BBB59">
                <a:lumMod val="40000"/>
                <a:lumOff val="60000"/>
              </a:srgbClr>
            </a:solidFill>
            <a:ln>
              <a:solidFill>
                <a:srgbClr val="C00000"/>
              </a:solidFill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</a:rPr>
                <a:t>I am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18FFC2EA-BDE7-4A6A-9620-E52ED3375BDA}"/>
                </a:ext>
              </a:extLst>
            </p:cNvPr>
            <p:cNvSpPr txBox="1"/>
            <p:nvPr/>
          </p:nvSpPr>
          <p:spPr>
            <a:xfrm>
              <a:off x="6324600" y="3124200"/>
              <a:ext cx="1112805" cy="430540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  <a:ln>
              <a:solidFill>
                <a:srgbClr val="C00000"/>
              </a:solidFill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</a:rPr>
                <a:t>Output</a:t>
              </a:r>
            </a:p>
          </p:txBody>
        </p:sp>
      </p:grpSp>
      <p:cxnSp>
        <p:nvCxnSpPr>
          <p:cNvPr id="50" name="Elbow Connector 58">
            <a:extLst>
              <a:ext uri="{FF2B5EF4-FFF2-40B4-BE49-F238E27FC236}">
                <a16:creationId xmlns:a16="http://schemas.microsoft.com/office/drawing/2014/main" xmlns="" id="{D8CD38B1-F1F9-4C4D-BDB4-F0F27E455E9A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873403" y="3161165"/>
            <a:ext cx="1752600" cy="381000"/>
          </a:xfrm>
          <a:prstGeom prst="bentConnector3">
            <a:avLst>
              <a:gd name="adj1" fmla="val 50000"/>
            </a:avLst>
          </a:prstGeom>
          <a:noFill/>
          <a:ln w="25400" algn="ctr">
            <a:solidFill>
              <a:srgbClr val="9D0000"/>
            </a:solidFill>
            <a:round/>
            <a:headEnd/>
            <a:tailEnd type="arrow" w="med" len="med"/>
          </a:ln>
        </p:spPr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77317CEF-AA48-4322-8A5E-DB71239E962B}"/>
              </a:ext>
            </a:extLst>
          </p:cNvPr>
          <p:cNvSpPr txBox="1"/>
          <p:nvPr/>
        </p:nvSpPr>
        <p:spPr>
          <a:xfrm>
            <a:off x="1580665" y="5222202"/>
            <a:ext cx="3330575" cy="1446213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int i;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for (i=0; i &lt; 11; i++)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       putchar(str[i]);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}</a:t>
            </a:r>
          </a:p>
        </p:txBody>
      </p:sp>
      <p:grpSp>
        <p:nvGrpSpPr>
          <p:cNvPr id="52" name="Group 68">
            <a:extLst>
              <a:ext uri="{FF2B5EF4-FFF2-40B4-BE49-F238E27FC236}">
                <a16:creationId xmlns:a16="http://schemas.microsoft.com/office/drawing/2014/main" xmlns="" id="{562113A3-29DF-480A-A227-7A4355FDBF15}"/>
              </a:ext>
            </a:extLst>
          </p:cNvPr>
          <p:cNvGrpSpPr>
            <a:grpSpLocks/>
          </p:cNvGrpSpPr>
          <p:nvPr/>
        </p:nvGrpSpPr>
        <p:grpSpPr bwMode="auto">
          <a:xfrm>
            <a:off x="5543065" y="5527002"/>
            <a:ext cx="2041525" cy="887413"/>
            <a:chOff x="5105400" y="5105400"/>
            <a:chExt cx="2040943" cy="888087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B5543D28-D63A-4D5F-8A54-E8B1A2274FB4}"/>
                </a:ext>
              </a:extLst>
            </p:cNvPr>
            <p:cNvSpPr txBox="1"/>
            <p:nvPr/>
          </p:nvSpPr>
          <p:spPr>
            <a:xfrm>
              <a:off x="5105400" y="5105400"/>
              <a:ext cx="1112521" cy="430540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  <a:ln>
              <a:solidFill>
                <a:srgbClr val="C00000"/>
              </a:solidFill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</a:rPr>
                <a:t>Output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xmlns="" id="{49DB1117-BA36-4A5E-95EB-8E9A7376E20E}"/>
                </a:ext>
              </a:extLst>
            </p:cNvPr>
            <p:cNvSpPr txBox="1"/>
            <p:nvPr/>
          </p:nvSpPr>
          <p:spPr>
            <a:xfrm>
              <a:off x="5105400" y="5562947"/>
              <a:ext cx="2040943" cy="430540"/>
            </a:xfrm>
            <a:prstGeom prst="rect">
              <a:avLst/>
            </a:prstGeom>
            <a:solidFill>
              <a:srgbClr val="9BBB59">
                <a:lumMod val="40000"/>
                <a:lumOff val="60000"/>
              </a:srgbClr>
            </a:solidFill>
            <a:ln>
              <a:solidFill>
                <a:srgbClr val="C00000"/>
              </a:solidFill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</a:rPr>
                <a:t>I amGR8DON</a:t>
              </a: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E0642A5D-9AD3-4911-876B-D49F1FCFA8C1}"/>
              </a:ext>
            </a:extLst>
          </p:cNvPr>
          <p:cNvSpPr txBox="1"/>
          <p:nvPr/>
        </p:nvSpPr>
        <p:spPr>
          <a:xfrm>
            <a:off x="7829065" y="3926802"/>
            <a:ext cx="2209800" cy="2800350"/>
          </a:xfrm>
          <a:prstGeom prst="rect">
            <a:avLst/>
          </a:prstGeom>
          <a:gradFill flip="none" rotWithShape="1">
            <a:gsLst>
              <a:gs pos="0">
                <a:srgbClr val="EEECE1">
                  <a:lumMod val="75000"/>
                  <a:tint val="66000"/>
                  <a:satMod val="160000"/>
                </a:srgbClr>
              </a:gs>
              <a:gs pos="50000">
                <a:srgbClr val="EEECE1">
                  <a:lumMod val="75000"/>
                  <a:tint val="44500"/>
                  <a:satMod val="160000"/>
                </a:srgbClr>
              </a:gs>
              <a:gs pos="100000">
                <a:srgbClr val="EEECE1">
                  <a:lumMod val="75000"/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C00000"/>
            </a:solidFill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The character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‘\0’ may be printed differently on screen depending on terminal settings.</a:t>
            </a:r>
          </a:p>
        </p:txBody>
      </p:sp>
      <p:cxnSp>
        <p:nvCxnSpPr>
          <p:cNvPr id="56" name="Elbow Connector 70">
            <a:extLst>
              <a:ext uri="{FF2B5EF4-FFF2-40B4-BE49-F238E27FC236}">
                <a16:creationId xmlns:a16="http://schemas.microsoft.com/office/drawing/2014/main" xmlns="" id="{A2BA98CC-8541-4376-8EC3-D52768A41972}"/>
              </a:ext>
            </a:extLst>
          </p:cNvPr>
          <p:cNvCxnSpPr>
            <a:cxnSpLocks noChangeShapeType="1"/>
            <a:endCxn id="53" idx="1"/>
          </p:cNvCxnSpPr>
          <p:nvPr/>
        </p:nvCxnSpPr>
        <p:spPr bwMode="auto">
          <a:xfrm flipV="1">
            <a:off x="4476265" y="5742902"/>
            <a:ext cx="1066800" cy="393700"/>
          </a:xfrm>
          <a:prstGeom prst="bentConnector3">
            <a:avLst>
              <a:gd name="adj1" fmla="val 50000"/>
            </a:avLst>
          </a:prstGeom>
          <a:noFill/>
          <a:ln w="25400" algn="ctr">
            <a:solidFill>
              <a:srgbClr val="9D0000"/>
            </a:solidFill>
            <a:round/>
            <a:headEnd/>
            <a:tailEnd type="arrow" w="med" len="med"/>
          </a:ln>
        </p:spPr>
      </p:cxnSp>
      <p:cxnSp>
        <p:nvCxnSpPr>
          <p:cNvPr id="57" name="Curved Connector 11">
            <a:extLst>
              <a:ext uri="{FF2B5EF4-FFF2-40B4-BE49-F238E27FC236}">
                <a16:creationId xmlns:a16="http://schemas.microsoft.com/office/drawing/2014/main" xmlns="" id="{3A23B9FC-5B9D-4A60-BE33-64D09DA13F9E}"/>
              </a:ext>
            </a:extLst>
          </p:cNvPr>
          <p:cNvCxnSpPr/>
          <p:nvPr/>
        </p:nvCxnSpPr>
        <p:spPr bwMode="auto">
          <a:xfrm rot="10800000" flipV="1">
            <a:off x="6251885" y="4549722"/>
            <a:ext cx="1747837" cy="1512168"/>
          </a:xfrm>
          <a:prstGeom prst="curvedConnector3">
            <a:avLst>
              <a:gd name="adj1" fmla="val 100762"/>
            </a:avLst>
          </a:pr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Slide Number Placeholder 14">
            <a:extLst>
              <a:ext uri="{FF2B5EF4-FFF2-40B4-BE49-F238E27FC236}">
                <a16:creationId xmlns:a16="http://schemas.microsoft.com/office/drawing/2014/main" xmlns="" id="{A4CC9749-85F1-4D64-B8B6-23B9AF889704}"/>
              </a:ext>
            </a:extLst>
          </p:cNvPr>
          <p:cNvSpPr txBox="1">
            <a:spLocks/>
          </p:cNvSpPr>
          <p:nvPr/>
        </p:nvSpPr>
        <p:spPr>
          <a:xfrm>
            <a:off x="4247665" y="6396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DBF2DD-4017-400A-B431-6CDAD3069103}" type="slidenum">
              <a:rPr lang="hi-IN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</a:t>
            </a:fld>
            <a:endParaRPr lang="hi-IN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0" name="Title 1">
            <a:extLst>
              <a:ext uri="{FF2B5EF4-FFF2-40B4-BE49-F238E27FC236}">
                <a16:creationId xmlns:a16="http://schemas.microsoft.com/office/drawing/2014/main" xmlns="" id="{259DA648-BE94-40D9-8BF1-6149868511FB}"/>
              </a:ext>
            </a:extLst>
          </p:cNvPr>
          <p:cNvSpPr txBox="1">
            <a:spLocks/>
          </p:cNvSpPr>
          <p:nvPr/>
        </p:nvSpPr>
        <p:spPr>
          <a:xfrm>
            <a:off x="179352" y="4123441"/>
            <a:ext cx="6243157" cy="7601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IN" sz="3200" dirty="0">
                <a:solidFill>
                  <a:srgbClr val="4117A9"/>
                </a:solidFill>
                <a:latin typeface="Garamond" panose="02020404030301010803" pitchFamily="18" charset="0"/>
              </a:rPr>
              <a:t>Can still print all elements in the char array…</a:t>
            </a:r>
            <a:endParaRPr lang="en-IN" sz="32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29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1" grpId="0" animBg="1"/>
      <p:bldP spid="55" grpId="0" animBg="1"/>
      <p:bldP spid="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xmlns="" id="{75BF6DED-6EEF-4485-A442-78E16359F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5517" y="2827037"/>
            <a:ext cx="6938683" cy="760193"/>
          </a:xfrm>
        </p:spPr>
        <p:txBody>
          <a:bodyPr>
            <a:noAutofit/>
          </a:bodyPr>
          <a:lstStyle/>
          <a:p>
            <a:pPr algn="l"/>
            <a:r>
              <a:rPr lang="en-IN" sz="6000" dirty="0">
                <a:solidFill>
                  <a:srgbClr val="4117A9"/>
                </a:solidFill>
                <a:latin typeface="Garamond" panose="02020404030301010803" pitchFamily="18" charset="0"/>
              </a:rPr>
              <a:t>Operations on Strings</a:t>
            </a:r>
            <a:endParaRPr lang="en-IN" sz="60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3405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75BF6DED-6EEF-4485-A442-78E16359F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53" y="222150"/>
            <a:ext cx="10972800" cy="760193"/>
          </a:xfrm>
        </p:spPr>
        <p:txBody>
          <a:bodyPr>
            <a:normAutofit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Some common operations on strings</a:t>
            </a:r>
            <a:endParaRPr lang="en-IN" sz="48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xmlns="" id="{E67E4FF2-3651-4744-B7C1-3FA165528FFB}"/>
              </a:ext>
            </a:extLst>
          </p:cNvPr>
          <p:cNvSpPr txBox="1">
            <a:spLocks/>
          </p:cNvSpPr>
          <p:nvPr/>
        </p:nvSpPr>
        <p:spPr>
          <a:xfrm>
            <a:off x="736406" y="1300053"/>
            <a:ext cx="10735856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mic Sans MS" panose="030F0702030302020204" pitchFamily="66" charset="0"/>
              </a:rPr>
              <a:t>Compute the </a:t>
            </a:r>
            <a:r>
              <a:rPr lang="en-US" i="1" dirty="0">
                <a:solidFill>
                  <a:srgbClr val="FF0000"/>
                </a:solidFill>
                <a:latin typeface="Comic Sans MS" panose="030F0702030302020204" pitchFamily="66" charset="0"/>
              </a:rPr>
              <a:t>length</a:t>
            </a:r>
            <a:r>
              <a:rPr lang="en-US" dirty="0">
                <a:latin typeface="Comic Sans MS" panose="030F0702030302020204" pitchFamily="66" charset="0"/>
              </a:rPr>
              <a:t> of a string.</a:t>
            </a:r>
          </a:p>
          <a:p>
            <a:r>
              <a:rPr lang="en-US" i="1" dirty="0">
                <a:solidFill>
                  <a:srgbClr val="FF0000"/>
                </a:solidFill>
                <a:latin typeface="Comic Sans MS" panose="030F0702030302020204" pitchFamily="66" charset="0"/>
              </a:rPr>
              <a:t>Copy</a:t>
            </a:r>
            <a:r>
              <a:rPr lang="en-US" i="1" dirty="0">
                <a:latin typeface="Comic Sans MS" panose="030F0702030302020204" pitchFamily="66" charset="0"/>
              </a:rPr>
              <a:t> one string into another string variable</a:t>
            </a:r>
          </a:p>
          <a:p>
            <a:r>
              <a:rPr lang="en-US" i="1" dirty="0">
                <a:solidFill>
                  <a:srgbClr val="FF0000"/>
                </a:solidFill>
                <a:latin typeface="Comic Sans MS" panose="030F0702030302020204" pitchFamily="66" charset="0"/>
              </a:rPr>
              <a:t>Concatenate</a:t>
            </a:r>
            <a:r>
              <a:rPr lang="en-US" dirty="0">
                <a:latin typeface="Comic Sans MS" panose="030F0702030302020204" pitchFamily="66" charset="0"/>
              </a:rPr>
              <a:t> one string with another.</a:t>
            </a:r>
          </a:p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Search</a:t>
            </a:r>
            <a:r>
              <a:rPr lang="en-US" dirty="0">
                <a:latin typeface="Comic Sans MS" panose="030F0702030302020204" pitchFamily="66" charset="0"/>
              </a:rPr>
              <a:t> for a </a:t>
            </a:r>
            <a:r>
              <a:rPr lang="en-US" i="1" dirty="0">
                <a:solidFill>
                  <a:srgbClr val="FF0000"/>
                </a:solidFill>
                <a:latin typeface="Comic Sans MS" panose="030F0702030302020204" pitchFamily="66" charset="0"/>
              </a:rPr>
              <a:t>substring</a:t>
            </a:r>
            <a:r>
              <a:rPr lang="en-US" dirty="0">
                <a:latin typeface="Comic Sans MS" panose="030F0702030302020204" pitchFamily="66" charset="0"/>
              </a:rPr>
              <a:t> in a given string.</a:t>
            </a:r>
          </a:p>
          <a:p>
            <a:r>
              <a:rPr lang="en-US" i="1" dirty="0">
                <a:solidFill>
                  <a:srgbClr val="FF0000"/>
                </a:solidFill>
                <a:latin typeface="Comic Sans MS" panose="030F0702030302020204" pitchFamily="66" charset="0"/>
              </a:rPr>
              <a:t>Reverse</a:t>
            </a:r>
            <a:r>
              <a:rPr lang="en-US" dirty="0">
                <a:latin typeface="Comic Sans MS" panose="030F0702030302020204" pitchFamily="66" charset="0"/>
              </a:rPr>
              <a:t> a string</a:t>
            </a:r>
          </a:p>
          <a:p>
            <a:r>
              <a:rPr lang="en-US" dirty="0">
                <a:latin typeface="Comic Sans MS" panose="030F0702030302020204" pitchFamily="66" charset="0"/>
              </a:rPr>
              <a:t>Find first/last/k-</a:t>
            </a:r>
            <a:r>
              <a:rPr lang="en-US" dirty="0" err="1">
                <a:latin typeface="Comic Sans MS" panose="030F0702030302020204" pitchFamily="66" charset="0"/>
              </a:rPr>
              <a:t>th</a:t>
            </a:r>
            <a:r>
              <a:rPr lang="en-US" dirty="0">
                <a:latin typeface="Comic Sans MS" panose="030F0702030302020204" pitchFamily="66" charset="0"/>
              </a:rPr>
              <a:t> occurrence of a </a:t>
            </a:r>
            <a:r>
              <a:rPr lang="en-US" i="1" dirty="0">
                <a:latin typeface="Comic Sans MS" panose="030F0702030302020204" pitchFamily="66" charset="0"/>
              </a:rPr>
              <a:t>character</a:t>
            </a:r>
            <a:r>
              <a:rPr lang="en-US" dirty="0">
                <a:latin typeface="Comic Sans MS" panose="030F0702030302020204" pitchFamily="66" charset="0"/>
              </a:rPr>
              <a:t> in a string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… and more</a:t>
            </a:r>
          </a:p>
          <a:p>
            <a:r>
              <a:rPr lang="en-US" dirty="0">
                <a:latin typeface="Comic Sans MS" panose="030F0702030302020204" pitchFamily="66" charset="0"/>
              </a:rPr>
              <a:t>Case sensitive/</a:t>
            </a:r>
            <a:r>
              <a:rPr lang="en-US" i="1" dirty="0">
                <a:latin typeface="Comic Sans MS" panose="030F0702030302020204" pitchFamily="66" charset="0"/>
              </a:rPr>
              <a:t>insensitive</a:t>
            </a:r>
            <a:r>
              <a:rPr lang="en-US" dirty="0">
                <a:latin typeface="Comic Sans MS" panose="030F0702030302020204" pitchFamily="66" charset="0"/>
              </a:rPr>
              <a:t> versions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B4BEE18C-5AEB-498D-BD8B-EBC7562DDF78}"/>
              </a:ext>
            </a:extLst>
          </p:cNvPr>
          <p:cNvGrpSpPr/>
          <p:nvPr/>
        </p:nvGrpSpPr>
        <p:grpSpPr>
          <a:xfrm>
            <a:off x="9894104" y="1232466"/>
            <a:ext cx="1858617" cy="904461"/>
            <a:chOff x="3286682" y="2292350"/>
            <a:chExt cx="1858617" cy="904461"/>
          </a:xfrm>
        </p:grpSpPr>
        <p:sp>
          <p:nvSpPr>
            <p:cNvPr id="24" name="Rounded Rectangle 8">
              <a:extLst>
                <a:ext uri="{FF2B5EF4-FFF2-40B4-BE49-F238E27FC236}">
                  <a16:creationId xmlns:a16="http://schemas.microsoft.com/office/drawing/2014/main" xmlns="" id="{2EE379BE-4D81-467E-B2C3-572E24B8082C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xmlns="" id="{93022BEF-CCA4-405E-B002-5DB18FFF046C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xmlns="" id="{E621C7A4-21DF-4390-A0F0-1C900204F46F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7" name="Rectangular Callout 12">
            <a:extLst>
              <a:ext uri="{FF2B5EF4-FFF2-40B4-BE49-F238E27FC236}">
                <a16:creationId xmlns:a16="http://schemas.microsoft.com/office/drawing/2014/main" xmlns="" id="{88B90253-BBCC-446C-84E9-3AE5D33AB6D2}"/>
              </a:ext>
            </a:extLst>
          </p:cNvPr>
          <p:cNvSpPr/>
          <p:nvPr/>
        </p:nvSpPr>
        <p:spPr>
          <a:xfrm>
            <a:off x="8749096" y="2558783"/>
            <a:ext cx="2477057" cy="1234410"/>
          </a:xfrm>
          <a:prstGeom prst="wedgeRectCallout">
            <a:avLst>
              <a:gd name="adj1" fmla="val 38432"/>
              <a:gd name="adj2" fmla="val -93248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>
              <a:defRPr/>
            </a:pPr>
            <a:r>
              <a:rPr lang="en-IN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solve all these problems </a:t>
            </a:r>
            <a:r>
              <a:rPr lang="en-IN" sz="2000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loops</a:t>
            </a:r>
            <a:r>
              <a:rPr lang="en-IN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looking at the string char by char</a:t>
            </a:r>
            <a:endParaRPr lang="en-US" sz="20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ular Callout 12">
            <a:extLst>
              <a:ext uri="{FF2B5EF4-FFF2-40B4-BE49-F238E27FC236}">
                <a16:creationId xmlns:a16="http://schemas.microsoft.com/office/drawing/2014/main" xmlns="" id="{5447D964-8D60-403F-B8A4-ABC645C22CBC}"/>
              </a:ext>
            </a:extLst>
          </p:cNvPr>
          <p:cNvSpPr/>
          <p:nvPr/>
        </p:nvSpPr>
        <p:spPr>
          <a:xfrm>
            <a:off x="9173293" y="4940742"/>
            <a:ext cx="2477057" cy="1234410"/>
          </a:xfrm>
          <a:prstGeom prst="wedgeRectCallout">
            <a:avLst>
              <a:gd name="adj1" fmla="val 26024"/>
              <a:gd name="adj2" fmla="val -154252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>
              <a:defRPr/>
            </a:pPr>
            <a:r>
              <a:rPr lang="en-IN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by using pre-defined functions in a header file called </a:t>
            </a:r>
            <a:r>
              <a:rPr lang="en-IN" sz="2000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string.h</a:t>
            </a:r>
            <a:r>
              <a:rPr lang="en-IN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en-US" sz="20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824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  <p:bldP spid="27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75BF6DED-6EEF-4485-A442-78E16359F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235" y="203326"/>
            <a:ext cx="10972800" cy="760193"/>
          </a:xfrm>
        </p:spPr>
        <p:txBody>
          <a:bodyPr>
            <a:normAutofit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Computing the length of a string</a:t>
            </a:r>
            <a:endParaRPr lang="en-IN" sz="48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D0CF7DB-DFE2-4E88-9317-5360373291FD}"/>
              </a:ext>
            </a:extLst>
          </p:cNvPr>
          <p:cNvSpPr/>
          <p:nvPr/>
        </p:nvSpPr>
        <p:spPr>
          <a:xfrm>
            <a:off x="2046001" y="1469599"/>
            <a:ext cx="8682958" cy="2556834"/>
          </a:xfrm>
          <a:prstGeom prst="rect">
            <a:avLst/>
          </a:prstGeom>
          <a:solidFill>
            <a:srgbClr val="4F81BD">
              <a:alpha val="0"/>
            </a:srgbClr>
          </a:solidFill>
          <a:ln w="25400" cap="flat" cmpd="sng" algn="ctr">
            <a:solidFill>
              <a:srgbClr val="FF00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3200" kern="0" dirty="0">
                <a:latin typeface="Calibri"/>
              </a:rPr>
              <a:t>char str[10] = “Hello”;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3200" kern="0" dirty="0">
                <a:latin typeface="Calibri"/>
              </a:rPr>
              <a:t>int </a:t>
            </a:r>
            <a:r>
              <a:rPr lang="en-IN" sz="3200" kern="0" dirty="0" err="1">
                <a:latin typeface="Calibri"/>
              </a:rPr>
              <a:t>i</a:t>
            </a:r>
            <a:r>
              <a:rPr lang="en-IN" sz="3200" kern="0" dirty="0">
                <a:latin typeface="Calibri"/>
              </a:rPr>
              <a:t> = 0;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3200" kern="0" dirty="0">
                <a:latin typeface="Calibri"/>
              </a:rPr>
              <a:t>while(str[</a:t>
            </a:r>
            <a:r>
              <a:rPr lang="en-IN" sz="3200" kern="0" dirty="0" err="1">
                <a:latin typeface="Calibri"/>
              </a:rPr>
              <a:t>i</a:t>
            </a:r>
            <a:r>
              <a:rPr lang="en-IN" sz="3200" kern="0" dirty="0">
                <a:latin typeface="Calibri"/>
              </a:rPr>
              <a:t>] != ’\0’)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3200" kern="0" dirty="0">
                <a:latin typeface="Calibri"/>
              </a:rPr>
              <a:t>    </a:t>
            </a:r>
            <a:r>
              <a:rPr lang="en-IN" sz="3200" kern="0" dirty="0" err="1">
                <a:latin typeface="Calibri"/>
              </a:rPr>
              <a:t>i</a:t>
            </a:r>
            <a:r>
              <a:rPr lang="en-IN" sz="3200" kern="0" dirty="0">
                <a:latin typeface="Calibri"/>
              </a:rPr>
              <a:t>++;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3200" kern="0" dirty="0" err="1">
                <a:latin typeface="Calibri"/>
              </a:rPr>
              <a:t>printf</a:t>
            </a:r>
            <a:r>
              <a:rPr lang="en-IN" sz="3200" kern="0" dirty="0">
                <a:latin typeface="Calibri"/>
              </a:rPr>
              <a:t>(“Length of %s is %d”,</a:t>
            </a:r>
            <a:r>
              <a:rPr lang="en-IN" sz="3200" kern="0" dirty="0" err="1">
                <a:latin typeface="Calibri"/>
              </a:rPr>
              <a:t>str,i</a:t>
            </a:r>
            <a:r>
              <a:rPr lang="en-IN" sz="3200" kern="0" dirty="0">
                <a:latin typeface="Calibri"/>
              </a:rPr>
              <a:t>);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672A0D24-3788-490E-9B03-37FCBE65CD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9245" y="4490414"/>
            <a:ext cx="1946345" cy="1946345"/>
          </a:xfrm>
          <a:prstGeom prst="rect">
            <a:avLst/>
          </a:prstGeom>
        </p:spPr>
      </p:pic>
      <p:sp>
        <p:nvSpPr>
          <p:cNvPr id="11" name="Rectangular Callout 13">
            <a:extLst>
              <a:ext uri="{FF2B5EF4-FFF2-40B4-BE49-F238E27FC236}">
                <a16:creationId xmlns:a16="http://schemas.microsoft.com/office/drawing/2014/main" xmlns="" id="{5986FA81-5327-4561-B006-0175724F1158}"/>
              </a:ext>
            </a:extLst>
          </p:cNvPr>
          <p:cNvSpPr/>
          <p:nvPr/>
        </p:nvSpPr>
        <p:spPr>
          <a:xfrm>
            <a:off x="3794531" y="4384406"/>
            <a:ext cx="2553383" cy="2280241"/>
          </a:xfrm>
          <a:prstGeom prst="wedgeRectCallout">
            <a:avLst>
              <a:gd name="adj1" fmla="val -96163"/>
              <a:gd name="adj2" fmla="val 2341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>
              <a:defRPr/>
            </a:pPr>
            <a:r>
              <a:rPr lang="en-IN" sz="2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find the length of not a fixed string but </a:t>
            </a:r>
            <a:r>
              <a:rPr lang="en-IN" sz="2400" i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en-IN" sz="2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string provided by user?</a:t>
            </a:r>
            <a:endParaRPr lang="en-US" sz="24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CF7D9B64-C293-448F-A7EF-79D25E59DF7C}"/>
              </a:ext>
            </a:extLst>
          </p:cNvPr>
          <p:cNvGrpSpPr/>
          <p:nvPr/>
        </p:nvGrpSpPr>
        <p:grpSpPr>
          <a:xfrm>
            <a:off x="9824948" y="4936170"/>
            <a:ext cx="1858617" cy="904461"/>
            <a:chOff x="3286682" y="2292350"/>
            <a:chExt cx="1858617" cy="904461"/>
          </a:xfrm>
        </p:grpSpPr>
        <p:sp>
          <p:nvSpPr>
            <p:cNvPr id="13" name="Rounded Rectangle 8">
              <a:extLst>
                <a:ext uri="{FF2B5EF4-FFF2-40B4-BE49-F238E27FC236}">
                  <a16:creationId xmlns:a16="http://schemas.microsoft.com/office/drawing/2014/main" xmlns="" id="{9335B0D3-4C38-4353-B501-319A4D9F3BA6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xmlns="" id="{C154BC52-77A6-4B04-8107-08F402453544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02B4BC30-F7A4-483F-B1CF-ED6BF239E548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6" name="Rectangular Callout 12">
            <a:extLst>
              <a:ext uri="{FF2B5EF4-FFF2-40B4-BE49-F238E27FC236}">
                <a16:creationId xmlns:a16="http://schemas.microsoft.com/office/drawing/2014/main" xmlns="" id="{FCC1E4AC-3150-4F76-AF25-6076123D0A38}"/>
              </a:ext>
            </a:extLst>
          </p:cNvPr>
          <p:cNvSpPr/>
          <p:nvPr/>
        </p:nvSpPr>
        <p:spPr>
          <a:xfrm>
            <a:off x="6766642" y="4235818"/>
            <a:ext cx="2477057" cy="1896041"/>
          </a:xfrm>
          <a:prstGeom prst="wedgeRectCallout">
            <a:avLst>
              <a:gd name="adj1" fmla="val 77518"/>
              <a:gd name="adj2" fmla="val 3120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>
              <a:defRPr/>
            </a:pPr>
            <a:r>
              <a:rPr lang="en-IN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 the length char by char using </a:t>
            </a:r>
            <a:r>
              <a:rPr lang="en-IN" sz="2000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getchar</a:t>
            </a:r>
            <a:r>
              <a:rPr lang="en-IN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a loop, or use </a:t>
            </a:r>
            <a:r>
              <a:rPr lang="en-IN" sz="2000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strlen</a:t>
            </a:r>
            <a:r>
              <a:rPr lang="en-IN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function in </a:t>
            </a:r>
            <a:r>
              <a:rPr lang="en-IN" sz="20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string.h</a:t>
            </a:r>
            <a:endParaRPr lang="en-US" sz="20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086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uiExpand="1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75BF6DED-6EEF-4485-A442-78E16359F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235" y="203326"/>
            <a:ext cx="10972800" cy="760193"/>
          </a:xfrm>
        </p:spPr>
        <p:txBody>
          <a:bodyPr>
            <a:normAutofit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Read a string and also compute its length</a:t>
            </a:r>
            <a:endParaRPr lang="en-IN" sz="48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D0CF7DB-DFE2-4E88-9317-5360373291FD}"/>
              </a:ext>
            </a:extLst>
          </p:cNvPr>
          <p:cNvSpPr/>
          <p:nvPr/>
        </p:nvSpPr>
        <p:spPr>
          <a:xfrm>
            <a:off x="1260183" y="963519"/>
            <a:ext cx="4687260" cy="5560227"/>
          </a:xfrm>
          <a:prstGeom prst="rect">
            <a:avLst/>
          </a:prstGeom>
          <a:solidFill>
            <a:srgbClr val="4F81BD">
              <a:alpha val="0"/>
            </a:srgbClr>
          </a:solidFill>
          <a:ln w="25400" cap="flat" cmpd="sng" algn="ctr">
            <a:solidFill>
              <a:srgbClr val="FF00FF"/>
            </a:solidFill>
            <a:prstDash val="solid"/>
          </a:ln>
          <a:effectLst/>
        </p:spPr>
        <p:txBody>
          <a:bodyPr rtlCol="0" anchor="ctr"/>
          <a:lstStyle/>
          <a:p>
            <a:pPr lvl="0">
              <a:defRPr/>
            </a:pPr>
            <a:r>
              <a:rPr lang="en-GB" sz="2400" kern="0" dirty="0">
                <a:latin typeface="Calibri"/>
              </a:rPr>
              <a:t>int main() {</a:t>
            </a:r>
          </a:p>
          <a:p>
            <a:pPr lvl="0">
              <a:defRPr/>
            </a:pPr>
            <a:r>
              <a:rPr lang="en-GB" sz="2400" kern="0" dirty="0">
                <a:latin typeface="Calibri"/>
              </a:rPr>
              <a:t>    char str[100];</a:t>
            </a:r>
          </a:p>
          <a:p>
            <a:pPr lvl="0">
              <a:defRPr/>
            </a:pPr>
            <a:r>
              <a:rPr lang="en-GB" sz="2400" kern="0" dirty="0">
                <a:latin typeface="Calibri"/>
              </a:rPr>
              <a:t>    char </a:t>
            </a:r>
            <a:r>
              <a:rPr lang="en-GB" sz="2400" kern="0" dirty="0" err="1">
                <a:latin typeface="Calibri"/>
              </a:rPr>
              <a:t>ch</a:t>
            </a:r>
            <a:r>
              <a:rPr lang="en-GB" sz="2400" kern="0" dirty="0">
                <a:latin typeface="Calibri"/>
              </a:rPr>
              <a:t>;</a:t>
            </a:r>
          </a:p>
          <a:p>
            <a:pPr lvl="0">
              <a:defRPr/>
            </a:pPr>
            <a:r>
              <a:rPr lang="en-GB" sz="2400" kern="0" dirty="0">
                <a:latin typeface="Calibri"/>
              </a:rPr>
              <a:t>    int </a:t>
            </a:r>
            <a:r>
              <a:rPr lang="en-GB" sz="2400" kern="0" dirty="0" err="1">
                <a:latin typeface="Calibri"/>
              </a:rPr>
              <a:t>i</a:t>
            </a:r>
            <a:r>
              <a:rPr lang="en-GB" sz="2400" kern="0" dirty="0">
                <a:latin typeface="Calibri"/>
              </a:rPr>
              <a:t> = 0;</a:t>
            </a:r>
          </a:p>
          <a:p>
            <a:pPr lvl="0">
              <a:defRPr/>
            </a:pPr>
            <a:r>
              <a:rPr lang="en-GB" sz="2400" kern="0" dirty="0">
                <a:latin typeface="Calibri"/>
              </a:rPr>
              <a:t>    </a:t>
            </a:r>
            <a:r>
              <a:rPr lang="en-GB" sz="2400" kern="0" dirty="0" err="1">
                <a:latin typeface="Calibri"/>
              </a:rPr>
              <a:t>ch</a:t>
            </a:r>
            <a:r>
              <a:rPr lang="en-GB" sz="2400" kern="0" dirty="0">
                <a:latin typeface="Calibri"/>
              </a:rPr>
              <a:t> = </a:t>
            </a:r>
            <a:r>
              <a:rPr lang="en-GB" sz="2400" kern="0" dirty="0" err="1">
                <a:latin typeface="Calibri"/>
              </a:rPr>
              <a:t>getchar</a:t>
            </a:r>
            <a:r>
              <a:rPr lang="en-GB" sz="2400" kern="0" dirty="0">
                <a:latin typeface="Calibri"/>
              </a:rPr>
              <a:t>();</a:t>
            </a:r>
          </a:p>
          <a:p>
            <a:pPr lvl="0">
              <a:defRPr/>
            </a:pPr>
            <a:r>
              <a:rPr lang="en-GB" sz="2400" kern="0" dirty="0">
                <a:latin typeface="Calibri"/>
              </a:rPr>
              <a:t>    while(1){</a:t>
            </a:r>
          </a:p>
          <a:p>
            <a:pPr lvl="0">
              <a:defRPr/>
            </a:pPr>
            <a:r>
              <a:rPr lang="en-GB" sz="2400" kern="0" dirty="0">
                <a:latin typeface="Calibri"/>
              </a:rPr>
              <a:t>        if(</a:t>
            </a:r>
            <a:r>
              <a:rPr lang="en-GB" sz="2400" kern="0" dirty="0" err="1">
                <a:latin typeface="Calibri"/>
              </a:rPr>
              <a:t>ch</a:t>
            </a:r>
            <a:r>
              <a:rPr lang="en-GB" sz="2400" kern="0" dirty="0">
                <a:latin typeface="Calibri"/>
              </a:rPr>
              <a:t>==‘\n’) break;</a:t>
            </a:r>
          </a:p>
          <a:p>
            <a:pPr lvl="0">
              <a:defRPr/>
            </a:pPr>
            <a:r>
              <a:rPr lang="en-GB" sz="2400" kern="0" dirty="0">
                <a:latin typeface="Calibri"/>
              </a:rPr>
              <a:t>        str[</a:t>
            </a:r>
            <a:r>
              <a:rPr lang="en-GB" sz="2400" kern="0" dirty="0" err="1">
                <a:latin typeface="Calibri"/>
              </a:rPr>
              <a:t>i</a:t>
            </a:r>
            <a:r>
              <a:rPr lang="en-GB" sz="2400" kern="0" dirty="0">
                <a:latin typeface="Calibri"/>
              </a:rPr>
              <a:t>] = </a:t>
            </a:r>
            <a:r>
              <a:rPr lang="en-GB" sz="2400" kern="0" dirty="0" err="1">
                <a:latin typeface="Calibri"/>
              </a:rPr>
              <a:t>ch</a:t>
            </a:r>
            <a:r>
              <a:rPr lang="en-GB" sz="2400" kern="0" dirty="0">
                <a:latin typeface="Calibri"/>
              </a:rPr>
              <a:t>;</a:t>
            </a:r>
          </a:p>
          <a:p>
            <a:pPr lvl="0">
              <a:defRPr/>
            </a:pPr>
            <a:r>
              <a:rPr lang="en-GB" sz="2400" kern="0" dirty="0">
                <a:latin typeface="Calibri"/>
              </a:rPr>
              <a:t>        ++</a:t>
            </a:r>
            <a:r>
              <a:rPr lang="en-GB" sz="2400" kern="0" dirty="0" err="1">
                <a:latin typeface="Calibri"/>
              </a:rPr>
              <a:t>i</a:t>
            </a:r>
            <a:r>
              <a:rPr lang="en-GB" sz="2400" kern="0" dirty="0">
                <a:latin typeface="Calibri"/>
              </a:rPr>
              <a:t>;</a:t>
            </a:r>
          </a:p>
          <a:p>
            <a:pPr lvl="0">
              <a:defRPr/>
            </a:pPr>
            <a:r>
              <a:rPr lang="en-GB" sz="2400" kern="0" dirty="0">
                <a:latin typeface="Calibri"/>
              </a:rPr>
              <a:t>        </a:t>
            </a:r>
            <a:r>
              <a:rPr lang="en-GB" sz="2400" kern="0" dirty="0" err="1">
                <a:latin typeface="Calibri"/>
              </a:rPr>
              <a:t>ch</a:t>
            </a:r>
            <a:r>
              <a:rPr lang="en-GB" sz="2400" kern="0" dirty="0">
                <a:latin typeface="Calibri"/>
              </a:rPr>
              <a:t> = </a:t>
            </a:r>
            <a:r>
              <a:rPr lang="en-GB" sz="2400" kern="0" dirty="0" err="1">
                <a:latin typeface="Calibri"/>
              </a:rPr>
              <a:t>getchar</a:t>
            </a:r>
            <a:r>
              <a:rPr lang="en-GB" sz="2400" kern="0" dirty="0">
                <a:latin typeface="Calibri"/>
              </a:rPr>
              <a:t>();</a:t>
            </a:r>
          </a:p>
          <a:p>
            <a:pPr lvl="0">
              <a:defRPr/>
            </a:pPr>
            <a:r>
              <a:rPr lang="en-GB" sz="2400" kern="0" dirty="0">
                <a:latin typeface="Calibri"/>
              </a:rPr>
              <a:t>    }</a:t>
            </a:r>
          </a:p>
          <a:p>
            <a:pPr lvl="0">
              <a:defRPr/>
            </a:pPr>
            <a:r>
              <a:rPr lang="en-GB" sz="2400" kern="0" dirty="0">
                <a:latin typeface="Calibri"/>
              </a:rPr>
              <a:t>    str[</a:t>
            </a:r>
            <a:r>
              <a:rPr lang="en-GB" sz="2400" kern="0" dirty="0" err="1">
                <a:latin typeface="Calibri"/>
              </a:rPr>
              <a:t>i</a:t>
            </a:r>
            <a:r>
              <a:rPr lang="en-GB" sz="2400" kern="0" dirty="0">
                <a:latin typeface="Calibri"/>
              </a:rPr>
              <a:t>] = ‘\0’;</a:t>
            </a:r>
          </a:p>
          <a:p>
            <a:pPr lvl="0">
              <a:defRPr/>
            </a:pPr>
            <a:r>
              <a:rPr lang="en-GB" sz="2400" kern="0" dirty="0">
                <a:latin typeface="Calibri"/>
              </a:rPr>
              <a:t>    </a:t>
            </a:r>
            <a:r>
              <a:rPr lang="en-GB" sz="2400" kern="0" dirty="0" err="1">
                <a:latin typeface="Calibri"/>
              </a:rPr>
              <a:t>printf</a:t>
            </a:r>
            <a:r>
              <a:rPr lang="en-GB" sz="2400" kern="0" dirty="0">
                <a:latin typeface="Calibri"/>
              </a:rPr>
              <a:t>("Length of %s is %d",</a:t>
            </a:r>
            <a:r>
              <a:rPr lang="en-GB" sz="2400" kern="0" dirty="0" err="1">
                <a:latin typeface="Calibri"/>
              </a:rPr>
              <a:t>str,i</a:t>
            </a:r>
            <a:r>
              <a:rPr lang="en-GB" sz="2400" kern="0" dirty="0">
                <a:latin typeface="Calibri"/>
              </a:rPr>
              <a:t>);</a:t>
            </a:r>
          </a:p>
          <a:p>
            <a:pPr lvl="0">
              <a:defRPr/>
            </a:pPr>
            <a:r>
              <a:rPr lang="en-GB" sz="2400" kern="0" dirty="0">
                <a:latin typeface="Calibri"/>
              </a:rPr>
              <a:t>    return 0;</a:t>
            </a:r>
          </a:p>
          <a:p>
            <a:pPr lvl="0">
              <a:defRPr/>
            </a:pPr>
            <a:r>
              <a:rPr lang="en-GB" sz="2400" kern="0" dirty="0">
                <a:latin typeface="Calibri"/>
              </a:rPr>
              <a:t>}</a:t>
            </a:r>
            <a:endParaRPr lang="en-IN" sz="2400" kern="0" dirty="0">
              <a:latin typeface="Calibri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6DB25E6A-78E0-4D52-A1C9-25B8224C18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87439" y="1124590"/>
            <a:ext cx="1946345" cy="1946345"/>
          </a:xfrm>
          <a:prstGeom prst="rect">
            <a:avLst/>
          </a:prstGeom>
        </p:spPr>
      </p:pic>
      <p:sp>
        <p:nvSpPr>
          <p:cNvPr id="17" name="Rectangular Callout 13">
            <a:extLst>
              <a:ext uri="{FF2B5EF4-FFF2-40B4-BE49-F238E27FC236}">
                <a16:creationId xmlns:a16="http://schemas.microsoft.com/office/drawing/2014/main" xmlns="" id="{DD115560-C535-436C-86D3-1D7C77ADF73D}"/>
              </a:ext>
            </a:extLst>
          </p:cNvPr>
          <p:cNvSpPr/>
          <p:nvPr/>
        </p:nvSpPr>
        <p:spPr>
          <a:xfrm>
            <a:off x="9027358" y="1032382"/>
            <a:ext cx="2553383" cy="2038553"/>
          </a:xfrm>
          <a:prstGeom prst="wedgeRectCallout">
            <a:avLst>
              <a:gd name="adj1" fmla="val -91047"/>
              <a:gd name="adj2" fmla="val -21695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>
              <a:defRPr/>
            </a:pPr>
            <a:r>
              <a:rPr lang="en-IN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will enter a string and end it with newline. Please store it in a string named </a:t>
            </a:r>
            <a:r>
              <a:rPr lang="en-IN" sz="2000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</a:t>
            </a:r>
            <a:r>
              <a:rPr lang="en-IN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compute its length</a:t>
            </a:r>
            <a:endParaRPr lang="en-US" sz="20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ular Callout 13">
            <a:extLst>
              <a:ext uri="{FF2B5EF4-FFF2-40B4-BE49-F238E27FC236}">
                <a16:creationId xmlns:a16="http://schemas.microsoft.com/office/drawing/2014/main" xmlns="" id="{E77501D0-4957-42D7-9E04-218F678146B6}"/>
              </a:ext>
            </a:extLst>
          </p:cNvPr>
          <p:cNvSpPr/>
          <p:nvPr/>
        </p:nvSpPr>
        <p:spPr>
          <a:xfrm>
            <a:off x="4499489" y="2409724"/>
            <a:ext cx="1809103" cy="587050"/>
          </a:xfrm>
          <a:prstGeom prst="wedgeRectCallout">
            <a:avLst>
              <a:gd name="adj1" fmla="val -106763"/>
              <a:gd name="adj2" fmla="val 3175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>
              <a:defRPr/>
            </a:pPr>
            <a:r>
              <a:rPr lang="en-IN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 the first character</a:t>
            </a:r>
            <a:endParaRPr lang="en-US" sz="20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ular Callout 13">
            <a:extLst>
              <a:ext uri="{FF2B5EF4-FFF2-40B4-BE49-F238E27FC236}">
                <a16:creationId xmlns:a16="http://schemas.microsoft.com/office/drawing/2014/main" xmlns="" id="{A1187176-3311-4FDF-B561-A4689B41C062}"/>
              </a:ext>
            </a:extLst>
          </p:cNvPr>
          <p:cNvSpPr/>
          <p:nvPr/>
        </p:nvSpPr>
        <p:spPr>
          <a:xfrm>
            <a:off x="6147072" y="3136893"/>
            <a:ext cx="3118847" cy="374313"/>
          </a:xfrm>
          <a:prstGeom prst="wedgeRectCallout">
            <a:avLst>
              <a:gd name="adj1" fmla="val -114476"/>
              <a:gd name="adj2" fmla="val 30040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>
              <a:defRPr/>
            </a:pPr>
            <a:r>
              <a:rPr lang="en-IN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found a newline, break</a:t>
            </a:r>
            <a:endParaRPr lang="en-US" sz="20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ular Callout 13">
            <a:extLst>
              <a:ext uri="{FF2B5EF4-FFF2-40B4-BE49-F238E27FC236}">
                <a16:creationId xmlns:a16="http://schemas.microsoft.com/office/drawing/2014/main" xmlns="" id="{E1CD6542-DF85-4D77-93C9-ADFBD8FF7C9E}"/>
              </a:ext>
            </a:extLst>
          </p:cNvPr>
          <p:cNvSpPr/>
          <p:nvPr/>
        </p:nvSpPr>
        <p:spPr>
          <a:xfrm>
            <a:off x="4893026" y="4176286"/>
            <a:ext cx="3006161" cy="374313"/>
          </a:xfrm>
          <a:prstGeom prst="wedgeRectCallout">
            <a:avLst>
              <a:gd name="adj1" fmla="val -86468"/>
              <a:gd name="adj2" fmla="val 50268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>
              <a:defRPr/>
            </a:pPr>
            <a:r>
              <a:rPr lang="en-IN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 the next character</a:t>
            </a:r>
            <a:endParaRPr lang="en-US" sz="20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ular Callout 13">
            <a:extLst>
              <a:ext uri="{FF2B5EF4-FFF2-40B4-BE49-F238E27FC236}">
                <a16:creationId xmlns:a16="http://schemas.microsoft.com/office/drawing/2014/main" xmlns="" id="{C23B9ACE-F2E0-4516-A48C-B1C84056B5FC}"/>
              </a:ext>
            </a:extLst>
          </p:cNvPr>
          <p:cNvSpPr/>
          <p:nvPr/>
        </p:nvSpPr>
        <p:spPr>
          <a:xfrm>
            <a:off x="4258168" y="4757183"/>
            <a:ext cx="3272185" cy="587050"/>
          </a:xfrm>
          <a:prstGeom prst="wedgeRectCallout">
            <a:avLst>
              <a:gd name="adj1" fmla="val -85280"/>
              <a:gd name="adj2" fmla="val 30662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>
              <a:defRPr/>
            </a:pPr>
            <a:r>
              <a:rPr lang="en-IN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Let’s put ‘\0’ in the end to mark the end of string</a:t>
            </a:r>
            <a:endParaRPr lang="en-US" sz="20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ular Callout 13">
            <a:extLst>
              <a:ext uri="{FF2B5EF4-FFF2-40B4-BE49-F238E27FC236}">
                <a16:creationId xmlns:a16="http://schemas.microsoft.com/office/drawing/2014/main" xmlns="" id="{C94E7AD8-9ADE-4425-9DB1-491787D92939}"/>
              </a:ext>
            </a:extLst>
          </p:cNvPr>
          <p:cNvSpPr/>
          <p:nvPr/>
        </p:nvSpPr>
        <p:spPr>
          <a:xfrm>
            <a:off x="4444362" y="3651326"/>
            <a:ext cx="6420862" cy="374313"/>
          </a:xfrm>
          <a:prstGeom prst="wedgeRectCallout">
            <a:avLst>
              <a:gd name="adj1" fmla="val -68865"/>
              <a:gd name="adj2" fmla="val -17476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>
              <a:defRPr/>
            </a:pPr>
            <a:r>
              <a:rPr lang="en-IN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a newline. Store the read character at index </a:t>
            </a:r>
            <a:r>
              <a:rPr lang="en-IN" sz="20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IN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 str</a:t>
            </a:r>
            <a:endParaRPr lang="en-US" sz="20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ular Callout 13">
            <a:extLst>
              <a:ext uri="{FF2B5EF4-FFF2-40B4-BE49-F238E27FC236}">
                <a16:creationId xmlns:a16="http://schemas.microsoft.com/office/drawing/2014/main" xmlns="" id="{AAE45025-C090-404D-97D7-EB80A489441D}"/>
              </a:ext>
            </a:extLst>
          </p:cNvPr>
          <p:cNvSpPr/>
          <p:nvPr/>
        </p:nvSpPr>
        <p:spPr>
          <a:xfrm>
            <a:off x="4425212" y="1616090"/>
            <a:ext cx="1809103" cy="587050"/>
          </a:xfrm>
          <a:prstGeom prst="wedgeRectCallout">
            <a:avLst>
              <a:gd name="adj1" fmla="val -142441"/>
              <a:gd name="adj2" fmla="val 72548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>
              <a:defRPr/>
            </a:pPr>
            <a:r>
              <a:rPr lang="en-IN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store the length</a:t>
            </a:r>
            <a:endParaRPr lang="en-US" sz="20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321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 uiExpand="1" animBg="1"/>
      <p:bldP spid="19" grpId="0" uiExpand="1" animBg="1"/>
      <p:bldP spid="20" grpId="0" uiExpand="1" animBg="1"/>
      <p:bldP spid="21" grpId="0" uiExpand="1" animBg="1"/>
      <p:bldP spid="22" grpId="0" uiExpand="1" animBg="1"/>
      <p:bldP spid="23" grpId="0" uiExpand="1" animBg="1"/>
      <p:bldP spid="24" grpId="0" uiExpan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75BF6DED-6EEF-4485-A442-78E16359F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53" y="222150"/>
            <a:ext cx="10972800" cy="760193"/>
          </a:xfrm>
        </p:spPr>
        <p:txBody>
          <a:bodyPr>
            <a:normAutofit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Copying a string</a:t>
            </a:r>
            <a:endParaRPr lang="en-IN" sz="48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xmlns="" id="{B830277E-C68E-4064-BBA7-206201232AD1}"/>
              </a:ext>
            </a:extLst>
          </p:cNvPr>
          <p:cNvSpPr txBox="1">
            <a:spLocks/>
          </p:cNvSpPr>
          <p:nvPr/>
        </p:nvSpPr>
        <p:spPr>
          <a:xfrm>
            <a:off x="457199" y="1600200"/>
            <a:ext cx="990856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mic Sans MS" pitchFamily="66" charset="0"/>
              </a:rPr>
              <a:t>We cannot copy content of one string variable to other using assignment operator</a:t>
            </a:r>
          </a:p>
          <a:p>
            <a:endParaRPr lang="en-US" dirty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  <a:p>
            <a:pPr lvl="1"/>
            <a:r>
              <a:rPr lang="en-US" dirty="0">
                <a:latin typeface="Comic Sans MS" pitchFamily="66" charset="0"/>
              </a:rPr>
              <a:t>This is true for any array variable.</a:t>
            </a:r>
          </a:p>
          <a:p>
            <a:pPr lvl="1"/>
            <a:r>
              <a:rPr lang="en-US" dirty="0">
                <a:latin typeface="Comic Sans MS" pitchFamily="66" charset="0"/>
              </a:rPr>
              <a:t>Error because array initializer must be a list (comma separated values in {}) or a string.</a:t>
            </a:r>
          </a:p>
          <a:p>
            <a:r>
              <a:rPr lang="en-US" dirty="0">
                <a:latin typeface="Comic Sans MS" pitchFamily="66" charset="0"/>
              </a:rPr>
              <a:t>We need to do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element-wise copying</a:t>
            </a:r>
          </a:p>
          <a:p>
            <a:pPr marL="0" indent="0">
              <a:buFont typeface="Arial" pitchFamily="34" charset="0"/>
              <a:buNone/>
            </a:pPr>
            <a:endParaRPr lang="en-US" dirty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</p:txBody>
      </p:sp>
      <p:grpSp>
        <p:nvGrpSpPr>
          <p:cNvPr id="6" name="Group 10">
            <a:extLst>
              <a:ext uri="{FF2B5EF4-FFF2-40B4-BE49-F238E27FC236}">
                <a16:creationId xmlns:a16="http://schemas.microsoft.com/office/drawing/2014/main" xmlns="" id="{08151C2C-84F1-406A-8BC2-841B577CD100}"/>
              </a:ext>
            </a:extLst>
          </p:cNvPr>
          <p:cNvGrpSpPr/>
          <p:nvPr/>
        </p:nvGrpSpPr>
        <p:grpSpPr>
          <a:xfrm>
            <a:off x="741243" y="2492896"/>
            <a:ext cx="6473963" cy="1512168"/>
            <a:chOff x="1547664" y="2492896"/>
            <a:chExt cx="6473963" cy="1512168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777E23EA-2550-4AA7-931D-FCB1827CB03A}"/>
                </a:ext>
              </a:extLst>
            </p:cNvPr>
            <p:cNvSpPr txBox="1"/>
            <p:nvPr/>
          </p:nvSpPr>
          <p:spPr>
            <a:xfrm>
              <a:off x="1547664" y="2979003"/>
              <a:ext cx="3560590" cy="830997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</a:rPr>
                <a:t> char str1[] = "Hello";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</a:rPr>
                <a:t> char str2[] = str1;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662B741F-1650-40E3-B3E9-F9DBD4B24C81}"/>
                </a:ext>
              </a:extLst>
            </p:cNvPr>
            <p:cNvGrpSpPr/>
            <p:nvPr/>
          </p:nvGrpSpPr>
          <p:grpSpPr>
            <a:xfrm>
              <a:off x="5076056" y="2492896"/>
              <a:ext cx="2945571" cy="1512168"/>
              <a:chOff x="5509132" y="2512349"/>
              <a:chExt cx="2945571" cy="1512168"/>
            </a:xfrm>
          </p:grpSpPr>
          <p:sp>
            <p:nvSpPr>
              <p:cNvPr id="10" name="Multiply 7">
                <a:extLst>
                  <a:ext uri="{FF2B5EF4-FFF2-40B4-BE49-F238E27FC236}">
                    <a16:creationId xmlns:a16="http://schemas.microsoft.com/office/drawing/2014/main" xmlns="" id="{0A8E61E3-6B24-426F-9412-43A473FC5A29}"/>
                  </a:ext>
                </a:extLst>
              </p:cNvPr>
              <p:cNvSpPr/>
              <p:nvPr/>
            </p:nvSpPr>
            <p:spPr bwMode="auto">
              <a:xfrm>
                <a:off x="5509132" y="2512349"/>
                <a:ext cx="2016224" cy="1512168"/>
              </a:xfrm>
              <a:prstGeom prst="mathMultiply">
                <a:avLst/>
              </a:prstGeom>
              <a:solidFill>
                <a:srgbClr val="FF0000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prstClr val="white"/>
                  </a:buClr>
                  <a:buSzPct val="100000"/>
                  <a:buFont typeface="Wingdings" pitchFamily="2" charset="2"/>
                  <a:buChar char="•"/>
                  <a:tabLst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</a:endParaRP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="" id="{CFFB2BA7-B6E7-498B-BD98-3D7EF6336344}"/>
                  </a:ext>
                </a:extLst>
              </p:cNvPr>
              <p:cNvSpPr txBox="1"/>
              <p:nvPr/>
            </p:nvSpPr>
            <p:spPr>
              <a:xfrm>
                <a:off x="7046945" y="3037600"/>
                <a:ext cx="14077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itchFamily="66" charset="0"/>
                  </a:rPr>
                  <a:t>WRONG</a:t>
                </a:r>
              </a:p>
            </p:txBody>
          </p:sp>
        </p:grpSp>
      </p:grpSp>
      <p:sp>
        <p:nvSpPr>
          <p:cNvPr id="12" name="Rounded Rectangular Callout 11">
            <a:extLst>
              <a:ext uri="{FF2B5EF4-FFF2-40B4-BE49-F238E27FC236}">
                <a16:creationId xmlns:a16="http://schemas.microsoft.com/office/drawing/2014/main" xmlns="" id="{50582F4F-E401-4EF3-8266-59457344AD54}"/>
              </a:ext>
            </a:extLst>
          </p:cNvPr>
          <p:cNvSpPr/>
          <p:nvPr/>
        </p:nvSpPr>
        <p:spPr bwMode="auto">
          <a:xfrm>
            <a:off x="7657525" y="2492896"/>
            <a:ext cx="3071434" cy="1719072"/>
          </a:xfrm>
          <a:prstGeom prst="wedgeRoundRectCallout">
            <a:avLst>
              <a:gd name="adj1" fmla="val -69208"/>
              <a:gd name="adj2" fmla="val 42843"/>
              <a:gd name="adj3" fmla="val 16667"/>
            </a:avLst>
          </a:prstGeom>
          <a:solidFill>
            <a:srgbClr val="4F81BD">
              <a:lumMod val="20000"/>
              <a:lumOff val="80000"/>
            </a:srgb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prstClr val="white"/>
              </a:buClr>
              <a:buSzPct val="100000"/>
              <a:buFontTx/>
              <a:buNone/>
              <a:tabLst/>
              <a:defRPr/>
            </a:pPr>
            <a:r>
              <a:rPr kumimoji="0" lang="en-IN" sz="21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</a:rPr>
              <a:t>Array type is not </a:t>
            </a:r>
            <a:r>
              <a:rPr kumimoji="0" lang="en-IN" sz="20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</a:rPr>
              <a:t>assignable.</a:t>
            </a:r>
          </a:p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prstClr val="white"/>
              </a:buClr>
              <a:buSzPct val="100000"/>
              <a:buFontTx/>
              <a:buNone/>
              <a:tabLst/>
              <a:defRPr/>
            </a:pPr>
            <a:endParaRPr kumimoji="0" lang="en-IN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prstClr val="white"/>
              </a:buClr>
              <a:buSzPct val="100000"/>
              <a:buFontTx/>
              <a:buNone/>
              <a:tabLst/>
              <a:defRPr/>
            </a:pPr>
            <a:r>
              <a:rPr kumimoji="0" lang="en-IN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</a:rPr>
              <a:t>C Pointers needed (</a:t>
            </a:r>
            <a:r>
              <a:rPr kumimoji="0" lang="en-IN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</a:rPr>
              <a:t>wil</a:t>
            </a:r>
            <a:r>
              <a:rPr lang="en-IN" sz="2000" kern="0" dirty="0">
                <a:solidFill>
                  <a:prstClr val="black"/>
                </a:solidFill>
                <a:latin typeface="Verdana" pitchFamily="34" charset="0"/>
              </a:rPr>
              <a:t>l see this later)</a:t>
            </a:r>
            <a:r>
              <a:rPr kumimoji="0" lang="en-IN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xmlns="" val="91219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33ACF124-275F-44F2-8DE0-0A755069829B}"/>
    </a:ext>
  </a:extLst>
</a:theme>
</file>

<file path=ppt/theme/theme3.xml><?xml version="1.0" encoding="utf-8"?>
<a:theme xmlns:a="http://schemas.openxmlformats.org/drawingml/2006/main" name="1_Metropolitan">
  <a:themeElements>
    <a:clrScheme name="Metropolitan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33ACF124-275F-44F2-8DE0-0A755069829B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11450</TotalTime>
  <Words>1385</Words>
  <Application>Microsoft Office PowerPoint</Application>
  <PresentationFormat>Custom</PresentationFormat>
  <Paragraphs>213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Office Theme</vt:lpstr>
      <vt:lpstr>Metropolitan</vt:lpstr>
      <vt:lpstr>1_Metropolitan</vt:lpstr>
      <vt:lpstr>ESC101: Fundamentals of Computing</vt:lpstr>
      <vt:lpstr>Announcements</vt:lpstr>
      <vt:lpstr>Strings</vt:lpstr>
      <vt:lpstr>Null character ‘\0’ ends the string</vt:lpstr>
      <vt:lpstr>Operations on Strings</vt:lpstr>
      <vt:lpstr>Some common operations on strings</vt:lpstr>
      <vt:lpstr>Computing the length of a string</vt:lpstr>
      <vt:lpstr>Read a string and also compute its length</vt:lpstr>
      <vt:lpstr>Copying a string</vt:lpstr>
      <vt:lpstr>Copying a string element-by-element</vt:lpstr>
      <vt:lpstr>string.h</vt:lpstr>
      <vt:lpstr>string.h</vt:lpstr>
      <vt:lpstr>string.h</vt:lpstr>
      <vt:lpstr>string.h</vt:lpstr>
      <vt:lpstr>string.h</vt:lpstr>
      <vt:lpstr>Another useful string function</vt:lpstr>
      <vt:lpstr>EOF (end of file)</vt:lpstr>
      <vt:lpstr>Strings: 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Nisheeth Srivastava</dc:creator>
  <cp:lastModifiedBy>nisheeth</cp:lastModifiedBy>
  <cp:revision>762</cp:revision>
  <dcterms:created xsi:type="dcterms:W3CDTF">2018-07-30T05:08:11Z</dcterms:created>
  <dcterms:modified xsi:type="dcterms:W3CDTF">2020-02-25T11:15:32Z</dcterms:modified>
</cp:coreProperties>
</file>