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21.xml.rels" ContentType="application/vnd.openxmlformats-package.relationships+xml"/>
  <Override PartName="/ppt/slides/_rels/slide20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22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9.xml.rels" ContentType="application/vnd.openxmlformats-package.relationships+xml"/>
  <Override PartName="/ppt/slides/_rels/slide12.xml.rels" ContentType="application/vnd.openxmlformats-package.relationships+xml"/>
  <Override PartName="/ppt/slides/_rels/slide18.xml.rels" ContentType="application/vnd.openxmlformats-package.relationships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7.xml.rels" ContentType="application/vnd.openxmlformats-package.relationships+xml"/>
  <Override PartName="/ppt/slides/_rels/slide10.xml.rels" ContentType="application/vnd.openxmlformats-package.relationships+xml"/>
  <Override PartName="/ppt/slides/slide22.xml" ContentType="application/vnd.openxmlformats-officedocument.presentationml.slide+xml"/>
  <Override PartName="/ppt/slides/slide7.xml" ContentType="application/vnd.openxmlformats-officedocument.presentationml.slide+xml"/>
  <Override PartName="/ppt/slides/slide21.xml" ContentType="application/vnd.openxmlformats-officedocument.presentationml.slide+xml"/>
  <Override PartName="/ppt/slides/slide6.xml" ContentType="application/vnd.openxmlformats-officedocument.presentationml.slide+xml"/>
  <Override PartName="/ppt/slides/slide20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_rels/presentation.xml.rels" ContentType="application/vnd.openxmlformats-package.relationships+xml"/>
  <Override PartName="/ppt/media/image15.png" ContentType="image/png"/>
  <Override PartName="/ppt/media/image14.png" ContentType="image/png"/>
  <Override PartName="/ppt/media/image13.png" ContentType="image/png"/>
  <Override PartName="/ppt/media/image12.png" ContentType="image/png"/>
  <Override PartName="/ppt/media/image11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9.png" ContentType="image/png"/>
  <Override PartName="/ppt/presentation.xml" ContentType="application/vnd.openxmlformats-officedocument.presentationml.presentation.main+xml"/>
  <Override PartName="/ppt/slideMasters/slideMaster3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5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3440" y="36360"/>
            <a:ext cx="11599920" cy="10749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253440" y="1111680"/>
            <a:ext cx="11599920" cy="252828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253440" y="3880440"/>
            <a:ext cx="11599920" cy="252828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53440" y="36360"/>
            <a:ext cx="11599920" cy="10749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253440" y="1111680"/>
            <a:ext cx="5660640" cy="252828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197400" y="1111680"/>
            <a:ext cx="5660640" cy="252828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197400" y="3880440"/>
            <a:ext cx="5660640" cy="252828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253440" y="3880440"/>
            <a:ext cx="5660640" cy="252828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53440" y="36360"/>
            <a:ext cx="11599920" cy="10749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253440" y="1111680"/>
            <a:ext cx="11599920" cy="530064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53440" y="1111680"/>
            <a:ext cx="11599920" cy="530064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731680" y="1111680"/>
            <a:ext cx="6643440" cy="53006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731680" y="1111680"/>
            <a:ext cx="6643440" cy="5300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253440" y="36360"/>
            <a:ext cx="11599920" cy="10749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253440" y="1111680"/>
            <a:ext cx="11599920" cy="5300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253440" y="36360"/>
            <a:ext cx="11599920" cy="10749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253440" y="1111680"/>
            <a:ext cx="11599920" cy="530064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253440" y="36360"/>
            <a:ext cx="11599920" cy="10749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253440" y="1111680"/>
            <a:ext cx="5660640" cy="530064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197400" y="1111680"/>
            <a:ext cx="5660640" cy="530064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253440" y="36360"/>
            <a:ext cx="11599920" cy="10749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253440" y="36360"/>
            <a:ext cx="11599920" cy="4984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253440" y="36360"/>
            <a:ext cx="11599920" cy="10749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253440" y="1111680"/>
            <a:ext cx="5660640" cy="252828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253440" y="3880440"/>
            <a:ext cx="5660640" cy="252828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6197400" y="1111680"/>
            <a:ext cx="5660640" cy="530064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53440" y="36360"/>
            <a:ext cx="11599920" cy="10749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253440" y="1111680"/>
            <a:ext cx="11599920" cy="5300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253440" y="36360"/>
            <a:ext cx="11599920" cy="10749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253440" y="1111680"/>
            <a:ext cx="5660640" cy="530064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197400" y="1111680"/>
            <a:ext cx="5660640" cy="252828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6197400" y="3880440"/>
            <a:ext cx="5660640" cy="252828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253440" y="36360"/>
            <a:ext cx="11599920" cy="10749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253440" y="1111680"/>
            <a:ext cx="5660640" cy="252828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197400" y="1111680"/>
            <a:ext cx="5660640" cy="252828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253440" y="3880440"/>
            <a:ext cx="11599920" cy="252828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253440" y="36360"/>
            <a:ext cx="11599920" cy="10749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253440" y="1111680"/>
            <a:ext cx="11599920" cy="252828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253440" y="3880440"/>
            <a:ext cx="11599920" cy="252828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253440" y="36360"/>
            <a:ext cx="11599920" cy="10749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253440" y="1111680"/>
            <a:ext cx="5660640" cy="252828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197400" y="1111680"/>
            <a:ext cx="5660640" cy="252828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197400" y="3880440"/>
            <a:ext cx="5660640" cy="252828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253440" y="3880440"/>
            <a:ext cx="5660640" cy="252828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253440" y="36360"/>
            <a:ext cx="11599920" cy="10749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253440" y="1111680"/>
            <a:ext cx="11599920" cy="530064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253440" y="1111680"/>
            <a:ext cx="11599920" cy="530064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pic>
        <p:nvPicPr>
          <p:cNvPr id="77" name="" descr=""/>
          <p:cNvPicPr/>
          <p:nvPr/>
        </p:nvPicPr>
        <p:blipFill>
          <a:blip r:embed="rId2"/>
          <a:stretch/>
        </p:blipFill>
        <p:spPr>
          <a:xfrm>
            <a:off x="2731680" y="1111680"/>
            <a:ext cx="6643440" cy="5300640"/>
          </a:xfrm>
          <a:prstGeom prst="rect">
            <a:avLst/>
          </a:prstGeom>
          <a:ln>
            <a:noFill/>
          </a:ln>
        </p:spPr>
      </p:pic>
      <p:pic>
        <p:nvPicPr>
          <p:cNvPr id="78" name="" descr=""/>
          <p:cNvPicPr/>
          <p:nvPr/>
        </p:nvPicPr>
        <p:blipFill>
          <a:blip r:embed="rId3"/>
          <a:stretch/>
        </p:blipFill>
        <p:spPr>
          <a:xfrm>
            <a:off x="2731680" y="1111680"/>
            <a:ext cx="6643440" cy="5300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253440" y="36360"/>
            <a:ext cx="11599920" cy="10749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253440" y="1111680"/>
            <a:ext cx="11599920" cy="5300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253440" y="36360"/>
            <a:ext cx="11599920" cy="10749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253440" y="1111680"/>
            <a:ext cx="11599920" cy="530064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253440" y="36360"/>
            <a:ext cx="11599920" cy="10749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253440" y="1111680"/>
            <a:ext cx="5660640" cy="530064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197400" y="1111680"/>
            <a:ext cx="5660640" cy="530064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253440" y="36360"/>
            <a:ext cx="11599920" cy="10749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53440" y="36360"/>
            <a:ext cx="11599920" cy="10749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253440" y="1111680"/>
            <a:ext cx="11599920" cy="530064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253440" y="36360"/>
            <a:ext cx="11599920" cy="4984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253440" y="36360"/>
            <a:ext cx="11599920" cy="10749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253440" y="1111680"/>
            <a:ext cx="5660640" cy="252828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253440" y="3880440"/>
            <a:ext cx="5660640" cy="252828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197400" y="1111680"/>
            <a:ext cx="5660640" cy="530064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253440" y="36360"/>
            <a:ext cx="11599920" cy="10749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253440" y="1111680"/>
            <a:ext cx="5660640" cy="530064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197400" y="1111680"/>
            <a:ext cx="5660640" cy="252828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6197400" y="3880440"/>
            <a:ext cx="5660640" cy="252828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253440" y="36360"/>
            <a:ext cx="11599920" cy="10749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253440" y="1111680"/>
            <a:ext cx="5660640" cy="252828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6197400" y="1111680"/>
            <a:ext cx="5660640" cy="252828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253440" y="3880440"/>
            <a:ext cx="11599920" cy="252828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253440" y="36360"/>
            <a:ext cx="11599920" cy="10749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253440" y="1111680"/>
            <a:ext cx="11599920" cy="252828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253440" y="3880440"/>
            <a:ext cx="11599920" cy="252828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253440" y="36360"/>
            <a:ext cx="11599920" cy="10749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253440" y="1111680"/>
            <a:ext cx="5660640" cy="252828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6197400" y="1111680"/>
            <a:ext cx="5660640" cy="252828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6197400" y="3880440"/>
            <a:ext cx="5660640" cy="252828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253440" y="3880440"/>
            <a:ext cx="5660640" cy="252828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253440" y="36360"/>
            <a:ext cx="11599920" cy="10749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253440" y="1111680"/>
            <a:ext cx="11599920" cy="530064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253440" y="1111680"/>
            <a:ext cx="11599920" cy="530064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pic>
        <p:nvPicPr>
          <p:cNvPr id="119" name="" descr=""/>
          <p:cNvPicPr/>
          <p:nvPr/>
        </p:nvPicPr>
        <p:blipFill>
          <a:blip r:embed="rId2"/>
          <a:stretch/>
        </p:blipFill>
        <p:spPr>
          <a:xfrm>
            <a:off x="2731680" y="1111680"/>
            <a:ext cx="6643440" cy="5300640"/>
          </a:xfrm>
          <a:prstGeom prst="rect">
            <a:avLst/>
          </a:prstGeom>
          <a:ln>
            <a:noFill/>
          </a:ln>
        </p:spPr>
      </p:pic>
      <p:pic>
        <p:nvPicPr>
          <p:cNvPr id="120" name="" descr=""/>
          <p:cNvPicPr/>
          <p:nvPr/>
        </p:nvPicPr>
        <p:blipFill>
          <a:blip r:embed="rId3"/>
          <a:stretch/>
        </p:blipFill>
        <p:spPr>
          <a:xfrm>
            <a:off x="2731680" y="1111680"/>
            <a:ext cx="6643440" cy="53006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3440" y="36360"/>
            <a:ext cx="11599920" cy="10749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253440" y="1111680"/>
            <a:ext cx="5660640" cy="530064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197400" y="1111680"/>
            <a:ext cx="5660640" cy="530064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53440" y="36360"/>
            <a:ext cx="11599920" cy="10749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253440" y="36360"/>
            <a:ext cx="11599920" cy="4984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53440" y="36360"/>
            <a:ext cx="11599920" cy="10749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253440" y="1111680"/>
            <a:ext cx="5660640" cy="252828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253440" y="3880440"/>
            <a:ext cx="5660640" cy="252828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197400" y="1111680"/>
            <a:ext cx="5660640" cy="530064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53440" y="36360"/>
            <a:ext cx="11599920" cy="10749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253440" y="1111680"/>
            <a:ext cx="5660640" cy="530064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197400" y="1111680"/>
            <a:ext cx="5660640" cy="252828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197400" y="3880440"/>
            <a:ext cx="5660640" cy="252828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53440" y="36360"/>
            <a:ext cx="11599920" cy="10749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253440" y="1111680"/>
            <a:ext cx="5660640" cy="252828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197400" y="1111680"/>
            <a:ext cx="5660640" cy="252828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253440" y="3880440"/>
            <a:ext cx="11599920" cy="2528280"/>
          </a:xfrm>
          <a:prstGeom prst="rect">
            <a:avLst/>
          </a:prstGeom>
        </p:spPr>
        <p:txBody>
          <a:bodyPr lIns="0" rIns="0" tIns="0" bIns="0"/>
          <a:p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edit Master 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title style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609480" y="6356520"/>
            <a:ext cx="2844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en-IN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07/02/20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165560" y="6356520"/>
            <a:ext cx="3860280" cy="364680"/>
          </a:xfrm>
          <a:prstGeom prst="rect">
            <a:avLst/>
          </a:prstGeom>
        </p:spPr>
        <p:txBody>
          <a:bodyPr anchor="ctr"/>
          <a:p>
            <a:endParaRPr b="0" lang="en-IN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737560" y="6356520"/>
            <a:ext cx="2844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0CB06586-A594-456A-97AC-D35CB072B4E0}" type="slidenum">
              <a:rPr b="0" lang="en-IN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&lt;number&gt;</a:t>
            </a:fld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edit 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Master 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title style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10972440" cy="45255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LevelClick to edit Master text styles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level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609480" y="6356520"/>
            <a:ext cx="2844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en-IN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07/02/20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4165560" y="6356520"/>
            <a:ext cx="3860280" cy="364680"/>
          </a:xfrm>
          <a:prstGeom prst="rect">
            <a:avLst/>
          </a:prstGeom>
        </p:spPr>
        <p:txBody>
          <a:bodyPr anchor="ctr"/>
          <a:p>
            <a:endParaRPr b="0" lang="en-IN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8737560" y="6356520"/>
            <a:ext cx="2844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1B7211E9-479D-45F4-AA34-5BD626D879EC}" type="slidenum">
              <a:rPr b="0" lang="en-IN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&lt;number&gt;</a:t>
            </a:fld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4" name="CustomShape 6"/>
          <p:cNvSpPr/>
          <p:nvPr/>
        </p:nvSpPr>
        <p:spPr>
          <a:xfrm>
            <a:off x="10896480" y="5442120"/>
            <a:ext cx="1294920" cy="141552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10537920" y="6427080"/>
            <a:ext cx="1747800" cy="591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IN" sz="1100" spc="-1" strike="noStrike">
                <a:solidFill>
                  <a:srgbClr val="f03b5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ESC101: Fundamentals of Computing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0" name="Picture 8" descr=""/>
          <p:cNvPicPr/>
          <p:nvPr/>
        </p:nvPicPr>
        <p:blipFill>
          <a:blip r:embed="rId2"/>
          <a:stretch/>
        </p:blipFill>
        <p:spPr>
          <a:xfrm>
            <a:off x="10708920" y="5073120"/>
            <a:ext cx="1406160" cy="1406160"/>
          </a:xfrm>
          <a:prstGeom prst="rect">
            <a:avLst/>
          </a:prstGeom>
          <a:ln>
            <a:noFill/>
          </a:ln>
        </p:spPr>
      </p:pic>
      <p:sp>
        <p:nvSpPr>
          <p:cNvPr id="81" name="CustomShape 2"/>
          <p:cNvSpPr/>
          <p:nvPr/>
        </p:nvSpPr>
        <p:spPr>
          <a:xfrm>
            <a:off x="10641240" y="5073120"/>
            <a:ext cx="1541520" cy="173664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2" name="PlaceHolder 3"/>
          <p:cNvSpPr>
            <a:spLocks noGrp="1"/>
          </p:cNvSpPr>
          <p:nvPr>
            <p:ph type="title"/>
          </p:nvPr>
        </p:nvSpPr>
        <p:spPr>
          <a:xfrm>
            <a:off x="253440" y="36360"/>
            <a:ext cx="11599920" cy="1074960"/>
          </a:xfrm>
          <a:prstGeom prst="rect">
            <a:avLst/>
          </a:prstGeom>
        </p:spPr>
        <p:txBody>
          <a:bodyPr anchor="ctr"/>
          <a:p>
            <a:pPr>
              <a:lnSpc>
                <a:spcPct val="85000"/>
              </a:lnSpc>
            </a:pPr>
            <a:r>
              <a:rPr b="0" lang="en-US" sz="5400" spc="-117" strike="noStrike">
                <a:solidFill>
                  <a:srgbClr val="f03b5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Click to </a:t>
            </a:r>
            <a:r>
              <a:rPr b="0" lang="en-US" sz="5400" spc="-117" strike="noStrike">
                <a:solidFill>
                  <a:srgbClr val="f03b5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edit </a:t>
            </a:r>
            <a:r>
              <a:rPr b="0" lang="en-US" sz="5400" spc="-117" strike="noStrike">
                <a:solidFill>
                  <a:srgbClr val="f03b5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Master </a:t>
            </a:r>
            <a:r>
              <a:rPr b="0" lang="en-US" sz="5400" spc="-117" strike="noStrike">
                <a:solidFill>
                  <a:srgbClr val="f03b5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title </a:t>
            </a:r>
            <a:r>
              <a:rPr b="0" lang="en-US" sz="5400" spc="-117" strike="noStrike">
                <a:solidFill>
                  <a:srgbClr val="f03b5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style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253440" y="1111680"/>
            <a:ext cx="11599920" cy="530064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Click to edit the outline text format</a:t>
            </a:r>
            <a:endParaRPr b="0" lang="en-US" sz="32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Second Outline Level</a:t>
            </a:r>
            <a:endParaRPr b="0" i="1" lang="en-US" sz="32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Third Outline Level</a:t>
            </a:r>
            <a:endParaRPr b="0" lang="en-US" sz="32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Fourth Outline Level</a:t>
            </a:r>
            <a:endParaRPr b="0" lang="en-US" sz="32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Fifth Outline Level</a:t>
            </a:r>
            <a:endParaRPr b="0" lang="en-US" sz="32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Sixth Outline Level</a:t>
            </a:r>
            <a:endParaRPr b="0" lang="en-US" sz="32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91440" indent="-91080">
              <a:lnSpc>
                <a:spcPct val="100000"/>
              </a:lnSpc>
              <a:buClr>
                <a:srgbClr val="262626"/>
              </a:buClr>
              <a:buFont typeface="Arial"/>
              <a:buChar char=" "/>
            </a:pPr>
            <a:r>
              <a:rPr b="0" lang="en-US" sz="3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Seventh Outline LevelClick to edit Master text styles</a:t>
            </a:r>
            <a:endParaRPr b="0" lang="en-US" sz="32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1" marL="347400" indent="-342720">
              <a:lnSpc>
                <a:spcPct val="100000"/>
              </a:lnSpc>
              <a:buClr>
                <a:srgbClr val="262626"/>
              </a:buClr>
              <a:buFont typeface="Arial"/>
              <a:buChar char=" "/>
            </a:pPr>
            <a:r>
              <a:rPr b="0" lang="en-US" sz="24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Second level</a:t>
            </a:r>
            <a:endParaRPr b="0" i="1" lang="en-US" sz="32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2" marL="548640" indent="-548280">
              <a:lnSpc>
                <a:spcPct val="100000"/>
              </a:lnSpc>
              <a:buClr>
                <a:srgbClr val="262626"/>
              </a:buClr>
              <a:buFont typeface="Arial"/>
              <a:buChar char=" "/>
            </a:pPr>
            <a:r>
              <a:rPr b="0" i="1" lang="en-US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Third level</a:t>
            </a:r>
            <a:endParaRPr b="0" lang="en-US" sz="32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3" marL="822960" indent="-822600">
              <a:lnSpc>
                <a:spcPct val="100000"/>
              </a:lnSpc>
              <a:buClr>
                <a:srgbClr val="262626"/>
              </a:buClr>
              <a:buFont typeface="Arial"/>
              <a:buChar char=" "/>
            </a:pPr>
            <a:r>
              <a:rPr b="0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Fourth level</a:t>
            </a:r>
            <a:endParaRPr b="0" lang="en-US" sz="32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4" marL="1097280" indent="-1096920">
              <a:lnSpc>
                <a:spcPct val="100000"/>
              </a:lnSpc>
              <a:buClr>
                <a:srgbClr val="262626"/>
              </a:buClr>
              <a:buFont typeface="Arial"/>
              <a:buChar char=" "/>
            </a:pPr>
            <a:r>
              <a:rPr b="0" lang="en-US" sz="1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Fifth level</a:t>
            </a:r>
            <a:endParaRPr b="0" lang="en-US" sz="32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dt"/>
          </p:nvPr>
        </p:nvSpPr>
        <p:spPr>
          <a:xfrm>
            <a:off x="685800" y="6412320"/>
            <a:ext cx="4114440" cy="2282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en-IN" sz="9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07/02/20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ftr"/>
          </p:nvPr>
        </p:nvSpPr>
        <p:spPr>
          <a:xfrm>
            <a:off x="253440" y="6412320"/>
            <a:ext cx="8673840" cy="370440"/>
          </a:xfrm>
          <a:prstGeom prst="rect">
            <a:avLst/>
          </a:prstGeom>
        </p:spPr>
        <p:txBody>
          <a:bodyPr anchor="ctr"/>
          <a:p>
            <a:endParaRPr b="0" lang="en-IN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sldNum"/>
          </p:nvPr>
        </p:nvSpPr>
        <p:spPr>
          <a:xfrm>
            <a:off x="9266040" y="42120"/>
            <a:ext cx="2925720" cy="1068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09557CF2-CA25-4A5C-967B-70D6C7B5DE79}" type="slidenum">
              <a:rPr b="0" lang="en-IN" sz="8000" spc="-1" strike="noStrike">
                <a:solidFill>
                  <a:srgbClr val="f03b5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2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2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image" Target="../media/image13.png"/><Relationship Id="rId3" Type="http://schemas.openxmlformats.org/officeDocument/2006/relationships/slideLayout" Target="../slideLayouts/slideLayout2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2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25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c0504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971280" y="3948120"/>
            <a:ext cx="10362960" cy="18284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ea typeface="Gill Sans"/>
              </a:rPr>
              <a:t>ESC101: Fundamentals of Computing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2" name="TextShape 2"/>
          <p:cNvSpPr txBox="1"/>
          <p:nvPr/>
        </p:nvSpPr>
        <p:spPr>
          <a:xfrm>
            <a:off x="136440" y="1765080"/>
            <a:ext cx="11734560" cy="22892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en-IN" sz="54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Garamond"/>
                <a:ea typeface="Gill Sans"/>
              </a:rPr>
              <a:t>Programs with Loops: The </a:t>
            </a:r>
            <a:r>
              <a:rPr b="0" lang="en-IN" sz="5400" spc="-1" strike="noStrike" u="sng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ea typeface="Gill Sans"/>
              </a:rPr>
              <a:t>for</a:t>
            </a:r>
            <a:r>
              <a:rPr b="0" lang="en-IN" sz="54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Garamond"/>
                <a:ea typeface="Gill Sans"/>
              </a:rPr>
              <a:t> Loop)</a:t>
            </a:r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CustomShape 3"/>
          <p:cNvSpPr/>
          <p:nvPr/>
        </p:nvSpPr>
        <p:spPr>
          <a:xfrm>
            <a:off x="4569120" y="5181480"/>
            <a:ext cx="2869200" cy="1370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IN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ea typeface="Verdana"/>
              </a:rPr>
              <a:t>  </a:t>
            </a:r>
            <a:r>
              <a:rPr b="0" lang="en-IN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ea typeface="Verdana"/>
              </a:rPr>
              <a:t>Nisheeth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Example use of bitwise operators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7" name="TextShape 2"/>
          <p:cNvSpPr txBox="1"/>
          <p:nvPr/>
        </p:nvSpPr>
        <p:spPr>
          <a:xfrm>
            <a:off x="253440" y="1111680"/>
            <a:ext cx="11938320" cy="5457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Can use “masks” to extract certain bits of a number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Suppose I want to look at the last 6 bits of a number a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Create a mask with only last bits set to 1 and take &amp; with a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8" name="TextShape 3"/>
          <p:cNvSpPr txBox="1"/>
          <p:nvPr/>
        </p:nvSpPr>
        <p:spPr>
          <a:xfrm>
            <a:off x="8737560" y="6356520"/>
            <a:ext cx="2844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1C021E26-17D8-4376-BC6A-A3C624E191FD}" type="slidenum">
              <a:rPr b="0" lang="en-IN" sz="8000" spc="-1" strike="noStrike">
                <a:solidFill>
                  <a:srgbClr val="f03b5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9" name="CustomShape 4"/>
          <p:cNvSpPr/>
          <p:nvPr/>
        </p:nvSpPr>
        <p:spPr>
          <a:xfrm>
            <a:off x="8328960" y="2877120"/>
            <a:ext cx="3524400" cy="26499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IN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 a = 427;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 p = 1;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 q = p &lt;&lt; 6;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 m = q – 1;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 r = a &amp; m;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printf("%d", r); // 43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CustomShape 5"/>
          <p:cNvSpPr/>
          <p:nvPr/>
        </p:nvSpPr>
        <p:spPr>
          <a:xfrm>
            <a:off x="348120" y="3161520"/>
            <a:ext cx="7796880" cy="1919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= 0000 0000  0000 0000  0000 0001  1010 1011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 = 0000 0000  0000 0000  0000 0000  0000 0001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 = 0000 0000  0000 0000  0000 0000  0100 0000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 = 0000 0000  0000 0000  0000 0000  0011 1111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 =  0000 0000  0000 0000  0000 0000  0010 1011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13" dur="indefinite" restart="never" nodeType="tmRoot">
          <p:childTnLst>
            <p:seq>
              <p:cTn id="214" dur="indefinite" nodeType="mainSeq">
                <p:childTnLst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52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108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23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23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609480" y="24480"/>
            <a:ext cx="109724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Precedence Table with Bitwise Operators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2" name="TextShape 2"/>
          <p:cNvSpPr txBox="1"/>
          <p:nvPr/>
        </p:nvSpPr>
        <p:spPr>
          <a:xfrm>
            <a:off x="8737560" y="6356520"/>
            <a:ext cx="2844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8BDEA37D-9737-4581-BDF1-59562B9B81C0}" type="slidenum">
              <a:rPr b="0" lang="en-IN" sz="8000" spc="-1" strike="noStrike">
                <a:solidFill>
                  <a:srgbClr val="f03b5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graphicFrame>
        <p:nvGraphicFramePr>
          <p:cNvPr id="163" name="Table 3"/>
          <p:cNvGraphicFramePr/>
          <p:nvPr/>
        </p:nvGraphicFramePr>
        <p:xfrm>
          <a:off x="2221200" y="864360"/>
          <a:ext cx="7412400" cy="3848760"/>
        </p:xfrm>
        <a:graphic>
          <a:graphicData uri="http://schemas.openxmlformats.org/drawingml/2006/table">
            <a:tbl>
              <a:tblPr/>
              <a:tblGrid>
                <a:gridCol w="1769760"/>
                <a:gridCol w="4162320"/>
                <a:gridCol w="1480320"/>
              </a:tblGrid>
              <a:tr h="36432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IN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Operators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IN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Description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IN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Associativity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8064a2"/>
                    </a:solidFill>
                  </a:tcPr>
                </a:tc>
              </a:tr>
              <a:tr h="63828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unary + -, ++, --, type, sizeof, </a:t>
                      </a:r>
                      <a:r>
                        <a:rPr b="0" lang="en-IN" sz="1400" spc="-1" strike="noStrike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~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Unary plus/minus, increment/decrement, typecast, sizeof, bitwise complement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Right to left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</a:tr>
              <a:tr h="41328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* / %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Arithmetic: Multiply, divide, remainder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Left to right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</a:tr>
              <a:tr h="41328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+ -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Arithmetic: Add, subtract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Left to right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</a:tr>
              <a:tr h="41328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400" spc="-1" strike="noStrike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&lt;&lt;  &gt;&gt;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Bitwise left-shift, bitwise right shift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Left to right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</a:tr>
              <a:tr h="41328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&lt;  &gt;  &gt;=  &lt;=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Relational operators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Left to right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</a:tr>
              <a:tr h="41328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==    !=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Relational operators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Left to right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</a:tr>
              <a:tr h="36432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400" spc="-1" strike="noStrike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&amp;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Bitwise AND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Left to right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</a:tr>
              <a:tr h="41544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400" spc="-1" strike="noStrike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^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Bitwise XOR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Left to right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</a:tr>
            </a:tbl>
          </a:graphicData>
        </a:graphic>
      </p:graphicFrame>
      <p:sp>
        <p:nvSpPr>
          <p:cNvPr id="164" name="CustomShape 4"/>
          <p:cNvSpPr/>
          <p:nvPr/>
        </p:nvSpPr>
        <p:spPr>
          <a:xfrm>
            <a:off x="1162440" y="1111680"/>
            <a:ext cx="609120" cy="528588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 w="936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5" name="CustomShape 5"/>
          <p:cNvSpPr/>
          <p:nvPr/>
        </p:nvSpPr>
        <p:spPr>
          <a:xfrm>
            <a:off x="1132560" y="6452640"/>
            <a:ext cx="6213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IN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LOW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CustomShape 6"/>
          <p:cNvSpPr/>
          <p:nvPr/>
        </p:nvSpPr>
        <p:spPr>
          <a:xfrm>
            <a:off x="1167120" y="742320"/>
            <a:ext cx="6670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IN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HIGH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7" name="CustomShape 7"/>
          <p:cNvSpPr/>
          <p:nvPr/>
        </p:nvSpPr>
        <p:spPr>
          <a:xfrm rot="16200000">
            <a:off x="317880" y="3192480"/>
            <a:ext cx="126432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IN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Precedence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68" name="Table 8"/>
          <p:cNvGraphicFramePr/>
          <p:nvPr/>
        </p:nvGraphicFramePr>
        <p:xfrm>
          <a:off x="2209680" y="5074920"/>
          <a:ext cx="7412400" cy="612720"/>
        </p:xfrm>
        <a:graphic>
          <a:graphicData uri="http://schemas.openxmlformats.org/drawingml/2006/table">
            <a:tbl>
              <a:tblPr/>
              <a:tblGrid>
                <a:gridCol w="1769760"/>
                <a:gridCol w="4173480"/>
                <a:gridCol w="1469160"/>
              </a:tblGrid>
              <a:tr h="30492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&amp;&amp;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Logical AND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Left to right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</a:tr>
              <a:tr h="30492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||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Logical Or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Left to right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</a:tr>
              <a:tr h="30492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? :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Conditional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Right to left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</a:tr>
              <a:tr h="30492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=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Assignment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Right to left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9" name="Table 9"/>
          <p:cNvGraphicFramePr/>
          <p:nvPr/>
        </p:nvGraphicFramePr>
        <p:xfrm>
          <a:off x="2215440" y="4709160"/>
          <a:ext cx="7412400" cy="364320"/>
        </p:xfrm>
        <a:graphic>
          <a:graphicData uri="http://schemas.openxmlformats.org/drawingml/2006/table">
            <a:tbl>
              <a:tblPr/>
              <a:tblGrid>
                <a:gridCol w="1769760"/>
                <a:gridCol w="4167720"/>
                <a:gridCol w="1474920"/>
              </a:tblGrid>
              <a:tr h="36432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IN" sz="1400" spc="-1" strike="noStrike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|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IN" sz="1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Bitwise OR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IN" sz="1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Left to right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0" name="Table 10"/>
          <p:cNvGraphicFramePr/>
          <p:nvPr/>
        </p:nvGraphicFramePr>
        <p:xfrm>
          <a:off x="2215440" y="5806440"/>
          <a:ext cx="7412400" cy="404280"/>
        </p:xfrm>
        <a:graphic>
          <a:graphicData uri="http://schemas.openxmlformats.org/drawingml/2006/table">
            <a:tbl>
              <a:tblPr/>
              <a:tblGrid>
                <a:gridCol w="1769760"/>
                <a:gridCol w="4167720"/>
                <a:gridCol w="1474920"/>
              </a:tblGrid>
              <a:tr h="40428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? :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Conditional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Right to left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cea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1" name="Table 11"/>
          <p:cNvGraphicFramePr/>
          <p:nvPr/>
        </p:nvGraphicFramePr>
        <p:xfrm>
          <a:off x="2221200" y="5440680"/>
          <a:ext cx="7412400" cy="364320"/>
        </p:xfrm>
        <a:graphic>
          <a:graphicData uri="http://schemas.openxmlformats.org/drawingml/2006/table">
            <a:tbl>
              <a:tblPr/>
              <a:tblGrid>
                <a:gridCol w="1769760"/>
                <a:gridCol w="4162320"/>
                <a:gridCol w="1480320"/>
              </a:tblGrid>
              <a:tr h="36432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||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Logical OR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Left to right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2" name="Table 12"/>
          <p:cNvGraphicFramePr/>
          <p:nvPr/>
        </p:nvGraphicFramePr>
        <p:xfrm>
          <a:off x="2209680" y="6172200"/>
          <a:ext cx="7412400" cy="364320"/>
        </p:xfrm>
        <a:graphic>
          <a:graphicData uri="http://schemas.openxmlformats.org/drawingml/2006/table">
            <a:tbl>
              <a:tblPr/>
              <a:tblGrid>
                <a:gridCol w="1769760"/>
                <a:gridCol w="4173480"/>
                <a:gridCol w="1469160"/>
              </a:tblGrid>
              <a:tr h="36432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=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Assignment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IN" sz="14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Right to left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7d2df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237" dur="indefinite" restart="never" nodeType="tmRoot">
          <p:childTnLst>
            <p:seq>
              <p:cTn id="238" dur="indefinite" nodeType="mainSeq">
                <p:childTnLst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24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24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24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25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25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260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263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266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26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27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2527560" y="2140920"/>
            <a:ext cx="7344720" cy="19195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6600" spc="-1" strike="noStrike">
                <a:solidFill>
                  <a:srgbClr val="4117a9"/>
                </a:solidFill>
                <a:uFill>
                  <a:solidFill>
                    <a:srgbClr val="ffffff"/>
                  </a:solidFill>
                </a:uFill>
                <a:latin typeface="Garamond"/>
              </a:rPr>
              <a:t>Programs with Loops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4" name="TextShape 2"/>
          <p:cNvSpPr txBox="1"/>
          <p:nvPr/>
        </p:nvSpPr>
        <p:spPr>
          <a:xfrm>
            <a:off x="8737560" y="6356520"/>
            <a:ext cx="2844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C3907ACE-67EB-470E-AD6C-1D3B488EC900}" type="slidenum">
              <a:rPr b="0" lang="en-IN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Verdana"/>
                <a:ea typeface="Verdana"/>
              </a:rPr>
              <a:t>&lt;number&gt;</a:t>
            </a:fld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Shape 1"/>
          <p:cNvSpPr txBox="1"/>
          <p:nvPr/>
        </p:nvSpPr>
        <p:spPr>
          <a:xfrm>
            <a:off x="253440" y="36360"/>
            <a:ext cx="11599920" cy="10749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85000"/>
              </a:lnSpc>
            </a:pPr>
            <a:r>
              <a:rPr b="0" lang="en-US" sz="5400" spc="-117" strike="noStrike">
                <a:solidFill>
                  <a:srgbClr val="f03b5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Printing the multiplication table of 2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176" name="TextShape 2"/>
          <p:cNvSpPr txBox="1"/>
          <p:nvPr/>
        </p:nvSpPr>
        <p:spPr>
          <a:xfrm>
            <a:off x="9266040" y="42120"/>
            <a:ext cx="2925720" cy="1068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917290FA-040C-444C-BAE5-E75CAD9645C1}" type="slidenum">
              <a:rPr b="0" lang="en-IN" sz="8000" spc="-1" strike="noStrike">
                <a:solidFill>
                  <a:srgbClr val="f03b5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7" name="CustomShape 3"/>
          <p:cNvSpPr/>
          <p:nvPr/>
        </p:nvSpPr>
        <p:spPr>
          <a:xfrm>
            <a:off x="6335640" y="1111680"/>
            <a:ext cx="5562720" cy="5568120"/>
          </a:xfrm>
          <a:prstGeom prst="roundRect">
            <a:avLst>
              <a:gd name="adj" fmla="val 8843"/>
            </a:avLst>
          </a:prstGeom>
          <a:noFill/>
          <a:ln w="28440">
            <a:solidFill>
              <a:schemeClr val="accent2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IN" sz="3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printf(“2 x 1 = 2\n”);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3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printf(“2 x 2 = 4\n”);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3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printf(“2 x 3 = 6\n”);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3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printf(“2 x 4 = 8\n”);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3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printf(“2 x 5 = 10\n”);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3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printf(“2 x 6 = 12\n”);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3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printf(“2 x 7 = 14\n”);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3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printf(“2 x 8 = 16\n”);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3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printf(“2 x 9 = 18\n”);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3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printf(“2 x 10 = 20\n”);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8" name="CustomShape 4"/>
          <p:cNvSpPr/>
          <p:nvPr/>
        </p:nvSpPr>
        <p:spPr>
          <a:xfrm>
            <a:off x="257400" y="1468800"/>
            <a:ext cx="5562720" cy="5211000"/>
          </a:xfrm>
          <a:prstGeom prst="roundRect">
            <a:avLst>
              <a:gd name="adj" fmla="val 0"/>
            </a:avLst>
          </a:prstGeom>
          <a:solidFill>
            <a:srgbClr val="333333"/>
          </a:solidFill>
          <a:ln w="2844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IN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2 x 1 = 2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2 x 2 = 4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2 x 3 = 6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2 x 4 = 8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2 x 5 = 10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2 x 6 = 12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2 x 7 = 14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2 x 8 = 16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2 x 9 = 18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2 x 10 = 20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79" name="Picture 9" descr=""/>
          <p:cNvPicPr/>
          <p:nvPr/>
        </p:nvPicPr>
        <p:blipFill>
          <a:blip r:embed="rId1"/>
          <a:stretch/>
        </p:blipFill>
        <p:spPr>
          <a:xfrm>
            <a:off x="253440" y="965160"/>
            <a:ext cx="5566680" cy="503280"/>
          </a:xfrm>
          <a:prstGeom prst="rect">
            <a:avLst/>
          </a:prstGeom>
          <a:ln>
            <a:noFill/>
          </a:ln>
        </p:spPr>
      </p:pic>
      <p:sp>
        <p:nvSpPr>
          <p:cNvPr id="180" name="CustomShape 5"/>
          <p:cNvSpPr/>
          <p:nvPr/>
        </p:nvSpPr>
        <p:spPr>
          <a:xfrm>
            <a:off x="6343200" y="1111680"/>
            <a:ext cx="5562720" cy="5568120"/>
          </a:xfrm>
          <a:prstGeom prst="roundRect">
            <a:avLst>
              <a:gd name="adj" fmla="val 8843"/>
            </a:avLst>
          </a:prstGeom>
          <a:solidFill>
            <a:schemeClr val="bg1"/>
          </a:solidFill>
          <a:ln w="28440">
            <a:solidFill>
              <a:schemeClr val="accent2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IN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 a = 2, b = 1;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printf(“%d x %d = %d\n”, a, b, a*b);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b++;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printf(“%d x %d = %d\n”, a, b, a*b);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b++;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printf(“%d x %d = %d\n”, a, b, a*b);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b++;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printf(“%d x %d = %d\n”, a, b, a*b);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b++;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…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81" name="Picture 24" descr=""/>
          <p:cNvPicPr/>
          <p:nvPr/>
        </p:nvPicPr>
        <p:blipFill>
          <a:blip r:embed="rId2"/>
          <a:stretch/>
        </p:blipFill>
        <p:spPr>
          <a:xfrm>
            <a:off x="-65520" y="4748040"/>
            <a:ext cx="2069280" cy="2069280"/>
          </a:xfrm>
          <a:prstGeom prst="rect">
            <a:avLst/>
          </a:prstGeom>
          <a:ln>
            <a:noFill/>
          </a:ln>
        </p:spPr>
      </p:pic>
      <p:sp>
        <p:nvSpPr>
          <p:cNvPr id="182" name="CustomShape 6"/>
          <p:cNvSpPr/>
          <p:nvPr/>
        </p:nvSpPr>
        <p:spPr>
          <a:xfrm>
            <a:off x="808200" y="3471480"/>
            <a:ext cx="5562720" cy="1205280"/>
          </a:xfrm>
          <a:prstGeom prst="wedgeRectCallout">
            <a:avLst>
              <a:gd name="adj1" fmla="val -43012"/>
              <a:gd name="adj2" fmla="val 136702"/>
            </a:avLst>
          </a:prstGeom>
          <a:solidFill>
            <a:schemeClr val="bg1"/>
          </a:solidFill>
          <a:ln w="44280">
            <a:solidFill>
              <a:schemeClr val="accent5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My new program now has </a:t>
            </a:r>
            <a:r>
              <a:rPr b="0" lang="en-IN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exact same statements </a:t>
            </a: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repeated multiple times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printf(“%d x %d = %d\n”, a, b, a*b); b++;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3" name="CustomShape 7"/>
          <p:cNvSpPr/>
          <p:nvPr/>
        </p:nvSpPr>
        <p:spPr>
          <a:xfrm>
            <a:off x="230760" y="965160"/>
            <a:ext cx="1858320" cy="903960"/>
          </a:xfrm>
          <a:prstGeom prst="roundRect">
            <a:avLst>
              <a:gd name="adj" fmla="val 39133"/>
            </a:avLst>
          </a:prstGeom>
          <a:solidFill>
            <a:schemeClr val="tx1">
              <a:lumMod val="50000"/>
              <a:lumOff val="50000"/>
            </a:schemeClr>
          </a:solidFill>
          <a:ln w="12708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4" name="CustomShape 8"/>
          <p:cNvSpPr/>
          <p:nvPr/>
        </p:nvSpPr>
        <p:spPr>
          <a:xfrm>
            <a:off x="504720" y="1173600"/>
            <a:ext cx="487440" cy="487440"/>
          </a:xfrm>
          <a:prstGeom prst="ellipse">
            <a:avLst/>
          </a:prstGeom>
          <a:solidFill>
            <a:schemeClr val="tx1"/>
          </a:solidFill>
          <a:ln w="9216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5" name="CustomShape 9"/>
          <p:cNvSpPr/>
          <p:nvPr/>
        </p:nvSpPr>
        <p:spPr>
          <a:xfrm>
            <a:off x="1297080" y="1173600"/>
            <a:ext cx="487440" cy="487440"/>
          </a:xfrm>
          <a:prstGeom prst="ellipse">
            <a:avLst/>
          </a:prstGeom>
          <a:solidFill>
            <a:schemeClr val="tx1"/>
          </a:solidFill>
          <a:ln w="9216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6" name="CustomShape 10"/>
          <p:cNvSpPr/>
          <p:nvPr/>
        </p:nvSpPr>
        <p:spPr>
          <a:xfrm>
            <a:off x="627480" y="2284200"/>
            <a:ext cx="5566680" cy="853200"/>
          </a:xfrm>
          <a:prstGeom prst="wedgeRectCallout">
            <a:avLst>
              <a:gd name="adj1" fmla="val -40874"/>
              <a:gd name="adj2" fmla="val -125615"/>
            </a:avLst>
          </a:prstGeom>
          <a:solidFill>
            <a:schemeClr val="bg1"/>
          </a:solidFill>
          <a:ln w="44280">
            <a:solidFill>
              <a:schemeClr val="accent5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You don’t have to repeat them multiple times if you put them in a “loop”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73" dur="indefinite" restart="never" nodeType="tmRoot">
          <p:childTnLst>
            <p:seq>
              <p:cTn id="274" dur="indefinite" nodeType="mainSeq">
                <p:childTnLst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279" dur="500"/>
                                        <p:tgtEl>
                                          <p:spTgt spid="-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28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297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06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Shape 1"/>
          <p:cNvSpPr txBox="1"/>
          <p:nvPr/>
        </p:nvSpPr>
        <p:spPr>
          <a:xfrm>
            <a:off x="253440" y="36360"/>
            <a:ext cx="11599920" cy="10749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85000"/>
              </a:lnSpc>
            </a:pPr>
            <a:r>
              <a:rPr b="0" lang="en-US" sz="5400" spc="-117" strike="noStrike">
                <a:solidFill>
                  <a:srgbClr val="f03b5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Printing the multiplication table of 2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188" name="TextShape 2"/>
          <p:cNvSpPr txBox="1"/>
          <p:nvPr/>
        </p:nvSpPr>
        <p:spPr>
          <a:xfrm>
            <a:off x="9266040" y="42120"/>
            <a:ext cx="2925720" cy="1068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D259A9A4-4FCE-4441-8568-86EE26D38E60}" type="slidenum">
              <a:rPr b="0" lang="en-IN" sz="8000" spc="-1" strike="noStrike">
                <a:solidFill>
                  <a:srgbClr val="f03b5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89" name="CustomShape 3"/>
          <p:cNvSpPr/>
          <p:nvPr/>
        </p:nvSpPr>
        <p:spPr>
          <a:xfrm>
            <a:off x="257400" y="1468800"/>
            <a:ext cx="5562720" cy="5211000"/>
          </a:xfrm>
          <a:prstGeom prst="roundRect">
            <a:avLst>
              <a:gd name="adj" fmla="val 0"/>
            </a:avLst>
          </a:prstGeom>
          <a:solidFill>
            <a:srgbClr val="333333"/>
          </a:solidFill>
          <a:ln w="2844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IN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2 x 1 = 2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2 x 2 = 4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2 x 3 = 6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2 x 4 = 8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2 x 5 = 10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2 x 6 = 12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2 x 7 = 14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2 x 8 = 16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2 x 9 = 18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2 x 10 = 20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90" name="Picture 6" descr=""/>
          <p:cNvPicPr/>
          <p:nvPr/>
        </p:nvPicPr>
        <p:blipFill>
          <a:blip r:embed="rId1"/>
          <a:stretch/>
        </p:blipFill>
        <p:spPr>
          <a:xfrm>
            <a:off x="253440" y="965160"/>
            <a:ext cx="5566680" cy="503280"/>
          </a:xfrm>
          <a:prstGeom prst="rect">
            <a:avLst/>
          </a:prstGeom>
          <a:ln>
            <a:noFill/>
          </a:ln>
        </p:spPr>
      </p:pic>
      <p:sp>
        <p:nvSpPr>
          <p:cNvPr id="191" name="CustomShape 4"/>
          <p:cNvSpPr/>
          <p:nvPr/>
        </p:nvSpPr>
        <p:spPr>
          <a:xfrm>
            <a:off x="6007680" y="1111680"/>
            <a:ext cx="5992920" cy="2189520"/>
          </a:xfrm>
          <a:prstGeom prst="roundRect">
            <a:avLst>
              <a:gd name="adj" fmla="val 8843"/>
            </a:avLst>
          </a:prstGeom>
          <a:solidFill>
            <a:schemeClr val="bg1"/>
          </a:solidFill>
          <a:ln w="28440">
            <a:solidFill>
              <a:schemeClr val="accent2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IN" sz="2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 a = 2, b;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for(b = 1; b &lt;= 10; b++){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b="0" lang="en-IN" sz="2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printf(“%d x %d = %d\n”, a, b, a*b);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2" name="CustomShape 5"/>
          <p:cNvSpPr/>
          <p:nvPr/>
        </p:nvSpPr>
        <p:spPr>
          <a:xfrm>
            <a:off x="1922400" y="1646280"/>
            <a:ext cx="1858320" cy="903960"/>
          </a:xfrm>
          <a:prstGeom prst="roundRect">
            <a:avLst>
              <a:gd name="adj" fmla="val 39133"/>
            </a:avLst>
          </a:prstGeom>
          <a:solidFill>
            <a:schemeClr val="tx1">
              <a:lumMod val="50000"/>
              <a:lumOff val="50000"/>
            </a:schemeClr>
          </a:solidFill>
          <a:ln w="12708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3" name="CustomShape 6"/>
          <p:cNvSpPr/>
          <p:nvPr/>
        </p:nvSpPr>
        <p:spPr>
          <a:xfrm>
            <a:off x="2196360" y="1854360"/>
            <a:ext cx="487440" cy="487440"/>
          </a:xfrm>
          <a:prstGeom prst="ellipse">
            <a:avLst/>
          </a:prstGeom>
          <a:solidFill>
            <a:schemeClr val="tx1"/>
          </a:solidFill>
          <a:ln w="9216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4" name="CustomShape 7"/>
          <p:cNvSpPr/>
          <p:nvPr/>
        </p:nvSpPr>
        <p:spPr>
          <a:xfrm>
            <a:off x="2988720" y="1854360"/>
            <a:ext cx="487440" cy="487440"/>
          </a:xfrm>
          <a:prstGeom prst="ellipse">
            <a:avLst/>
          </a:prstGeom>
          <a:solidFill>
            <a:schemeClr val="tx1"/>
          </a:solidFill>
          <a:ln w="9216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5" name="CustomShape 8"/>
          <p:cNvSpPr/>
          <p:nvPr/>
        </p:nvSpPr>
        <p:spPr>
          <a:xfrm>
            <a:off x="1877040" y="2874240"/>
            <a:ext cx="4135320" cy="1318680"/>
          </a:xfrm>
          <a:prstGeom prst="wedgeRectCallout">
            <a:avLst>
              <a:gd name="adj1" fmla="val -41590"/>
              <a:gd name="adj2" fmla="val -81273"/>
            </a:avLst>
          </a:prstGeom>
          <a:solidFill>
            <a:schemeClr val="bg1"/>
          </a:solidFill>
          <a:ln w="44280">
            <a:solidFill>
              <a:schemeClr val="accent5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Try this out on Prutor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Exer: table of 3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Exer: table of 2 from 10 to 20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6" name="CustomShape 9"/>
          <p:cNvSpPr/>
          <p:nvPr/>
        </p:nvSpPr>
        <p:spPr>
          <a:xfrm>
            <a:off x="6007680" y="3466800"/>
            <a:ext cx="5992920" cy="722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91440" indent="-91080" algn="ctr">
              <a:lnSpc>
                <a:spcPct val="100000"/>
              </a:lnSpc>
              <a:buClr>
                <a:srgbClr val="262626"/>
              </a:buClr>
              <a:buFont typeface="Arial"/>
              <a:buChar char=" "/>
            </a:pPr>
            <a:r>
              <a:rPr b="1" lang="en-IN" sz="24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What does this code mean?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7" name="TextShape 10"/>
          <p:cNvSpPr txBox="1"/>
          <p:nvPr/>
        </p:nvSpPr>
        <p:spPr>
          <a:xfrm>
            <a:off x="6007680" y="3925800"/>
            <a:ext cx="6089040" cy="2754000"/>
          </a:xfrm>
          <a:prstGeom prst="rect">
            <a:avLst/>
          </a:prstGeom>
          <a:noFill/>
          <a:ln w="28440">
            <a:solidFill>
              <a:srgbClr val="60b1f2"/>
            </a:solidFill>
            <a:round/>
          </a:ln>
        </p:spPr>
        <p:txBody>
          <a:bodyPr/>
          <a:p>
            <a:pPr marL="514440" indent="-514080">
              <a:lnSpc>
                <a:spcPct val="100000"/>
              </a:lnSpc>
              <a:buClr>
                <a:srgbClr val="262626"/>
              </a:buClr>
              <a:buFont typeface="Calibri Light"/>
              <a:buAutoNum type="arabicPeriod"/>
            </a:pPr>
            <a:r>
              <a:rPr b="0" lang="en-US" sz="2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Let a = 2, b be integer variables</a:t>
            </a:r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514440" indent="-514080">
              <a:lnSpc>
                <a:spcPct val="100000"/>
              </a:lnSpc>
              <a:buClr>
                <a:srgbClr val="262626"/>
              </a:buClr>
              <a:buFont typeface="Calibri Light"/>
              <a:buAutoNum type="arabicPeriod"/>
            </a:pPr>
            <a:r>
              <a:rPr b="0" lang="en-US" sz="2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First set b = 1</a:t>
            </a:r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514440" indent="-514080">
              <a:lnSpc>
                <a:spcPct val="100000"/>
              </a:lnSpc>
              <a:buClr>
                <a:srgbClr val="262626"/>
              </a:buClr>
              <a:buFont typeface="Calibri Light"/>
              <a:buAutoNum type="arabicPeriod"/>
            </a:pPr>
            <a:r>
              <a:rPr b="0" lang="en-US" sz="2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Then check if b &lt;= 10 or not</a:t>
            </a:r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1" marL="770400" indent="-514080">
              <a:lnSpc>
                <a:spcPct val="100000"/>
              </a:lnSpc>
              <a:buClr>
                <a:srgbClr val="262626"/>
              </a:buClr>
              <a:buFont typeface="Calibri Light"/>
              <a:buAutoNum type="arabicPeriod"/>
            </a:pPr>
            <a:r>
              <a:rPr b="0" lang="en-US" sz="2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If true, execute printf, execute b++ (or ++b or b=b+1), go to step 3</a:t>
            </a:r>
            <a:endParaRPr b="0" i="1" lang="en-US" sz="20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1" marL="770400" indent="-514080">
              <a:lnSpc>
                <a:spcPct val="100000"/>
              </a:lnSpc>
              <a:buClr>
                <a:srgbClr val="262626"/>
              </a:buClr>
              <a:buFont typeface="Calibri Light"/>
              <a:buAutoNum type="arabicPeriod"/>
            </a:pPr>
            <a:r>
              <a:rPr b="0" lang="en-US" sz="2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If false (i.e. b &gt; 10), stop looping</a:t>
            </a:r>
            <a:endParaRPr b="0" i="1" lang="en-US" sz="20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198" name="CustomShape 11"/>
          <p:cNvSpPr/>
          <p:nvPr/>
        </p:nvSpPr>
        <p:spPr>
          <a:xfrm>
            <a:off x="9004320" y="869040"/>
            <a:ext cx="2996280" cy="725040"/>
          </a:xfrm>
          <a:prstGeom prst="wedgeRectCallout">
            <a:avLst>
              <a:gd name="adj1" fmla="val -56615"/>
              <a:gd name="adj2" fmla="val 72592"/>
            </a:avLst>
          </a:prstGeom>
          <a:solidFill>
            <a:schemeClr val="bg1"/>
          </a:solidFill>
          <a:ln w="44280">
            <a:solidFill>
              <a:schemeClr val="accent5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++b or b = b + 1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is also fine here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9" name="CustomShape 12"/>
          <p:cNvSpPr/>
          <p:nvPr/>
        </p:nvSpPr>
        <p:spPr>
          <a:xfrm>
            <a:off x="2440440" y="4627080"/>
            <a:ext cx="3277800" cy="183816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IN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Each run of the loop is called an “iteration”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IN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This for loop program runs for 10 iterations 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07" dur="indefinite" restart="never" nodeType="tmRoot">
          <p:childTnLst>
            <p:seq>
              <p:cTn id="308" dur="indefinite" nodeType="mainSeq">
                <p:childTnLst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313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nodeType="clickEffect" fill="hold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out">
                                      <p:cBhvr additive="repl">
                                        <p:cTn id="318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0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34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50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79" end="1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148" end="1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355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360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Shape 1"/>
          <p:cNvSpPr txBox="1"/>
          <p:nvPr/>
        </p:nvSpPr>
        <p:spPr>
          <a:xfrm>
            <a:off x="253440" y="36360"/>
            <a:ext cx="11599920" cy="10749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85000"/>
              </a:lnSpc>
            </a:pPr>
            <a:r>
              <a:rPr b="0" lang="en-US" sz="5400" spc="-117" strike="noStrike">
                <a:solidFill>
                  <a:srgbClr val="f03b5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Does My Problem Need Loops?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201" name="TextShape 2"/>
          <p:cNvSpPr txBox="1"/>
          <p:nvPr/>
        </p:nvSpPr>
        <p:spPr>
          <a:xfrm>
            <a:off x="253440" y="1111680"/>
            <a:ext cx="11599920" cy="5300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91440" indent="-91080">
              <a:lnSpc>
                <a:spcPct val="100000"/>
              </a:lnSpc>
              <a:buClr>
                <a:srgbClr val="262626"/>
              </a:buClr>
              <a:buFont typeface="Arial"/>
              <a:buChar char=" "/>
            </a:pPr>
            <a:r>
              <a:rPr b="0" lang="en-US" sz="3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Read the problem carefully and identify some tasks that have to be repeated again and again</a:t>
            </a:r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91440" indent="-91080">
              <a:lnSpc>
                <a:spcPct val="100000"/>
              </a:lnSpc>
              <a:buClr>
                <a:srgbClr val="262626"/>
              </a:buClr>
              <a:buFont typeface="Arial"/>
              <a:buChar char=" "/>
            </a:pPr>
            <a:r>
              <a:rPr b="0" lang="en-US" sz="3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Use this variable that is changing as the </a:t>
            </a:r>
            <a:r>
              <a:rPr b="0" lang="en-US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loop counter</a:t>
            </a:r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202" name="TextShape 3"/>
          <p:cNvSpPr txBox="1"/>
          <p:nvPr/>
        </p:nvSpPr>
        <p:spPr>
          <a:xfrm>
            <a:off x="9266040" y="42120"/>
            <a:ext cx="2925720" cy="1068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E27A06C6-AD77-413C-B324-86876941C2F2}" type="slidenum">
              <a:rPr b="0" lang="en-IN" sz="8000" spc="-1" strike="noStrike">
                <a:solidFill>
                  <a:srgbClr val="f03b5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3" name="CustomShape 4"/>
          <p:cNvSpPr/>
          <p:nvPr/>
        </p:nvSpPr>
        <p:spPr>
          <a:xfrm>
            <a:off x="10164240" y="5797800"/>
            <a:ext cx="1858320" cy="903960"/>
          </a:xfrm>
          <a:prstGeom prst="roundRect">
            <a:avLst>
              <a:gd name="adj" fmla="val 39133"/>
            </a:avLst>
          </a:prstGeom>
          <a:solidFill>
            <a:schemeClr val="tx1">
              <a:lumMod val="50000"/>
              <a:lumOff val="50000"/>
            </a:schemeClr>
          </a:solidFill>
          <a:ln w="12708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4" name="CustomShape 5"/>
          <p:cNvSpPr/>
          <p:nvPr/>
        </p:nvSpPr>
        <p:spPr>
          <a:xfrm>
            <a:off x="10438200" y="6006240"/>
            <a:ext cx="487440" cy="487440"/>
          </a:xfrm>
          <a:prstGeom prst="ellipse">
            <a:avLst/>
          </a:prstGeom>
          <a:solidFill>
            <a:schemeClr val="tx1"/>
          </a:solidFill>
          <a:ln w="9216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5" name="CustomShape 6"/>
          <p:cNvSpPr/>
          <p:nvPr/>
        </p:nvSpPr>
        <p:spPr>
          <a:xfrm>
            <a:off x="11230560" y="6006240"/>
            <a:ext cx="487440" cy="487440"/>
          </a:xfrm>
          <a:prstGeom prst="ellipse">
            <a:avLst/>
          </a:prstGeom>
          <a:solidFill>
            <a:schemeClr val="tx1"/>
          </a:solidFill>
          <a:ln w="9216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06" name="Picture 12" descr=""/>
          <p:cNvPicPr/>
          <p:nvPr/>
        </p:nvPicPr>
        <p:blipFill>
          <a:blip r:embed="rId1"/>
          <a:stretch/>
        </p:blipFill>
        <p:spPr>
          <a:xfrm>
            <a:off x="10317600" y="3624840"/>
            <a:ext cx="2091240" cy="2091240"/>
          </a:xfrm>
          <a:prstGeom prst="rect">
            <a:avLst/>
          </a:prstGeom>
          <a:ln>
            <a:noFill/>
          </a:ln>
        </p:spPr>
      </p:pic>
      <p:sp>
        <p:nvSpPr>
          <p:cNvPr id="207" name="CustomShape 7"/>
          <p:cNvSpPr/>
          <p:nvPr/>
        </p:nvSpPr>
        <p:spPr>
          <a:xfrm>
            <a:off x="5539680" y="2703600"/>
            <a:ext cx="5434920" cy="1503360"/>
          </a:xfrm>
          <a:prstGeom prst="wedgeRectCallout">
            <a:avLst>
              <a:gd name="adj1" fmla="val 54456"/>
              <a:gd name="adj2" fmla="val 85606"/>
            </a:avLst>
          </a:prstGeom>
          <a:solidFill>
            <a:schemeClr val="bg1"/>
          </a:solidFill>
          <a:ln w="44280">
            <a:solidFill>
              <a:schemeClr val="accent5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Yes, but we could write the same code</a:t>
            </a: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printf(“%d x %d = %d\n”, a, b, a*b);</a:t>
            </a: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 do all the tasks by simply changing the value of variable b again and again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8" name="CustomShape 8"/>
          <p:cNvSpPr/>
          <p:nvPr/>
        </p:nvSpPr>
        <p:spPr>
          <a:xfrm>
            <a:off x="8103960" y="4980960"/>
            <a:ext cx="1721520" cy="570600"/>
          </a:xfrm>
          <a:prstGeom prst="wedgeRectCallout">
            <a:avLst>
              <a:gd name="adj1" fmla="val 78344"/>
              <a:gd name="adj2" fmla="val 150916"/>
            </a:avLst>
          </a:prstGeom>
          <a:solidFill>
            <a:schemeClr val="bg1"/>
          </a:solidFill>
          <a:ln w="44280">
            <a:solidFill>
              <a:schemeClr val="accent5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Very Good!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9" name="CustomShape 9"/>
          <p:cNvSpPr/>
          <p:nvPr/>
        </p:nvSpPr>
        <p:spPr>
          <a:xfrm>
            <a:off x="6194880" y="5692680"/>
            <a:ext cx="3630600" cy="881280"/>
          </a:xfrm>
          <a:prstGeom prst="wedgeRectCallout">
            <a:avLst>
              <a:gd name="adj1" fmla="val 67243"/>
              <a:gd name="adj2" fmla="val 48242"/>
            </a:avLst>
          </a:prstGeom>
          <a:solidFill>
            <a:schemeClr val="bg1"/>
          </a:solidFill>
          <a:ln w="44280">
            <a:solidFill>
              <a:schemeClr val="accent5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tasks may be slightly different from each other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0" name="CustomShape 10"/>
          <p:cNvSpPr/>
          <p:nvPr/>
        </p:nvSpPr>
        <p:spPr>
          <a:xfrm>
            <a:off x="498600" y="2708280"/>
            <a:ext cx="4795560" cy="2189520"/>
          </a:xfrm>
          <a:prstGeom prst="roundRect">
            <a:avLst>
              <a:gd name="adj" fmla="val 8843"/>
            </a:avLst>
          </a:prstGeom>
          <a:solidFill>
            <a:schemeClr val="bg1"/>
          </a:solidFill>
          <a:ln w="28440">
            <a:solidFill>
              <a:schemeClr val="accent2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85000"/>
              </a:lnSpc>
            </a:pPr>
            <a:r>
              <a:rPr b="0" lang="en-IN" sz="2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 a = 2, b;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5000"/>
              </a:lnSpc>
            </a:pPr>
            <a:r>
              <a:rPr b="0" lang="en-IN" sz="2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for(b = 1; b &lt;= 10; b++){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5000"/>
              </a:lnSpc>
            </a:pPr>
            <a:r>
              <a:rPr b="0" lang="en-IN" sz="2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b="0" lang="en-IN" sz="2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printf(“%d x %d = %d\n”, a, b, a*b);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5000"/>
              </a:lnSpc>
            </a:pPr>
            <a:r>
              <a:rPr b="0" lang="en-IN" sz="2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1" name="Picture 10" descr=""/>
          <p:cNvPicPr/>
          <p:nvPr/>
        </p:nvPicPr>
        <p:blipFill>
          <a:blip r:embed="rId2"/>
          <a:stretch/>
        </p:blipFill>
        <p:spPr>
          <a:xfrm>
            <a:off x="-84960" y="4767120"/>
            <a:ext cx="2090520" cy="2090520"/>
          </a:xfrm>
          <a:prstGeom prst="rect">
            <a:avLst/>
          </a:prstGeom>
          <a:ln>
            <a:noFill/>
          </a:ln>
        </p:spPr>
      </p:pic>
      <p:sp>
        <p:nvSpPr>
          <p:cNvPr id="212" name="CustomShape 11"/>
          <p:cNvSpPr/>
          <p:nvPr/>
        </p:nvSpPr>
        <p:spPr>
          <a:xfrm>
            <a:off x="1734120" y="4314960"/>
            <a:ext cx="5813280" cy="1271520"/>
          </a:xfrm>
          <a:prstGeom prst="wedgeRectCallout">
            <a:avLst>
              <a:gd name="adj1" fmla="val -59805"/>
              <a:gd name="adj2" fmla="val 89583"/>
            </a:avLst>
          </a:prstGeom>
          <a:solidFill>
            <a:schemeClr val="bg1"/>
          </a:solidFill>
          <a:ln w="44280">
            <a:solidFill>
              <a:schemeClr val="accent5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Yes, in the multiplication table example, the tasks were slightly different. First print 2 x 1 = 2, then print 2 x 2 = 4 etc etc.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61" dur="indefinite" restart="never" nodeType="tmRoot">
          <p:childTnLst>
            <p:seq>
              <p:cTn id="362" dur="indefinite" nodeType="mainSeq">
                <p:childTnLst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0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nodeType="clickEffect" fill="hold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out">
                                      <p:cBhvr additive="repl">
                                        <p:cTn id="375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384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nodeType="clickEffect" fill="hold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out">
                                      <p:cBhvr additive="repl">
                                        <p:cTn id="393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nodeType="clickEffect" fill="hold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out">
                                      <p:cBhvr additive="repl">
                                        <p:cTn id="398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92" end="1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407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extShape 1"/>
          <p:cNvSpPr txBox="1"/>
          <p:nvPr/>
        </p:nvSpPr>
        <p:spPr>
          <a:xfrm>
            <a:off x="253440" y="36360"/>
            <a:ext cx="11599920" cy="10749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85000"/>
              </a:lnSpc>
            </a:pPr>
            <a:r>
              <a:rPr b="0" lang="en-US" sz="5400" spc="-117" strike="noStrike">
                <a:solidFill>
                  <a:srgbClr val="f03b5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Syntax and Flow of the for loop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214" name="TextShape 2"/>
          <p:cNvSpPr txBox="1"/>
          <p:nvPr/>
        </p:nvSpPr>
        <p:spPr>
          <a:xfrm>
            <a:off x="253440" y="1111680"/>
            <a:ext cx="11599920" cy="5300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General form of the for loop</a:t>
            </a:r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215" name="TextShape 3"/>
          <p:cNvSpPr txBox="1"/>
          <p:nvPr/>
        </p:nvSpPr>
        <p:spPr>
          <a:xfrm>
            <a:off x="9266040" y="42120"/>
            <a:ext cx="2925720" cy="1068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0EC579E1-615A-406A-B3DA-9787E75E96C5}" type="slidenum">
              <a:rPr b="0" lang="en-IN" sz="8000" spc="-1" strike="noStrike">
                <a:solidFill>
                  <a:srgbClr val="f03b5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16" name="CustomShape 4"/>
          <p:cNvSpPr/>
          <p:nvPr/>
        </p:nvSpPr>
        <p:spPr>
          <a:xfrm>
            <a:off x="253440" y="1517040"/>
            <a:ext cx="8065440" cy="398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IN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for(init_expr; stopping_expr; update_expr){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b="0" lang="en-IN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statement1;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b="0" lang="en-IN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statement2;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b="0" lang="en-IN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...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statement3;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statement4;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...</a:t>
            </a:r>
            <a:r>
              <a:rPr b="0" lang="en-IN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7" name="CustomShape 5"/>
          <p:cNvSpPr/>
          <p:nvPr/>
        </p:nvSpPr>
        <p:spPr>
          <a:xfrm>
            <a:off x="920520" y="1590120"/>
            <a:ext cx="1653120" cy="60264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8" name="CustomShape 6"/>
          <p:cNvSpPr/>
          <p:nvPr/>
        </p:nvSpPr>
        <p:spPr>
          <a:xfrm>
            <a:off x="4889520" y="2409480"/>
            <a:ext cx="5845680" cy="722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91440" indent="-91080">
              <a:lnSpc>
                <a:spcPct val="85000"/>
              </a:lnSpc>
              <a:buClr>
                <a:srgbClr val="262626"/>
              </a:buClr>
              <a:buFont typeface="Arial"/>
              <a:buChar char=" "/>
            </a:pPr>
            <a:r>
              <a:rPr b="1" lang="en-IN" sz="24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What does this piece of code mean?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9" name="CustomShape 7"/>
          <p:cNvSpPr/>
          <p:nvPr/>
        </p:nvSpPr>
        <p:spPr>
          <a:xfrm>
            <a:off x="3580560" y="3090960"/>
            <a:ext cx="8463600" cy="3515760"/>
          </a:xfrm>
          <a:prstGeom prst="roundRect">
            <a:avLst>
              <a:gd name="adj" fmla="val 7661"/>
            </a:avLst>
          </a:prstGeom>
          <a:noFill/>
          <a:ln w="28440">
            <a:solidFill>
              <a:schemeClr val="accent3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IN" sz="2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1. First do as specified in initialization expression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2. Then check the stopping expression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3. If stopping expression is true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347400" indent="-342720">
              <a:lnSpc>
                <a:spcPct val="100000"/>
              </a:lnSpc>
              <a:buClr>
                <a:srgbClr val="262626"/>
              </a:buClr>
              <a:buFont typeface="Arial"/>
              <a:buChar char=" "/>
            </a:pPr>
            <a:r>
              <a:rPr b="0" lang="en-IN" sz="2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    </a:t>
            </a:r>
            <a:r>
              <a:rPr b="0" lang="en-IN" sz="2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Execute all statements inside braces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347400" indent="-342720">
              <a:lnSpc>
                <a:spcPct val="100000"/>
              </a:lnSpc>
              <a:buClr>
                <a:srgbClr val="262626"/>
              </a:buClr>
              <a:buFont typeface="Arial"/>
              <a:buChar char=" "/>
            </a:pPr>
            <a:r>
              <a:rPr b="0" lang="en-IN" sz="2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    </a:t>
            </a:r>
            <a:r>
              <a:rPr b="0" lang="en-IN" sz="2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Execute update expression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347400" indent="-342720">
              <a:lnSpc>
                <a:spcPct val="100000"/>
              </a:lnSpc>
              <a:buClr>
                <a:srgbClr val="262626"/>
              </a:buClr>
              <a:buFont typeface="Arial"/>
              <a:buChar char=" "/>
            </a:pPr>
            <a:r>
              <a:rPr b="0" lang="en-IN" sz="2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    </a:t>
            </a:r>
            <a:r>
              <a:rPr b="0" lang="en-IN" sz="2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Go back to step 2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680">
              <a:lnSpc>
                <a:spcPct val="100000"/>
              </a:lnSpc>
            </a:pPr>
            <a:r>
              <a:rPr b="0" lang="en-IN" sz="2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    </a:t>
            </a:r>
            <a:r>
              <a:rPr b="0" lang="en-IN" sz="2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Else stop looping and execute rest of code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5000"/>
              </a:lnSpc>
            </a:pP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0" name="CustomShape 8"/>
          <p:cNvSpPr/>
          <p:nvPr/>
        </p:nvSpPr>
        <p:spPr>
          <a:xfrm>
            <a:off x="7881480" y="3126240"/>
            <a:ext cx="4016880" cy="47988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1" name="CustomShape 9"/>
          <p:cNvSpPr/>
          <p:nvPr/>
        </p:nvSpPr>
        <p:spPr>
          <a:xfrm>
            <a:off x="2753640" y="1590120"/>
            <a:ext cx="2652840" cy="60264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2" name="CustomShape 10"/>
          <p:cNvSpPr/>
          <p:nvPr/>
        </p:nvSpPr>
        <p:spPr>
          <a:xfrm>
            <a:off x="6888600" y="3606480"/>
            <a:ext cx="3549600" cy="60264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3" name="CustomShape 11"/>
          <p:cNvSpPr/>
          <p:nvPr/>
        </p:nvSpPr>
        <p:spPr>
          <a:xfrm>
            <a:off x="712800" y="2245680"/>
            <a:ext cx="2377440" cy="1712160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4" name="CustomShape 12"/>
          <p:cNvSpPr/>
          <p:nvPr/>
        </p:nvSpPr>
        <p:spPr>
          <a:xfrm>
            <a:off x="5901480" y="4579560"/>
            <a:ext cx="4878000" cy="464400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5" name="CustomShape 13"/>
          <p:cNvSpPr/>
          <p:nvPr/>
        </p:nvSpPr>
        <p:spPr>
          <a:xfrm>
            <a:off x="5586480" y="1590120"/>
            <a:ext cx="2374560" cy="60264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6" name="CustomShape 14"/>
          <p:cNvSpPr/>
          <p:nvPr/>
        </p:nvSpPr>
        <p:spPr>
          <a:xfrm>
            <a:off x="5901480" y="5054040"/>
            <a:ext cx="3289320" cy="53136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CustomShape 15"/>
          <p:cNvSpPr/>
          <p:nvPr/>
        </p:nvSpPr>
        <p:spPr>
          <a:xfrm>
            <a:off x="330840" y="4647960"/>
            <a:ext cx="2242800" cy="176436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8" name="CustomShape 16"/>
          <p:cNvSpPr/>
          <p:nvPr/>
        </p:nvSpPr>
        <p:spPr>
          <a:xfrm>
            <a:off x="9402480" y="5932080"/>
            <a:ext cx="2196360" cy="47988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CustomShape 17"/>
          <p:cNvSpPr/>
          <p:nvPr/>
        </p:nvSpPr>
        <p:spPr>
          <a:xfrm>
            <a:off x="7809840" y="1547640"/>
            <a:ext cx="327600" cy="703080"/>
          </a:xfrm>
          <a:prstGeom prst="ellipse">
            <a:avLst/>
          </a:prstGeom>
          <a:noFill/>
          <a:ln w="38160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0" name="CustomShape 18"/>
          <p:cNvSpPr/>
          <p:nvPr/>
        </p:nvSpPr>
        <p:spPr>
          <a:xfrm>
            <a:off x="253440" y="3517920"/>
            <a:ext cx="327600" cy="703080"/>
          </a:xfrm>
          <a:prstGeom prst="ellipse">
            <a:avLst/>
          </a:prstGeom>
          <a:noFill/>
          <a:ln w="38160">
            <a:solidFill>
              <a:schemeClr val="accent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1" name="CustomShape 19"/>
          <p:cNvSpPr/>
          <p:nvPr/>
        </p:nvSpPr>
        <p:spPr>
          <a:xfrm>
            <a:off x="10090440" y="234360"/>
            <a:ext cx="1858320" cy="903960"/>
          </a:xfrm>
          <a:prstGeom prst="roundRect">
            <a:avLst>
              <a:gd name="adj" fmla="val 39133"/>
            </a:avLst>
          </a:prstGeom>
          <a:solidFill>
            <a:schemeClr val="tx1">
              <a:lumMod val="50000"/>
              <a:lumOff val="50000"/>
            </a:schemeClr>
          </a:solidFill>
          <a:ln w="12708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2" name="CustomShape 20"/>
          <p:cNvSpPr/>
          <p:nvPr/>
        </p:nvSpPr>
        <p:spPr>
          <a:xfrm>
            <a:off x="10364400" y="442800"/>
            <a:ext cx="487440" cy="487440"/>
          </a:xfrm>
          <a:prstGeom prst="ellipse">
            <a:avLst/>
          </a:prstGeom>
          <a:solidFill>
            <a:schemeClr val="tx1"/>
          </a:solidFill>
          <a:ln w="9216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3" name="CustomShape 21"/>
          <p:cNvSpPr/>
          <p:nvPr/>
        </p:nvSpPr>
        <p:spPr>
          <a:xfrm>
            <a:off x="11156760" y="442800"/>
            <a:ext cx="487440" cy="487440"/>
          </a:xfrm>
          <a:prstGeom prst="ellipse">
            <a:avLst/>
          </a:prstGeom>
          <a:solidFill>
            <a:schemeClr val="tx1"/>
          </a:solidFill>
          <a:ln w="9216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CustomShape 22"/>
          <p:cNvSpPr/>
          <p:nvPr/>
        </p:nvSpPr>
        <p:spPr>
          <a:xfrm>
            <a:off x="4859640" y="230400"/>
            <a:ext cx="4795920" cy="853920"/>
          </a:xfrm>
          <a:prstGeom prst="wedgeRectCallout">
            <a:avLst>
              <a:gd name="adj1" fmla="val 61924"/>
              <a:gd name="adj2" fmla="val -2719"/>
            </a:avLst>
          </a:prstGeom>
          <a:solidFill>
            <a:schemeClr val="bg1"/>
          </a:solidFill>
          <a:ln w="44280">
            <a:solidFill>
              <a:schemeClr val="accent5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Brackets essential if you want me to do many things while looping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5" name="CustomShape 23"/>
          <p:cNvSpPr/>
          <p:nvPr/>
        </p:nvSpPr>
        <p:spPr>
          <a:xfrm>
            <a:off x="9035640" y="1278720"/>
            <a:ext cx="2865240" cy="1130040"/>
          </a:xfrm>
          <a:prstGeom prst="wedgeRectCallout">
            <a:avLst>
              <a:gd name="adj1" fmla="val 2606"/>
              <a:gd name="adj2" fmla="val 114774"/>
            </a:avLst>
          </a:prstGeom>
          <a:solidFill>
            <a:schemeClr val="bg1"/>
          </a:solidFill>
          <a:ln w="44280">
            <a:solidFill>
              <a:schemeClr val="accent5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Initialization expression is executed only once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6" name="CustomShape 24"/>
          <p:cNvSpPr/>
          <p:nvPr/>
        </p:nvSpPr>
        <p:spPr>
          <a:xfrm>
            <a:off x="2436120" y="1517040"/>
            <a:ext cx="226440" cy="759600"/>
          </a:xfrm>
          <a:prstGeom prst="ellipse">
            <a:avLst/>
          </a:prstGeom>
          <a:noFill/>
          <a:ln w="25560">
            <a:solidFill>
              <a:srgbClr val="0000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7" name="CustomShape 25"/>
          <p:cNvSpPr/>
          <p:nvPr/>
        </p:nvSpPr>
        <p:spPr>
          <a:xfrm>
            <a:off x="5183280" y="1542960"/>
            <a:ext cx="226440" cy="759600"/>
          </a:xfrm>
          <a:prstGeom prst="ellipse">
            <a:avLst/>
          </a:prstGeom>
          <a:noFill/>
          <a:ln w="25560">
            <a:solidFill>
              <a:srgbClr val="0000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408" dur="indefinite" restart="never" nodeType="tmRoot">
          <p:childTnLst>
            <p:seq>
              <p:cTn id="409" dur="indefinite" nodeType="mainSeq">
                <p:childTnLst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0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418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0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0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435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6" nodeType="with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438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nodeType="clickEffect" fill="hold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out">
                                      <p:cBhvr additive="repl">
                                        <p:cTn id="443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4" fill="hold">
                      <p:stCondLst>
                        <p:cond delay="indefinite"/>
                      </p:stCondLst>
                      <p:childTnLst>
                        <p:par>
                          <p:cTn id="445" fill="hold">
                            <p:stCondLst>
                              <p:cond delay="0"/>
                            </p:stCondLst>
                            <p:childTnLst>
                              <p:par>
                                <p:cTn id="44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54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8" fill="hold">
                      <p:stCondLst>
                        <p:cond delay="indefinite"/>
                      </p:stCondLst>
                      <p:childTnLst>
                        <p:par>
                          <p:cTn id="449" fill="hold">
                            <p:stCondLst>
                              <p:cond delay="0"/>
                            </p:stCondLst>
                            <p:childTnLst>
                              <p:par>
                                <p:cTn id="450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452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3" nodeType="with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455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>
                      <p:stCondLst>
                        <p:cond delay="indefinite"/>
                      </p:stCondLst>
                      <p:childTnLst>
                        <p:par>
                          <p:cTn id="457" fill="hold">
                            <p:stCondLst>
                              <p:cond delay="0"/>
                            </p:stCondLst>
                            <p:childTnLst>
                              <p:par>
                                <p:cTn id="45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92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0" fill="hold">
                      <p:stCondLst>
                        <p:cond delay="indefinite"/>
                      </p:stCondLst>
                      <p:childTnLst>
                        <p:par>
                          <p:cTn id="461" fill="hold">
                            <p:stCondLst>
                              <p:cond delay="0"/>
                            </p:stCondLst>
                            <p:childTnLst>
                              <p:par>
                                <p:cTn id="46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126" end="1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4" fill="hold">
                      <p:stCondLst>
                        <p:cond delay="indefinite"/>
                      </p:stCondLst>
                      <p:childTnLst>
                        <p:par>
                          <p:cTn id="465" fill="hold">
                            <p:stCondLst>
                              <p:cond delay="0"/>
                            </p:stCondLst>
                            <p:childTnLst>
                              <p:par>
                                <p:cTn id="466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468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9" nodeType="with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471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" fill="hold">
                      <p:stCondLst>
                        <p:cond delay="indefinite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167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>
                      <p:stCondLst>
                        <p:cond delay="indefinite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480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1" nodeType="with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483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197" end="2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8" fill="hold">
                      <p:stCondLst>
                        <p:cond delay="indefinite"/>
                      </p:stCondLst>
                      <p:childTnLst>
                        <p:par>
                          <p:cTn id="489" fill="hold">
                            <p:stCondLst>
                              <p:cond delay="0"/>
                            </p:stCondLst>
                            <p:childTnLst>
                              <p:par>
                                <p:cTn id="49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219" end="2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2" fill="hold">
                      <p:stCondLst>
                        <p:cond delay="indefinite"/>
                      </p:stCondLst>
                      <p:childTnLst>
                        <p:par>
                          <p:cTn id="493" fill="hold">
                            <p:stCondLst>
                              <p:cond delay="0"/>
                            </p:stCondLst>
                            <p:childTnLst>
                              <p:par>
                                <p:cTn id="494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496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7" nodeType="with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499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0" fill="hold">
                      <p:stCondLst>
                        <p:cond delay="indefinite"/>
                      </p:stCondLst>
                      <p:childTnLst>
                        <p:par>
                          <p:cTn id="501" fill="hold">
                            <p:stCondLst>
                              <p:cond delay="0"/>
                            </p:stCondLst>
                            <p:childTnLst>
                              <p:par>
                                <p:cTn id="502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504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5" nodeType="with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507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8" fill="hold">
                      <p:stCondLst>
                        <p:cond delay="indefinite"/>
                      </p:stCondLst>
                      <p:childTnLst>
                        <p:par>
                          <p:cTn id="509" fill="hold">
                            <p:stCondLst>
                              <p:cond delay="0"/>
                            </p:stCondLst>
                            <p:childTnLst>
                              <p:par>
                                <p:cTn id="51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2" fill="hold">
                      <p:stCondLst>
                        <p:cond delay="indefinite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nodeType="clickEffect" fill="hold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out">
                                      <p:cBhvr additive="repl">
                                        <p:cTn id="516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7" fill="hold">
                      <p:stCondLst>
                        <p:cond delay="indefinite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521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2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524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TextShape 1"/>
          <p:cNvSpPr txBox="1"/>
          <p:nvPr/>
        </p:nvSpPr>
        <p:spPr>
          <a:xfrm>
            <a:off x="253440" y="36360"/>
            <a:ext cx="11599920" cy="10749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85000"/>
              </a:lnSpc>
            </a:pPr>
            <a:r>
              <a:rPr b="0" lang="en-US" sz="5400" spc="-117" strike="noStrike">
                <a:solidFill>
                  <a:srgbClr val="f03b5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Syntax of the for loop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239" name="TextShape 2"/>
          <p:cNvSpPr txBox="1"/>
          <p:nvPr/>
        </p:nvSpPr>
        <p:spPr>
          <a:xfrm>
            <a:off x="422640" y="3666240"/>
            <a:ext cx="11430720" cy="31914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91440" indent="-91080">
              <a:lnSpc>
                <a:spcPct val="100000"/>
              </a:lnSpc>
              <a:buClr>
                <a:srgbClr val="262626"/>
              </a:buClr>
              <a:buFont typeface="Arial"/>
              <a:buChar char=" "/>
            </a:pPr>
            <a:r>
              <a:rPr b="0" lang="en-US" sz="3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The entire for loop is considered one statement</a:t>
            </a:r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91440" indent="-91080">
              <a:lnSpc>
                <a:spcPct val="100000"/>
              </a:lnSpc>
              <a:buClr>
                <a:srgbClr val="262626"/>
              </a:buClr>
              <a:buFont typeface="Arial"/>
              <a:buChar char=" "/>
            </a:pPr>
            <a:r>
              <a:rPr b="0" lang="en-US" sz="2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Can </a:t>
            </a:r>
            <a:r>
              <a:rPr b="0" lang="en-US" sz="2800" spc="-1" strike="noStrike" u="sng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also</a:t>
            </a:r>
            <a:r>
              <a:rPr b="0" lang="en-US" sz="2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 put inside for loop: </a:t>
            </a:r>
            <a:r>
              <a:rPr b="0" lang="en-US" sz="28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printf</a:t>
            </a:r>
            <a:r>
              <a:rPr b="0" lang="en-US" sz="2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 statements, </a:t>
            </a:r>
            <a:r>
              <a:rPr b="0" lang="en-US" sz="28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if-else/switch </a:t>
            </a:r>
            <a:r>
              <a:rPr b="0" lang="en-US" sz="2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statements, another </a:t>
            </a:r>
            <a:r>
              <a:rPr b="0" lang="en-US" sz="28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for</a:t>
            </a:r>
            <a:r>
              <a:rPr b="0" lang="en-US" sz="2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 loop statement (</a:t>
            </a:r>
            <a:r>
              <a:rPr b="0" lang="en-US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nested for </a:t>
            </a:r>
            <a:r>
              <a:rPr b="0" lang="en-US" sz="28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loop)</a:t>
            </a:r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91440" indent="-91080">
              <a:lnSpc>
                <a:spcPct val="100000"/>
              </a:lnSpc>
              <a:buClr>
                <a:srgbClr val="262626"/>
              </a:buClr>
              <a:buFont typeface="Arial"/>
              <a:buChar char=" "/>
            </a:pPr>
            <a:r>
              <a:rPr b="1" lang="en-US" sz="3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Usually</a:t>
            </a:r>
            <a:r>
              <a:rPr b="0" lang="en-US" sz="3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 init_expr, stopping_expr, update_expr involve the same variable, e.g. b in multiplication table example</a:t>
            </a:r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91440" indent="-91080">
              <a:lnSpc>
                <a:spcPct val="100000"/>
              </a:lnSpc>
              <a:buClr>
                <a:srgbClr val="262626"/>
              </a:buClr>
              <a:buFont typeface="Arial"/>
              <a:buChar char=" "/>
            </a:pPr>
            <a:r>
              <a:rPr b="0" lang="en-US" sz="3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Lovingly called </a:t>
            </a:r>
            <a:r>
              <a:rPr b="0" lang="en-US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variable of the loop</a:t>
            </a:r>
            <a:r>
              <a:rPr b="0" lang="en-US" sz="3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/</a:t>
            </a:r>
            <a:r>
              <a:rPr b="0" lang="en-US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loop counter</a:t>
            </a:r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>
              <a:lnSpc>
                <a:spcPct val="100000"/>
              </a:lnSpc>
            </a:pPr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240" name="TextShape 3"/>
          <p:cNvSpPr txBox="1"/>
          <p:nvPr/>
        </p:nvSpPr>
        <p:spPr>
          <a:xfrm>
            <a:off x="9266040" y="42120"/>
            <a:ext cx="2925720" cy="1068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2BF94921-F1C0-4011-A83B-82941657E09F}" type="slidenum">
              <a:rPr b="0" lang="en-IN" sz="8000" spc="-1" strike="noStrike">
                <a:solidFill>
                  <a:srgbClr val="f03b5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1" name="CustomShape 4"/>
          <p:cNvSpPr/>
          <p:nvPr/>
        </p:nvSpPr>
        <p:spPr>
          <a:xfrm>
            <a:off x="253440" y="1111680"/>
            <a:ext cx="11599920" cy="252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IN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for(init_expr; stopping_expr; update_expr){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    </a:t>
            </a:r>
            <a:r>
              <a:rPr b="0" lang="en-IN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statement1;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    </a:t>
            </a:r>
            <a:r>
              <a:rPr b="0" lang="en-IN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statement2;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 </a:t>
            </a:r>
            <a:r>
              <a:rPr b="0" lang="en-IN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</a:rPr>
              <a:t>}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2" name="CustomShape 5"/>
          <p:cNvSpPr/>
          <p:nvPr/>
        </p:nvSpPr>
        <p:spPr>
          <a:xfrm>
            <a:off x="253440" y="1111680"/>
            <a:ext cx="8194680" cy="2554200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525" dur="indefinite" restart="never" nodeType="tmRoot">
          <p:childTnLst>
            <p:seq>
              <p:cTn id="526" dur="indefinite" nodeType="mainSeq">
                <p:childTnLst>
                  <p:par>
                    <p:cTn id="527" fill="hold">
                      <p:stCondLst>
                        <p:cond delay="indefinite"/>
                      </p:stCondLst>
                      <p:childTnLst>
                        <p:par>
                          <p:cTn id="528" fill="hold">
                            <p:stCondLst>
                              <p:cond delay="0"/>
                            </p:stCondLst>
                            <p:childTnLst>
                              <p:par>
                                <p:cTn id="529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531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2" fill="hold">
                      <p:stCondLst>
                        <p:cond delay="indefinite"/>
                      </p:stCondLst>
                      <p:childTnLst>
                        <p:par>
                          <p:cTn id="533" fill="hold">
                            <p:stCondLst>
                              <p:cond delay="0"/>
                            </p:stCondLst>
                            <p:childTnLst>
                              <p:par>
                                <p:cTn id="53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0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6" fill="hold">
                      <p:stCondLst>
                        <p:cond delay="indefinite"/>
                      </p:stCondLst>
                      <p:childTnLst>
                        <p:par>
                          <p:cTn id="537" fill="hold">
                            <p:stCondLst>
                              <p:cond delay="0"/>
                            </p:stCondLst>
                            <p:childTnLst>
                              <p:par>
                                <p:cTn id="538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540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1" fill="hold">
                      <p:stCondLst>
                        <p:cond delay="indefinite"/>
                      </p:stCondLst>
                      <p:childTnLst>
                        <p:par>
                          <p:cTn id="542" fill="hold">
                            <p:stCondLst>
                              <p:cond delay="0"/>
                            </p:stCondLst>
                            <p:childTnLst>
                              <p:par>
                                <p:cTn id="5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48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5" fill="hold">
                      <p:stCondLst>
                        <p:cond delay="indefinite"/>
                      </p:stCondLst>
                      <p:childTnLst>
                        <p:par>
                          <p:cTn id="546" fill="hold">
                            <p:stCondLst>
                              <p:cond delay="0"/>
                            </p:stCondLst>
                            <p:childTnLst>
                              <p:par>
                                <p:cTn id="5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169" end="2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9" fill="hold">
                      <p:stCondLst>
                        <p:cond delay="indefinite"/>
                      </p:stCondLst>
                      <p:childTnLst>
                        <p:par>
                          <p:cTn id="550" fill="hold">
                            <p:stCondLst>
                              <p:cond delay="0"/>
                            </p:stCondLst>
                            <p:childTnLst>
                              <p:par>
                                <p:cTn id="5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281" end="3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TextShape 1"/>
          <p:cNvSpPr txBox="1"/>
          <p:nvPr/>
        </p:nvSpPr>
        <p:spPr>
          <a:xfrm>
            <a:off x="253440" y="36360"/>
            <a:ext cx="11599920" cy="10749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85000"/>
              </a:lnSpc>
            </a:pPr>
            <a:r>
              <a:rPr b="0" lang="en-US" sz="5400" spc="-117" strike="noStrike">
                <a:solidFill>
                  <a:srgbClr val="f03b5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Syntax of the for loop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244" name="TextShape 2"/>
          <p:cNvSpPr txBox="1"/>
          <p:nvPr/>
        </p:nvSpPr>
        <p:spPr>
          <a:xfrm>
            <a:off x="422640" y="3666240"/>
            <a:ext cx="11430720" cy="31914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91440" indent="-91080">
              <a:lnSpc>
                <a:spcPct val="100000"/>
              </a:lnSpc>
              <a:buClr>
                <a:srgbClr val="262626"/>
              </a:buClr>
              <a:buFont typeface="Arial"/>
              <a:buChar char=" "/>
            </a:pPr>
            <a:r>
              <a:rPr b="0" lang="en-US" sz="3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stopping_expr must give true/false value</a:t>
            </a:r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1" marL="347400" indent="-342720">
              <a:lnSpc>
                <a:spcPct val="100000"/>
              </a:lnSpc>
              <a:buClr>
                <a:srgbClr val="262626"/>
              </a:buClr>
              <a:buFont typeface="Arial"/>
              <a:buChar char=" "/>
            </a:pPr>
            <a:r>
              <a:rPr b="0" lang="en-US" sz="24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Usually done by making stopping_expr a </a:t>
            </a:r>
            <a:r>
              <a:rPr b="0" lang="en-US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relational expression</a:t>
            </a:r>
            <a:endParaRPr b="0" i="1" lang="en-US" sz="20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1" marL="347400" indent="-342720">
              <a:lnSpc>
                <a:spcPct val="100000"/>
              </a:lnSpc>
              <a:buClr>
                <a:srgbClr val="262626"/>
              </a:buClr>
              <a:buFont typeface="Arial"/>
              <a:buChar char=" "/>
            </a:pPr>
            <a:r>
              <a:rPr b="0" lang="en-US" sz="24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Warning: you can say b * 2 in stopping_expr but dangerous</a:t>
            </a:r>
            <a:endParaRPr b="0" i="1" lang="en-US" sz="20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lvl="1" marL="347400" indent="-342720">
              <a:lnSpc>
                <a:spcPct val="100000"/>
              </a:lnSpc>
              <a:buClr>
                <a:srgbClr val="262626"/>
              </a:buClr>
              <a:buFont typeface="Arial"/>
              <a:buChar char=" "/>
            </a:pPr>
            <a:r>
              <a:rPr b="0" lang="en-US" sz="24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init_expr and update_expr can be anything you want</a:t>
            </a:r>
            <a:endParaRPr b="0" i="1" lang="en-US" sz="20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91440" indent="-91080">
              <a:lnSpc>
                <a:spcPct val="100000"/>
              </a:lnSpc>
              <a:buClr>
                <a:srgbClr val="262626"/>
              </a:buClr>
              <a:buFont typeface="Arial"/>
              <a:buChar char=" "/>
            </a:pPr>
            <a:r>
              <a:rPr b="0" lang="en-US" sz="3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init_expr and update_expr can even be empty</a:t>
            </a:r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245" name="TextShape 3"/>
          <p:cNvSpPr txBox="1"/>
          <p:nvPr/>
        </p:nvSpPr>
        <p:spPr>
          <a:xfrm>
            <a:off x="9266040" y="42120"/>
            <a:ext cx="2925720" cy="1068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6205DC4A-2AF7-4474-BE17-9E99E25B1332}" type="slidenum">
              <a:rPr b="0" lang="en-IN" sz="8000" spc="-1" strike="noStrike">
                <a:solidFill>
                  <a:srgbClr val="f03b5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6" name="CustomShape 4"/>
          <p:cNvSpPr/>
          <p:nvPr/>
        </p:nvSpPr>
        <p:spPr>
          <a:xfrm>
            <a:off x="253440" y="1111680"/>
            <a:ext cx="11599920" cy="228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IN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for(init_expr; stopping_expr; update_expr){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b="0" lang="en-IN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statement1;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b="0" lang="en-IN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statement2;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en-IN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47" name="Picture 6" descr=""/>
          <p:cNvPicPr/>
          <p:nvPr/>
        </p:nvPicPr>
        <p:blipFill>
          <a:blip r:embed="rId1"/>
          <a:stretch/>
        </p:blipFill>
        <p:spPr>
          <a:xfrm>
            <a:off x="10326240" y="36360"/>
            <a:ext cx="2089080" cy="2089080"/>
          </a:xfrm>
          <a:prstGeom prst="rect">
            <a:avLst/>
          </a:prstGeom>
          <a:ln>
            <a:noFill/>
          </a:ln>
        </p:spPr>
      </p:pic>
      <p:sp>
        <p:nvSpPr>
          <p:cNvPr id="248" name="CustomShape 5"/>
          <p:cNvSpPr/>
          <p:nvPr/>
        </p:nvSpPr>
        <p:spPr>
          <a:xfrm>
            <a:off x="3189960" y="5834880"/>
            <a:ext cx="6182640" cy="76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IN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for(;stopping_expr;){ ... }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9" name="CustomShape 6"/>
          <p:cNvSpPr/>
          <p:nvPr/>
        </p:nvSpPr>
        <p:spPr>
          <a:xfrm>
            <a:off x="10276200" y="2235600"/>
            <a:ext cx="1858320" cy="903960"/>
          </a:xfrm>
          <a:prstGeom prst="roundRect">
            <a:avLst>
              <a:gd name="adj" fmla="val 39133"/>
            </a:avLst>
          </a:prstGeom>
          <a:solidFill>
            <a:schemeClr val="tx1">
              <a:lumMod val="50000"/>
              <a:lumOff val="50000"/>
            </a:schemeClr>
          </a:solidFill>
          <a:ln w="12708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0" name="CustomShape 7"/>
          <p:cNvSpPr/>
          <p:nvPr/>
        </p:nvSpPr>
        <p:spPr>
          <a:xfrm>
            <a:off x="10549800" y="2444040"/>
            <a:ext cx="487440" cy="487440"/>
          </a:xfrm>
          <a:prstGeom prst="ellipse">
            <a:avLst/>
          </a:prstGeom>
          <a:solidFill>
            <a:schemeClr val="tx1"/>
          </a:solidFill>
          <a:ln w="9216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1" name="CustomShape 8"/>
          <p:cNvSpPr/>
          <p:nvPr/>
        </p:nvSpPr>
        <p:spPr>
          <a:xfrm>
            <a:off x="11342160" y="2444040"/>
            <a:ext cx="487440" cy="487440"/>
          </a:xfrm>
          <a:prstGeom prst="ellipse">
            <a:avLst/>
          </a:prstGeom>
          <a:solidFill>
            <a:schemeClr val="tx1"/>
          </a:solidFill>
          <a:ln w="9216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2" name="CustomShape 9"/>
          <p:cNvSpPr/>
          <p:nvPr/>
        </p:nvSpPr>
        <p:spPr>
          <a:xfrm>
            <a:off x="5200920" y="1211760"/>
            <a:ext cx="5214240" cy="872640"/>
          </a:xfrm>
          <a:prstGeom prst="wedgeRectCallout">
            <a:avLst>
              <a:gd name="adj1" fmla="val 61621"/>
              <a:gd name="adj2" fmla="val -50307"/>
            </a:avLst>
          </a:prstGeom>
          <a:solidFill>
            <a:schemeClr val="bg1"/>
          </a:solidFill>
          <a:ln w="44280">
            <a:solidFill>
              <a:schemeClr val="accent5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Mr C considers 0 to be FALSE and 1 (or anything non-zero) to be TRUE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3" name="CustomShape 10"/>
          <p:cNvSpPr/>
          <p:nvPr/>
        </p:nvSpPr>
        <p:spPr>
          <a:xfrm>
            <a:off x="5645520" y="262800"/>
            <a:ext cx="4680360" cy="872640"/>
          </a:xfrm>
          <a:prstGeom prst="wedgeRectCallout">
            <a:avLst>
              <a:gd name="adj1" fmla="val 61240"/>
              <a:gd name="adj2" fmla="val 40770"/>
            </a:avLst>
          </a:prstGeom>
          <a:solidFill>
            <a:schemeClr val="bg1"/>
          </a:solidFill>
          <a:ln w="44280">
            <a:solidFill>
              <a:schemeClr val="accent5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All expressions generate values, even assignment/relational ones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4" name="CustomShape 11"/>
          <p:cNvSpPr/>
          <p:nvPr/>
        </p:nvSpPr>
        <p:spPr>
          <a:xfrm>
            <a:off x="5200920" y="2161080"/>
            <a:ext cx="4466520" cy="1118880"/>
          </a:xfrm>
          <a:prstGeom prst="wedgeRectCallout">
            <a:avLst>
              <a:gd name="adj1" fmla="val 66767"/>
              <a:gd name="adj2" fmla="val -16153"/>
            </a:avLst>
          </a:prstGeom>
          <a:solidFill>
            <a:schemeClr val="bg1"/>
          </a:solidFill>
          <a:ln w="44280">
            <a:solidFill>
              <a:schemeClr val="accent5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Yes, you can write the init_expr before the loop and the update_expr inside the loop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53" dur="indefinite" restart="never" nodeType="tmRoot">
          <p:childTnLst>
            <p:seq>
              <p:cTn id="554" dur="indefinite" nodeType="mainSeq">
                <p:childTnLst>
                  <p:par>
                    <p:cTn id="555" fill="hold">
                      <p:stCondLst>
                        <p:cond delay="indefinite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0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9" fill="hold">
                      <p:stCondLst>
                        <p:cond delay="indefinite"/>
                      </p:stCondLst>
                      <p:childTnLst>
                        <p:par>
                          <p:cTn id="560" fill="hold">
                            <p:stCondLst>
                              <p:cond delay="0"/>
                            </p:stCondLst>
                            <p:childTnLst>
                              <p:par>
                                <p:cTn id="5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3" fill="hold">
                      <p:stCondLst>
                        <p:cond delay="indefinite"/>
                      </p:stCondLst>
                      <p:childTnLst>
                        <p:par>
                          <p:cTn id="564" fill="hold">
                            <p:stCondLst>
                              <p:cond delay="0"/>
                            </p:stCondLst>
                            <p:childTnLst>
                              <p:par>
                                <p:cTn id="565" nodeType="clickEffect" fill="hold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out">
                                      <p:cBhvr additive="repl">
                                        <p:cTn id="567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8" fill="hold">
                      <p:stCondLst>
                        <p:cond delay="indefinite"/>
                      </p:stCondLst>
                      <p:childTnLst>
                        <p:par>
                          <p:cTn id="569" fill="hold">
                            <p:stCondLst>
                              <p:cond delay="0"/>
                            </p:stCondLst>
                            <p:childTnLst>
                              <p:par>
                                <p:cTn id="57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41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2" fill="hold">
                      <p:stCondLst>
                        <p:cond delay="indefinite"/>
                      </p:stCondLst>
                      <p:childTnLst>
                        <p:par>
                          <p:cTn id="573" fill="hold">
                            <p:stCondLst>
                              <p:cond delay="0"/>
                            </p:stCondLst>
                            <p:childTnLst>
                              <p:par>
                                <p:cTn id="57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102" end="1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6" fill="hold">
                      <p:stCondLst>
                        <p:cond delay="indefinite"/>
                      </p:stCondLst>
                      <p:childTnLst>
                        <p:par>
                          <p:cTn id="577" fill="hold">
                            <p:stCondLst>
                              <p:cond delay="0"/>
                            </p:stCondLst>
                            <p:childTnLst>
                              <p:par>
                                <p:cTn id="578" nodeType="clickEffect" fill="hold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out">
                                      <p:cBhvr additive="repl">
                                        <p:cTn id="580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1" fill="hold">
                      <p:stCondLst>
                        <p:cond delay="indefinite"/>
                      </p:stCondLst>
                      <p:childTnLst>
                        <p:par>
                          <p:cTn id="582" fill="hold">
                            <p:stCondLst>
                              <p:cond delay="0"/>
                            </p:stCondLst>
                            <p:childTnLst>
                              <p:par>
                                <p:cTn id="5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160" end="2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5" fill="hold">
                      <p:stCondLst>
                        <p:cond delay="indefinite"/>
                      </p:stCondLst>
                      <p:childTnLst>
                        <p:par>
                          <p:cTn id="586" fill="hold">
                            <p:stCondLst>
                              <p:cond delay="0"/>
                            </p:stCondLst>
                            <p:childTnLst>
                              <p:par>
                                <p:cTn id="5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211" end="2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9" fill="hold">
                      <p:stCondLst>
                        <p:cond delay="indefinite"/>
                      </p:stCondLst>
                      <p:childTnLst>
                        <p:par>
                          <p:cTn id="590" fill="hold">
                            <p:stCondLst>
                              <p:cond delay="0"/>
                            </p:stCondLst>
                            <p:childTnLst>
                              <p:par>
                                <p:cTn id="591" nodeType="clickEffect" fill="hold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 additive="repl">
                                        <p:cTn id="593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4" fill="hold">
                      <p:stCondLst>
                        <p:cond delay="indefinite"/>
                      </p:stCondLst>
                      <p:childTnLst>
                        <p:par>
                          <p:cTn id="595" fill="hold">
                            <p:stCondLst>
                              <p:cond delay="0"/>
                            </p:stCondLst>
                            <p:childTnLst>
                              <p:par>
                                <p:cTn id="59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8" fill="hold">
                      <p:stCondLst>
                        <p:cond delay="indefinite"/>
                      </p:stCondLst>
                      <p:childTnLst>
                        <p:par>
                          <p:cTn id="599" fill="hold">
                            <p:stCondLst>
                              <p:cond delay="0"/>
                            </p:stCondLst>
                            <p:childTnLst>
                              <p:par>
                                <p:cTn id="600" nodeType="clickEffect" fill="hold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out">
                                      <p:cBhvr additive="repl">
                                        <p:cTn id="602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TextShape 1"/>
          <p:cNvSpPr txBox="1"/>
          <p:nvPr/>
        </p:nvSpPr>
        <p:spPr>
          <a:xfrm>
            <a:off x="253440" y="36360"/>
            <a:ext cx="11599920" cy="10749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85000"/>
              </a:lnSpc>
            </a:pPr>
            <a:r>
              <a:rPr b="0" lang="en-US" sz="5400" spc="-117" strike="noStrike">
                <a:solidFill>
                  <a:srgbClr val="f03b5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Some common errors in loops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256" name="TextShape 2"/>
          <p:cNvSpPr txBox="1"/>
          <p:nvPr/>
        </p:nvSpPr>
        <p:spPr>
          <a:xfrm>
            <a:off x="253440" y="1111680"/>
            <a:ext cx="11599920" cy="5300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91440" indent="-91080">
              <a:lnSpc>
                <a:spcPct val="100000"/>
              </a:lnSpc>
              <a:buClr>
                <a:srgbClr val="262626"/>
              </a:buClr>
              <a:buFont typeface="Arial"/>
              <a:buChar char=" "/>
            </a:pPr>
            <a:r>
              <a:rPr b="1" lang="en-US" sz="3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Initialization</a:t>
            </a:r>
            <a:r>
              <a:rPr b="0" lang="en-US" sz="3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: forget to do it or did wrong initialization</a:t>
            </a:r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91440" indent="-91080">
              <a:lnSpc>
                <a:spcPct val="100000"/>
              </a:lnSpc>
              <a:buClr>
                <a:srgbClr val="262626"/>
              </a:buClr>
              <a:buFont typeface="Arial"/>
              <a:buChar char=" "/>
            </a:pPr>
            <a:r>
              <a:rPr b="1" lang="en-US" sz="3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Update</a:t>
            </a:r>
            <a:r>
              <a:rPr b="0" lang="en-US" sz="3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: Forget to do update step or wrong update step</a:t>
            </a:r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91440" indent="-91080">
              <a:lnSpc>
                <a:spcPct val="100000"/>
              </a:lnSpc>
              <a:buClr>
                <a:srgbClr val="262626"/>
              </a:buClr>
              <a:buFont typeface="Arial"/>
              <a:buChar char=" "/>
            </a:pPr>
            <a:r>
              <a:rPr b="1" lang="en-US" sz="3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Termination</a:t>
            </a:r>
            <a:r>
              <a:rPr b="0" lang="en-US" sz="3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: wrong or missing termination</a:t>
            </a:r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91440" indent="-91080">
              <a:lnSpc>
                <a:spcPct val="100000"/>
              </a:lnSpc>
              <a:buClr>
                <a:srgbClr val="262626"/>
              </a:buClr>
              <a:buFont typeface="Arial"/>
              <a:buChar char=" "/>
            </a:pPr>
            <a:r>
              <a:rPr b="0" lang="en-US" sz="3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for(b=1;</a:t>
            </a:r>
            <a:r>
              <a:rPr b="1" lang="en-US" sz="3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b&lt;10</a:t>
            </a:r>
            <a:r>
              <a:rPr b="0" lang="en-US" sz="3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;b++){…} not same as for(b=1;</a:t>
            </a:r>
            <a:r>
              <a:rPr b="1" lang="en-US" sz="3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b&lt;=10</a:t>
            </a:r>
            <a:r>
              <a:rPr b="0" lang="en-US" sz="3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;b++){…}</a:t>
            </a:r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91440" indent="-91080">
              <a:lnSpc>
                <a:spcPct val="100000"/>
              </a:lnSpc>
              <a:buClr>
                <a:srgbClr val="262626"/>
              </a:buClr>
              <a:buFont typeface="Arial"/>
              <a:buChar char=" "/>
            </a:pPr>
            <a:r>
              <a:rPr b="1" lang="en-US" sz="3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Infinite loop</a:t>
            </a:r>
            <a:r>
              <a:rPr b="0" lang="en-US" sz="3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: The loop goes on forever. Never terminates.</a:t>
            </a:r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91440" indent="-91080" algn="ctr">
              <a:lnSpc>
                <a:spcPct val="100000"/>
              </a:lnSpc>
              <a:buClr>
                <a:srgbClr val="262626"/>
              </a:buClr>
              <a:buFont typeface="Arial"/>
              <a:buChar char=" "/>
            </a:pPr>
            <a:r>
              <a:rPr b="0" lang="en-US" sz="3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for(b=2;b&gt;=1,b++){…}</a:t>
            </a:r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  <a:p>
            <a:pPr marL="91440" indent="-91080">
              <a:lnSpc>
                <a:spcPct val="100000"/>
              </a:lnSpc>
              <a:buClr>
                <a:srgbClr val="262626"/>
              </a:buClr>
              <a:buFont typeface="Arial"/>
              <a:buChar char=" "/>
            </a:pPr>
            <a:r>
              <a:rPr b="0" lang="en-US" sz="32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Prutor will give “TLE” error (time limit exceeded error)</a:t>
            </a:r>
            <a:endParaRPr b="0" lang="en-US" sz="2400" spc="-1" strike="noStrike">
              <a:solidFill>
                <a:srgbClr val="262626"/>
              </a:solidFill>
              <a:uFill>
                <a:solidFill>
                  <a:srgbClr val="ffffff"/>
                </a:solidFill>
              </a:uFill>
              <a:latin typeface="Century Gothic"/>
            </a:endParaRPr>
          </a:p>
        </p:txBody>
      </p:sp>
      <p:sp>
        <p:nvSpPr>
          <p:cNvPr id="257" name="TextShape 3"/>
          <p:cNvSpPr txBox="1"/>
          <p:nvPr/>
        </p:nvSpPr>
        <p:spPr>
          <a:xfrm>
            <a:off x="9266040" y="42120"/>
            <a:ext cx="2925720" cy="1068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DBC43262-925B-4F0B-ACCD-06CB2738DBD7}" type="slidenum">
              <a:rPr b="0" lang="en-IN" sz="8000" spc="-1" strike="noStrike">
                <a:solidFill>
                  <a:srgbClr val="f03b5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603" dur="indefinite" restart="never" nodeType="tmRoot">
          <p:childTnLst>
            <p:seq>
              <p:cTn id="604" dur="indefinite" nodeType="mainSeq">
                <p:childTnLst>
                  <p:par>
                    <p:cTn id="605" fill="hold">
                      <p:stCondLst>
                        <p:cond delay="indefinite"/>
                      </p:stCondLst>
                      <p:childTnLst>
                        <p:par>
                          <p:cTn id="606" fill="hold">
                            <p:stCondLst>
                              <p:cond delay="0"/>
                            </p:stCondLst>
                            <p:childTnLst>
                              <p:par>
                                <p:cTn id="6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0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9" fill="hold">
                      <p:stCondLst>
                        <p:cond delay="indefinite"/>
                      </p:stCondLst>
                      <p:childTnLst>
                        <p:par>
                          <p:cTn id="610" fill="hold">
                            <p:stCondLst>
                              <p:cond delay="0"/>
                            </p:stCondLst>
                            <p:childTnLst>
                              <p:par>
                                <p:cTn id="6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60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3" fill="hold">
                      <p:stCondLst>
                        <p:cond delay="indefinite"/>
                      </p:stCondLst>
                      <p:childTnLst>
                        <p:par>
                          <p:cTn id="614" fill="hold">
                            <p:stCondLst>
                              <p:cond delay="0"/>
                            </p:stCondLst>
                            <p:childTnLst>
                              <p:par>
                                <p:cTn id="6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114" end="1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7" fill="hold">
                      <p:stCondLst>
                        <p:cond delay="indefinite"/>
                      </p:stCondLst>
                      <p:childTnLst>
                        <p:par>
                          <p:cTn id="618" fill="hold">
                            <p:stCondLst>
                              <p:cond delay="0"/>
                            </p:stCondLst>
                            <p:childTnLst>
                              <p:par>
                                <p:cTn id="6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156" end="2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1" fill="hold">
                      <p:stCondLst>
                        <p:cond delay="indefinite"/>
                      </p:stCondLst>
                      <p:childTnLst>
                        <p:par>
                          <p:cTn id="622" fill="hold">
                            <p:stCondLst>
                              <p:cond delay="0"/>
                            </p:stCondLst>
                            <p:childTnLst>
                              <p:par>
                                <p:cTn id="6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211" end="2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5" fill="hold">
                      <p:stCondLst>
                        <p:cond delay="indefinite"/>
                      </p:stCondLst>
                      <p:childTnLst>
                        <p:par>
                          <p:cTn id="626" fill="hold">
                            <p:stCondLst>
                              <p:cond delay="0"/>
                            </p:stCondLst>
                            <p:childTnLst>
                              <p:par>
                                <p:cTn id="6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270" end="2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9" fill="hold">
                      <p:stCondLst>
                        <p:cond delay="indefinite"/>
                      </p:stCondLst>
                      <p:childTnLst>
                        <p:par>
                          <p:cTn id="630" fill="hold">
                            <p:stCondLst>
                              <p:cond delay="0"/>
                            </p:stCondLst>
                            <p:childTnLst>
                              <p:par>
                                <p:cTn id="6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291" end="3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304920" y="255240"/>
            <a:ext cx="10972440" cy="7599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4800" spc="-1" strike="noStrike">
                <a:solidFill>
                  <a:srgbClr val="4117a9"/>
                </a:solidFill>
                <a:uFill>
                  <a:solidFill>
                    <a:srgbClr val="ffffff"/>
                  </a:solidFill>
                </a:uFill>
                <a:latin typeface="Garamond"/>
              </a:rPr>
              <a:t>Announcements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8737560" y="6356520"/>
            <a:ext cx="2844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D8520D9D-15AA-400D-8C1D-FB446BDCA495}" type="slidenum">
              <a:rPr b="0" lang="en-IN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Verdana"/>
                <a:ea typeface="Verdana"/>
              </a:rPr>
              <a:t>&lt;number&gt;</a:t>
            </a:fld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6" name="CustomShape 3"/>
          <p:cNvSpPr/>
          <p:nvPr/>
        </p:nvSpPr>
        <p:spPr>
          <a:xfrm>
            <a:off x="304920" y="1196280"/>
            <a:ext cx="11787480" cy="531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en-IN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aramond"/>
              </a:rPr>
              <a:t>Major Quiz 1 this Wednesday, Jan 29, 12pm-1pm, L-20</a:t>
            </a:r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en-IN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aramond"/>
              </a:rPr>
              <a:t>Don’t be late. Don’t be absent</a:t>
            </a:r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en-IN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aramond"/>
              </a:rPr>
              <a:t>Must carry your Student ID</a:t>
            </a:r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en-IN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aramond"/>
              </a:rPr>
              <a:t>No material allowed except one haA4 sheet of paper</a:t>
            </a:r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en-IN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aramond"/>
              </a:rPr>
              <a:t>Answers to be written on question paper itself (just like minor quizzes)</a:t>
            </a:r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aramond"/>
              </a:rPr>
              <a:t>Have to write name and roll number on both sides of each sheet</a:t>
            </a:r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aramond"/>
              </a:rPr>
              <a:t>Any sheet missing both details will not be graded</a:t>
            </a:r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en-IN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aramond"/>
              </a:rPr>
              <a:t>Carry pencil, eraser, sharpener, pen</a:t>
            </a:r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"/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aramond"/>
              </a:rPr>
              <a:t>Must write final answers using pen</a:t>
            </a:r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aramond"/>
              </a:rPr>
              <a:t>	</a:t>
            </a:r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>
                <p:childTnLst>
                  <p:par>
                    <p:cTn id="5" fill="hold">
                      <p:stCondLst>
                        <p:cond delay="indefinite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9" dur="500"/>
                                        <p:tgtEl>
                                          <p:spTgt spid="126">
                                            <p:txEl>
                                              <p:pRg st="0" end="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53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14" dur="500"/>
                                        <p:tgtEl>
                                          <p:spTgt spid="126">
                                            <p:txEl>
                                              <p:pRg st="53" end="8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85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19" dur="500"/>
                                        <p:tgtEl>
                                          <p:spTgt spid="126">
                                            <p:txEl>
                                              <p:pRg st="85" end="1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13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24" dur="500"/>
                                        <p:tgtEl>
                                          <p:spTgt spid="126">
                                            <p:txEl>
                                              <p:pRg st="113" end="1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64" end="2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29" dur="500"/>
                                        <p:tgtEl>
                                          <p:spTgt spid="126">
                                            <p:txEl>
                                              <p:pRg st="164" end="2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37" end="3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34" dur="500"/>
                                        <p:tgtEl>
                                          <p:spTgt spid="126">
                                            <p:txEl>
                                              <p:pRg st="237" end="30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00" end="3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39" dur="500"/>
                                        <p:tgtEl>
                                          <p:spTgt spid="126">
                                            <p:txEl>
                                              <p:pRg st="300" end="3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50" end="3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44" dur="500"/>
                                        <p:tgtEl>
                                          <p:spTgt spid="126">
                                            <p:txEl>
                                              <p:pRg st="350" end="3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87" end="4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49" dur="500"/>
                                        <p:tgtEl>
                                          <p:spTgt spid="126">
                                            <p:txEl>
                                              <p:pRg st="387" end="4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TextShape 1"/>
          <p:cNvSpPr txBox="1"/>
          <p:nvPr/>
        </p:nvSpPr>
        <p:spPr>
          <a:xfrm>
            <a:off x="206280" y="42120"/>
            <a:ext cx="11599920" cy="10749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85000"/>
              </a:lnSpc>
            </a:pPr>
            <a:r>
              <a:rPr b="0" lang="en-US" sz="5400" spc="-117" strike="noStrike">
                <a:solidFill>
                  <a:srgbClr val="f03b5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 </a:t>
            </a:r>
            <a:r>
              <a:rPr b="0" lang="en-US" sz="5400" spc="-117" strike="noStrike">
                <a:solidFill>
                  <a:srgbClr val="f03b5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Example: Find the smallest number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259" name="TextShape 2"/>
          <p:cNvSpPr txBox="1"/>
          <p:nvPr/>
        </p:nvSpPr>
        <p:spPr>
          <a:xfrm>
            <a:off x="9266040" y="42120"/>
            <a:ext cx="2925720" cy="1068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E1E2A120-DC75-4044-AF79-D42BFCB89F13}" type="slidenum">
              <a:rPr b="0" lang="en-IN" sz="8000" spc="-1" strike="noStrike">
                <a:solidFill>
                  <a:srgbClr val="f03b5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60" name="CustomShape 3"/>
          <p:cNvSpPr/>
          <p:nvPr/>
        </p:nvSpPr>
        <p:spPr>
          <a:xfrm>
            <a:off x="530640" y="1111680"/>
            <a:ext cx="7048080" cy="5666040"/>
          </a:xfrm>
          <a:prstGeom prst="roundRect">
            <a:avLst>
              <a:gd name="adj" fmla="val 8843"/>
            </a:avLst>
          </a:prstGeom>
          <a:solidFill>
            <a:schemeClr val="bg1"/>
          </a:solidFill>
          <a:ln w="28440">
            <a:solidFill>
              <a:schemeClr val="accent2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IN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 main(){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b="0" lang="en-IN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 total_num,curr_num,i; 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b="0" lang="en-IN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 min = INT_MAX; // initialize min as a very large integer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b="0" lang="en-IN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scanf(“%d”,total_num); // read total number of inputs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b="0" lang="en-IN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for(i = 1; i &lt;= total_num; i++){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</a:t>
            </a:r>
            <a:r>
              <a:rPr b="0" lang="en-IN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scanf(“%d\n”,&amp;curr_num); // read a number (each on a new line)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</a:t>
            </a:r>
            <a:r>
              <a:rPr b="0" lang="en-IN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if(curr_num &lt;= min){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</a:t>
            </a:r>
            <a:r>
              <a:rPr b="0" lang="en-IN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min = curr_num;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</a:t>
            </a:r>
            <a:r>
              <a:rPr b="0" lang="en-IN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b="0" lang="en-IN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printf(“Smallest number = %d”, min);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return 0;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1" name="CustomShape 4"/>
          <p:cNvSpPr/>
          <p:nvPr/>
        </p:nvSpPr>
        <p:spPr>
          <a:xfrm>
            <a:off x="7176960" y="1527120"/>
            <a:ext cx="49086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Note: Need limit.h for INT_MAX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633" dur="indefinite" restart="never" nodeType="tmRoot">
          <p:childTnLst>
            <p:seq>
              <p:cTn id="634" dur="indefinite" nodeType="mainSeq">
                <p:childTnLst>
                  <p:par>
                    <p:cTn id="635" fill="hold">
                      <p:stCondLst>
                        <p:cond delay="indefinite"/>
                      </p:stCondLst>
                      <p:childTnLst>
                        <p:par>
                          <p:cTn id="636" fill="hold">
                            <p:stCondLst>
                              <p:cond delay="0"/>
                            </p:stCondLst>
                            <p:childTnLst>
                              <p:par>
                                <p:cTn id="637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639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0" fill="hold">
                      <p:stCondLst>
                        <p:cond delay="indefinite"/>
                      </p:stCondLst>
                      <p:childTnLst>
                        <p:par>
                          <p:cTn id="641" fill="hold">
                            <p:stCondLst>
                              <p:cond delay="0"/>
                            </p:stCondLst>
                            <p:childTnLst>
                              <p:par>
                                <p:cTn id="642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644" dur="500"/>
                                        <p:tgtEl>
                                          <p:spTgt spid="260">
                                            <p:txEl>
                                              <p:pRg st="0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5" fill="hold">
                      <p:stCondLst>
                        <p:cond delay="indefinite"/>
                      </p:stCondLst>
                      <p:childTnLst>
                        <p:par>
                          <p:cTn id="646" fill="hold">
                            <p:stCondLst>
                              <p:cond delay="0"/>
                            </p:stCondLst>
                            <p:childTnLst>
                              <p:par>
                                <p:cTn id="647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12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649" dur="500"/>
                                        <p:tgtEl>
                                          <p:spTgt spid="260">
                                            <p:txEl>
                                              <p:pRg st="12" end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0" fill="hold">
                      <p:stCondLst>
                        <p:cond delay="indefinite"/>
                      </p:stCondLst>
                      <p:childTnLst>
                        <p:par>
                          <p:cTn id="651" fill="hold">
                            <p:stCondLst>
                              <p:cond delay="0"/>
                            </p:stCondLst>
                            <p:childTnLst>
                              <p:par>
                                <p:cTn id="652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43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654" dur="500"/>
                                        <p:tgtEl>
                                          <p:spTgt spid="260">
                                            <p:txEl>
                                              <p:pRg st="43" end="1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5" fill="hold">
                      <p:stCondLst>
                        <p:cond delay="indefinite"/>
                      </p:stCondLst>
                      <p:childTnLst>
                        <p:par>
                          <p:cTn id="656" fill="hold">
                            <p:stCondLst>
                              <p:cond delay="0"/>
                            </p:stCondLst>
                            <p:childTnLst>
                              <p:par>
                                <p:cTn id="657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108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659" dur="500"/>
                                        <p:tgtEl>
                                          <p:spTgt spid="260">
                                            <p:txEl>
                                              <p:pRg st="108" end="1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0" fill="hold">
                      <p:stCondLst>
                        <p:cond delay="indefinite"/>
                      </p:stCondLst>
                      <p:childTnLst>
                        <p:par>
                          <p:cTn id="661" fill="hold">
                            <p:stCondLst>
                              <p:cond delay="0"/>
                            </p:stCondLst>
                            <p:childTnLst>
                              <p:par>
                                <p:cTn id="662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166" end="2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664" dur="500"/>
                                        <p:tgtEl>
                                          <p:spTgt spid="260">
                                            <p:txEl>
                                              <p:pRg st="166" end="2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5" fill="hold">
                      <p:stCondLst>
                        <p:cond delay="indefinite"/>
                      </p:stCondLst>
                      <p:childTnLst>
                        <p:par>
                          <p:cTn id="666" fill="hold">
                            <p:stCondLst>
                              <p:cond delay="0"/>
                            </p:stCondLst>
                            <p:childTnLst>
                              <p:par>
                                <p:cTn id="667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203" end="2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669" dur="500"/>
                                        <p:tgtEl>
                                          <p:spTgt spid="260">
                                            <p:txEl>
                                              <p:pRg st="203" end="2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0" fill="hold">
                      <p:stCondLst>
                        <p:cond delay="indefinite"/>
                      </p:stCondLst>
                      <p:childTnLst>
                        <p:par>
                          <p:cTn id="671" fill="hold">
                            <p:stCondLst>
                              <p:cond delay="0"/>
                            </p:stCondLst>
                            <p:childTnLst>
                              <p:par>
                                <p:cTn id="672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274" end="3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674" dur="500"/>
                                        <p:tgtEl>
                                          <p:spTgt spid="260">
                                            <p:txEl>
                                              <p:pRg st="274" end="3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5" fill="hold">
                      <p:stCondLst>
                        <p:cond delay="indefinite"/>
                      </p:stCondLst>
                      <p:childTnLst>
                        <p:par>
                          <p:cTn id="676" fill="hold">
                            <p:stCondLst>
                              <p:cond delay="0"/>
                            </p:stCondLst>
                            <p:childTnLst>
                              <p:par>
                                <p:cTn id="677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303" end="3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679" dur="500"/>
                                        <p:tgtEl>
                                          <p:spTgt spid="260">
                                            <p:txEl>
                                              <p:pRg st="303" end="3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0" fill="hold">
                      <p:stCondLst>
                        <p:cond delay="indefinite"/>
                      </p:stCondLst>
                      <p:childTnLst>
                        <p:par>
                          <p:cTn id="681" fill="hold">
                            <p:stCondLst>
                              <p:cond delay="0"/>
                            </p:stCondLst>
                            <p:childTnLst>
                              <p:par>
                                <p:cTn id="682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331" end="3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684" dur="500"/>
                                        <p:tgtEl>
                                          <p:spTgt spid="260">
                                            <p:txEl>
                                              <p:pRg st="331" end="3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5" fill="hold">
                      <p:stCondLst>
                        <p:cond delay="indefinite"/>
                      </p:stCondLst>
                      <p:childTnLst>
                        <p:par>
                          <p:cTn id="686" fill="hold">
                            <p:stCondLst>
                              <p:cond delay="0"/>
                            </p:stCondLst>
                            <p:childTnLst>
                              <p:par>
                                <p:cTn id="687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341" end="3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689" dur="500"/>
                                        <p:tgtEl>
                                          <p:spTgt spid="260">
                                            <p:txEl>
                                              <p:pRg st="341" end="34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0" fill="hold">
                      <p:stCondLst>
                        <p:cond delay="indefinite"/>
                      </p:stCondLst>
                      <p:childTnLst>
                        <p:par>
                          <p:cTn id="691" fill="hold">
                            <p:stCondLst>
                              <p:cond delay="0"/>
                            </p:stCondLst>
                            <p:childTnLst>
                              <p:par>
                                <p:cTn id="692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347" end="3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694" dur="500"/>
                                        <p:tgtEl>
                                          <p:spTgt spid="260">
                                            <p:txEl>
                                              <p:pRg st="347" end="38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5" fill="hold">
                      <p:stCondLst>
                        <p:cond delay="indefinite"/>
                      </p:stCondLst>
                      <p:childTnLst>
                        <p:par>
                          <p:cTn id="696" fill="hold">
                            <p:stCondLst>
                              <p:cond delay="0"/>
                            </p:stCondLst>
                            <p:childTnLst>
                              <p:par>
                                <p:cTn id="697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384" end="3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699" dur="500"/>
                                        <p:tgtEl>
                                          <p:spTgt spid="260">
                                            <p:txEl>
                                              <p:pRg st="384" end="39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0" fill="hold">
                      <p:stCondLst>
                        <p:cond delay="indefinite"/>
                      </p:stCondLst>
                      <p:childTnLst>
                        <p:par>
                          <p:cTn id="701" fill="hold">
                            <p:stCondLst>
                              <p:cond delay="0"/>
                            </p:stCondLst>
                            <p:childTnLst>
                              <p:par>
                                <p:cTn id="702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394" end="3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704" dur="500"/>
                                        <p:tgtEl>
                                          <p:spTgt spid="260">
                                            <p:txEl>
                                              <p:pRg st="394" end="3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extShape 1"/>
          <p:cNvSpPr txBox="1"/>
          <p:nvPr/>
        </p:nvSpPr>
        <p:spPr>
          <a:xfrm>
            <a:off x="206280" y="42120"/>
            <a:ext cx="11599920" cy="10749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85000"/>
              </a:lnSpc>
            </a:pPr>
            <a:r>
              <a:rPr b="0" lang="en-US" sz="5400" spc="-117" strike="noStrike">
                <a:solidFill>
                  <a:srgbClr val="f03b5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  </a:t>
            </a:r>
            <a:r>
              <a:rPr b="0" lang="en-US" sz="5400" spc="-117" strike="noStrike">
                <a:solidFill>
                  <a:srgbClr val="f03b5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Example: Print tables of 2 to 10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263" name="TextShape 2"/>
          <p:cNvSpPr txBox="1"/>
          <p:nvPr/>
        </p:nvSpPr>
        <p:spPr>
          <a:xfrm>
            <a:off x="9266040" y="42120"/>
            <a:ext cx="2925720" cy="1068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19CE4D14-2D6A-4BFE-A191-732B6C22B0AB}" type="slidenum">
              <a:rPr b="0" lang="en-IN" sz="8000" spc="-1" strike="noStrike">
                <a:solidFill>
                  <a:srgbClr val="f03b5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64" name="CustomShape 3"/>
          <p:cNvSpPr/>
          <p:nvPr/>
        </p:nvSpPr>
        <p:spPr>
          <a:xfrm>
            <a:off x="307080" y="1007280"/>
            <a:ext cx="4936680" cy="5698080"/>
          </a:xfrm>
          <a:prstGeom prst="roundRect">
            <a:avLst>
              <a:gd name="adj" fmla="val 8843"/>
            </a:avLst>
          </a:prstGeom>
          <a:solidFill>
            <a:schemeClr val="bg1"/>
          </a:solidFill>
          <a:ln w="28440">
            <a:solidFill>
              <a:schemeClr val="accent2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IN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 main(){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 i,j,val;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for(i = 2; i &lt;= 10; i++){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b="0" lang="en-IN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for(j=1; j &lt;= 10; j++){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</a:t>
            </a:r>
            <a:r>
              <a:rPr b="0" lang="en-IN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val = i*j;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</a:t>
            </a:r>
            <a:r>
              <a:rPr b="0" lang="en-IN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if(val &lt; 10)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</a:t>
            </a:r>
            <a:r>
              <a:rPr b="0" lang="en-IN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printf("0%d\t",val); // prefix 0 if value &lt; 10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</a:t>
            </a:r>
            <a:r>
              <a:rPr b="0" lang="en-IN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else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</a:t>
            </a:r>
            <a:r>
              <a:rPr b="0" lang="en-IN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printf("%d\t",val);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b="0" lang="en-IN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b="0" lang="en-IN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printf("\n"); // start a new line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return 0;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16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65" name="Picture 4" descr=""/>
          <p:cNvPicPr/>
          <p:nvPr/>
        </p:nvPicPr>
        <p:blipFill>
          <a:blip r:embed="rId1"/>
          <a:stretch/>
        </p:blipFill>
        <p:spPr>
          <a:xfrm>
            <a:off x="5519880" y="3081600"/>
            <a:ext cx="6009840" cy="3066840"/>
          </a:xfrm>
          <a:prstGeom prst="rect">
            <a:avLst/>
          </a:prstGeom>
          <a:ln>
            <a:noFill/>
          </a:ln>
        </p:spPr>
      </p:pic>
      <p:sp>
        <p:nvSpPr>
          <p:cNvPr id="266" name="CustomShape 4"/>
          <p:cNvSpPr/>
          <p:nvPr/>
        </p:nvSpPr>
        <p:spPr>
          <a:xfrm>
            <a:off x="9947880" y="1364400"/>
            <a:ext cx="1858320" cy="903960"/>
          </a:xfrm>
          <a:prstGeom prst="roundRect">
            <a:avLst>
              <a:gd name="adj" fmla="val 39133"/>
            </a:avLst>
          </a:prstGeom>
          <a:solidFill>
            <a:schemeClr val="tx1">
              <a:lumMod val="50000"/>
              <a:lumOff val="50000"/>
            </a:schemeClr>
          </a:solidFill>
          <a:ln w="12708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7" name="CustomShape 5"/>
          <p:cNvSpPr/>
          <p:nvPr/>
        </p:nvSpPr>
        <p:spPr>
          <a:xfrm>
            <a:off x="10221840" y="1572840"/>
            <a:ext cx="487440" cy="487440"/>
          </a:xfrm>
          <a:prstGeom prst="ellipse">
            <a:avLst/>
          </a:prstGeom>
          <a:solidFill>
            <a:schemeClr val="tx1"/>
          </a:solidFill>
          <a:ln w="9216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8" name="CustomShape 6"/>
          <p:cNvSpPr/>
          <p:nvPr/>
        </p:nvSpPr>
        <p:spPr>
          <a:xfrm>
            <a:off x="11014200" y="1572840"/>
            <a:ext cx="487440" cy="487440"/>
          </a:xfrm>
          <a:prstGeom prst="ellipse">
            <a:avLst/>
          </a:prstGeom>
          <a:solidFill>
            <a:schemeClr val="tx1"/>
          </a:solidFill>
          <a:ln w="9216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9" name="CustomShape 7"/>
          <p:cNvSpPr/>
          <p:nvPr/>
        </p:nvSpPr>
        <p:spPr>
          <a:xfrm>
            <a:off x="6252120" y="1245240"/>
            <a:ext cx="2926080" cy="1205280"/>
          </a:xfrm>
          <a:prstGeom prst="wedgeRectCallout">
            <a:avLst>
              <a:gd name="adj1" fmla="val 79198"/>
              <a:gd name="adj2" fmla="val 25998"/>
            </a:avLst>
          </a:prstGeom>
          <a:solidFill>
            <a:schemeClr val="bg1"/>
          </a:solidFill>
          <a:ln w="44280">
            <a:solidFill>
              <a:schemeClr val="accent5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Example of nested for loop (for loop inside a for loop)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05" dur="indefinite" restart="never" nodeType="tmRoot">
          <p:childTnLst>
            <p:seq>
              <p:cTn id="706" dur="indefinite" nodeType="mainSeq">
                <p:childTnLst>
                  <p:par>
                    <p:cTn id="707" fill="hold">
                      <p:stCondLst>
                        <p:cond delay="indefinite"/>
                      </p:stCondLst>
                      <p:childTnLst>
                        <p:par>
                          <p:cTn id="708" fill="hold">
                            <p:stCondLst>
                              <p:cond delay="0"/>
                            </p:stCondLst>
                            <p:childTnLst>
                              <p:par>
                                <p:cTn id="709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711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2" fill="hold">
                      <p:stCondLst>
                        <p:cond delay="indefinite"/>
                      </p:stCondLst>
                      <p:childTnLst>
                        <p:par>
                          <p:cTn id="713" fill="hold">
                            <p:stCondLst>
                              <p:cond delay="0"/>
                            </p:stCondLst>
                            <p:childTnLst>
                              <p:par>
                                <p:cTn id="714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716" dur="500"/>
                                        <p:tgtEl>
                                          <p:spTgt spid="264">
                                            <p:txEl>
                                              <p:pRg st="0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7" fill="hold">
                      <p:stCondLst>
                        <p:cond delay="indefinite"/>
                      </p:stCondLst>
                      <p:childTnLst>
                        <p:par>
                          <p:cTn id="718" fill="hold">
                            <p:stCondLst>
                              <p:cond delay="0"/>
                            </p:stCondLst>
                            <p:childTnLst>
                              <p:par>
                                <p:cTn id="719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12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721" dur="500"/>
                                        <p:tgtEl>
                                          <p:spTgt spid="264">
                                            <p:txEl>
                                              <p:pRg st="12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2" fill="hold">
                      <p:stCondLst>
                        <p:cond delay="indefinite"/>
                      </p:stCondLst>
                      <p:childTnLst>
                        <p:par>
                          <p:cTn id="723" fill="hold">
                            <p:stCondLst>
                              <p:cond delay="0"/>
                            </p:stCondLst>
                            <p:childTnLst>
                              <p:par>
                                <p:cTn id="724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25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726" dur="500"/>
                                        <p:tgtEl>
                                          <p:spTgt spid="264">
                                            <p:txEl>
                                              <p:pRg st="25" end="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7" fill="hold">
                      <p:stCondLst>
                        <p:cond delay="indefinite"/>
                      </p:stCondLst>
                      <p:childTnLst>
                        <p:par>
                          <p:cTn id="728" fill="hold">
                            <p:stCondLst>
                              <p:cond delay="0"/>
                            </p:stCondLst>
                            <p:childTnLst>
                              <p:par>
                                <p:cTn id="729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51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731" dur="500"/>
                                        <p:tgtEl>
                                          <p:spTgt spid="264">
                                            <p:txEl>
                                              <p:pRg st="51" end="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2" fill="hold">
                      <p:stCondLst>
                        <p:cond delay="indefinite"/>
                      </p:stCondLst>
                      <p:childTnLst>
                        <p:par>
                          <p:cTn id="733" fill="hold">
                            <p:stCondLst>
                              <p:cond delay="0"/>
                            </p:stCondLst>
                            <p:childTnLst>
                              <p:par>
                                <p:cTn id="734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79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736" dur="500"/>
                                        <p:tgtEl>
                                          <p:spTgt spid="264">
                                            <p:txEl>
                                              <p:pRg st="79" end="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7" fill="hold">
                      <p:stCondLst>
                        <p:cond delay="indefinite"/>
                      </p:stCondLst>
                      <p:childTnLst>
                        <p:par>
                          <p:cTn id="738" fill="hold">
                            <p:stCondLst>
                              <p:cond delay="0"/>
                            </p:stCondLst>
                            <p:childTnLst>
                              <p:par>
                                <p:cTn id="739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99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741" dur="500"/>
                                        <p:tgtEl>
                                          <p:spTgt spid="264">
                                            <p:txEl>
                                              <p:pRg st="99" end="1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2" fill="hold">
                      <p:stCondLst>
                        <p:cond delay="indefinite"/>
                      </p:stCondLst>
                      <p:childTnLst>
                        <p:par>
                          <p:cTn id="743" fill="hold">
                            <p:stCondLst>
                              <p:cond delay="0"/>
                            </p:stCondLst>
                            <p:childTnLst>
                              <p:par>
                                <p:cTn id="744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121" end="1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746" dur="500"/>
                                        <p:tgtEl>
                                          <p:spTgt spid="264">
                                            <p:txEl>
                                              <p:pRg st="121" end="1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7" fill="hold">
                      <p:stCondLst>
                        <p:cond delay="indefinite"/>
                      </p:stCondLst>
                      <p:childTnLst>
                        <p:par>
                          <p:cTn id="748" fill="hold">
                            <p:stCondLst>
                              <p:cond delay="0"/>
                            </p:stCondLst>
                            <p:childTnLst>
                              <p:par>
                                <p:cTn id="749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181" end="1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751" dur="500"/>
                                        <p:tgtEl>
                                          <p:spTgt spid="264">
                                            <p:txEl>
                                              <p:pRg st="181" end="1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2" fill="hold">
                      <p:stCondLst>
                        <p:cond delay="indefinite"/>
                      </p:stCondLst>
                      <p:childTnLst>
                        <p:par>
                          <p:cTn id="753" fill="hold">
                            <p:stCondLst>
                              <p:cond delay="0"/>
                            </p:stCondLst>
                            <p:childTnLst>
                              <p:par>
                                <p:cTn id="754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195" end="2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756" dur="500"/>
                                        <p:tgtEl>
                                          <p:spTgt spid="264">
                                            <p:txEl>
                                              <p:pRg st="195" end="2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7" fill="hold">
                      <p:stCondLst>
                        <p:cond delay="indefinite"/>
                      </p:stCondLst>
                      <p:childTnLst>
                        <p:par>
                          <p:cTn id="758" fill="hold">
                            <p:stCondLst>
                              <p:cond delay="0"/>
                            </p:stCondLst>
                            <p:childTnLst>
                              <p:par>
                                <p:cTn id="759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228" end="2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761" dur="500"/>
                                        <p:tgtEl>
                                          <p:spTgt spid="264">
                                            <p:txEl>
                                              <p:pRg st="228" end="2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2" fill="hold">
                      <p:stCondLst>
                        <p:cond delay="indefinite"/>
                      </p:stCondLst>
                      <p:childTnLst>
                        <p:par>
                          <p:cTn id="763" fill="hold">
                            <p:stCondLst>
                              <p:cond delay="0"/>
                            </p:stCondLst>
                            <p:childTnLst>
                              <p:par>
                                <p:cTn id="764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234" end="2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766" dur="500"/>
                                        <p:tgtEl>
                                          <p:spTgt spid="264">
                                            <p:txEl>
                                              <p:pRg st="234" end="2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7" fill="hold">
                      <p:stCondLst>
                        <p:cond delay="indefinite"/>
                      </p:stCondLst>
                      <p:childTnLst>
                        <p:par>
                          <p:cTn id="768" fill="hold">
                            <p:stCondLst>
                              <p:cond delay="0"/>
                            </p:stCondLst>
                            <p:childTnLst>
                              <p:par>
                                <p:cTn id="769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272" end="2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771" dur="500"/>
                                        <p:tgtEl>
                                          <p:spTgt spid="264">
                                            <p:txEl>
                                              <p:pRg st="272" end="2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2" fill="hold">
                      <p:stCondLst>
                        <p:cond delay="indefinite"/>
                      </p:stCondLst>
                      <p:childTnLst>
                        <p:par>
                          <p:cTn id="773" fill="hold">
                            <p:stCondLst>
                              <p:cond delay="0"/>
                            </p:stCondLst>
                            <p:childTnLst>
                              <p:par>
                                <p:cTn id="774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274" end="2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776" dur="500"/>
                                        <p:tgtEl>
                                          <p:spTgt spid="264">
                                            <p:txEl>
                                              <p:pRg st="274" end="28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7" fill="hold">
                      <p:stCondLst>
                        <p:cond delay="indefinite"/>
                      </p:stCondLst>
                      <p:childTnLst>
                        <p:par>
                          <p:cTn id="778" fill="hold">
                            <p:stCondLst>
                              <p:cond delay="0"/>
                            </p:stCondLst>
                            <p:childTnLst>
                              <p:par>
                                <p:cTn id="779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284" end="2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781" dur="500"/>
                                        <p:tgtEl>
                                          <p:spTgt spid="264">
                                            <p:txEl>
                                              <p:pRg st="284" end="28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2" fill="hold">
                      <p:stCondLst>
                        <p:cond delay="indefinite"/>
                      </p:stCondLst>
                      <p:childTnLst>
                        <p:par>
                          <p:cTn id="783" fill="hold">
                            <p:stCondLst>
                              <p:cond delay="0"/>
                            </p:stCondLst>
                            <p:childTnLst>
                              <p:par>
                                <p:cTn id="78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6" fill="hold">
                      <p:stCondLst>
                        <p:cond delay="indefinite"/>
                      </p:stCondLst>
                      <p:childTnLst>
                        <p:par>
                          <p:cTn id="787" fill="hold">
                            <p:stCondLst>
                              <p:cond delay="0"/>
                            </p:stCondLst>
                            <p:childTnLst>
                              <p:par>
                                <p:cTn id="788" nodeType="clickEffect" fill="hold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out">
                                      <p:cBhvr additive="repl">
                                        <p:cTn id="790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1" fill="hold">
                      <p:stCondLst>
                        <p:cond delay="indefinite"/>
                      </p:stCondLst>
                      <p:childTnLst>
                        <p:par>
                          <p:cTn id="792" fill="hold">
                            <p:stCondLst>
                              <p:cond delay="0"/>
                            </p:stCondLst>
                            <p:childTnLst>
                              <p:par>
                                <p:cTn id="793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795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TextShape 1"/>
          <p:cNvSpPr txBox="1"/>
          <p:nvPr/>
        </p:nvSpPr>
        <p:spPr>
          <a:xfrm>
            <a:off x="253440" y="36360"/>
            <a:ext cx="11599920" cy="10749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85000"/>
              </a:lnSpc>
            </a:pPr>
            <a:r>
              <a:rPr b="0" lang="en-US" sz="5400" spc="-117" strike="noStrike">
                <a:solidFill>
                  <a:srgbClr val="f03b5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Use of break/continue in loops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 Light"/>
            </a:endParaRPr>
          </a:p>
        </p:txBody>
      </p:sp>
      <p:sp>
        <p:nvSpPr>
          <p:cNvPr id="271" name="TextShape 2"/>
          <p:cNvSpPr txBox="1"/>
          <p:nvPr/>
        </p:nvSpPr>
        <p:spPr>
          <a:xfrm>
            <a:off x="9266040" y="42120"/>
            <a:ext cx="2925720" cy="1068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461A47D1-9BC6-461A-A57B-7F421D694962}" type="slidenum">
              <a:rPr b="0" lang="en-IN" sz="8000" spc="-1" strike="noStrike">
                <a:solidFill>
                  <a:srgbClr val="f03b5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72" name="CustomShape 3"/>
          <p:cNvSpPr/>
          <p:nvPr/>
        </p:nvSpPr>
        <p:spPr>
          <a:xfrm>
            <a:off x="403920" y="1504080"/>
            <a:ext cx="11787480" cy="531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aramond"/>
              </a:rPr>
              <a:t>	</a:t>
            </a:r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3" name="CustomShape 4"/>
          <p:cNvSpPr/>
          <p:nvPr/>
        </p:nvSpPr>
        <p:spPr>
          <a:xfrm>
            <a:off x="636120" y="1441080"/>
            <a:ext cx="10438560" cy="5405400"/>
          </a:xfrm>
          <a:prstGeom prst="roundRect">
            <a:avLst>
              <a:gd name="adj" fmla="val 8843"/>
            </a:avLst>
          </a:prstGeom>
          <a:solidFill>
            <a:schemeClr val="bg1"/>
          </a:solidFill>
          <a:ln w="28440">
            <a:solidFill>
              <a:schemeClr val="accent2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IN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 main(){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b="0" lang="en-IN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 i, curr_num, sum = 0; // no numbers seen yet. Sum initialized to 0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b="0" lang="en-IN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for(i = 1; i &lt;= 10; i++){             // loop will run (a maximum of) 10 times             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</a:t>
            </a:r>
            <a:r>
              <a:rPr b="0" lang="en-IN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scanf(“%d\n”,&amp;curr_num); // read a number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</a:t>
            </a:r>
            <a:r>
              <a:rPr b="0" lang="en-IN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if(curr_num == 0</a:t>
            </a:r>
            <a:r>
              <a:rPr b="0" lang="en-IN" sz="2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 break;    </a:t>
            </a:r>
            <a:r>
              <a:rPr b="0" lang="en-IN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// if input equals 0, quit the loop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</a:t>
            </a:r>
            <a:r>
              <a:rPr b="0" lang="en-IN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else if (curr_num &lt; 0) </a:t>
            </a:r>
            <a:r>
              <a:rPr b="0" lang="en-IN" sz="2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continue;  </a:t>
            </a:r>
            <a:r>
              <a:rPr b="0" lang="en-IN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// if input &lt; 0, skip and go to next iteration of for loop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</a:t>
            </a:r>
            <a:r>
              <a:rPr b="0" lang="en-IN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else sum = sum + curr_num;    // if input &gt; 0, add it to the sum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b="0" lang="en-IN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b="0" lang="en-IN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printf(“Sum = %d”, sum);   // print the sum of inputs that were &gt; 0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b="0" lang="en-IN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return 0;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000" spc="-1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4" name="CustomShape 5"/>
          <p:cNvSpPr/>
          <p:nvPr/>
        </p:nvSpPr>
        <p:spPr>
          <a:xfrm>
            <a:off x="10052280" y="4098960"/>
            <a:ext cx="1858320" cy="903960"/>
          </a:xfrm>
          <a:prstGeom prst="roundRect">
            <a:avLst>
              <a:gd name="adj" fmla="val 39133"/>
            </a:avLst>
          </a:prstGeom>
          <a:solidFill>
            <a:schemeClr val="tx1">
              <a:lumMod val="50000"/>
              <a:lumOff val="50000"/>
            </a:schemeClr>
          </a:solidFill>
          <a:ln w="12708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5" name="CustomShape 6"/>
          <p:cNvSpPr/>
          <p:nvPr/>
        </p:nvSpPr>
        <p:spPr>
          <a:xfrm>
            <a:off x="10326240" y="4307400"/>
            <a:ext cx="487440" cy="487440"/>
          </a:xfrm>
          <a:prstGeom prst="ellipse">
            <a:avLst/>
          </a:prstGeom>
          <a:solidFill>
            <a:schemeClr val="tx1"/>
          </a:solidFill>
          <a:ln w="9216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6" name="CustomShape 7"/>
          <p:cNvSpPr/>
          <p:nvPr/>
        </p:nvSpPr>
        <p:spPr>
          <a:xfrm>
            <a:off x="11118600" y="4307400"/>
            <a:ext cx="487440" cy="487440"/>
          </a:xfrm>
          <a:prstGeom prst="ellipse">
            <a:avLst/>
          </a:prstGeom>
          <a:solidFill>
            <a:schemeClr val="tx1"/>
          </a:solidFill>
          <a:ln w="9216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7" name="CustomShape 8"/>
          <p:cNvSpPr/>
          <p:nvPr/>
        </p:nvSpPr>
        <p:spPr>
          <a:xfrm>
            <a:off x="9771120" y="2801520"/>
            <a:ext cx="2420280" cy="851400"/>
          </a:xfrm>
          <a:prstGeom prst="wedgeRectCallout">
            <a:avLst>
              <a:gd name="adj1" fmla="val 8939"/>
              <a:gd name="adj2" fmla="val 99886"/>
            </a:avLst>
          </a:prstGeom>
          <a:solidFill>
            <a:schemeClr val="bg1"/>
          </a:solidFill>
          <a:ln w="44280">
            <a:solidFill>
              <a:schemeClr val="accent5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Use break; 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</a:t>
            </a: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 exit the loop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8" name="CustomShape 9"/>
          <p:cNvSpPr/>
          <p:nvPr/>
        </p:nvSpPr>
        <p:spPr>
          <a:xfrm>
            <a:off x="8984520" y="5454720"/>
            <a:ext cx="3164040" cy="1319760"/>
          </a:xfrm>
          <a:prstGeom prst="wedgeRectCallout">
            <a:avLst>
              <a:gd name="adj1" fmla="val 20028"/>
              <a:gd name="adj2" fmla="val -95359"/>
            </a:avLst>
          </a:prstGeom>
          <a:solidFill>
            <a:schemeClr val="bg1"/>
          </a:solidFill>
          <a:ln w="44280">
            <a:solidFill>
              <a:schemeClr val="accent5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Use continue; to skip the current iteration and go to next one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9" name="CustomShape 10"/>
          <p:cNvSpPr/>
          <p:nvPr/>
        </p:nvSpPr>
        <p:spPr>
          <a:xfrm>
            <a:off x="-1460160" y="939240"/>
            <a:ext cx="1527804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IN" sz="24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Program to read 10 numbers and compute sum of those that are &gt; 0. Stop reading if user enters 0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0" name="CustomShape 11"/>
          <p:cNvSpPr/>
          <p:nvPr/>
        </p:nvSpPr>
        <p:spPr>
          <a:xfrm>
            <a:off x="9388440" y="998640"/>
            <a:ext cx="2464920" cy="1178280"/>
          </a:xfrm>
          <a:prstGeom prst="rect">
            <a:avLst/>
          </a:prstGeom>
          <a:solidFill>
            <a:schemeClr val="accent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IN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For nested loops, break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IN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and continue only break from and skip the loop in 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IN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which they are used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96" dur="indefinite" restart="never" nodeType="tmRoot">
          <p:childTnLst>
            <p:seq>
              <p:cTn id="797" dur="indefinite" nodeType="mainSeq">
                <p:childTnLst>
                  <p:par>
                    <p:cTn id="798" fill="hold">
                      <p:stCondLst>
                        <p:cond delay="indefinite"/>
                      </p:stCondLst>
                      <p:childTnLst>
                        <p:par>
                          <p:cTn id="799" fill="hold">
                            <p:stCondLst>
                              <p:cond delay="0"/>
                            </p:stCondLst>
                            <p:childTnLst>
                              <p:par>
                                <p:cTn id="800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802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3" fill="hold">
                      <p:stCondLst>
                        <p:cond delay="indefinite"/>
                      </p:stCondLst>
                      <p:childTnLst>
                        <p:par>
                          <p:cTn id="804" fill="hold">
                            <p:stCondLst>
                              <p:cond delay="0"/>
                            </p:stCondLst>
                            <p:childTnLst>
                              <p:par>
                                <p:cTn id="805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807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8" fill="hold">
                      <p:stCondLst>
                        <p:cond delay="indefinite"/>
                      </p:stCondLst>
                      <p:childTnLst>
                        <p:par>
                          <p:cTn id="809" fill="hold">
                            <p:stCondLst>
                              <p:cond delay="0"/>
                            </p:stCondLst>
                            <p:childTnLst>
                              <p:par>
                                <p:cTn id="810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812" dur="500"/>
                                        <p:tgtEl>
                                          <p:spTgt spid="273">
                                            <p:txEl>
                                              <p:pRg st="0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3" fill="hold">
                      <p:stCondLst>
                        <p:cond delay="indefinite"/>
                      </p:stCondLst>
                      <p:childTnLst>
                        <p:par>
                          <p:cTn id="814" fill="hold">
                            <p:stCondLst>
                              <p:cond delay="0"/>
                            </p:stCondLst>
                            <p:childTnLst>
                              <p:par>
                                <p:cTn id="815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12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817" dur="500"/>
                                        <p:tgtEl>
                                          <p:spTgt spid="273">
                                            <p:txEl>
                                              <p:pRg st="12" end="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8" fill="hold">
                      <p:stCondLst>
                        <p:cond delay="indefinite"/>
                      </p:stCondLst>
                      <p:childTnLst>
                        <p:par>
                          <p:cTn id="819" fill="hold">
                            <p:stCondLst>
                              <p:cond delay="0"/>
                            </p:stCondLst>
                            <p:childTnLst>
                              <p:par>
                                <p:cTn id="820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87" end="1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822" dur="500"/>
                                        <p:tgtEl>
                                          <p:spTgt spid="273">
                                            <p:txEl>
                                              <p:pRg st="87" end="18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3" fill="hold">
                      <p:stCondLst>
                        <p:cond delay="indefinite"/>
                      </p:stCondLst>
                      <p:childTnLst>
                        <p:par>
                          <p:cTn id="824" fill="hold">
                            <p:stCondLst>
                              <p:cond delay="0"/>
                            </p:stCondLst>
                            <p:childTnLst>
                              <p:par>
                                <p:cTn id="825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183" end="2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827" dur="500"/>
                                        <p:tgtEl>
                                          <p:spTgt spid="273">
                                            <p:txEl>
                                              <p:pRg st="183" end="2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8" fill="hold">
                      <p:stCondLst>
                        <p:cond delay="indefinite"/>
                      </p:stCondLst>
                      <p:childTnLst>
                        <p:par>
                          <p:cTn id="829" fill="hold">
                            <p:stCondLst>
                              <p:cond delay="0"/>
                            </p:stCondLst>
                            <p:childTnLst>
                              <p:par>
                                <p:cTn id="830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233" end="3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832" dur="500"/>
                                        <p:tgtEl>
                                          <p:spTgt spid="273">
                                            <p:txEl>
                                              <p:pRg st="233" end="30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3" fill="hold">
                      <p:stCondLst>
                        <p:cond delay="indefinite"/>
                      </p:stCondLst>
                      <p:childTnLst>
                        <p:par>
                          <p:cTn id="834" fill="hold">
                            <p:stCondLst>
                              <p:cond delay="0"/>
                            </p:stCondLst>
                            <p:childTnLst>
                              <p:par>
                                <p:cTn id="835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305" end="4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837" dur="500"/>
                                        <p:tgtEl>
                                          <p:spTgt spid="273">
                                            <p:txEl>
                                              <p:pRg st="305" end="40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8" fill="hold">
                      <p:stCondLst>
                        <p:cond delay="indefinite"/>
                      </p:stCondLst>
                      <p:childTnLst>
                        <p:par>
                          <p:cTn id="839" fill="hold">
                            <p:stCondLst>
                              <p:cond delay="0"/>
                            </p:stCondLst>
                            <p:childTnLst>
                              <p:par>
                                <p:cTn id="840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406" end="4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842" dur="500"/>
                                        <p:tgtEl>
                                          <p:spTgt spid="273">
                                            <p:txEl>
                                              <p:pRg st="406" end="4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3" fill="hold">
                      <p:stCondLst>
                        <p:cond delay="indefinite"/>
                      </p:stCondLst>
                      <p:childTnLst>
                        <p:par>
                          <p:cTn id="844" fill="hold">
                            <p:stCondLst>
                              <p:cond delay="0"/>
                            </p:stCondLst>
                            <p:childTnLst>
                              <p:par>
                                <p:cTn id="845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479" end="4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847" dur="500"/>
                                        <p:tgtEl>
                                          <p:spTgt spid="273">
                                            <p:txEl>
                                              <p:pRg st="479" end="4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8" fill="hold">
                      <p:stCondLst>
                        <p:cond delay="indefinite"/>
                      </p:stCondLst>
                      <p:childTnLst>
                        <p:par>
                          <p:cTn id="849" fill="hold">
                            <p:stCondLst>
                              <p:cond delay="0"/>
                            </p:stCondLst>
                            <p:childTnLst>
                              <p:par>
                                <p:cTn id="850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485" end="5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852" dur="500"/>
                                        <p:tgtEl>
                                          <p:spTgt spid="273">
                                            <p:txEl>
                                              <p:pRg st="485" end="5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3" fill="hold">
                      <p:stCondLst>
                        <p:cond delay="indefinite"/>
                      </p:stCondLst>
                      <p:childTnLst>
                        <p:par>
                          <p:cTn id="854" fill="hold">
                            <p:stCondLst>
                              <p:cond delay="0"/>
                            </p:stCondLst>
                            <p:childTnLst>
                              <p:par>
                                <p:cTn id="855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557" end="5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857" dur="500"/>
                                        <p:tgtEl>
                                          <p:spTgt spid="273">
                                            <p:txEl>
                                              <p:pRg st="557" end="57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8" fill="hold">
                      <p:stCondLst>
                        <p:cond delay="indefinite"/>
                      </p:stCondLst>
                      <p:childTnLst>
                        <p:par>
                          <p:cTn id="859" fill="hold">
                            <p:stCondLst>
                              <p:cond delay="0"/>
                            </p:stCondLst>
                            <p:childTnLst>
                              <p:par>
                                <p:cTn id="860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571" end="5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862" dur="500"/>
                                        <p:tgtEl>
                                          <p:spTgt spid="273">
                                            <p:txEl>
                                              <p:pRg st="571" end="5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3" fill="hold">
                      <p:stCondLst>
                        <p:cond delay="indefinite"/>
                      </p:stCondLst>
                      <p:childTnLst>
                        <p:par>
                          <p:cTn id="864" fill="hold">
                            <p:stCondLst>
                              <p:cond delay="0"/>
                            </p:stCondLst>
                            <p:childTnLst>
                              <p:par>
                                <p:cTn id="8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-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7" fill="hold">
                      <p:stCondLst>
                        <p:cond delay="indefinite"/>
                      </p:stCondLst>
                      <p:childTnLst>
                        <p:par>
                          <p:cTn id="868" fill="hold">
                            <p:stCondLst>
                              <p:cond delay="0"/>
                            </p:stCondLst>
                            <p:childTnLst>
                              <p:par>
                                <p:cTn id="869" nodeType="clickEffect" fill="hold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out">
                                      <p:cBhvr additive="repl">
                                        <p:cTn id="871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2" fill="hold">
                      <p:stCondLst>
                        <p:cond delay="indefinite"/>
                      </p:stCondLst>
                      <p:childTnLst>
                        <p:par>
                          <p:cTn id="873" fill="hold">
                            <p:stCondLst>
                              <p:cond delay="0"/>
                            </p:stCondLst>
                            <p:childTnLst>
                              <p:par>
                                <p:cTn id="874" nodeType="clickEffect" fill="hold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out">
                                      <p:cBhvr additive="repl">
                                        <p:cTn id="876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7" fill="hold">
                      <p:stCondLst>
                        <p:cond delay="indefinite"/>
                      </p:stCondLst>
                      <p:childTnLst>
                        <p:par>
                          <p:cTn id="878" fill="hold">
                            <p:stCondLst>
                              <p:cond delay="0"/>
                            </p:stCondLst>
                            <p:childTnLst>
                              <p:par>
                                <p:cTn id="879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881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609480" y="179640"/>
            <a:ext cx="109724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Bitwise Operators (not in Major Quiz 1)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8" name="TextShape 2"/>
          <p:cNvSpPr txBox="1"/>
          <p:nvPr/>
        </p:nvSpPr>
        <p:spPr>
          <a:xfrm>
            <a:off x="8737560" y="6356520"/>
            <a:ext cx="2844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A96F8971-B92B-4FDD-9D29-109D418AF5FB}" type="slidenum">
              <a:rPr b="0" lang="en-IN" sz="8000" spc="-1" strike="noStrike">
                <a:solidFill>
                  <a:srgbClr val="f03b5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graphicFrame>
        <p:nvGraphicFramePr>
          <p:cNvPr id="129" name="Table 3"/>
          <p:cNvGraphicFramePr/>
          <p:nvPr/>
        </p:nvGraphicFramePr>
        <p:xfrm>
          <a:off x="568440" y="1111680"/>
          <a:ext cx="10969920" cy="4501440"/>
        </p:xfrm>
        <a:graphic>
          <a:graphicData uri="http://schemas.openxmlformats.org/drawingml/2006/table">
            <a:tbl>
              <a:tblPr/>
              <a:tblGrid>
                <a:gridCol w="2644920"/>
                <a:gridCol w="2217600"/>
                <a:gridCol w="1017720"/>
                <a:gridCol w="1017720"/>
                <a:gridCol w="1017720"/>
                <a:gridCol w="1017720"/>
                <a:gridCol w="1017720"/>
                <a:gridCol w="1018800"/>
              </a:tblGrid>
              <a:tr h="7171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IN" sz="20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Operation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IN" sz="20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C Code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IN" sz="20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IN" sz="20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b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IN" sz="20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c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IN" sz="20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d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IN" sz="20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e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IN" sz="20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f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94608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IN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BITWISE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IN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AND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IN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c = a &amp; b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IN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0000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IN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1111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IN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0000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IN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1111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IN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1111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IN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1111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94608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IN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BITWISE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IN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OR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IN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d = a | b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IN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0101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IN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1100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IN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0100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IN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1101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IN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1001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IN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1010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94608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IN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BITWISE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IN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XOR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IN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e = a ^ b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IN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1010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IN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1110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IN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1010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IN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1110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IN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0100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IN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0101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94608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IN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BITWISE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IN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COMPLEMENT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IN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f = ~a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IN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1001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IN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0111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IN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0001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IN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1111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IN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1110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IN" sz="2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0110</a:t>
                      </a:r>
                      <a:endParaRPr b="0" lang="en-IN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50" dur="indefinite" restart="never" nodeType="tmRoot">
          <p:childTnLst>
            <p:seq>
              <p:cTn id="51" dur="indefinite" nodeType="mainSeq">
                <p:childTnLst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5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Bitwise AND Operator &amp;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1" name="TextShape 2"/>
          <p:cNvSpPr txBox="1"/>
          <p:nvPr/>
        </p:nvSpPr>
        <p:spPr>
          <a:xfrm>
            <a:off x="253440" y="1111680"/>
            <a:ext cx="11599920" cy="202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output of bitwise AND is 1 if the </a:t>
            </a:r>
            <a:r>
              <a:rPr b="0" lang="en-US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corresponding bits 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 two operands are </a:t>
            </a:r>
            <a:r>
              <a:rPr b="0" lang="en-US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both 1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If either bit of an operand is 0, the result of corresponding bit is evaluated to 0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 C Programming, bitwise AND operator is denoted by &amp;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2" name="TextShape 3"/>
          <p:cNvSpPr txBox="1"/>
          <p:nvPr/>
        </p:nvSpPr>
        <p:spPr>
          <a:xfrm>
            <a:off x="8737560" y="6356520"/>
            <a:ext cx="2844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A35A1016-671B-449B-AA7A-30B9E3168843}" type="slidenum">
              <a:rPr b="0" lang="en-IN" sz="8000" spc="-1" strike="noStrike">
                <a:solidFill>
                  <a:srgbClr val="f03b5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3" name="CustomShape 4"/>
          <p:cNvSpPr/>
          <p:nvPr/>
        </p:nvSpPr>
        <p:spPr>
          <a:xfrm>
            <a:off x="1386000" y="3137760"/>
            <a:ext cx="4507200" cy="2650680"/>
          </a:xfrm>
          <a:prstGeom prst="rect">
            <a:avLst/>
          </a:prstGeom>
          <a:noFill/>
          <a:ln w="1908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12 = 00001100 (In Binary)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25 = 00011001 (In Binary)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Bitwise AND of 12 and 25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</a:t>
            </a: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0000 1100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&amp; 0001 1001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</a:t>
            </a: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_________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</a:t>
            </a: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0000 1000  = 8 (In decimal)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CustomShape 5"/>
          <p:cNvSpPr/>
          <p:nvPr/>
        </p:nvSpPr>
        <p:spPr>
          <a:xfrm>
            <a:off x="6355800" y="3137760"/>
            <a:ext cx="5004720" cy="2649960"/>
          </a:xfrm>
          <a:prstGeom prst="rect">
            <a:avLst/>
          </a:prstGeom>
          <a:noFill/>
          <a:ln w="1908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IN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#include &lt;stdio.h&gt;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 main(){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b="0" lang="en-IN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 a = 12, b = 25;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b="0" lang="en-IN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printf("Output = %d", a &amp; b);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b="0" lang="en-IN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return 0;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7" dur="indefinite" restart="never" nodeType="tmRoot">
          <p:childTnLst>
            <p:seq>
              <p:cTn id="58" dur="indefinite" nodeType="mainSeq">
                <p:childTnLst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169" end="2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7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7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Bitwise OR Operator |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6" name="TextShape 2"/>
          <p:cNvSpPr txBox="1"/>
          <p:nvPr/>
        </p:nvSpPr>
        <p:spPr>
          <a:xfrm>
            <a:off x="253440" y="1111680"/>
            <a:ext cx="11599920" cy="202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output of bitwise OR is 1 if </a:t>
            </a:r>
            <a:r>
              <a:rPr b="0" lang="en-US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at least one of the corresponding bit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of two operands is 1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 C Programming, bitwise OR operator is denoted by |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7" name="TextShape 3"/>
          <p:cNvSpPr txBox="1"/>
          <p:nvPr/>
        </p:nvSpPr>
        <p:spPr>
          <a:xfrm>
            <a:off x="8737560" y="6356520"/>
            <a:ext cx="2844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9C7004E0-5613-4388-B680-BB7ADD3833AD}" type="slidenum">
              <a:rPr b="0" lang="en-IN" sz="8000" spc="-1" strike="noStrike">
                <a:solidFill>
                  <a:srgbClr val="f03b5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8" name="CustomShape 4"/>
          <p:cNvSpPr/>
          <p:nvPr/>
        </p:nvSpPr>
        <p:spPr>
          <a:xfrm>
            <a:off x="1386000" y="3137760"/>
            <a:ext cx="4507200" cy="2650680"/>
          </a:xfrm>
          <a:prstGeom prst="rect">
            <a:avLst/>
          </a:prstGeom>
          <a:noFill/>
          <a:ln w="1908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12 = 00001100 (In Binary)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25 = 00011001 (In Binary)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Bitwise OR of 12 and 25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</a:t>
            </a: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0000 1100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|  0001 1001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</a:t>
            </a: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________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</a:t>
            </a: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00011101  = 29 (In decimal)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CustomShape 5"/>
          <p:cNvSpPr/>
          <p:nvPr/>
        </p:nvSpPr>
        <p:spPr>
          <a:xfrm>
            <a:off x="6355800" y="3137760"/>
            <a:ext cx="5047920" cy="2649960"/>
          </a:xfrm>
          <a:prstGeom prst="rect">
            <a:avLst/>
          </a:prstGeom>
          <a:noFill/>
          <a:ln w="1908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IN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#include &lt;stdio.h&gt;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 main(){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b="0" lang="en-IN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 a = 12, b = 25;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b="0" lang="en-IN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printf("Output = %d", a | b);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b="0" lang="en-IN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return 0;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7" dur="indefinite" restart="never" nodeType="tmRoot">
          <p:childTnLst>
            <p:seq>
              <p:cTn id="78" dur="indefinite" nodeType="mainSeq">
                <p:childTnLst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92" end="1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9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9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Bitwise XOR Operator ^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1" name="TextShape 2"/>
          <p:cNvSpPr txBox="1"/>
          <p:nvPr/>
        </p:nvSpPr>
        <p:spPr>
          <a:xfrm>
            <a:off x="253440" y="1111680"/>
            <a:ext cx="11599920" cy="202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result of bitwise XOR operator is 1 if the </a:t>
            </a:r>
            <a:r>
              <a:rPr b="0" lang="en-US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corresponding bits 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 two operands are </a:t>
            </a:r>
            <a:r>
              <a:rPr b="0" lang="en-US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opposite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i.e. one is 1 and the other is 0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 C Programming, bitwise XOR operator is denoted by ^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2" name="TextShape 3"/>
          <p:cNvSpPr txBox="1"/>
          <p:nvPr/>
        </p:nvSpPr>
        <p:spPr>
          <a:xfrm>
            <a:off x="8737560" y="6356520"/>
            <a:ext cx="2844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C9013DDE-12AF-4CF3-BBE1-BF8E90312BA6}" type="slidenum">
              <a:rPr b="0" lang="en-IN" sz="8000" spc="-1" strike="noStrike">
                <a:solidFill>
                  <a:srgbClr val="f03b5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3" name="CustomShape 4"/>
          <p:cNvSpPr/>
          <p:nvPr/>
        </p:nvSpPr>
        <p:spPr>
          <a:xfrm>
            <a:off x="1386000" y="3137760"/>
            <a:ext cx="4507200" cy="2650680"/>
          </a:xfrm>
          <a:prstGeom prst="rect">
            <a:avLst/>
          </a:prstGeom>
          <a:noFill/>
          <a:ln w="1908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12 = 00001100 (In Binary)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25 = 00011001 (In Binary)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Bitwise XOR of 12 and 25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</a:t>
            </a: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00001100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^ 00011001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</a:t>
            </a: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________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</a:t>
            </a: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00010101  = 21 (In decimal)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CustomShape 5"/>
          <p:cNvSpPr/>
          <p:nvPr/>
        </p:nvSpPr>
        <p:spPr>
          <a:xfrm>
            <a:off x="6355800" y="3137760"/>
            <a:ext cx="5065200" cy="2649960"/>
          </a:xfrm>
          <a:prstGeom prst="rect">
            <a:avLst/>
          </a:prstGeom>
          <a:noFill/>
          <a:ln w="1908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IN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#include &lt;stdio.h&gt;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 main(){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b="0" lang="en-IN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 a = 12, b = 25;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b="0" lang="en-IN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printf("Output = %d", a^b);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b="0" lang="en-IN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return 0;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7" dur="indefinite" restart="never" nodeType="tmRoot">
          <p:childTnLst>
            <p:seq>
              <p:cTn id="98" dur="indefinite" nodeType="mainSeq">
                <p:childTnLst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1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128" end="1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11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11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Bitwise Complement Operator ~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6" name="TextShape 2"/>
          <p:cNvSpPr txBox="1"/>
          <p:nvPr/>
        </p:nvSpPr>
        <p:spPr>
          <a:xfrm>
            <a:off x="253440" y="1111680"/>
            <a:ext cx="11599920" cy="20257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unary operator that simply flips each bit of the input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 C Programming, bitwise complement operator is denoted by ~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7" name="TextShape 3"/>
          <p:cNvSpPr txBox="1"/>
          <p:nvPr/>
        </p:nvSpPr>
        <p:spPr>
          <a:xfrm>
            <a:off x="8737560" y="6356520"/>
            <a:ext cx="2844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47439A93-2CAA-45CD-9DBF-B00BCB595D07}" type="slidenum">
              <a:rPr b="0" lang="en-IN" sz="8000" spc="-1" strike="noStrike">
                <a:solidFill>
                  <a:srgbClr val="f03b5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8" name="CustomShape 4"/>
          <p:cNvSpPr/>
          <p:nvPr/>
        </p:nvSpPr>
        <p:spPr>
          <a:xfrm>
            <a:off x="253440" y="3137760"/>
            <a:ext cx="7186680" cy="2649960"/>
          </a:xfrm>
          <a:prstGeom prst="rect">
            <a:avLst/>
          </a:prstGeom>
          <a:noFill/>
          <a:ln w="1908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12 = 0000 0000  0000 0000  0000 0000  0000 1100 Bitwise complement of 12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~ 0000 0000  0000 0000  0000 0000  0000 1100 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</a:t>
            </a: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_____________________________________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</a:t>
            </a: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1111 1111   1111  1111    1111 1111   1111  0011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= -13 (decimal) 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9" name="CustomShape 5"/>
          <p:cNvSpPr/>
          <p:nvPr/>
        </p:nvSpPr>
        <p:spPr>
          <a:xfrm>
            <a:off x="7637760" y="3137760"/>
            <a:ext cx="4215600" cy="2284920"/>
          </a:xfrm>
          <a:prstGeom prst="rect">
            <a:avLst/>
          </a:prstGeom>
          <a:noFill/>
          <a:ln w="1908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#include &lt;stdio.h&gt;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 main(){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 a = 12;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printf("Output = %d", ~a);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</a:t>
            </a: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return 0;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IN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7" dur="indefinite" restart="never" nodeType="tmRoot">
          <p:childTnLst>
            <p:seq>
              <p:cTn id="118" dur="indefinite" nodeType="mainSeq">
                <p:childTnLst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57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13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nodeType="clickEffect" fill="hold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 additive="repl">
                                        <p:cTn id="13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Right Shift Operator &gt;&gt;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1" name="TextShape 2"/>
          <p:cNvSpPr txBox="1"/>
          <p:nvPr/>
        </p:nvSpPr>
        <p:spPr>
          <a:xfrm>
            <a:off x="253440" y="1111680"/>
            <a:ext cx="11599920" cy="5745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Right shift operator shifts all bits towards right by a certain number of locations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Bits that “fall off” from the right most end are lost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Blank spaces in the leftmost positions are filled with sign bits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212 = 0000 0000    0000 0000    0000 0000    1101 0100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212 &gt;&gt; 0 = 0000 0000    0000 0000    0000 0000    1101 0100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212 &gt;&gt; 4 = 0000 0000    0000 0000    0000 0000    0000 1101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212 &gt;&gt; 6 = 0000 0000    0000 0000    0000 0000    0000 0011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212 &gt;&gt; 3 = 0000 0000    0000 0000    0000 0000    0001 1010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Right shift by k is equivalent to integer division with 2</a:t>
            </a:r>
            <a:r>
              <a:rPr b="0" lang="en-US" sz="32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2" name="TextShape 3"/>
          <p:cNvSpPr txBox="1"/>
          <p:nvPr/>
        </p:nvSpPr>
        <p:spPr>
          <a:xfrm>
            <a:off x="8737560" y="6356520"/>
            <a:ext cx="2844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F3D4DCC6-4B84-45DD-9E3C-B743C3DD1956}" type="slidenum">
              <a:rPr b="0" lang="en-IN" sz="8000" spc="-1" strike="noStrike">
                <a:solidFill>
                  <a:srgbClr val="f03b5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137" dur="indefinite" restart="never" nodeType="tmRoot">
          <p:childTnLst>
            <p:seq>
              <p:cTn id="138" dur="indefinite" nodeType="mainSeq">
                <p:childTnLst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0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84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138" end="2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203" end="2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258" end="3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318" end="3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378" end="4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438" end="4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498" end="5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Left Shift Operator &lt;&lt;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4" name="TextShape 2"/>
          <p:cNvSpPr txBox="1"/>
          <p:nvPr/>
        </p:nvSpPr>
        <p:spPr>
          <a:xfrm>
            <a:off x="253440" y="1111680"/>
            <a:ext cx="11938320" cy="5745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Left shift operator shifts all bits towards left by a certain number of locations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Bits that “fall off” from the left most end are lost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Blank spaces in the right positions are filled with 0s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212 = 0000 0000    0000 0000    0000 0000    1101 0100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212 &lt;&lt; 0 = 0000 0000    0000 0000    0000 0000    1101 0100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212 &lt;&lt; 4 = 0000 0000    0000 0000    0000 1101    0100 0000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212 &lt;&lt; 6 = 0000 0000    0000 0000    0011 0101    0000 0000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212 &lt;&lt; 28 = 0100 0000    0000 0000    0000 0000    0000 0000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Left shift by k is equivalent to integer multiplication with 2</a:t>
            </a:r>
            <a:r>
              <a:rPr b="0" lang="en-US" sz="32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5" name="TextShape 3"/>
          <p:cNvSpPr txBox="1"/>
          <p:nvPr/>
        </p:nvSpPr>
        <p:spPr>
          <a:xfrm>
            <a:off x="8737560" y="6356520"/>
            <a:ext cx="2844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18008B06-FD73-47EC-925C-15C215D2DD3A}" type="slidenum">
              <a:rPr b="0" lang="en-IN" sz="8000" spc="-1" strike="noStrike">
                <a:solidFill>
                  <a:srgbClr val="f03b5e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&lt;number&gt;</a:t>
            </a:fld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175" dur="indefinite" restart="never" nodeType="tmRoot">
          <p:childTnLst>
            <p:seq>
              <p:cTn id="176" dur="indefinite" nodeType="mainSeq">
                <p:childTnLst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0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82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135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190" end="2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245" end="3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305" end="3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365" end="4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425" end="4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486" end="5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4087</TotalTime>
  <Application>LibreOffice/5.1.6.2$Linux_X86_64 LibreOffice_project/10m0$Build-2</Application>
  <Words>2475</Words>
  <Paragraphs>418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2018-07-30T05:08:11Z</dcterms:created>
  <dc:creator>Nisheeth Srivastava</dc:creator>
  <dc:description/>
  <dc:language>en-IN</dc:language>
  <cp:lastModifiedBy/>
  <dcterms:modified xsi:type="dcterms:W3CDTF">2020-02-07T15:58:29Z</dcterms:modified>
  <cp:revision>301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4</vt:i4>
  </property>
  <property fmtid="{D5CDD505-2E9C-101B-9397-08002B2CF9AE}" pid="8" name="PresentationFormat">
    <vt:lpwstr>Custom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22</vt:i4>
  </property>
</Properties>
</file>