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72" r:id="rId2"/>
    <p:sldId id="477" r:id="rId3"/>
    <p:sldId id="463" r:id="rId4"/>
    <p:sldId id="468" r:id="rId5"/>
    <p:sldId id="478" r:id="rId6"/>
    <p:sldId id="479" r:id="rId7"/>
    <p:sldId id="464" r:id="rId8"/>
    <p:sldId id="466" r:id="rId9"/>
    <p:sldId id="469" r:id="rId10"/>
    <p:sldId id="465" r:id="rId11"/>
    <p:sldId id="471" r:id="rId12"/>
    <p:sldId id="473" r:id="rId13"/>
    <p:sldId id="475" r:id="rId14"/>
    <p:sldId id="476" r:id="rId15"/>
    <p:sldId id="4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806AB"/>
    <a:srgbClr val="A21C8C"/>
    <a:srgbClr val="33CC33"/>
    <a:srgbClr val="FF66FF"/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13" y="2362200"/>
            <a:ext cx="11701636" cy="1371344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Kernelizing ML algorithms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87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798"/>
    </mc:Choice>
    <mc:Fallback>
      <p:transition spd="slow" advTm="267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Kernelized Ridge Regression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ridge regression problem: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solution to this problem was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matrix inversion lemma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lemma, can rewrite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Kernelized weight vector will be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Prediction for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will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F7D240-AC0A-4E20-9A28-69D8EB8FD0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7863" y="938439"/>
            <a:ext cx="4613852" cy="877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1A2AD5-627B-4CB9-B809-5363BE517D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927" y="2428231"/>
            <a:ext cx="7008659" cy="87738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055BFA2-FA9B-4B6D-887B-042A19B3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2391" y="1909511"/>
            <a:ext cx="947684" cy="9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8F8BBD07-FF29-4457-B558-9D2AC0799D2B}"/>
              </a:ext>
            </a:extLst>
          </p:cNvPr>
          <p:cNvSpPr/>
          <p:nvPr/>
        </p:nvSpPr>
        <p:spPr>
          <a:xfrm>
            <a:off x="8905023" y="1869890"/>
            <a:ext cx="2093384" cy="719904"/>
          </a:xfrm>
          <a:prstGeom prst="wedgeRectCallout">
            <a:avLst>
              <a:gd name="adj1" fmla="val 64927"/>
              <a:gd name="adj2" fmla="val 412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Inputs don’t appear to be as inner product. No hope of kernelization?</a:t>
            </a:r>
          </a:p>
          <a:p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ED716E-D0E4-4AFC-9AA8-C3D0B9995D8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925" y="2450936"/>
            <a:ext cx="1010687" cy="96522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3DF756C0-0270-4602-96FE-4CD16AA9B397}"/>
              </a:ext>
            </a:extLst>
          </p:cNvPr>
          <p:cNvSpPr/>
          <p:nvPr/>
        </p:nvSpPr>
        <p:spPr>
          <a:xfrm>
            <a:off x="851984" y="2675335"/>
            <a:ext cx="1551943" cy="588098"/>
          </a:xfrm>
          <a:prstGeom prst="wedgeRectCallout">
            <a:avLst>
              <a:gd name="adj1" fmla="val -61505"/>
              <a:gd name="adj2" fmla="val -121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They do; with a bit of algebra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7D4482-021A-48BF-AB21-38E577F673A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9034" y="3580580"/>
            <a:ext cx="5279881" cy="3406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952250D-ED0A-4204-8795-2AF59D41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317" y="4421376"/>
            <a:ext cx="5143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A565D64-783F-4BC0-B493-C663084C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970" y="4632239"/>
            <a:ext cx="3589003" cy="2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DAE6FF-C3A3-4888-932F-69BA79BAE6F6}"/>
              </a:ext>
            </a:extLst>
          </p:cNvPr>
          <p:cNvSpPr txBox="1"/>
          <p:nvPr/>
        </p:nvSpPr>
        <p:spPr>
          <a:xfrm>
            <a:off x="6999796" y="4611018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where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6FA5AD1-9499-4549-B7BB-6F4BFE59B8F7}"/>
                  </a:ext>
                </a:extLst>
              </p:cNvPr>
              <p:cNvSpPr/>
              <p:nvPr/>
            </p:nvSpPr>
            <p:spPr>
              <a:xfrm>
                <a:off x="8123522" y="3965286"/>
                <a:ext cx="1532949" cy="475994"/>
              </a:xfrm>
              <a:prstGeom prst="wedgeRectCallout">
                <a:avLst>
                  <a:gd name="adj1" fmla="val -49814"/>
                  <a:gd name="adj2" fmla="val 933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 of dual variables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FA5AD1-9499-4549-B7BB-6F4BFE59B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522" y="3965286"/>
                <a:ext cx="1532949" cy="475994"/>
              </a:xfrm>
              <a:prstGeom prst="wedgeRectCallout">
                <a:avLst>
                  <a:gd name="adj1" fmla="val -49814"/>
                  <a:gd name="adj2" fmla="val 93308"/>
                </a:avLst>
              </a:prstGeom>
              <a:blipFill>
                <a:blip r:embed="rId11" cstate="print"/>
                <a:stretch>
                  <a:fillRect t="-8403" r="-15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2EA3DF-B9FD-4D54-A2A6-D010BCACFC37}"/>
                  </a:ext>
                </a:extLst>
              </p:cNvPr>
              <p:cNvSpPr/>
              <p:nvPr/>
            </p:nvSpPr>
            <p:spPr>
              <a:xfrm>
                <a:off x="6558865" y="5673814"/>
                <a:ext cx="4892108" cy="71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IN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2EA3DF-B9FD-4D54-A2A6-D010BCACF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5" y="5673814"/>
                <a:ext cx="4892108" cy="713337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9E1C777F-9822-46A7-AA52-D14AFAAF7478}"/>
              </a:ext>
            </a:extLst>
          </p:cNvPr>
          <p:cNvSpPr/>
          <p:nvPr/>
        </p:nvSpPr>
        <p:spPr>
          <a:xfrm>
            <a:off x="9809791" y="3902865"/>
            <a:ext cx="1532949" cy="475994"/>
          </a:xfrm>
          <a:prstGeom prst="wedgeRectCallout">
            <a:avLst>
              <a:gd name="adj1" fmla="val -62401"/>
              <a:gd name="adj2" fmla="val 316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Not sparse unlike SVM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B461109-BFEC-4B91-906B-2FD1A28B7E20}"/>
                  </a:ext>
                </a:extLst>
              </p:cNvPr>
              <p:cNvSpPr/>
              <p:nvPr/>
            </p:nvSpPr>
            <p:spPr>
              <a:xfrm>
                <a:off x="9809791" y="5066790"/>
                <a:ext cx="1947150" cy="475994"/>
              </a:xfrm>
              <a:prstGeom prst="wedgeRectCallout">
                <a:avLst>
                  <a:gd name="adj1" fmla="val -38180"/>
                  <a:gd name="adj2" fmla="val 897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Prediction cost is also linear in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(like KNN)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461109-BFEC-4B91-906B-2FD1A28B7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791" y="5066790"/>
                <a:ext cx="1947150" cy="475994"/>
              </a:xfrm>
              <a:prstGeom prst="wedgeRectCallout">
                <a:avLst>
                  <a:gd name="adj1" fmla="val -38180"/>
                  <a:gd name="adj2" fmla="val 89783"/>
                </a:avLst>
              </a:prstGeom>
              <a:blipFill>
                <a:blip r:embed="rId13" cstate="print"/>
                <a:stretch>
                  <a:fillRect l="-1238" t="-8772" r="-15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55147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1951"/>
    </mc:Choice>
    <mc:Fallback>
      <p:transition spd="slow" advTm="371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5" grpId="0" animBg="1"/>
      <p:bldP spid="1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50" y="3018250"/>
            <a:ext cx="6764729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Speeding-up Kernel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6656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987"/>
    </mc:Choice>
    <mc:Fallback>
      <p:transition spd="slow" advTm="429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Speeding-up Kernel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Kernel methods, unlike linear models are slow at training and test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Would be nice if we could easily compute mapping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associated with kernel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Then we could apply linear models directly on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without having to kernelize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this is in general not possible since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very high/infinite dimensional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alternative:  Get a good set of low-dim features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the kernel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good approximation to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then we can use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a linear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… which also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look at two popular approaches: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Landmarks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Random Features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35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950AFF-2C2F-4D1E-80C2-A8C592426621}"/>
                  </a:ext>
                </a:extLst>
              </p:cNvPr>
              <p:cNvSpPr txBox="1"/>
              <p:nvPr/>
            </p:nvSpPr>
            <p:spPr>
              <a:xfrm>
                <a:off x="1711354" y="4978865"/>
                <a:ext cx="7991675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Goodness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Criterion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950AFF-2C2F-4D1E-80C2-A8C592426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354" y="4978865"/>
                <a:ext cx="7991675" cy="49641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3629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2862"/>
    </mc:Choice>
    <mc:Fallback>
      <p:transition spd="slow" advTm="212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Extracting Features using Kernels: Landmarks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choose a small set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“landmark”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in the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using a kernel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define 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feature vector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now apply a linear model 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representation 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now) of the inputs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will be fast both at training as well as test time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small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 need to kernelize the linear model while still reaping the benefits of kernels </a:t>
                </a: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3F8E5A-A392-4051-BE3D-A6F9A21315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3801" y="1623532"/>
            <a:ext cx="6181725" cy="1914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B24C8B-2123-48C7-935F-773E7DA64670}"/>
                  </a:ext>
                </a:extLst>
              </p:cNvPr>
              <p:cNvSpPr txBox="1"/>
              <p:nvPr/>
            </p:nvSpPr>
            <p:spPr>
              <a:xfrm>
                <a:off x="3161760" y="4559189"/>
                <a:ext cx="6421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B24C8B-2123-48C7-935F-773E7DA6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60" y="4559189"/>
                <a:ext cx="6421950" cy="369332"/>
              </a:xfrm>
              <a:prstGeom prst="rect">
                <a:avLst/>
              </a:prstGeom>
              <a:blipFill>
                <a:blip r:embed="rId5" cstate="print"/>
                <a:stretch>
                  <a:fillRect l="-114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95A249-51B7-4450-B02E-DB5A7EC72B9D}"/>
                  </a:ext>
                </a:extLst>
              </p:cNvPr>
              <p:cNvSpPr txBox="1"/>
              <p:nvPr/>
            </p:nvSpPr>
            <p:spPr>
              <a:xfrm>
                <a:off x="3437291" y="3548864"/>
                <a:ext cx="6026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95A249-51B7-4450-B02E-DB5A7EC7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291" y="3548864"/>
                <a:ext cx="6026778" cy="369332"/>
              </a:xfrm>
              <a:prstGeom prst="rect">
                <a:avLst/>
              </a:prstGeom>
              <a:blipFill>
                <a:blip r:embed="rId6" cstate="print"/>
                <a:stretch>
                  <a:fillRect l="-1314" b="-32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048EAE2-150B-49F8-945C-FA18D71B4EBB}"/>
                  </a:ext>
                </a:extLst>
              </p:cNvPr>
              <p:cNvSpPr/>
              <p:nvPr/>
            </p:nvSpPr>
            <p:spPr>
              <a:xfrm>
                <a:off x="9050302" y="1765131"/>
                <a:ext cx="2093384" cy="1142739"/>
              </a:xfrm>
              <a:prstGeom prst="wedgeRectCallout">
                <a:avLst>
                  <a:gd name="adj1" fmla="val -62849"/>
                  <a:gd name="adj2" fmla="val 377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Landmarks need not be actual inputs; can even be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learned locations in the input space</a:t>
                </a:r>
              </a:p>
              <a:p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48EAE2-150B-49F8-945C-FA18D71B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302" y="1765131"/>
                <a:ext cx="2093384" cy="1142739"/>
              </a:xfrm>
              <a:prstGeom prst="wedgeRectCallout">
                <a:avLst>
                  <a:gd name="adj1" fmla="val -62849"/>
                  <a:gd name="adj2" fmla="val 37706"/>
                </a:avLst>
              </a:prstGeom>
              <a:blipFill>
                <a:blip r:embed="rId7" cstate="print"/>
                <a:stretch>
                  <a:fillRect r="-2290" b="-26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86592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3971"/>
    </mc:Choice>
    <mc:Fallback>
      <p:transition spd="slow" advTm="223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Extracting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Features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using Kernels: Random Features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kernel functions* can be written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function with params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drawn from some distr.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Example: For the RBF kernel,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cosine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and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zero mean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using Monte-Carlo approx. of above expectation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where                                                                   is 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apply a linear model on this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rep. of the inputs (no need to kernelize)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67BD27-5301-4356-9B67-86893C8638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3457" y="1546851"/>
            <a:ext cx="7629525" cy="5429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15FAC9F-1E85-4D08-BC7C-CD9E7B93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25" y="3157537"/>
            <a:ext cx="65436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0D12B8-1A4E-4BA6-9585-4A3A963233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2066" y="4328629"/>
            <a:ext cx="5276808" cy="982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855756-C96E-4BF8-97CB-50B89CCC7B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16815" y="4506285"/>
            <a:ext cx="2428875" cy="52387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FE88684-C579-4A87-956F-447158DD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428" y="5267106"/>
            <a:ext cx="59245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C3D864-103E-49F7-870C-06C9BF69823F}"/>
              </a:ext>
            </a:extLst>
          </p:cNvPr>
          <p:cNvSpPr txBox="1"/>
          <p:nvPr/>
        </p:nvSpPr>
        <p:spPr>
          <a:xfrm>
            <a:off x="0" y="6561604"/>
            <a:ext cx="8579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*Random Features for Large-Scale Kernel Machines </a:t>
            </a:r>
            <a:r>
              <a:rPr lang="en-GB" sz="1200" dirty="0" smtClean="0"/>
              <a:t>(</a:t>
            </a:r>
            <a:r>
              <a:rPr lang="en-GB" sz="1200" dirty="0" err="1" smtClean="0"/>
              <a:t>Recht</a:t>
            </a:r>
            <a:r>
              <a:rPr lang="en-GB" sz="1200" dirty="0" smtClean="0"/>
              <a:t> &amp; </a:t>
            </a:r>
            <a:r>
              <a:rPr lang="en-GB" sz="1200" dirty="0" err="1" smtClean="0"/>
              <a:t>Rahimi</a:t>
            </a:r>
            <a:r>
              <a:rPr lang="en-GB" sz="1200" dirty="0" smtClean="0"/>
              <a:t>, </a:t>
            </a:r>
            <a:r>
              <a:rPr lang="en-GB" sz="1200" dirty="0"/>
              <a:t>NIPS 2007. </a:t>
            </a:r>
            <a:r>
              <a:rPr lang="en-GB" sz="1200" dirty="0" smtClean="0"/>
              <a:t>Remember the ML alchemy talk? That was these guys)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608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8514"/>
    </mc:Choice>
    <mc:Fallback>
      <p:transition spd="slow" advTm="328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with Kernels: Some Aspects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Storage/computational efficiency can be a bottleneck when using kernels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During training, need to compute and store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kernel matrix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 memory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Need to store training data (or at least support vectors in case of SVMs) at test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Test time can be slow: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cost  to compute a quantity like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Approaches like landmark and random features can be used to speed up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Choice of the right kernel is also very important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kernels (e.g., RBF) work well for many problems but hyperparameters of the kernel function may need to be tuned via cross-validation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Quite a bit of research on learning the right kernel from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Learning a combination of multiple kernels (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Multiple Kernel Learning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Bayesian kernel methods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(e.g.,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Gaussian Processes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 can learn the kernel hyperparameters from data(thus can be seen as learning the kernel)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Deep Learning can also be seen as learning the kernel from data (more on this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 b="-47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04764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3340"/>
    </mc:Choice>
    <mc:Fallback>
      <p:transition spd="slow" advTm="35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Recap: Kernel functions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assume a feature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that maps/transforms the inputs to a “nice” space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and then happily apply a linear model in the new space!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C852FAF1-11C3-47F5-9783-7BFE50F0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38" y="2898287"/>
            <a:ext cx="3238500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F0CBC260-CE47-4EC1-9FF2-99F47EC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5" y="2726836"/>
            <a:ext cx="363855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474C5963-0DFD-4AD6-BE4B-4C1EFE59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0" y="1677126"/>
            <a:ext cx="4742576" cy="988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BA8C18DF-AD5C-4C60-BAA4-BF4ED6AADDFE}"/>
              </a:ext>
            </a:extLst>
          </p:cNvPr>
          <p:cNvSpPr/>
          <p:nvPr/>
        </p:nvSpPr>
        <p:spPr>
          <a:xfrm>
            <a:off x="9660952" y="3016115"/>
            <a:ext cx="2405340" cy="1035767"/>
          </a:xfrm>
          <a:prstGeom prst="wedgeRectCallout">
            <a:avLst>
              <a:gd name="adj1" fmla="val -70691"/>
              <a:gd name="adj2" fmla="val 495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linear model in the new feature space corresponds to a nonlinear model in the original feature space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06404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1480"/>
    </mc:Choice>
    <mc:Fallback>
      <p:transition spd="slow" advTm="14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Using Kernels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Kernels can turn many linear models into nonlinear </a:t>
                </a:r>
                <a:r>
                  <a:rPr lang="en-IN" dirty="0">
                    <a:latin typeface="Abadi Extra Light" panose="020B0204020104020204" pitchFamily="34" charset="0"/>
                  </a:rPr>
                  <a:t>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represents a dot product in some high-dim feature space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</a:t>
                </a:r>
                <a:r>
                  <a:rPr lang="en-GB" dirty="0">
                    <a:latin typeface="Abadi Extra Light" panose="020B0204020104020204" pitchFamily="34" charset="0"/>
                  </a:rPr>
                  <a:t> Any ML model/algo in which, during training and test, inputs only appear as dot product </a:t>
                </a:r>
                <a:r>
                  <a:rPr lang="en-IN" dirty="0">
                    <a:latin typeface="Abadi Extra Light" panose="020B0204020104020204" pitchFamily="34" charset="0"/>
                  </a:rPr>
                  <a:t>can be “kernelized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Just replace each term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ML models/algos can be easily kernelized,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Distance based methods, Perceptron, SVM, linear regression, etc.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Many of the unsupervised learning algorithms too can be kernelized (e.g., K-means clustering, Principal Component Analysis, etc. - 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Let’s look at two examples: Kernelized SVM and Kernelized Ridge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68985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009"/>
    </mc:Choice>
    <mc:Fallback>
      <p:transition spd="slow" advTm="192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609" y="2845770"/>
            <a:ext cx="6664061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Nonlinear SVM using Kernels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804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61"/>
    </mc:Choice>
    <mc:Fallback>
      <p:transition spd="slow" advTm="87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soft-margin SVM optimization problem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is the vector of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slack variables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Introduce Lagrange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each constraint and solve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terms in red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color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above were not present in the hard-margin SVM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Two set of dual variables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eliminate the primal var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b="1" i="1" dirty="0">
                    <a:latin typeface="Abadi Extra Light" panose="020B0204020104020204" pitchFamily="34" charset="0"/>
                  </a:rPr>
                  <a:t>b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get dual problem containing the dual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EF42BCE-CD4B-4DA5-A36E-4EBB59A9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652589"/>
            <a:ext cx="6515100" cy="13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F25312C6-7975-49AE-8792-A83575E6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18" y="4057650"/>
            <a:ext cx="10282158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8765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5035"/>
    </mc:Choice>
    <mc:Fallback>
      <p:transition spd="slow" advTm="17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problem to solve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(partial) derivatives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setting to zero gives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(for hard-margin,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Substituting these in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gives the Dual problem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F25312C6-7975-49AE-8792-A83575E6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18" y="1600200"/>
            <a:ext cx="10282158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0AD8FA9D-1224-4580-8DAB-4FF47F9B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879" y="3177375"/>
            <a:ext cx="2838449" cy="9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6E3EC8-72CC-4000-A3B7-9F85DB57B3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9771" y="3402740"/>
            <a:ext cx="2418381" cy="641114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AAA18052-4426-42D5-9ED6-D648EBD8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7417" y="3411450"/>
            <a:ext cx="2563520" cy="5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15B912A6-0741-4B31-BC5E-66A91BE6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248" y="5046699"/>
            <a:ext cx="6532697" cy="8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DFDEFF01-7722-4A67-85F4-3AB6BE7D7034}"/>
              </a:ext>
            </a:extLst>
          </p:cNvPr>
          <p:cNvSpPr/>
          <p:nvPr/>
        </p:nvSpPr>
        <p:spPr>
          <a:xfrm>
            <a:off x="4676775" y="3067569"/>
            <a:ext cx="2838449" cy="317667"/>
          </a:xfrm>
          <a:prstGeom prst="wedgeRectCallout">
            <a:avLst>
              <a:gd name="adj1" fmla="val -48798"/>
              <a:gd name="adj2" fmla="val 796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Weighted sum of training inputs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40366056-3519-42A0-AAE3-B442AB6E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217" y="5886787"/>
            <a:ext cx="3432558" cy="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FFF684C-A98A-422A-AC0B-210DF95A24F8}"/>
                  </a:ext>
                </a:extLst>
              </p:cNvPr>
              <p:cNvSpPr/>
              <p:nvPr/>
            </p:nvSpPr>
            <p:spPr>
              <a:xfrm>
                <a:off x="833518" y="5877599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Maximizing a concave function (or minimizing a convex function) </a:t>
                </a:r>
                <a:r>
                  <a:rPr lang="en-IN" sz="1600" i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IN" sz="1600" b="1" i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Many methods to solve it.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FF684C-A98A-422A-AC0B-210DF95A2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18" y="5877599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blipFill>
                <a:blip r:embed="rId10" cstate="print"/>
                <a:stretch>
                  <a:fillRect l="-969" t="-9868" b="-440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7DC340C-2E95-4652-863C-EEE38F84C55B}"/>
                  </a:ext>
                </a:extLst>
              </p:cNvPr>
              <p:cNvSpPr/>
              <p:nvPr/>
            </p:nvSpPr>
            <p:spPr>
              <a:xfrm>
                <a:off x="7728323" y="5868074"/>
                <a:ext cx="3595607" cy="672173"/>
              </a:xfrm>
              <a:prstGeom prst="wedgeRectCallout">
                <a:avLst>
                  <a:gd name="adj1" fmla="val -61488"/>
                  <a:gd name="adj2" fmla="val -42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the solution, </a:t>
                </a:r>
                <a14:m>
                  <m:oMath xmlns:m="http://schemas.openxmlformats.org/officeDocument/2006/math"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still be sparse just like the hard-margin SVM case. 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Nonzero</a:t>
                </a:r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correspond to the support vectors</a:t>
                </a:r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DC340C-2E95-4652-863C-EEE38F84C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323" y="5868074"/>
                <a:ext cx="3595607" cy="672173"/>
              </a:xfrm>
              <a:prstGeom prst="wedgeRectCallout">
                <a:avLst>
                  <a:gd name="adj1" fmla="val -61488"/>
                  <a:gd name="adj2" fmla="val -4228"/>
                </a:avLst>
              </a:prstGeom>
              <a:blipFill>
                <a:blip r:embed="rId11" cstate="print"/>
                <a:stretch>
                  <a:fillRect t="-5310" b="-115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80408DD-02DA-42E3-A332-DF1B4B8FDA00}"/>
                  </a:ext>
                </a:extLst>
              </p:cNvPr>
              <p:cNvSpPr/>
              <p:nvPr/>
            </p:nvSpPr>
            <p:spPr>
              <a:xfrm>
                <a:off x="9335187" y="4623652"/>
                <a:ext cx="2424033" cy="634148"/>
              </a:xfrm>
              <a:prstGeom prst="wedgeRectCallout">
                <a:avLst>
                  <a:gd name="adj1" fmla="val -53237"/>
                  <a:gd name="adj2" fmla="val 748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dual variables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don’t appear in the dual problem!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0408DD-02DA-42E3-A332-DF1B4B8FD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87" y="4623652"/>
                <a:ext cx="2424033" cy="634148"/>
              </a:xfrm>
              <a:prstGeom prst="wedgeRectCallout">
                <a:avLst>
                  <a:gd name="adj1" fmla="val -53237"/>
                  <a:gd name="adj2" fmla="val 74800"/>
                </a:avLst>
              </a:prstGeom>
              <a:blipFill>
                <a:blip r:embed="rId12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55D2CBE-47F9-46C1-AF33-B90C3CDD31CD}"/>
                  </a:ext>
                </a:extLst>
              </p:cNvPr>
              <p:cNvSpPr/>
              <p:nvPr/>
            </p:nvSpPr>
            <p:spPr>
              <a:xfrm>
                <a:off x="85725" y="5027458"/>
                <a:ext cx="2622523" cy="699755"/>
              </a:xfrm>
              <a:prstGeom prst="wedgeRectCallout">
                <a:avLst>
                  <a:gd name="adj1" fmla="val 36130"/>
                  <a:gd name="adj2" fmla="val 688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found just like the hard-margin SVM case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5D2CBE-47F9-46C1-AF33-B90C3CDD3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5027458"/>
                <a:ext cx="2622523" cy="699755"/>
              </a:xfrm>
              <a:prstGeom prst="wedgeRectCallout">
                <a:avLst>
                  <a:gd name="adj1" fmla="val 36130"/>
                  <a:gd name="adj2" fmla="val 68838"/>
                </a:avLst>
              </a:prstGeom>
              <a:blipFill>
                <a:blip r:embed="rId13" cstate="print"/>
                <a:stretch>
                  <a:fillRect l="-924" t="-8511" r="-18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BB27E6-643B-4A89-A066-B4179020E41C}"/>
              </a:ext>
            </a:extLst>
          </p:cNvPr>
          <p:cNvSpPr txBox="1"/>
          <p:nvPr/>
        </p:nvSpPr>
        <p:spPr>
          <a:xfrm>
            <a:off x="5974596" y="6599150"/>
            <a:ext cx="5926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(Note: For various SVM solvers, can see </a:t>
            </a:r>
            <a:r>
              <a:rPr lang="en-GB" sz="1200" dirty="0"/>
              <a:t>“Support Vector Machine Solvers” by </a:t>
            </a:r>
            <a:r>
              <a:rPr lang="en-GB" sz="1200" dirty="0" err="1"/>
              <a:t>Bottou</a:t>
            </a:r>
            <a:r>
              <a:rPr lang="en-GB" sz="1200" dirty="0"/>
              <a:t> and Lin)</a:t>
            </a:r>
            <a:endParaRPr lang="en-IN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511166-5140-48C4-BB1A-33105D1A0E1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15676" y="39438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DA78680D-83A4-45BF-ADE1-F6D966ECA8A5}"/>
                  </a:ext>
                </a:extLst>
              </p:cNvPr>
              <p:cNvSpPr/>
              <p:nvPr/>
            </p:nvSpPr>
            <p:spPr>
              <a:xfrm>
                <a:off x="7222255" y="470729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we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ignore the bias term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then we don’t need to handle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(problem becomes a bit more easy to solve)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78680D-83A4-45BF-ADE1-F6D966EC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55" y="470729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blipFill>
                <a:blip r:embed="rId15" cstate="print"/>
                <a:stretch>
                  <a:fillRect l="-292" t="-14407" b="-406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915A7BD-3004-43C3-BB04-864E89D12435}"/>
                  </a:ext>
                </a:extLst>
              </p:cNvPr>
              <p:cNvSpPr/>
              <p:nvPr/>
            </p:nvSpPr>
            <p:spPr>
              <a:xfrm>
                <a:off x="6684324" y="1251272"/>
                <a:ext cx="4336743" cy="462733"/>
              </a:xfrm>
              <a:prstGeom prst="wedgeRectCallout">
                <a:avLst>
                  <a:gd name="adj1" fmla="val -2598"/>
                  <a:gd name="adj2" fmla="val -704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Otherwise,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coupled and some opt. techniques such as co-ordinate aspect can’t easily applied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15A7BD-3004-43C3-BB04-864E89D1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24" y="1251272"/>
                <a:ext cx="4336743" cy="462733"/>
              </a:xfrm>
              <a:prstGeom prst="wedgeRectCallout">
                <a:avLst>
                  <a:gd name="adj1" fmla="val -2598"/>
                  <a:gd name="adj2" fmla="val -70460"/>
                </a:avLst>
              </a:prstGeom>
              <a:blipFill>
                <a:blip r:embed="rId16" cstate="print"/>
                <a:stretch>
                  <a:fillRect l="-280" b="-13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50703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9856"/>
    </mc:Choice>
    <mc:Fallback>
      <p:transition spd="slow" advTm="33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Kernelized SVM Training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the soft-margin linear SVM objective (with no bias term)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kernelize, we can simply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..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a suitable kernel function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problem can now be solved just like the linear SVM case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new SVM learns a linear separator in kernel-induced feature space ℱ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corresponds to a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non-linear separator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in the original feature space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B2A7DD-6D35-42D7-A5D7-2C255348AD2F}"/>
                  </a:ext>
                </a:extLst>
              </p:cNvPr>
              <p:cNvSpPr/>
              <p:nvPr/>
            </p:nvSpPr>
            <p:spPr>
              <a:xfrm>
                <a:off x="3472983" y="1552693"/>
                <a:ext cx="4679343" cy="73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lim>
                    </m:limLow>
                  </m:oMath>
                </a14:m>
                <a:r>
                  <a:rPr lang="en-IN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0" dirty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2800" b="1" i="0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0" dirty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2800" b="1" i="0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endParaRPr lang="en-IN" sz="2800" b="1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B2A7DD-6D35-42D7-A5D7-2C255348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983" y="1552693"/>
                <a:ext cx="4679343" cy="73135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9EEF877-0EB2-4771-902B-4B68E4F4D163}"/>
                  </a:ext>
                </a:extLst>
              </p:cNvPr>
              <p:cNvSpPr/>
              <p:nvPr/>
            </p:nvSpPr>
            <p:spPr>
              <a:xfrm>
                <a:off x="7725735" y="1552693"/>
                <a:ext cx="1568906" cy="47030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EEF877-0EB2-4771-902B-4B68E4F4D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35" y="1552693"/>
                <a:ext cx="1568906" cy="47030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2A2270-8D83-43E0-9891-70114AE4E3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9930" y="4709274"/>
            <a:ext cx="4131637" cy="203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7769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6666"/>
    </mc:Choice>
    <mc:Fallback>
      <p:transition spd="slow" advTm="146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Kernelized SVM Prediction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SVM weight vector for the kernelized case will be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       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We can’t store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unless the feature mapping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finite dimensional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practice, we store the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and the training data for test time (just like KNN)</a:t>
                </a:r>
              </a:p>
              <a:p>
                <a:pPr marL="457200" lvl="1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fact, need to store only training examples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nonzero (i.e., the support vectors)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Prediction for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(assuming hyperplane’s bias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prediction cost also scales linearly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(unlike a linear model where we only need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whose cost only depends 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not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note that, for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unkernelized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(i.e., linear) SVM,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computed and stored as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vector and 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time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206" r="-3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DFD76C-6F5E-4744-87FD-4804BAC19772}"/>
                  </a:ext>
                </a:extLst>
              </p:cNvPr>
              <p:cNvSpPr txBox="1"/>
              <p:nvPr/>
            </p:nvSpPr>
            <p:spPr>
              <a:xfrm>
                <a:off x="654341" y="4094058"/>
                <a:ext cx="28062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DFD76C-6F5E-4744-87FD-4804BAC19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4094058"/>
                <a:ext cx="2806281" cy="369332"/>
              </a:xfrm>
              <a:prstGeom prst="rect">
                <a:avLst/>
              </a:prstGeom>
              <a:blipFill>
                <a:blip r:embed="rId4" cstate="print"/>
                <a:stretch>
                  <a:fillRect l="-1952" t="-1667" r="-325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31492-4695-4878-B91D-E07C0FD7DEA9}"/>
                  </a:ext>
                </a:extLst>
              </p:cNvPr>
              <p:cNvSpPr txBox="1"/>
              <p:nvPr/>
            </p:nvSpPr>
            <p:spPr>
              <a:xfrm>
                <a:off x="3460622" y="3913463"/>
                <a:ext cx="3921779" cy="73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sup>
                              <m: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931492-4695-4878-B91D-E07C0FD7D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22" y="3913463"/>
                <a:ext cx="3921779" cy="73052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10D4B0-9B02-40C3-A707-D7FE34822DBF}"/>
                  </a:ext>
                </a:extLst>
              </p:cNvPr>
              <p:cNvSpPr txBox="1"/>
              <p:nvPr/>
            </p:nvSpPr>
            <p:spPr>
              <a:xfrm>
                <a:off x="7518261" y="3952448"/>
                <a:ext cx="351487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10D4B0-9B02-40C3-A707-D7FE3482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261" y="3952448"/>
                <a:ext cx="3514873" cy="69153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1121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7252"/>
    </mc:Choice>
    <mc:Fallback>
      <p:transition spd="slow" advTm="387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090" y="3018250"/>
            <a:ext cx="9591819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Nonlinear Ridge Regression using Kernels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0690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443"/>
    </mc:Choice>
    <mc:Fallback>
      <p:transition spd="slow" advTm="214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8.7|13.8|36.6|32.3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0.4|36.7|1.7|23|38|30.1|26.1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2.6|11.2|53.6|45.6|14.2|12.9|12|1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7|45|13.7|25.5|22.5|23.1|49.4|26.5|21.8|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0.4|8.5|22.5|32.9|45.2|13.6|34.6|13.3|35.1|37.9|4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7|8.6|27.2|43.3|8.1|43.4|3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4|24.2|13|24.9|52.2|20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|8.2|19.3|8.7|1.1|9.5|15.6|41.1|9|22.7|40.6|41.1|49.7|15.8|1|10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8|6.2|20.6|1.5|12.1|18.7|21.1|18.1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32.7|44.2|34.6|56.3|10.9|9.7|7|58.1|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3|7.5|2.4|33.3|18.3|19.4|20.2|19.4|1.5|78.7|1.9|15.4|35.5|70.7|6.4|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27018</TotalTime>
  <Words>179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Kernelizing ML algorithms</vt:lpstr>
      <vt:lpstr>Recap: Kernel functions</vt:lpstr>
      <vt:lpstr>Using Kernels</vt:lpstr>
      <vt:lpstr>Nonlinear SVM using Kernels</vt:lpstr>
      <vt:lpstr>Solving Soft-Margin SVM</vt:lpstr>
      <vt:lpstr>Solving Soft-Margin SVM</vt:lpstr>
      <vt:lpstr>Kernelized SVM Training</vt:lpstr>
      <vt:lpstr>Kernelized SVM Prediction</vt:lpstr>
      <vt:lpstr>Nonlinear Ridge Regression using Kernels</vt:lpstr>
      <vt:lpstr>Kernelized Ridge Regression</vt:lpstr>
      <vt:lpstr>Speeding-up Kernel Methods</vt:lpstr>
      <vt:lpstr>Speeding-up Kernel Methods</vt:lpstr>
      <vt:lpstr>Extracting Features using Kernels: Landmarks</vt:lpstr>
      <vt:lpstr>Extracting Features using Kernels: Random Features</vt:lpstr>
      <vt:lpstr>Learning with Kernels: Some Aspects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1863</cp:revision>
  <dcterms:created xsi:type="dcterms:W3CDTF">2020-07-07T20:42:16Z</dcterms:created>
  <dcterms:modified xsi:type="dcterms:W3CDTF">2021-10-20T12:28:14Z</dcterms:modified>
</cp:coreProperties>
</file>