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82" r:id="rId4"/>
    <p:sldId id="283" r:id="rId5"/>
    <p:sldId id="259" r:id="rId6"/>
    <p:sldId id="265" r:id="rId7"/>
    <p:sldId id="264" r:id="rId8"/>
    <p:sldId id="263" r:id="rId9"/>
    <p:sldId id="267" r:id="rId10"/>
    <p:sldId id="286" r:id="rId11"/>
    <p:sldId id="287" r:id="rId12"/>
    <p:sldId id="288" r:id="rId13"/>
    <p:sldId id="289" r:id="rId14"/>
    <p:sldId id="266" r:id="rId15"/>
    <p:sldId id="260" r:id="rId16"/>
    <p:sldId id="280" r:id="rId17"/>
    <p:sldId id="276" r:id="rId18"/>
    <p:sldId id="270" r:id="rId19"/>
    <p:sldId id="278" r:id="rId20"/>
    <p:sldId id="271" r:id="rId21"/>
    <p:sldId id="272" r:id="rId22"/>
    <p:sldId id="273" r:id="rId23"/>
    <p:sldId id="277" r:id="rId24"/>
    <p:sldId id="290" r:id="rId25"/>
    <p:sldId id="281" r:id="rId26"/>
    <p:sldId id="291" r:id="rId27"/>
    <p:sldId id="275" r:id="rId28"/>
    <p:sldId id="26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xmlns="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60A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pPr/>
              <a:t>02-08-2021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66A9955A-2DC5-4511-A53D-598F496EDEEE}" type="datetime1">
              <a:rPr lang="en-IN" smtClean="0"/>
              <a:pPr/>
              <a:t>02-08-2021</a:t>
            </a:fld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CCAA5C-2D5F-4D58-9A50-D19B643441D4}" type="datetime1">
              <a:rPr lang="en-IN" smtClean="0"/>
              <a:pPr/>
              <a:t>02-08-2021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DF1576-788D-4E35-9930-DF0255718A2B}" type="datetime1">
              <a:rPr lang="en-IN" smtClean="0"/>
              <a:pPr/>
              <a:t>02-08-2021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4CFD7B4F-85E2-411C-AFB6-1A374A5D39B8}" type="datetime1">
              <a:rPr lang="en-IN" smtClean="0"/>
              <a:pPr/>
              <a:t>02-08-2021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D92626-37D2-4832-BF7A-BC283494A20D}" type="datetimeFigureOut">
              <a:rPr lang="en-US" smtClean="0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C471E0-72C8-4CC8-AE53-DCEAAFB58B8B}" type="datetime1">
              <a:rPr lang="en-IN" smtClean="0"/>
              <a:pPr/>
              <a:t>02-08-2021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>
            <a:extLst/>
          </a:lstStyle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99225-93B0-4D75-98A5-1AA74F5D545B}" type="datetime1">
              <a:rPr lang="en-IN" smtClean="0"/>
              <a:pPr/>
              <a:t>02-08-2021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2F8A65-8968-44A1-8A19-3117F08B5A38}" type="datetime1">
              <a:rPr lang="en-IN" smtClean="0"/>
              <a:pPr/>
              <a:t>02-08-2021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>
            <a:extLst/>
          </a:lstStyle>
          <a:p>
            <a:fld id="{26D3029C-FE30-49AA-946C-8160924AD21C}" type="datetime1">
              <a:rPr lang="en-IN" smtClean="0"/>
              <a:pPr/>
              <a:t>02-08-2021</a:t>
            </a:fld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>
            <a:extLst/>
          </a:lstStyle>
          <a:p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>
            <a:extLst/>
          </a:lstStyle>
          <a:p>
            <a:fld id="{9ECCF262-89E0-4714-A1CF-8A83C222FB9B}" type="datetime1">
              <a:rPr lang="en-IN" smtClean="0"/>
              <a:pPr/>
              <a:t>02-08-2021</a:t>
            </a:fld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>
            <a:extLst/>
          </a:lstStyle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219456" y="147085"/>
            <a:ext cx="11747795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4176463-DA8A-478C-9FC8-00C83590963D}" type="datetime1">
              <a:rPr lang="en-IN" smtClean="0"/>
              <a:pPr/>
              <a:t>02-08-2021</a:t>
            </a:fld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518603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0FED9D3-AF84-488D-8A6A-726D5349CDAB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53536"/>
            <a:ext cx="109728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46237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F7CEE4-2B80-48B3-9B66-3F5A2C62C75F}"/>
              </a:ext>
            </a:extLst>
          </p:cNvPr>
          <p:cNvSpPr txBox="1"/>
          <p:nvPr userDrawn="1"/>
        </p:nvSpPr>
        <p:spPr>
          <a:xfrm>
            <a:off x="10456460" y="6492875"/>
            <a:ext cx="1735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accent4"/>
                </a:solidFill>
              </a:rPr>
              <a:t>CS771: Intro to ML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itk-ac-in.zoom.us/j/95725472867?pwd%3DdWFJclV4WGtjaHE0bk9GNUJtZ3VhZz09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hyperlink" Target="https://hello.iitk.ac.in/cs771a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bhijais@iitk.ac.in" TargetMode="External"/><Relationship Id="rId7" Type="http://schemas.openxmlformats.org/officeDocument/2006/relationships/hyperlink" Target="mailto:jvora20@iitk.ac.in" TargetMode="External"/><Relationship Id="rId2" Type="http://schemas.openxmlformats.org/officeDocument/2006/relationships/hyperlink" Target="mailto:ababhas@cse.iitk.ac.i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hanajit@iitk.ac.in" TargetMode="External"/><Relationship Id="rId5" Type="http://schemas.openxmlformats.org/officeDocument/2006/relationships/hyperlink" Target="mailto:avideep@iitk.ac.in" TargetMode="External"/><Relationship Id="rId4" Type="http://schemas.openxmlformats.org/officeDocument/2006/relationships/hyperlink" Target="mailto:krishnacs20@iitk.ac.i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osab@iitk.ac.in" TargetMode="External"/><Relationship Id="rId7" Type="http://schemas.openxmlformats.org/officeDocument/2006/relationships/hyperlink" Target="mailto:nsrivast@cse.iitk.ac.in" TargetMode="External"/><Relationship Id="rId2" Type="http://schemas.openxmlformats.org/officeDocument/2006/relationships/hyperlink" Target="mailto:maheshak@cse.iitk.ac.i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yatind@iitk.ac.in" TargetMode="External"/><Relationship Id="rId5" Type="http://schemas.openxmlformats.org/officeDocument/2006/relationships/hyperlink" Target="mailto:rsharma@iitk.ac.in" TargetMode="External"/><Relationship Id="rId4" Type="http://schemas.openxmlformats.org/officeDocument/2006/relationships/hyperlink" Target="mailto:neermat@cse.iitk.ac.i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.iitk.ac.in/users/piyush/courses/ml_autumn20/" TargetMode="External"/><Relationship Id="rId7" Type="http://schemas.openxmlformats.org/officeDocument/2006/relationships/hyperlink" Target="https://www.amazon.in/Pattern-Classification-Richard-Duda/dp/0471056693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hyperlink" Target="https://mitpress.mit.edu/books/machine-learning-0" TargetMode="External"/><Relationship Id="rId5" Type="http://schemas.openxmlformats.org/officeDocument/2006/relationships/hyperlink" Target="http://research.microsoft.com/en-us/um/people/cmbishop/PRML/index.htm" TargetMode="External"/><Relationship Id="rId4" Type="http://schemas.openxmlformats.org/officeDocument/2006/relationships/hyperlink" Target="https://github.com/purushottamkar/ml19-20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sciencemag.org/content/359/6377/725.summary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00" y="2622549"/>
            <a:ext cx="10877550" cy="862013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Introduction, course logistics</a:t>
            </a:r>
            <a:endParaRPr lang="en-IN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6763" y="4830266"/>
            <a:ext cx="6282137" cy="1153276"/>
          </a:xfrm>
        </p:spPr>
        <p:txBody>
          <a:bodyPr>
            <a:normAutofit fontScale="85000" lnSpcReduction="10000"/>
          </a:bodyPr>
          <a:lstStyle/>
          <a:p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</a:rPr>
              <a:t>CS771: Introduction to Machine Learning</a:t>
            </a:r>
          </a:p>
          <a:p>
            <a:r>
              <a:rPr lang="en-IN" sz="32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Nisheeth Srivastava</a:t>
            </a:r>
            <a:endParaRPr lang="en-IN" sz="32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224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2319"/>
    </mc:Choice>
    <mc:Fallback>
      <p:transition spd="slow" advTm="3231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156E44-4DE8-4C87-BDAF-51A4C66AD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How do we classify?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83898E-4C6D-42C6-92BF-1155A4ABD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Let's say we want to classify the climate in a region</a:t>
            </a:r>
          </a:p>
          <a:p>
            <a:r>
              <a:rPr lang="en-US" dirty="0">
                <a:cs typeface="Calibri"/>
              </a:rPr>
              <a:t>We may say something like</a:t>
            </a:r>
          </a:p>
          <a:p>
            <a:pPr lvl="1"/>
            <a:r>
              <a:rPr lang="en-US" dirty="0">
                <a:cs typeface="Calibri"/>
              </a:rPr>
              <a:t>If the summer temperature is above 35 C for more than 20 days during May-July, the climate is tropical</a:t>
            </a:r>
          </a:p>
          <a:p>
            <a:pPr lvl="1"/>
            <a:r>
              <a:rPr lang="en-US" dirty="0">
                <a:cs typeface="Calibri"/>
              </a:rPr>
              <a:t>If the total rainfall is less than 10 cm all year, the climate is desert</a:t>
            </a:r>
          </a:p>
          <a:p>
            <a:r>
              <a:rPr lang="en-US">
                <a:cs typeface="Calibri"/>
              </a:rPr>
              <a:t>Basic principles</a:t>
            </a:r>
            <a:endParaRPr lang="en-US" dirty="0">
              <a:cs typeface="Calibri"/>
            </a:endParaRPr>
          </a:p>
          <a:p>
            <a:pPr lvl="1"/>
            <a:r>
              <a:rPr lang="en-US">
                <a:cs typeface="Calibri"/>
              </a:rPr>
              <a:t>Think of simple rules that place thresholds on some measurable attributes of the object</a:t>
            </a:r>
          </a:p>
          <a:p>
            <a:pPr lvl="1"/>
            <a:r>
              <a:rPr lang="en-US">
                <a:cs typeface="Calibri"/>
              </a:rPr>
              <a:t>Combine rules to maximize coverage of classification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220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AB35D2-C4B5-4263-BE00-488C98F4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Classification using expert advice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7975BE-4744-4241-9446-029BE8A79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Who should be screened for COVID-19?</a:t>
            </a:r>
          </a:p>
          <a:p>
            <a:r>
              <a:rPr lang="en-US">
                <a:cs typeface="Calibri"/>
              </a:rPr>
              <a:t>Attributes</a:t>
            </a:r>
          </a:p>
          <a:p>
            <a:pPr marL="914400" lvl="1" indent="-457200">
              <a:buAutoNum type="arabicPeriod"/>
            </a:pPr>
            <a:r>
              <a:rPr lang="en-US">
                <a:cs typeface="Calibri"/>
              </a:rPr>
              <a:t>History of international travel</a:t>
            </a:r>
          </a:p>
          <a:p>
            <a:pPr marL="914400" lvl="1" indent="-457200">
              <a:buAutoNum type="arabicPeriod"/>
            </a:pPr>
            <a:r>
              <a:rPr lang="en-US">
                <a:cs typeface="Calibri"/>
              </a:rPr>
              <a:t>Flu-like symptoms</a:t>
            </a:r>
          </a:p>
          <a:p>
            <a:pPr marL="914400" lvl="1" indent="-457200">
              <a:buAutoNum type="arabicPeriod"/>
            </a:pPr>
            <a:r>
              <a:rPr lang="en-US">
                <a:cs typeface="Calibri"/>
              </a:rPr>
              <a:t>Contact with anyone reporting 1 or 2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Advantages:</a:t>
            </a:r>
            <a:endParaRPr lang="en-US" dirty="0">
              <a:cs typeface="Calibri"/>
            </a:endParaRPr>
          </a:p>
          <a:p>
            <a:pPr lvl="1"/>
            <a:r>
              <a:rPr lang="en-US">
                <a:cs typeface="Calibri"/>
              </a:rPr>
              <a:t>Simple to understand and critique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Disadvantages:</a:t>
            </a:r>
            <a:endParaRPr lang="en-US" dirty="0">
              <a:cs typeface="Calibri"/>
            </a:endParaRPr>
          </a:p>
          <a:p>
            <a:pPr lvl="1"/>
            <a:r>
              <a:rPr lang="en-US">
                <a:cs typeface="Calibri"/>
              </a:rPr>
              <a:t>Hard to implement without data and actuators</a:t>
            </a:r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5530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42947A-76C7-4D25-BAA8-9637C6F1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Calibri Light"/>
              </a:rPr>
              <a:t>Supervised classification using machine learning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09EF0E-3503-4B75-9968-A37EC97FB7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>
                <a:cs typeface="Calibri"/>
              </a:rPr>
              <a:t>Instead of asking experts to generate rules</a:t>
            </a:r>
          </a:p>
          <a:p>
            <a:pPr lvl="1"/>
            <a:r>
              <a:rPr lang="en-US">
                <a:cs typeface="Calibri"/>
              </a:rPr>
              <a:t>Ask them to say 'wrong' or 'right' whenever a computer program classifies something</a:t>
            </a:r>
          </a:p>
          <a:p>
            <a:r>
              <a:rPr lang="en-US">
                <a:cs typeface="Calibri"/>
              </a:rPr>
              <a:t>Program is programmed to want to make as few mistakes as possible</a:t>
            </a:r>
          </a:p>
          <a:p>
            <a:r>
              <a:rPr lang="en-US">
                <a:cs typeface="Calibri"/>
              </a:rPr>
              <a:t>Revises its internal rules such that the expert has to say 'wrong' less often</a:t>
            </a:r>
          </a:p>
          <a:p>
            <a:r>
              <a:rPr lang="en-US">
                <a:cs typeface="Calibri"/>
              </a:rPr>
              <a:t>Rules are </a:t>
            </a:r>
            <a:r>
              <a:rPr lang="en-US" i="1">
                <a:cs typeface="Calibri"/>
              </a:rPr>
              <a:t>learned </a:t>
            </a:r>
            <a:r>
              <a:rPr lang="en-US">
                <a:cs typeface="Calibri"/>
              </a:rPr>
              <a:t>using expert supervision</a:t>
            </a:r>
            <a:endParaRPr lang="en-US" dirty="0">
              <a:cs typeface="Calibri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xmlns="" id="{BE235F3E-055D-40FC-821C-01A6CAD9F95E}"/>
              </a:ext>
            </a:extLst>
          </p:cNvPr>
          <p:cNvSpPr/>
          <p:nvPr/>
        </p:nvSpPr>
        <p:spPr>
          <a:xfrm>
            <a:off x="8657051" y="1949368"/>
            <a:ext cx="462987" cy="34724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7AD9D0B2-1945-4080-AAF7-8D5343F7374C}"/>
              </a:ext>
            </a:extLst>
          </p:cNvPr>
          <p:cNvSpPr/>
          <p:nvPr/>
        </p:nvSpPr>
        <p:spPr>
          <a:xfrm>
            <a:off x="8657051" y="2516849"/>
            <a:ext cx="462987" cy="347241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B630FFF7-A8E2-403B-BE1A-C6B7F64DDC60}"/>
              </a:ext>
            </a:extLst>
          </p:cNvPr>
          <p:cNvSpPr/>
          <p:nvPr/>
        </p:nvSpPr>
        <p:spPr>
          <a:xfrm>
            <a:off x="8657051" y="3084330"/>
            <a:ext cx="462987" cy="34724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CAEBF61-5DB5-4F25-B2E2-8B697D943A7C}"/>
              </a:ext>
            </a:extLst>
          </p:cNvPr>
          <p:cNvSpPr/>
          <p:nvPr/>
        </p:nvSpPr>
        <p:spPr>
          <a:xfrm>
            <a:off x="8671519" y="3651811"/>
            <a:ext cx="434051" cy="318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F8B3C2F-BCD9-45B6-99A3-48714DFCBCB3}"/>
              </a:ext>
            </a:extLst>
          </p:cNvPr>
          <p:cNvSpPr/>
          <p:nvPr/>
        </p:nvSpPr>
        <p:spPr>
          <a:xfrm>
            <a:off x="8671519" y="4402558"/>
            <a:ext cx="434051" cy="318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ED58A089-FD43-45C8-8397-16FF759F0BDF}"/>
              </a:ext>
            </a:extLst>
          </p:cNvPr>
          <p:cNvSpPr/>
          <p:nvPr/>
        </p:nvSpPr>
        <p:spPr>
          <a:xfrm>
            <a:off x="8657051" y="4941102"/>
            <a:ext cx="462987" cy="34724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1BA33E85-F952-4BD1-909E-4F058E662780}"/>
              </a:ext>
            </a:extLst>
          </p:cNvPr>
          <p:cNvSpPr/>
          <p:nvPr/>
        </p:nvSpPr>
        <p:spPr>
          <a:xfrm>
            <a:off x="8657051" y="5508582"/>
            <a:ext cx="462987" cy="347241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7FD890D-713D-4AE3-A8E2-7807179B38F4}"/>
              </a:ext>
            </a:extLst>
          </p:cNvPr>
          <p:cNvSpPr txBox="1"/>
          <p:nvPr/>
        </p:nvSpPr>
        <p:spPr>
          <a:xfrm>
            <a:off x="7016427" y="1479871"/>
            <a:ext cx="11390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/>
              <a:t>Human</a:t>
            </a:r>
            <a:endParaRPr lang="en-US" b="1" dirty="0">
              <a:cs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59F1EC5-32E6-47C0-8711-63F96956FA9E}"/>
              </a:ext>
            </a:extLst>
          </p:cNvPr>
          <p:cNvSpPr txBox="1"/>
          <p:nvPr/>
        </p:nvSpPr>
        <p:spPr>
          <a:xfrm>
            <a:off x="10016200" y="1479870"/>
            <a:ext cx="14343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/>
              <a:t>Computer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F435EB-DECC-4FD5-9F16-DDF660CF4D13}"/>
              </a:ext>
            </a:extLst>
          </p:cNvPr>
          <p:cNvSpPr txBox="1"/>
          <p:nvPr/>
        </p:nvSpPr>
        <p:spPr>
          <a:xfrm>
            <a:off x="7016427" y="1942858"/>
            <a:ext cx="11060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Triangle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77DF28A-BD93-4A13-AAE2-4C0033553310}"/>
              </a:ext>
            </a:extLst>
          </p:cNvPr>
          <p:cNvSpPr txBox="1"/>
          <p:nvPr/>
        </p:nvSpPr>
        <p:spPr>
          <a:xfrm>
            <a:off x="7016426" y="2502301"/>
            <a:ext cx="11060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Triangle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8FD04C0-947B-4B1D-8B96-EA9B50CDDE40}"/>
              </a:ext>
            </a:extLst>
          </p:cNvPr>
          <p:cNvSpPr txBox="1"/>
          <p:nvPr/>
        </p:nvSpPr>
        <p:spPr>
          <a:xfrm>
            <a:off x="7016425" y="3071388"/>
            <a:ext cx="11390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Triangle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A3C4FC9-BBE2-4C5C-8913-1968BA92DEF4}"/>
              </a:ext>
            </a:extLst>
          </p:cNvPr>
          <p:cNvSpPr txBox="1"/>
          <p:nvPr/>
        </p:nvSpPr>
        <p:spPr>
          <a:xfrm>
            <a:off x="7026072" y="3621187"/>
            <a:ext cx="9491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Square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6B221C72-E522-42E9-8DEC-6A6C33A14A73}"/>
              </a:ext>
            </a:extLst>
          </p:cNvPr>
          <p:cNvCxnSpPr/>
          <p:nvPr/>
        </p:nvCxnSpPr>
        <p:spPr>
          <a:xfrm flipV="1">
            <a:off x="6935525" y="4191361"/>
            <a:ext cx="4359796" cy="964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27F7D0F5-B293-4264-95D3-83D0365CABE6}"/>
              </a:ext>
            </a:extLst>
          </p:cNvPr>
          <p:cNvCxnSpPr/>
          <p:nvPr/>
        </p:nvCxnSpPr>
        <p:spPr>
          <a:xfrm flipH="1" flipV="1">
            <a:off x="11031155" y="3695698"/>
            <a:ext cx="1930" cy="407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761253DF-02C0-4A12-831D-6F1F63585F85}"/>
              </a:ext>
            </a:extLst>
          </p:cNvPr>
          <p:cNvCxnSpPr/>
          <p:nvPr/>
        </p:nvCxnSpPr>
        <p:spPr>
          <a:xfrm>
            <a:off x="11031276" y="4342072"/>
            <a:ext cx="7716" cy="441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690324E-D1BD-442A-8F7F-D5101BA33F1F}"/>
              </a:ext>
            </a:extLst>
          </p:cNvPr>
          <p:cNvSpPr txBox="1"/>
          <p:nvPr/>
        </p:nvSpPr>
        <p:spPr>
          <a:xfrm rot="5400000">
            <a:off x="10865010" y="3752102"/>
            <a:ext cx="94912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Training </a:t>
            </a:r>
            <a:endParaRPr lang="en-US" sz="1200">
              <a:cs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FD1B356-0BBD-46DE-A5AE-57C176B46745}"/>
              </a:ext>
            </a:extLst>
          </p:cNvPr>
          <p:cNvSpPr txBox="1"/>
          <p:nvPr/>
        </p:nvSpPr>
        <p:spPr>
          <a:xfrm rot="5400000">
            <a:off x="10874655" y="4427291"/>
            <a:ext cx="94912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Testing </a:t>
            </a:r>
            <a:endParaRPr lang="en-US" sz="1200" dirty="0">
              <a:cs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FDF08CA-68F6-4F85-AFBC-6D7BB9C919F5}"/>
              </a:ext>
            </a:extLst>
          </p:cNvPr>
          <p:cNvSpPr txBox="1"/>
          <p:nvPr/>
        </p:nvSpPr>
        <p:spPr>
          <a:xfrm>
            <a:off x="9885405" y="4923339"/>
            <a:ext cx="11532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Triangle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01200FC-6825-4708-BE6E-753D8266BE5B}"/>
              </a:ext>
            </a:extLst>
          </p:cNvPr>
          <p:cNvSpPr txBox="1"/>
          <p:nvPr/>
        </p:nvSpPr>
        <p:spPr>
          <a:xfrm>
            <a:off x="6987490" y="4373541"/>
            <a:ext cx="9491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Wrong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B5C7C5D-0F6A-4FC7-86F8-B407098442AC}"/>
              </a:ext>
            </a:extLst>
          </p:cNvPr>
          <p:cNvSpPr txBox="1"/>
          <p:nvPr/>
        </p:nvSpPr>
        <p:spPr>
          <a:xfrm>
            <a:off x="7016426" y="4923338"/>
            <a:ext cx="9491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Right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F777925-ACB5-41B1-B236-094A15DD25E7}"/>
              </a:ext>
            </a:extLst>
          </p:cNvPr>
          <p:cNvSpPr txBox="1"/>
          <p:nvPr/>
        </p:nvSpPr>
        <p:spPr>
          <a:xfrm>
            <a:off x="6987490" y="5511718"/>
            <a:ext cx="9491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Right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FDF08CA-68F6-4F85-AFBC-6D7BB9C919F5}"/>
              </a:ext>
            </a:extLst>
          </p:cNvPr>
          <p:cNvSpPr txBox="1"/>
          <p:nvPr/>
        </p:nvSpPr>
        <p:spPr>
          <a:xfrm>
            <a:off x="9864807" y="4350795"/>
            <a:ext cx="11532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Triangle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FDF08CA-68F6-4F85-AFBC-6D7BB9C919F5}"/>
              </a:ext>
            </a:extLst>
          </p:cNvPr>
          <p:cNvSpPr txBox="1"/>
          <p:nvPr/>
        </p:nvSpPr>
        <p:spPr>
          <a:xfrm>
            <a:off x="9881284" y="5504108"/>
            <a:ext cx="115329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Triangle</a:t>
            </a:r>
          </a:p>
        </p:txBody>
      </p:sp>
    </p:spTree>
    <p:extLst>
      <p:ext uri="{BB962C8B-B14F-4D97-AF65-F5344CB8AC3E}">
        <p14:creationId xmlns:p14="http://schemas.microsoft.com/office/powerpoint/2010/main" xmlns="" val="2589569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3BFCA4-8CCC-4CFA-BD9F-45FBE701C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Advantages of ML classification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ED2F5F-F656-4BDC-9713-30034F92E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Rules are learned from data instead of generated by experts so</a:t>
            </a:r>
          </a:p>
          <a:p>
            <a:pPr lvl="1"/>
            <a:r>
              <a:rPr lang="en-US" dirty="0">
                <a:cs typeface="Calibri"/>
              </a:rPr>
              <a:t>Rules have a lower chance of being contaminated by an expert's bias</a:t>
            </a:r>
          </a:p>
          <a:p>
            <a:pPr lvl="1"/>
            <a:r>
              <a:rPr lang="en-US" dirty="0">
                <a:cs typeface="Calibri"/>
              </a:rPr>
              <a:t>Rules are not restricted in complexity</a:t>
            </a:r>
          </a:p>
          <a:p>
            <a:pPr lvl="1"/>
            <a:r>
              <a:rPr lang="en-US" dirty="0">
                <a:cs typeface="Calibri"/>
              </a:rPr>
              <a:t>Rules are more likely to be testable</a:t>
            </a:r>
          </a:p>
          <a:p>
            <a:pPr lvl="1"/>
            <a:r>
              <a:rPr lang="en-US" dirty="0">
                <a:cs typeface="Calibri"/>
              </a:rPr>
              <a:t>Rules are likely to have greater predictive accuracy</a:t>
            </a:r>
          </a:p>
          <a:p>
            <a:r>
              <a:rPr lang="en-US" dirty="0">
                <a:cs typeface="Calibri"/>
              </a:rPr>
              <a:t>But, for the same reason, </a:t>
            </a:r>
          </a:p>
          <a:p>
            <a:pPr lvl="1"/>
            <a:r>
              <a:rPr lang="en-US" dirty="0">
                <a:cs typeface="Calibri"/>
              </a:rPr>
              <a:t>Rules have a higher chance of missing important aspects of the situation not captured within data</a:t>
            </a:r>
          </a:p>
          <a:p>
            <a:pPr lvl="1"/>
            <a:r>
              <a:rPr lang="en-US" dirty="0">
                <a:cs typeface="Calibri"/>
              </a:rPr>
              <a:t>Rules can become over-complex and hard to interpret</a:t>
            </a:r>
          </a:p>
          <a:p>
            <a:pPr lvl="1"/>
            <a:r>
              <a:rPr lang="en-US" dirty="0">
                <a:cs typeface="Calibri"/>
              </a:rPr>
              <a:t>Rules become less likely to generalize well to new situations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802424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Machine Learning (ML)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DB3B81-B223-4378-BF5F-DC75BC9A7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Designing algorithms that </a:t>
            </a:r>
            <a:r>
              <a:rPr lang="en-GB" dirty="0" smtClean="0">
                <a:solidFill>
                  <a:srgbClr val="060AB2"/>
                </a:solidFill>
              </a:rPr>
              <a:t>use </a:t>
            </a:r>
            <a:r>
              <a:rPr lang="en-GB" dirty="0">
                <a:solidFill>
                  <a:srgbClr val="060AB2"/>
                </a:solidFill>
              </a:rPr>
              <a:t>data </a:t>
            </a:r>
            <a:r>
              <a:rPr lang="en-GB" dirty="0" smtClean="0"/>
              <a:t>to programmatically </a:t>
            </a:r>
            <a:r>
              <a:rPr lang="en-GB" dirty="0" smtClean="0">
                <a:solidFill>
                  <a:srgbClr val="060AB2"/>
                </a:solidFill>
              </a:rPr>
              <a:t>learn </a:t>
            </a:r>
            <a:r>
              <a:rPr lang="en-GB" dirty="0">
                <a:solidFill>
                  <a:srgbClr val="060AB2"/>
                </a:solidFill>
              </a:rPr>
              <a:t>a </a:t>
            </a:r>
            <a:r>
              <a:rPr lang="en-GB" dirty="0" smtClean="0">
                <a:solidFill>
                  <a:srgbClr val="060AB2"/>
                </a:solidFill>
              </a:rPr>
              <a:t>model of it</a:t>
            </a: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The learned model can be used to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Detect </a:t>
            </a:r>
            <a:r>
              <a:rPr lang="en-GB" dirty="0">
                <a:solidFill>
                  <a:srgbClr val="060AB2"/>
                </a:solidFill>
              </a:rPr>
              <a:t>patterns/structures/themes/trends </a:t>
            </a:r>
            <a:r>
              <a:rPr lang="en-GB" dirty="0"/>
              <a:t>etc. in the data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Make </a:t>
            </a:r>
            <a:r>
              <a:rPr lang="en-GB" dirty="0">
                <a:solidFill>
                  <a:srgbClr val="060AB2"/>
                </a:solidFill>
              </a:rPr>
              <a:t>predictions</a:t>
            </a:r>
            <a:r>
              <a:rPr lang="en-GB" dirty="0"/>
              <a:t> about future data and make </a:t>
            </a:r>
            <a:r>
              <a:rPr lang="en-GB" dirty="0">
                <a:solidFill>
                  <a:srgbClr val="060AB2"/>
                </a:solidFill>
              </a:rPr>
              <a:t>decisions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dirty="0"/>
          </a:p>
          <a:p>
            <a:pPr lvl="1">
              <a:buFont typeface="Wingdings" panose="05000000000000000000" pitchFamily="2" charset="2"/>
              <a:buChar char="§"/>
            </a:pPr>
            <a:endParaRPr lang="en-GB" dirty="0"/>
          </a:p>
          <a:p>
            <a:pPr lvl="1">
              <a:buFont typeface="Wingdings" panose="05000000000000000000" pitchFamily="2" charset="2"/>
              <a:buChar char="§"/>
            </a:pPr>
            <a:endParaRPr lang="en-GB" dirty="0"/>
          </a:p>
          <a:p>
            <a:pPr lvl="1">
              <a:buFont typeface="Wingdings" panose="05000000000000000000" pitchFamily="2" charset="2"/>
              <a:buChar char="§"/>
            </a:pPr>
            <a:endParaRPr lang="en-GB" dirty="0"/>
          </a:p>
          <a:p>
            <a:pPr lvl="1">
              <a:buFont typeface="Wingdings" panose="05000000000000000000" pitchFamily="2" charset="2"/>
              <a:buChar char="§"/>
            </a:pPr>
            <a:endParaRPr lang="en-GB" dirty="0"/>
          </a:p>
          <a:p>
            <a:pPr lvl="1">
              <a:buFont typeface="Wingdings" panose="05000000000000000000" pitchFamily="2" charset="2"/>
              <a:buChar char="§"/>
            </a:pPr>
            <a:endParaRPr lang="en-GB" dirty="0"/>
          </a:p>
          <a:p>
            <a:pPr lvl="1"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Modern ML algorithms are heavily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“data-driven”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900" dirty="0"/>
              <a:t>No need to pre-define and hard-code all the rules (infeasible/impossible anyway)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900" dirty="0"/>
              <a:t>The rules are </a:t>
            </a:r>
            <a:r>
              <a:rPr lang="en-GB" sz="1900" dirty="0">
                <a:solidFill>
                  <a:srgbClr val="FF0000"/>
                </a:solidFill>
              </a:rPr>
              <a:t>not “static”</a:t>
            </a:r>
            <a:r>
              <a:rPr lang="en-GB" sz="1900" dirty="0"/>
              <a:t>; can </a:t>
            </a:r>
            <a:r>
              <a:rPr lang="en-GB" sz="1900" dirty="0">
                <a:solidFill>
                  <a:schemeClr val="accent6">
                    <a:lumMod val="75000"/>
                  </a:schemeClr>
                </a:solidFill>
              </a:rPr>
              <a:t>adapt</a:t>
            </a:r>
            <a:r>
              <a:rPr lang="en-GB" sz="1900" dirty="0"/>
              <a:t> as the ML algo ingests more and more data</a:t>
            </a:r>
            <a:endParaRPr lang="en-IN" sz="19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9500" y="136939"/>
            <a:ext cx="68725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AC8F957-90EC-4F5D-A502-646B30C23A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57" y="3205643"/>
            <a:ext cx="6971141" cy="20028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620809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8241"/>
    </mc:Choice>
    <mc:Fallback>
      <p:transition spd="slow" advTm="278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ML: From </a:t>
            </a:r>
            <a:r>
              <a:rPr lang="en-IN" u="sng" dirty="0">
                <a:solidFill>
                  <a:schemeClr val="accent2">
                    <a:lumMod val="75000"/>
                  </a:schemeClr>
                </a:solidFill>
              </a:rPr>
              <a:t>What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 It Does to </a:t>
            </a:r>
            <a:r>
              <a:rPr lang="en-IN" u="sng" dirty="0">
                <a:solidFill>
                  <a:schemeClr val="accent2">
                    <a:lumMod val="75000"/>
                  </a:schemeClr>
                </a:solidFill>
              </a:rPr>
              <a:t>How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 It Does It?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E6F37DF-A8F6-4D06-9A8C-ABDF4781D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973" y="1356127"/>
            <a:ext cx="11012424" cy="51838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ML enables intelligent systems to be </a:t>
            </a:r>
            <a:r>
              <a:rPr lang="en-IN" sz="2800" dirty="0">
                <a:solidFill>
                  <a:schemeClr val="accent6">
                    <a:lumMod val="75000"/>
                  </a:schemeClr>
                </a:solidFill>
              </a:rPr>
              <a:t>data-driven</a:t>
            </a:r>
            <a:r>
              <a:rPr lang="en-IN" sz="2800" dirty="0"/>
              <a:t> rather than </a:t>
            </a:r>
            <a:r>
              <a:rPr lang="en-IN" sz="2800" dirty="0">
                <a:solidFill>
                  <a:srgbClr val="FF0000"/>
                </a:solidFill>
              </a:rPr>
              <a:t>rule-driven</a:t>
            </a:r>
            <a:endParaRPr lang="en-IN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How: By supplying </a:t>
            </a:r>
            <a:r>
              <a:rPr lang="en-IN" sz="2800" dirty="0">
                <a:solidFill>
                  <a:srgbClr val="0000FF"/>
                </a:solidFill>
              </a:rPr>
              <a:t>training data </a:t>
            </a:r>
            <a:r>
              <a:rPr lang="en-IN" sz="2800" dirty="0"/>
              <a:t>and building </a:t>
            </a:r>
            <a:r>
              <a:rPr lang="en-IN" sz="2800" dirty="0">
                <a:solidFill>
                  <a:srgbClr val="0000FF"/>
                </a:solidFill>
              </a:rPr>
              <a:t>statistical models </a:t>
            </a:r>
            <a:r>
              <a:rPr lang="en-IN" sz="2800" dirty="0"/>
              <a:t>of data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800" dirty="0"/>
              <a:t>Pictorial illustration of an ML model for binary classification</a:t>
            </a:r>
            <a:r>
              <a:rPr lang="en-IN" sz="2800" dirty="0">
                <a:latin typeface="Garamond" panose="02020404030301010803" pitchFamily="18" charset="0"/>
              </a:rPr>
              <a:t>: 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0935" y="136939"/>
            <a:ext cx="585820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91DD2DBD-2044-4419-BCFA-59C278D01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1053" y="4533559"/>
            <a:ext cx="534511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E80F025-752A-40C4-A074-87D4EB32B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1923" y="5194589"/>
            <a:ext cx="490717" cy="51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561338D1-9A44-427D-993B-82B488922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5649" y="3975244"/>
            <a:ext cx="537637" cy="55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xmlns="" id="{6A0E9D11-1E13-45E8-A6D9-CE318C89D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8932" y="4915082"/>
            <a:ext cx="516717" cy="51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xmlns="" id="{62A80B64-DCD2-474A-A2F6-72821E654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1164" y="5829209"/>
            <a:ext cx="534511" cy="55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xmlns="" id="{C5703A32-4390-4C22-B72E-AE95C7FC7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6468" y="6074553"/>
            <a:ext cx="584295" cy="53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>
            <a:extLst>
              <a:ext uri="{FF2B5EF4-FFF2-40B4-BE49-F238E27FC236}">
                <a16:creationId xmlns:a16="http://schemas.microsoft.com/office/drawing/2014/main" xmlns="" id="{82C768A6-D6BB-4388-8147-E0EF93062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1408" y="5237875"/>
            <a:ext cx="534416" cy="53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>
            <a:extLst>
              <a:ext uri="{FF2B5EF4-FFF2-40B4-BE49-F238E27FC236}">
                <a16:creationId xmlns:a16="http://schemas.microsoft.com/office/drawing/2014/main" xmlns="" id="{A95A3C74-48CA-4E7E-AB2B-748615A07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8497" y="4432971"/>
            <a:ext cx="537472" cy="55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xmlns="" id="{4F5B2207-93CE-4A10-98D7-C1E9F7040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7822" y="4853726"/>
            <a:ext cx="471837" cy="53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>
            <a:extLst>
              <a:ext uri="{FF2B5EF4-FFF2-40B4-BE49-F238E27FC236}">
                <a16:creationId xmlns:a16="http://schemas.microsoft.com/office/drawing/2014/main" xmlns="" id="{A8D884EF-D22B-44B5-8E36-845B715BF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0735" y="4205732"/>
            <a:ext cx="494572" cy="51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240051A-EE57-44B2-B068-EDF00CE99F34}"/>
              </a:ext>
            </a:extLst>
          </p:cNvPr>
          <p:cNvCxnSpPr>
            <a:cxnSpLocks/>
          </p:cNvCxnSpPr>
          <p:nvPr/>
        </p:nvCxnSpPr>
        <p:spPr>
          <a:xfrm flipH="1">
            <a:off x="3855285" y="3994391"/>
            <a:ext cx="1654139" cy="261457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0D161CA-B542-4183-A8A3-930A11EEBF58}"/>
              </a:ext>
            </a:extLst>
          </p:cNvPr>
          <p:cNvSpPr txBox="1"/>
          <p:nvPr/>
        </p:nvSpPr>
        <p:spPr>
          <a:xfrm>
            <a:off x="4627812" y="3481347"/>
            <a:ext cx="5994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/>
              <a:t>A Linear Classifier (the statistical model)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8760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7774"/>
    </mc:Choice>
    <mc:Fallback>
      <p:transition spd="slow" advTm="137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ML: From </a:t>
            </a:r>
            <a:r>
              <a:rPr lang="en-IN" u="sng" dirty="0">
                <a:solidFill>
                  <a:schemeClr val="accent2">
                    <a:lumMod val="75000"/>
                  </a:schemeClr>
                </a:solidFill>
              </a:rPr>
              <a:t>What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 It Does to </a:t>
            </a:r>
            <a:r>
              <a:rPr lang="en-IN" u="sng" dirty="0">
                <a:solidFill>
                  <a:schemeClr val="accent2">
                    <a:lumMod val="75000"/>
                  </a:schemeClr>
                </a:solidFill>
              </a:rPr>
              <a:t>How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 It Does It?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5E6F37DF-A8F6-4D06-9A8C-ABDF4781D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973" y="1216081"/>
            <a:ext cx="11012424" cy="51838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ML enables intelligent systems to be </a:t>
            </a:r>
            <a:r>
              <a:rPr lang="en-IN" sz="2400" dirty="0">
                <a:solidFill>
                  <a:schemeClr val="accent6">
                    <a:lumMod val="75000"/>
                  </a:schemeClr>
                </a:solidFill>
              </a:rPr>
              <a:t>data-driven</a:t>
            </a:r>
            <a:r>
              <a:rPr lang="en-IN" sz="2400" dirty="0"/>
              <a:t> rather than </a:t>
            </a:r>
            <a:r>
              <a:rPr lang="en-IN" sz="2400" dirty="0">
                <a:solidFill>
                  <a:srgbClr val="FF0000"/>
                </a:solidFill>
              </a:rPr>
              <a:t>rule-driven</a:t>
            </a:r>
            <a:endParaRPr lang="en-IN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How: By supplying </a:t>
            </a:r>
            <a:r>
              <a:rPr lang="en-IN" sz="2400" dirty="0">
                <a:solidFill>
                  <a:srgbClr val="0000FF"/>
                </a:solidFill>
              </a:rPr>
              <a:t>training data </a:t>
            </a:r>
            <a:r>
              <a:rPr lang="en-IN" sz="2400" dirty="0"/>
              <a:t>and building </a:t>
            </a:r>
            <a:r>
              <a:rPr lang="en-IN" sz="2400" dirty="0">
                <a:solidFill>
                  <a:srgbClr val="0000FF"/>
                </a:solidFill>
              </a:rPr>
              <a:t>statistical models </a:t>
            </a:r>
            <a:r>
              <a:rPr lang="en-IN" sz="2400" dirty="0"/>
              <a:t>of data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Pictorial illustration of an ML model for binary classification</a:t>
            </a:r>
            <a:r>
              <a:rPr lang="en-IN" sz="2400" dirty="0">
                <a:latin typeface="Garamond" panose="02020404030301010803" pitchFamily="18" charset="0"/>
              </a:rPr>
              <a:t>:  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0935" y="136939"/>
            <a:ext cx="585820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xmlns="" id="{44361174-FB1D-43A4-9BDC-99EBFE227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6639" y="3429000"/>
            <a:ext cx="82391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xmlns="" id="{A0EADA3C-B5E4-4261-ADF3-548177720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9499" y="5919831"/>
            <a:ext cx="534511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xmlns="" id="{CE693934-DD94-4EB4-BA7A-77E9CF605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6138" y="5976033"/>
            <a:ext cx="490717" cy="51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xmlns="" id="{4BBD33FD-2A60-4B7B-AD95-29D24D54F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8078" y="5934560"/>
            <a:ext cx="537637" cy="55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xmlns="" id="{A3DCEF36-570D-445F-A3F9-6DECA26EA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4522" y="5961362"/>
            <a:ext cx="516717" cy="51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xmlns="" id="{0DCD2D1B-5F7C-414D-AFDD-AE45A2960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6198" y="5937965"/>
            <a:ext cx="534511" cy="55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xmlns="" id="{973A44B3-6B91-4B17-9852-0FDAFF34B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8019" y="5943663"/>
            <a:ext cx="584295" cy="53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6">
            <a:extLst>
              <a:ext uri="{FF2B5EF4-FFF2-40B4-BE49-F238E27FC236}">
                <a16:creationId xmlns:a16="http://schemas.microsoft.com/office/drawing/2014/main" xmlns="" id="{C254719B-CF92-40F5-864F-56319DE2F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8376" y="5937965"/>
            <a:ext cx="534416" cy="53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>
            <a:extLst>
              <a:ext uri="{FF2B5EF4-FFF2-40B4-BE49-F238E27FC236}">
                <a16:creationId xmlns:a16="http://schemas.microsoft.com/office/drawing/2014/main" xmlns="" id="{0E2CA889-43D2-4ACE-B798-4C29382D5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2792" y="5923831"/>
            <a:ext cx="537472" cy="55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xmlns="" id="{124BFD6C-34D2-4951-8931-A19728333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9241" y="5936403"/>
            <a:ext cx="471837" cy="53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2">
            <a:extLst>
              <a:ext uri="{FF2B5EF4-FFF2-40B4-BE49-F238E27FC236}">
                <a16:creationId xmlns:a16="http://schemas.microsoft.com/office/drawing/2014/main" xmlns="" id="{52CFAA31-49E5-4F41-82C5-F8E9F1EC0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4166" y="5954102"/>
            <a:ext cx="494572" cy="51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82B1CFC-3CD4-4A9D-8EEB-E5F96D0B0C8B}"/>
              </a:ext>
            </a:extLst>
          </p:cNvPr>
          <p:cNvSpPr txBox="1"/>
          <p:nvPr/>
        </p:nvSpPr>
        <p:spPr>
          <a:xfrm>
            <a:off x="6970091" y="3016097"/>
            <a:ext cx="166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P(“dog”|image)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C6AA6F7-E42F-41F3-99E8-D0635D6222B9}"/>
              </a:ext>
            </a:extLst>
          </p:cNvPr>
          <p:cNvSpPr txBox="1"/>
          <p:nvPr/>
        </p:nvSpPr>
        <p:spPr>
          <a:xfrm>
            <a:off x="1837175" y="2945880"/>
            <a:ext cx="1591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P(“cat”|image)</a:t>
            </a: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xmlns="" id="{8172999E-C313-4DE6-85A3-794379EAC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3136" y="5961361"/>
            <a:ext cx="535974" cy="50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0E87E43-8C73-4957-8ABB-323681634AD7}"/>
              </a:ext>
            </a:extLst>
          </p:cNvPr>
          <p:cNvSpPr txBox="1"/>
          <p:nvPr/>
        </p:nvSpPr>
        <p:spPr>
          <a:xfrm>
            <a:off x="4594861" y="2435130"/>
            <a:ext cx="5708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/>
              <a:t>A Probabilistic Classifier (the statistical model)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01034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9031"/>
    </mc:Choice>
    <mc:Fallback>
      <p:transition spd="slow" advTm="99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Generalization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06FB7BD5-0552-4B10-B8F9-CFFE1FB3D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83" y="1300468"/>
            <a:ext cx="11740617" cy="5557532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 smtClean="0"/>
              <a:t>The most accurate model for your training data is a lookup table</a:t>
            </a: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A good ML model must generalize well on unseen (test data</a:t>
            </a:r>
            <a:r>
              <a:rPr lang="en-IN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 smtClean="0"/>
              <a:t>To avoid approximating a lookup table for the training data</a:t>
            </a: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Simpler models should be preferred over more complex ones</a:t>
            </a:r>
            <a:r>
              <a:rPr lang="en-IN" dirty="0" smtClean="0"/>
              <a:t>!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 smtClean="0"/>
              <a:t>An article of religious faith</a:t>
            </a:r>
            <a:endParaRPr lang="en-IN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0935" y="136939"/>
            <a:ext cx="585820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2DE6086D-FFF7-47D3-B4ED-83DA0AE86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3890" y="2062164"/>
            <a:ext cx="2606467" cy="222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923775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86880"/>
    </mc:Choice>
    <mc:Fallback>
      <p:transition spd="slow" advTm="186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ML Applications Abound..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9500" y="136939"/>
            <a:ext cx="68725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F830A5C-823C-4C42-86E9-0E83D71259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9631" y="1905528"/>
            <a:ext cx="6861090" cy="41247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44A8CDF-AF9D-4482-8905-B94FD75F6F87}"/>
              </a:ext>
            </a:extLst>
          </p:cNvPr>
          <p:cNvSpPr txBox="1"/>
          <p:nvPr/>
        </p:nvSpPr>
        <p:spPr>
          <a:xfrm>
            <a:off x="0" y="6549818"/>
            <a:ext cx="5966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Picture courtesy: gizmodo.com,rcdronearena.com,www.wiseyak.com,www.charlesdong.com</a:t>
            </a:r>
            <a:endParaRPr lang="en-IN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56522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5833"/>
    </mc:Choice>
    <mc:Fallback>
      <p:transition spd="slow" advTm="55833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Key Enablers for Modern ML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B05A8499-790D-4499-A2F4-B82640A99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296548"/>
            <a:ext cx="11018178" cy="51838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Availability of large amounts of data to train ML models</a:t>
            </a:r>
          </a:p>
          <a:p>
            <a:pPr marL="457200" lvl="1" indent="0">
              <a:buNone/>
            </a:pPr>
            <a:endParaRPr lang="en-IN" dirty="0"/>
          </a:p>
          <a:p>
            <a:pPr marL="457200" lvl="1" indent="0">
              <a:buNone/>
            </a:pPr>
            <a:endParaRPr lang="en-IN" dirty="0"/>
          </a:p>
          <a:p>
            <a:pPr marL="457200" lvl="1" indent="0">
              <a:buNone/>
            </a:pPr>
            <a:endParaRPr lang="en-IN" dirty="0"/>
          </a:p>
          <a:p>
            <a:pPr marL="457200" lvl="1" indent="0">
              <a:buNone/>
            </a:pPr>
            <a:endParaRPr lang="en-IN" dirty="0"/>
          </a:p>
          <a:p>
            <a:pPr marL="457200" lvl="1" indent="0">
              <a:buNone/>
            </a:pP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Increased computing power (e.g., GPUs)</a:t>
            </a:r>
          </a:p>
          <a:p>
            <a:pPr marL="457200" lvl="1" indent="0">
              <a:buNone/>
            </a:pPr>
            <a:endParaRPr lang="en-IN" dirty="0"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en-IN" dirty="0">
              <a:latin typeface="Garamond" panose="02020404030301010803" pitchFamily="18" charset="0"/>
            </a:endParaRPr>
          </a:p>
          <a:p>
            <a:pPr marL="457200" lvl="1" indent="0">
              <a:buNone/>
            </a:pPr>
            <a:endParaRPr lang="en-IN" dirty="0">
              <a:latin typeface="Garamond" panose="02020404030301010803" pitchFamily="18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9500" y="136939"/>
            <a:ext cx="68725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Picture 2" descr="Image result for imagenet">
            <a:extLst>
              <a:ext uri="{FF2B5EF4-FFF2-40B4-BE49-F238E27FC236}">
                <a16:creationId xmlns:a16="http://schemas.microsoft.com/office/drawing/2014/main" xmlns="" id="{2AC1A8AF-1443-41D1-94D2-F9088C518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0359" y="2013998"/>
            <a:ext cx="4031785" cy="161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gpu deep learning">
            <a:extLst>
              <a:ext uri="{FF2B5EF4-FFF2-40B4-BE49-F238E27FC236}">
                <a16:creationId xmlns:a16="http://schemas.microsoft.com/office/drawing/2014/main" xmlns="" id="{ACEC287D-B088-46FD-A91E-5DA8E388A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4667" y="4672073"/>
            <a:ext cx="3739333" cy="196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805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1913"/>
    </mc:Choice>
    <mc:Fallback>
      <p:transition spd="slow" advTm="71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Course 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DB3B81-B223-4378-BF5F-DC75BC9A7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Course Name: Introduction to Machine Learning – CS771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/>
              <a:t>An introductory course – supposed to be your first intro to the subject</a:t>
            </a:r>
          </a:p>
          <a:p>
            <a:pPr marL="0" indent="0">
              <a:buNone/>
            </a:pP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dirty="0" smtClean="0"/>
              <a:t>3 </a:t>
            </a:r>
            <a:r>
              <a:rPr lang="en-IN" dirty="0"/>
              <a:t>lectures every week </a:t>
            </a:r>
            <a:r>
              <a:rPr lang="en-IN" dirty="0" smtClean="0"/>
              <a:t>on Zoom, MWF 1800-1915 (</a:t>
            </a:r>
            <a:r>
              <a:rPr lang="en-IN" dirty="0" smtClean="0">
                <a:hlinkClick r:id="rId3"/>
              </a:rPr>
              <a:t>link</a:t>
            </a:r>
            <a:r>
              <a:rPr lang="en-IN" dirty="0" smtClean="0"/>
              <a:t>)</a:t>
            </a:r>
            <a:endParaRPr lang="en-IN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 smtClean="0"/>
              <a:t>Classes will be recorded and uploaded to mooKIT for later viewing</a:t>
            </a:r>
            <a:endParaRPr lang="en-IN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/>
              <a:t>mooKIT URL: </a:t>
            </a:r>
            <a:r>
              <a:rPr lang="en-IN" dirty="0">
                <a:hlinkClick r:id="rId4"/>
              </a:rPr>
              <a:t>https://hello.iitk.ac.in/cs771a/</a:t>
            </a:r>
            <a:r>
              <a:rPr lang="en-IN" dirty="0"/>
              <a:t> (CC id and password to be used for login)</a:t>
            </a:r>
          </a:p>
          <a:p>
            <a:pPr marL="457200" lvl="1" indent="0">
              <a:buNone/>
            </a:pP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dirty="0" smtClean="0"/>
              <a:t>Friday lecture will double as an interactive discussion session</a:t>
            </a:r>
            <a:endParaRPr lang="en-IN" dirty="0"/>
          </a:p>
          <a:p>
            <a:pPr marL="0" indent="0">
              <a:buNone/>
            </a:pP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All material will be posted on the mooKIT page for the course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Q/A and announcements on </a:t>
            </a:r>
            <a:r>
              <a:rPr lang="en-IN" dirty="0" smtClean="0"/>
              <a:t>mooKIT</a:t>
            </a:r>
            <a:endParaRPr lang="en-IN" sz="240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457" y="136939"/>
            <a:ext cx="276298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316238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6087"/>
    </mc:Choice>
    <mc:Fallback>
      <p:transition spd="slow" advTm="106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ML: Some Success Stories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9500" y="136939"/>
            <a:ext cx="68725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CEA0EF28-F0E0-43AC-88D4-61E4D9780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109650"/>
            <a:ext cx="9725025" cy="512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65373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3510"/>
    </mc:Choice>
    <mc:Fallback>
      <p:transition spd="slow" advTm="6351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ML: Some Success Stories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9500" y="136939"/>
            <a:ext cx="68725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69F84A4E-0F09-4BA2-8E67-B5A440B69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105482"/>
            <a:ext cx="9534525" cy="510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17535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809"/>
    </mc:Choice>
    <mc:Fallback>
      <p:transition spd="slow" advTm="2780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ML: Some Success Stories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9500" y="136939"/>
            <a:ext cx="68725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89D41593-B999-4C77-81D4-D251032E2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1182"/>
            <a:ext cx="8753475" cy="536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74D0DC-9AE3-425D-BEF3-28F3263725ED}"/>
              </a:ext>
            </a:extLst>
          </p:cNvPr>
          <p:cNvSpPr txBox="1"/>
          <p:nvPr/>
        </p:nvSpPr>
        <p:spPr>
          <a:xfrm>
            <a:off x="129943" y="6549818"/>
            <a:ext cx="307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Picture courtesy: https://news.microsoft.com/</a:t>
            </a:r>
            <a:endParaRPr lang="en-IN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9357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0251"/>
    </mc:Choice>
    <mc:Fallback>
      <p:transition spd="slow" advTm="6025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ML: Some Success Stories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B0FEBB86-75EF-4728-B204-961B99F31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14" y="1222684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Garamond" panose="02020404030301010803" pitchFamily="18" charset="0"/>
              </a:rPr>
              <a:t>Automatic Program Correction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9500" y="136939"/>
            <a:ext cx="68725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A637B2-992D-4BA4-B758-C001A0B4EB1F}"/>
              </a:ext>
            </a:extLst>
          </p:cNvPr>
          <p:cNvSpPr txBox="1"/>
          <p:nvPr/>
        </p:nvSpPr>
        <p:spPr>
          <a:xfrm>
            <a:off x="275664" y="6473985"/>
            <a:ext cx="73981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Example from “Compilation error repair: for the student programs, from the student programs”, Ahmed et al (2018)</a:t>
            </a:r>
            <a:endParaRPr lang="en-IN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440203F-DE92-42AB-9DD4-A30A18DCCF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3119" y="1762963"/>
            <a:ext cx="4609938" cy="45354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049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9162"/>
    </mc:Choice>
    <mc:Fallback>
      <p:transition spd="slow" advTm="7916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72658C-5A1C-4E9E-AE22-50874E3D7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3472"/>
            <a:ext cx="8719666" cy="970450"/>
          </a:xfrm>
        </p:spPr>
        <p:txBody>
          <a:bodyPr/>
          <a:lstStyle/>
          <a:p>
            <a:r>
              <a:rPr lang="en-US" dirty="0" smtClean="0"/>
              <a:t>ML: Some success stories</a:t>
            </a:r>
            <a:endParaRPr lang="en-IN" i="1" dirty="0"/>
          </a:p>
        </p:txBody>
      </p:sp>
      <p:pic>
        <p:nvPicPr>
          <p:cNvPr id="4" name="Picture 3" descr="A picture containing text, keyboard&#10;&#10;Description automatically generated">
            <a:extLst>
              <a:ext uri="{FF2B5EF4-FFF2-40B4-BE49-F238E27FC236}">
                <a16:creationId xmlns:a16="http://schemas.microsoft.com/office/drawing/2014/main" xmlns="" id="{94BAFBD3-C209-44FB-80A7-8E9268DFD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491" y="2222642"/>
            <a:ext cx="9621796" cy="3764705"/>
          </a:xfrm>
          <a:prstGeom prst="rect">
            <a:avLst/>
          </a:prstGeom>
        </p:spPr>
      </p:pic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xmlns="" id="{0227941D-CB65-4DC2-BCFC-611FB2DEA6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2422" y="1252153"/>
            <a:ext cx="3847070" cy="1036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644" y="6244281"/>
            <a:ext cx="405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* From Pant, Singh &amp; Srivastava (2021)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xmlns="" val="631475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Politically correct  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ML 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Systems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06FB7BD5-0552-4B10-B8F9-CFFE1FB3D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83" y="1300468"/>
            <a:ext cx="11740617" cy="55575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Good ML should not just be about getting high </a:t>
            </a:r>
            <a:r>
              <a:rPr lang="en-IN" sz="2400" dirty="0" smtClean="0"/>
              <a:t>accuracies; they are now also expected to be politically correct</a:t>
            </a:r>
            <a:endParaRPr lang="en-IN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Should also ensure that the ML models are fair and unbiased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/>
              <a:t>A lot of recent focus on Fairness and Transparency of ML systems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0935" y="136939"/>
            <a:ext cx="585820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4D2EBD4-0600-4C82-9C0A-1A6C4226DC90}"/>
              </a:ext>
            </a:extLst>
          </p:cNvPr>
          <p:cNvSpPr txBox="1"/>
          <p:nvPr/>
        </p:nvSpPr>
        <p:spPr>
          <a:xfrm>
            <a:off x="594805" y="4098560"/>
            <a:ext cx="2771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An image captioning system should not always assume a specific </a:t>
            </a:r>
            <a:r>
              <a:rPr lang="en-IN" dirty="0" smtClean="0"/>
              <a:t>gender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C1654B-8B34-414A-8FF9-214ED86E98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6515" y="2724851"/>
            <a:ext cx="2569602" cy="13472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24218A9-74DE-4C34-A101-1B8FC83BC604}"/>
              </a:ext>
            </a:extLst>
          </p:cNvPr>
          <p:cNvSpPr txBox="1"/>
          <p:nvPr/>
        </p:nvSpPr>
        <p:spPr>
          <a:xfrm>
            <a:off x="4283201" y="4092821"/>
            <a:ext cx="3106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Don’t want a self-driving car that is more likely to hit black people than white people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4CFD205-D8FC-41F3-B420-80E94CE51E3B}"/>
              </a:ext>
            </a:extLst>
          </p:cNvPr>
          <p:cNvSpPr txBox="1"/>
          <p:nvPr/>
        </p:nvSpPr>
        <p:spPr>
          <a:xfrm>
            <a:off x="275664" y="6473985"/>
            <a:ext cx="10213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sz="1200" dirty="0"/>
              <a:t>Picture courtesy: </a:t>
            </a:r>
            <a:r>
              <a:rPr lang="en-GB" sz="1200" dirty="0"/>
              <a:t>Bhargava and Forsyth (2019), </a:t>
            </a:r>
            <a:r>
              <a:rPr lang="en-IN" sz="1200" dirty="0"/>
              <a:t>https://www.thestranger.com/, </a:t>
            </a:r>
            <a:r>
              <a:rPr lang="en-GB" sz="1200" dirty="0" err="1"/>
              <a:t>Xiaolin</a:t>
            </a:r>
            <a:r>
              <a:rPr lang="en-GB" sz="1200" dirty="0"/>
              <a:t> Wu and Xi Zhang, “Automated Inference on Criminality Using Face Images”</a:t>
            </a:r>
            <a:endParaRPr lang="en-IN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4DF3AEB-81F5-44B2-9E7F-E55C30342D9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03585" y="2640077"/>
            <a:ext cx="2086412" cy="13593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9BBCC99-4E9D-46FF-BFEE-38BDEA7ACDB6}"/>
              </a:ext>
            </a:extLst>
          </p:cNvPr>
          <p:cNvSpPr txBox="1"/>
          <p:nvPr/>
        </p:nvSpPr>
        <p:spPr>
          <a:xfrm>
            <a:off x="8025764" y="4063889"/>
            <a:ext cx="3164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Don’t want a predictive policing system that predicts criminality using facial features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414157D-0743-44BE-9654-A8133255755B}"/>
              </a:ext>
            </a:extLst>
          </p:cNvPr>
          <p:cNvSpPr txBox="1"/>
          <p:nvPr/>
        </p:nvSpPr>
        <p:spPr>
          <a:xfrm>
            <a:off x="10704795" y="2996705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Criminals?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22623EB-A37E-4B03-95EF-3C241B83208C}"/>
              </a:ext>
            </a:extLst>
          </p:cNvPr>
          <p:cNvSpPr txBox="1"/>
          <p:nvPr/>
        </p:nvSpPr>
        <p:spPr>
          <a:xfrm>
            <a:off x="10560175" y="3635340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Not Criminals?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853F354A-AE4F-412C-9C96-CC0AAB916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43" y="2735424"/>
            <a:ext cx="2781127" cy="142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096491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98908"/>
    </mc:Choice>
    <mc:Fallback>
      <p:transition spd="slow" advTm="1989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/>
      <p:bldP spid="10" grpId="0"/>
      <p:bldP spid="13" grpId="0"/>
      <p:bldP spid="14" grpId="0"/>
      <p:bldP spid="7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about 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26</a:t>
            </a:fld>
            <a:endParaRPr kumimoji="0"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134230" y="3575221"/>
            <a:ext cx="1573427" cy="494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Algorithms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4917986" y="2739075"/>
            <a:ext cx="2005914" cy="494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Representations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5134230" y="1874108"/>
            <a:ext cx="1573427" cy="494271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5134230" y="4452551"/>
            <a:ext cx="1573427" cy="494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Outputs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5041554" y="5309286"/>
            <a:ext cx="1758778" cy="494271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Interpretation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319854" y="2141838"/>
            <a:ext cx="174642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1978" y="1754659"/>
            <a:ext cx="2166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will also focus on these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25120" y="5531708"/>
            <a:ext cx="174642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7244" y="5144529"/>
            <a:ext cx="2166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will also focus on these</a:t>
            </a:r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Looking Back Before We Start: History of ML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0935" y="136939"/>
            <a:ext cx="585820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7F909E7-FFB1-4190-A5DD-7B0CB64980C3}"/>
              </a:ext>
            </a:extLst>
          </p:cNvPr>
          <p:cNvSpPr/>
          <p:nvPr/>
        </p:nvSpPr>
        <p:spPr>
          <a:xfrm>
            <a:off x="4191990" y="2861953"/>
            <a:ext cx="1002010" cy="712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A8D59F63-7741-4866-96CC-044F1F6FB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245" y="889217"/>
            <a:ext cx="10578395" cy="559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A839351-956E-4BDE-AF74-B998A86DF1EC}"/>
              </a:ext>
            </a:extLst>
          </p:cNvPr>
          <p:cNvSpPr txBox="1"/>
          <p:nvPr/>
        </p:nvSpPr>
        <p:spPr>
          <a:xfrm>
            <a:off x="8468827" y="2348179"/>
            <a:ext cx="19479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900" b="1" dirty="0"/>
              <a:t>- Human-like text generators (GPT-3)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0663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8210"/>
    </mc:Choice>
    <mc:Fallback>
      <p:transition spd="slow" advTm="11821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Next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DB3B81-B223-4378-BF5F-DC75BC9A7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IN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IN" dirty="0" smtClean="0"/>
              <a:t>Various </a:t>
            </a:r>
            <a:r>
              <a:rPr lang="en-IN" dirty="0"/>
              <a:t>Flavors of ML problems</a:t>
            </a:r>
          </a:p>
          <a:p>
            <a:pPr marL="0" indent="0">
              <a:buNone/>
            </a:pP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Data and features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Basic mathematical operations on data and features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3552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2589"/>
    </mc:Choice>
    <mc:Fallback>
      <p:transition spd="slow" advTm="52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Abhas</a:t>
            </a:r>
            <a:r>
              <a:rPr lang="en-US" dirty="0" smtClean="0"/>
              <a:t> (</a:t>
            </a:r>
            <a:r>
              <a:rPr lang="en-US" dirty="0" smtClean="0">
                <a:hlinkClick r:id="rId2"/>
              </a:rPr>
              <a:t>ababhas@cse.iitk.ac.in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Abhishek</a:t>
            </a:r>
            <a:r>
              <a:rPr lang="en-US" dirty="0" smtClean="0"/>
              <a:t> </a:t>
            </a:r>
            <a:r>
              <a:rPr lang="en-US" dirty="0" err="1" smtClean="0"/>
              <a:t>Jaiswal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abhijais@iitk.ac.in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Abhishek</a:t>
            </a:r>
            <a:r>
              <a:rPr lang="en-US" dirty="0" smtClean="0"/>
              <a:t> Krishna (</a:t>
            </a:r>
            <a:r>
              <a:rPr lang="en-US" dirty="0" smtClean="0">
                <a:hlinkClick r:id="rId4"/>
              </a:rPr>
              <a:t>krishnacs20@iitk.ac.in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Avideep</a:t>
            </a:r>
            <a:r>
              <a:rPr lang="en-US" dirty="0" smtClean="0"/>
              <a:t> (</a:t>
            </a:r>
            <a:r>
              <a:rPr lang="en-US" dirty="0" smtClean="0">
                <a:hlinkClick r:id="rId5"/>
              </a:rPr>
              <a:t>avideep@iitk.ac.in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Dhanajit</a:t>
            </a:r>
            <a:r>
              <a:rPr lang="en-US" dirty="0" smtClean="0"/>
              <a:t> (</a:t>
            </a:r>
            <a:r>
              <a:rPr lang="en-US" dirty="0" smtClean="0">
                <a:hlinkClick r:id="rId6"/>
              </a:rPr>
              <a:t>dhanajit@iitk.ac.in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Jay (</a:t>
            </a:r>
            <a:r>
              <a:rPr lang="en-US" dirty="0" smtClean="0">
                <a:hlinkClick r:id="rId7"/>
              </a:rPr>
              <a:t>jvora20@iitk.ac.in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3</a:t>
            </a:fld>
            <a:endParaRPr kumimoji="0"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Team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Mahesh </a:t>
            </a:r>
            <a:r>
              <a:rPr lang="en-US" dirty="0" smtClean="0"/>
              <a:t>(</a:t>
            </a:r>
            <a:r>
              <a:rPr lang="en-GB" dirty="0" smtClean="0">
                <a:hlinkClick r:id="rId2"/>
              </a:rPr>
              <a:t>maheshak@cse.iitk.ac.in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Mosab</a:t>
            </a:r>
            <a:r>
              <a:rPr lang="en-US" dirty="0" smtClean="0"/>
              <a:t> (</a:t>
            </a:r>
            <a:r>
              <a:rPr lang="en-GB" dirty="0" smtClean="0">
                <a:hlinkClick r:id="rId3"/>
              </a:rPr>
              <a:t>mosab@iitk.ac.in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Neeraj</a:t>
            </a:r>
            <a:r>
              <a:rPr lang="en-US" dirty="0" smtClean="0"/>
              <a:t> (</a:t>
            </a:r>
            <a:r>
              <a:rPr lang="en-GB" dirty="0" smtClean="0">
                <a:hlinkClick r:id="rId4"/>
              </a:rPr>
              <a:t>neermat@cse.iitk.ac.in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Rahul</a:t>
            </a:r>
            <a:r>
              <a:rPr lang="en-US" dirty="0" smtClean="0"/>
              <a:t> (</a:t>
            </a:r>
            <a:r>
              <a:rPr lang="en-GB" dirty="0" smtClean="0">
                <a:hlinkClick r:id="rId5"/>
              </a:rPr>
              <a:t>rsharma@iitk.ac.in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Yatin</a:t>
            </a:r>
            <a:r>
              <a:rPr lang="en-US" dirty="0" smtClean="0"/>
              <a:t> (</a:t>
            </a:r>
            <a:r>
              <a:rPr lang="en-GB" dirty="0" smtClean="0">
                <a:hlinkClick r:id="rId6"/>
              </a:rPr>
              <a:t>yatind@iitk.ac.in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Nisheeth (</a:t>
            </a:r>
            <a:r>
              <a:rPr lang="en-US" dirty="0" smtClean="0">
                <a:hlinkClick r:id="rId7"/>
              </a:rPr>
              <a:t>nsrivast@cse.iitk.ac.in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4</a:t>
            </a:fld>
            <a:endParaRPr kumimoji="0"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Workload and Grading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DB3B81-B223-4378-BF5F-DC75BC9A7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055" y="1040168"/>
            <a:ext cx="11740617" cy="55575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4 homework assignments (theory + programming) worth </a:t>
            </a:r>
            <a:r>
              <a:rPr lang="en-IN" dirty="0" smtClean="0"/>
              <a:t>60</a:t>
            </a:r>
            <a:r>
              <a:rPr lang="en-IN" dirty="0"/>
              <a:t>%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/>
              <a:t>Theory part: </a:t>
            </a:r>
            <a:r>
              <a:rPr lang="en-GB" dirty="0"/>
              <a:t>Derivations/analysis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Programming part: Implement/use ML algos, analysis of results. Must be done in Python </a:t>
            </a:r>
            <a:r>
              <a:rPr lang="en-IN" dirty="0"/>
              <a:t>(learn if not already familiar)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/>
              <a:t>Must be typeset in LaTeX (learn if not already familiar)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/>
              <a:t>To be submitted via </a:t>
            </a:r>
            <a:r>
              <a:rPr lang="en-IN" dirty="0">
                <a:solidFill>
                  <a:srgbClr val="060AB2"/>
                </a:solidFill>
              </a:rPr>
              <a:t>Gradescope</a:t>
            </a:r>
            <a:r>
              <a:rPr lang="en-IN" dirty="0"/>
              <a:t> (login details will be provided</a:t>
            </a:r>
            <a:r>
              <a:rPr lang="en-IN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 smtClean="0"/>
              <a:t>Will also involve a viva</a:t>
            </a: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Quizzes and exams (mid-</a:t>
            </a:r>
            <a:r>
              <a:rPr lang="en-IN" dirty="0" err="1"/>
              <a:t>sem</a:t>
            </a:r>
            <a:r>
              <a:rPr lang="en-IN" dirty="0"/>
              <a:t> and end-</a:t>
            </a:r>
            <a:r>
              <a:rPr lang="en-IN" dirty="0" err="1"/>
              <a:t>sem</a:t>
            </a:r>
            <a:r>
              <a:rPr lang="en-IN" dirty="0"/>
              <a:t>) worth </a:t>
            </a:r>
            <a:r>
              <a:rPr lang="en-IN" dirty="0" smtClean="0"/>
              <a:t>40</a:t>
            </a:r>
            <a:r>
              <a:rPr lang="en-IN" dirty="0"/>
              <a:t>%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/>
              <a:t>Will be held online – details later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 smtClean="0"/>
              <a:t>Quizzes will be worth 5% of the total grade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 smtClean="0"/>
              <a:t>Mid-</a:t>
            </a:r>
            <a:r>
              <a:rPr lang="en-IN" dirty="0" err="1" smtClean="0"/>
              <a:t>sem</a:t>
            </a:r>
            <a:r>
              <a:rPr lang="en-IN" dirty="0" smtClean="0"/>
              <a:t> and end-</a:t>
            </a:r>
            <a:r>
              <a:rPr lang="en-IN" dirty="0" err="1" smtClean="0"/>
              <a:t>sem</a:t>
            </a:r>
            <a:r>
              <a:rPr lang="en-IN" dirty="0" smtClean="0"/>
              <a:t> will be worth 10, 20% each of the total grade</a:t>
            </a:r>
            <a:endParaRPr lang="en-IN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457" y="136939"/>
            <a:ext cx="276298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23488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5643"/>
    </mc:Choice>
    <mc:Fallback>
      <p:transition spd="slow" advTm="125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Reference materials</a:t>
            </a: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DB3B81-B223-4378-BF5F-DC75BC9A7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Course slides and notebooks will mostly be sourced from </a:t>
            </a:r>
            <a:r>
              <a:rPr lang="en-US" dirty="0" smtClean="0">
                <a:hlinkClick r:id="rId3"/>
              </a:rPr>
              <a:t>previous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iterations</a:t>
            </a:r>
            <a:r>
              <a:rPr lang="en-US" dirty="0" smtClean="0"/>
              <a:t> of CS771</a:t>
            </a: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No fixed textbook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Sections from </a:t>
            </a:r>
            <a:r>
              <a:rPr lang="en-US" dirty="0" smtClean="0">
                <a:hlinkClick r:id="rId5"/>
              </a:rPr>
              <a:t>Bishop</a:t>
            </a:r>
            <a:r>
              <a:rPr lang="en-US" dirty="0" smtClean="0"/>
              <a:t>, </a:t>
            </a:r>
            <a:r>
              <a:rPr lang="en-US" dirty="0" smtClean="0">
                <a:hlinkClick r:id="rId6"/>
              </a:rPr>
              <a:t>Murphy</a:t>
            </a:r>
            <a:r>
              <a:rPr lang="en-US" dirty="0" smtClean="0"/>
              <a:t>, </a:t>
            </a:r>
            <a:r>
              <a:rPr lang="en-US" dirty="0" smtClean="0">
                <a:hlinkClick r:id="rId7"/>
              </a:rPr>
              <a:t>Stork, Hart &amp; Duda</a:t>
            </a:r>
            <a:r>
              <a:rPr lang="en-US" dirty="0" smtClean="0"/>
              <a:t> will be assigned as reading from time to time</a:t>
            </a: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Different books </a:t>
            </a:r>
            <a:r>
              <a:rPr lang="en-GB" dirty="0" smtClean="0"/>
              <a:t>vary </a:t>
            </a:r>
            <a:r>
              <a:rPr lang="en-GB" dirty="0"/>
              <a:t>in terms of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Set of topics covered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err="1"/>
              <a:t>Flavor</a:t>
            </a:r>
            <a:r>
              <a:rPr lang="en-GB" dirty="0"/>
              <a:t> (e.g., classical statistics, deep learning, probabilistic/Bayesian, theory)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/>
              <a:t>Terminology and notation (beware of this especially)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457" y="136939"/>
            <a:ext cx="276298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89954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6133"/>
    </mc:Choice>
    <mc:Fallback>
      <p:transition spd="slow" advTm="961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343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Course Goals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457" y="136939"/>
            <a:ext cx="276298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xmlns="" id="{FE4E0F44-DE37-4F93-9143-20085CB755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7483" y="991182"/>
            <a:ext cx="5570290" cy="55702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AE40D5-F079-4CC8-8C25-F57DA8F45C89}"/>
              </a:ext>
            </a:extLst>
          </p:cNvPr>
          <p:cNvSpPr txBox="1"/>
          <p:nvPr/>
        </p:nvSpPr>
        <p:spPr>
          <a:xfrm>
            <a:off x="0" y="6549818"/>
            <a:ext cx="2951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Credit: </a:t>
            </a:r>
            <a:r>
              <a:rPr lang="en-IN" sz="1200" dirty="0" err="1"/>
              <a:t>Rishika</a:t>
            </a:r>
            <a:r>
              <a:rPr lang="en-IN" sz="1200" dirty="0"/>
              <a:t> Agarwal (EE, graduated 2017)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7119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2433"/>
    </mc:Choice>
    <mc:Fallback>
      <p:transition spd="slow" advTm="4243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Course 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Goals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DB3B81-B223-4378-BF5F-DC75BC9A7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Introduction to the foundations of machine learning </a:t>
            </a:r>
            <a:r>
              <a:rPr lang="en-IN" dirty="0" smtClean="0"/>
              <a:t>models</a:t>
            </a: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Focus on developing the ability to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/>
              <a:t>Understand the underlying principles behind ML models and algos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/>
              <a:t>Understand how to implement and evaluate them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/>
              <a:t>Understand/develop intuition on choosing the right ML model/algo for your </a:t>
            </a:r>
            <a:r>
              <a:rPr lang="en-IN" dirty="0" smtClean="0"/>
              <a:t>problem</a:t>
            </a: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Focus on how to interpret ML algorithms’ outputs in a rigorous manner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Over-optimistic interpretation of ML has led to a </a:t>
            </a:r>
            <a:r>
              <a:rPr lang="en-US" dirty="0" smtClean="0">
                <a:hlinkClick r:id="rId3"/>
              </a:rPr>
              <a:t>reproducibility crisis</a:t>
            </a:r>
            <a:r>
              <a:rPr lang="en-US" dirty="0" smtClean="0"/>
              <a:t> in the field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Graduates of this course should be able to separate truth from falsehood (and BS) in ML evaluations</a:t>
            </a:r>
            <a:endParaRPr lang="en-IN" dirty="0"/>
          </a:p>
          <a:p>
            <a:pPr marL="0" indent="0">
              <a:buNone/>
            </a:pPr>
            <a:r>
              <a:rPr lang="en-IN" dirty="0" smtClean="0"/>
              <a:t>	</a:t>
            </a:r>
            <a:endParaRPr lang="en-IN" dirty="0"/>
          </a:p>
          <a:p>
            <a:pPr>
              <a:buFont typeface="Wingdings" panose="05000000000000000000" pitchFamily="2" charset="2"/>
              <a:buChar char="§"/>
            </a:pPr>
            <a:r>
              <a:rPr lang="en-IN" dirty="0"/>
              <a:t>Not an introduction to popular software frameworks and libraries, such as </a:t>
            </a:r>
            <a:r>
              <a:rPr lang="en-IN" dirty="0" err="1"/>
              <a:t>scikit</a:t>
            </a:r>
            <a:r>
              <a:rPr lang="en-IN" dirty="0"/>
              <a:t>-learn, </a:t>
            </a:r>
            <a:r>
              <a:rPr lang="en-IN" dirty="0" err="1"/>
              <a:t>PyTorch</a:t>
            </a:r>
            <a:r>
              <a:rPr lang="en-IN" dirty="0"/>
              <a:t>, </a:t>
            </a:r>
            <a:r>
              <a:rPr lang="en-IN" dirty="0" err="1"/>
              <a:t>Tensorflow</a:t>
            </a:r>
            <a:r>
              <a:rPr lang="en-IN" dirty="0"/>
              <a:t>, etc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/>
              <a:t>Can explore once you have some understanding of various ML techniques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457" y="136939"/>
            <a:ext cx="276298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062123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0390"/>
    </mc:Choice>
    <mc:Fallback>
      <p:transition spd="slow" advTm="120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94ECE3A6-3D73-42A6-9C55-3F098AD16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2428875"/>
            <a:ext cx="10648950" cy="1600782"/>
          </a:xfrm>
        </p:spPr>
        <p:txBody>
          <a:bodyPr>
            <a:noAutofit/>
          </a:bodyPr>
          <a:lstStyle/>
          <a:p>
            <a:r>
              <a:rPr lang="en-IN" sz="6000" dirty="0" smtClean="0">
                <a:solidFill>
                  <a:schemeClr val="accent2">
                    <a:lumMod val="75000"/>
                  </a:schemeClr>
                </a:solidFill>
              </a:rPr>
              <a:t>What is </a:t>
            </a:r>
            <a:r>
              <a:rPr lang="en-IN" sz="6000" dirty="0">
                <a:solidFill>
                  <a:schemeClr val="accent2">
                    <a:lumMod val="75000"/>
                  </a:schemeClr>
                </a:solidFill>
              </a:rPr>
              <a:t>Machine Learning</a:t>
            </a:r>
          </a:p>
        </p:txBody>
      </p:sp>
    </p:spTree>
    <p:extLst>
      <p:ext uri="{BB962C8B-B14F-4D97-AF65-F5344CB8AC3E}">
        <p14:creationId xmlns:p14="http://schemas.microsoft.com/office/powerpoint/2010/main" xmlns="" val="4065738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6249"/>
    </mc:Choice>
    <mc:Fallback>
      <p:transition spd="slow" advTm="2624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7.9|6.4|10.4|15.5|13.2|13.1|15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7|0.7|19|1.3|9.1|7.2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8.3|17.1|8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7|0.7|19|1.3|9.1|7.2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7|0.7|19|1.3|9.1|7.2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7|0.7|19|1.3|9.1|7.2|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7|0.7|19|1.3|9.1|7.2|1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3.9|9|26.4|22.1|79.3|46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2|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1|1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0.1|8.2|16.7|14.5|17|13|12.6|10.1|1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1|7|6|3.8|25.1|1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7|0.7|19|1.3|9.1|7.2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0.4|4.1|6|5|42|10.6|2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6|14.8|5.5|5.3|7.9|99.7|14.4|59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16.5|11.4|13.9|36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15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20.3|97.6|28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2135</TotalTime>
  <Words>1234</Words>
  <Application>Microsoft Office PowerPoint</Application>
  <PresentationFormat>Custom</PresentationFormat>
  <Paragraphs>227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Foundry</vt:lpstr>
      <vt:lpstr>Introduction, course logistics</vt:lpstr>
      <vt:lpstr>Course Logistics</vt:lpstr>
      <vt:lpstr>Course Team</vt:lpstr>
      <vt:lpstr>Course Team</vt:lpstr>
      <vt:lpstr>Workload and Grading Policy</vt:lpstr>
      <vt:lpstr>Reference materials</vt:lpstr>
      <vt:lpstr>Course Goals</vt:lpstr>
      <vt:lpstr>Course Goals..</vt:lpstr>
      <vt:lpstr>What is Machine Learning</vt:lpstr>
      <vt:lpstr>How do we classify?</vt:lpstr>
      <vt:lpstr>Classification using expert advice</vt:lpstr>
      <vt:lpstr>Supervised classification using machine learning</vt:lpstr>
      <vt:lpstr>Advantages of ML classification</vt:lpstr>
      <vt:lpstr>Machine Learning (ML)</vt:lpstr>
      <vt:lpstr>ML: From What It Does to How It Does It?</vt:lpstr>
      <vt:lpstr>ML: From What It Does to How It Does It?</vt:lpstr>
      <vt:lpstr>Generalization</vt:lpstr>
      <vt:lpstr>ML Applications Abound..</vt:lpstr>
      <vt:lpstr>Key Enablers for Modern ML</vt:lpstr>
      <vt:lpstr>ML: Some Success Stories</vt:lpstr>
      <vt:lpstr>ML: Some Success Stories</vt:lpstr>
      <vt:lpstr>ML: Some Success Stories</vt:lpstr>
      <vt:lpstr>ML: Some Success Stories</vt:lpstr>
      <vt:lpstr>ML: Some success stories</vt:lpstr>
      <vt:lpstr>Politically correct  ML Systems</vt:lpstr>
      <vt:lpstr>Learning about ML</vt:lpstr>
      <vt:lpstr>Looking Back Before We Start: History of ML</vt:lpstr>
      <vt:lpstr>Next Class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Logistics</dc:title>
  <dc:creator>Nisheeth Srivastava</dc:creator>
  <cp:lastModifiedBy>nisheeth</cp:lastModifiedBy>
  <cp:revision>120</cp:revision>
  <dcterms:created xsi:type="dcterms:W3CDTF">2020-07-07T20:42:16Z</dcterms:created>
  <dcterms:modified xsi:type="dcterms:W3CDTF">2021-08-02T11:51:28Z</dcterms:modified>
</cp:coreProperties>
</file>