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17.jpeg" ContentType="image/jpeg"/>
  <Override PartName="/ppt/media/image15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18.jpeg" ContentType="image/jpe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6.jpeg" ContentType="image/jpeg"/>
  <Override PartName="/ppt/media/image5.png" ContentType="image/png"/>
  <Override PartName="/ppt/media/image10.png" ContentType="image/png"/>
  <Override PartName="/ppt/media/image6.png" ContentType="image/png"/>
  <Override PartName="/ppt/media/image9.jpeg" ContentType="image/jpeg"/>
  <Override PartName="/ppt/media/image7.png" ContentType="image/png"/>
  <Override PartName="/ppt/media/image8.png" ContentType="image/png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I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I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srivalab.cse.iitk.ac.in:3004/" TargetMode="External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8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Scaling and optimizing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IN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November 14</a:t>
            </a:r>
            <a:r>
              <a:rPr b="0" lang="en-IN" sz="3200" spc="-1" strike="noStrike" baseline="10100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</a:t>
            </a:r>
            <a:r>
              <a:rPr b="0" lang="en-IN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2019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1522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robust, scalable web app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685800" y="3505320"/>
            <a:ext cx="760680" cy="6080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1676520" y="3505320"/>
            <a:ext cx="760680" cy="6080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2666880" y="3505320"/>
            <a:ext cx="760680" cy="6080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5410080" y="3505320"/>
            <a:ext cx="760680" cy="6080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6"/>
          <p:cNvSpPr/>
          <p:nvPr/>
        </p:nvSpPr>
        <p:spPr>
          <a:xfrm>
            <a:off x="6400800" y="3505320"/>
            <a:ext cx="760680" cy="6080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7"/>
          <p:cNvSpPr/>
          <p:nvPr/>
        </p:nvSpPr>
        <p:spPr>
          <a:xfrm>
            <a:off x="7391520" y="3505320"/>
            <a:ext cx="760680" cy="6080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8"/>
          <p:cNvSpPr/>
          <p:nvPr/>
        </p:nvSpPr>
        <p:spPr>
          <a:xfrm>
            <a:off x="4038480" y="1600200"/>
            <a:ext cx="836640" cy="836640"/>
          </a:xfrm>
          <a:prstGeom prst="flowChartOr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9"/>
          <p:cNvSpPr/>
          <p:nvPr/>
        </p:nvSpPr>
        <p:spPr>
          <a:xfrm>
            <a:off x="762120" y="5638680"/>
            <a:ext cx="532080" cy="60804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10"/>
          <p:cNvSpPr/>
          <p:nvPr/>
        </p:nvSpPr>
        <p:spPr>
          <a:xfrm>
            <a:off x="1828800" y="5638680"/>
            <a:ext cx="532080" cy="60804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11"/>
          <p:cNvSpPr/>
          <p:nvPr/>
        </p:nvSpPr>
        <p:spPr>
          <a:xfrm>
            <a:off x="2895480" y="5638680"/>
            <a:ext cx="532080" cy="60804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12"/>
          <p:cNvSpPr/>
          <p:nvPr/>
        </p:nvSpPr>
        <p:spPr>
          <a:xfrm>
            <a:off x="5486400" y="5562720"/>
            <a:ext cx="532080" cy="60804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13"/>
          <p:cNvSpPr/>
          <p:nvPr/>
        </p:nvSpPr>
        <p:spPr>
          <a:xfrm>
            <a:off x="6553080" y="5562720"/>
            <a:ext cx="532080" cy="60804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14"/>
          <p:cNvSpPr/>
          <p:nvPr/>
        </p:nvSpPr>
        <p:spPr>
          <a:xfrm>
            <a:off x="7620120" y="5562720"/>
            <a:ext cx="532080" cy="60804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15"/>
          <p:cNvSpPr/>
          <p:nvPr/>
        </p:nvSpPr>
        <p:spPr>
          <a:xfrm>
            <a:off x="304920" y="3124080"/>
            <a:ext cx="3503880" cy="3503880"/>
          </a:xfrm>
          <a:prstGeom prst="rect">
            <a:avLst/>
          </a:prstGeom>
          <a:noFill/>
          <a:ln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16"/>
          <p:cNvSpPr/>
          <p:nvPr/>
        </p:nvSpPr>
        <p:spPr>
          <a:xfrm>
            <a:off x="5105520" y="3124080"/>
            <a:ext cx="3503880" cy="3503880"/>
          </a:xfrm>
          <a:prstGeom prst="rect">
            <a:avLst/>
          </a:prstGeom>
          <a:noFill/>
          <a:ln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17"/>
          <p:cNvSpPr/>
          <p:nvPr/>
        </p:nvSpPr>
        <p:spPr>
          <a:xfrm>
            <a:off x="1066680" y="4114800"/>
            <a:ext cx="1027440" cy="1522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18"/>
          <p:cNvSpPr/>
          <p:nvPr/>
        </p:nvSpPr>
        <p:spPr>
          <a:xfrm flipH="1">
            <a:off x="1027440" y="4114800"/>
            <a:ext cx="36720" cy="1522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19"/>
          <p:cNvSpPr/>
          <p:nvPr/>
        </p:nvSpPr>
        <p:spPr>
          <a:xfrm flipH="1">
            <a:off x="1027440" y="4114800"/>
            <a:ext cx="1027440" cy="1522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20"/>
          <p:cNvSpPr/>
          <p:nvPr/>
        </p:nvSpPr>
        <p:spPr>
          <a:xfrm>
            <a:off x="2057400" y="4191120"/>
            <a:ext cx="36720" cy="144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21"/>
          <p:cNvSpPr/>
          <p:nvPr/>
        </p:nvSpPr>
        <p:spPr>
          <a:xfrm>
            <a:off x="2057400" y="4114800"/>
            <a:ext cx="1103400" cy="165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22"/>
          <p:cNvSpPr/>
          <p:nvPr/>
        </p:nvSpPr>
        <p:spPr>
          <a:xfrm flipH="1">
            <a:off x="1027440" y="4114800"/>
            <a:ext cx="2017800" cy="1522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23"/>
          <p:cNvSpPr/>
          <p:nvPr/>
        </p:nvSpPr>
        <p:spPr>
          <a:xfrm>
            <a:off x="3048120" y="4191120"/>
            <a:ext cx="113040" cy="144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24"/>
          <p:cNvSpPr/>
          <p:nvPr/>
        </p:nvSpPr>
        <p:spPr>
          <a:xfrm>
            <a:off x="5791320" y="4114800"/>
            <a:ext cx="1027440" cy="144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5"/>
          <p:cNvSpPr/>
          <p:nvPr/>
        </p:nvSpPr>
        <p:spPr>
          <a:xfrm>
            <a:off x="6781680" y="4114800"/>
            <a:ext cx="1103400" cy="144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26"/>
          <p:cNvSpPr/>
          <p:nvPr/>
        </p:nvSpPr>
        <p:spPr>
          <a:xfrm flipH="1">
            <a:off x="5751720" y="4114800"/>
            <a:ext cx="2017800" cy="144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27"/>
          <p:cNvSpPr/>
          <p:nvPr/>
        </p:nvSpPr>
        <p:spPr>
          <a:xfrm>
            <a:off x="6781680" y="4114800"/>
            <a:ext cx="36720" cy="144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28"/>
          <p:cNvSpPr/>
          <p:nvPr/>
        </p:nvSpPr>
        <p:spPr>
          <a:xfrm>
            <a:off x="5791320" y="4114800"/>
            <a:ext cx="2094120" cy="144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29"/>
          <p:cNvSpPr/>
          <p:nvPr/>
        </p:nvSpPr>
        <p:spPr>
          <a:xfrm flipH="1">
            <a:off x="2055960" y="2019240"/>
            <a:ext cx="1979640" cy="110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30"/>
          <p:cNvSpPr/>
          <p:nvPr/>
        </p:nvSpPr>
        <p:spPr>
          <a:xfrm>
            <a:off x="4876920" y="2019240"/>
            <a:ext cx="1979640" cy="110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31"/>
          <p:cNvSpPr/>
          <p:nvPr/>
        </p:nvSpPr>
        <p:spPr>
          <a:xfrm>
            <a:off x="8001000" y="1600200"/>
            <a:ext cx="532080" cy="532080"/>
          </a:xfrm>
          <a:prstGeom prst="smileyFace">
            <a:avLst>
              <a:gd name="adj" fmla="val 465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32"/>
          <p:cNvSpPr/>
          <p:nvPr/>
        </p:nvSpPr>
        <p:spPr>
          <a:xfrm flipH="1" flipV="1" rot="5400000">
            <a:off x="6362640" y="-306360"/>
            <a:ext cx="11160" cy="3808440"/>
          </a:xfrm>
          <a:prstGeom prst="bentConnector3">
            <a:avLst>
              <a:gd name="adj1" fmla="val 1800000"/>
            </a:avLst>
          </a:pr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33"/>
          <p:cNvSpPr/>
          <p:nvPr/>
        </p:nvSpPr>
        <p:spPr>
          <a:xfrm>
            <a:off x="457200" y="6248520"/>
            <a:ext cx="3275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DB read replicas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4"/>
          <p:cNvSpPr/>
          <p:nvPr/>
        </p:nvSpPr>
        <p:spPr>
          <a:xfrm>
            <a:off x="5257800" y="6260040"/>
            <a:ext cx="3275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DB read replicas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Auto-scaling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457200" y="1600200"/>
            <a:ext cx="403704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Current research effort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Use ML methods to predict demand and spin instances up or down to optimize energy consumption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Power costs are a web-based company’s primary consumable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Picture 2" descr=""/>
          <p:cNvPicPr/>
          <p:nvPr/>
        </p:nvPicPr>
        <p:blipFill>
          <a:blip r:embed="rId1"/>
          <a:stretch/>
        </p:blipFill>
        <p:spPr>
          <a:xfrm>
            <a:off x="4983120" y="2514600"/>
            <a:ext cx="3778560" cy="27417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Getting to a million plus users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Need more tricks beyond what we have seen already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Refactor app to use a service-oriented architecture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Make app demands as asynchronously serviceable and independent as possible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Move to sharded databases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Reduces competition for write access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Adds database query constraints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Performance optimization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457200" y="1600200"/>
            <a:ext cx="403704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architecture we developed above will scale well to most realistic load sizes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What can we optimize further?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 flows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User can cache static data?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5257800" y="3886200"/>
            <a:ext cx="760680" cy="6080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5372280" y="5486400"/>
            <a:ext cx="532080" cy="60804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DB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5638680" y="4495680"/>
            <a:ext cx="360" cy="98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6"/>
          <p:cNvSpPr/>
          <p:nvPr/>
        </p:nvSpPr>
        <p:spPr>
          <a:xfrm>
            <a:off x="5334120" y="2438280"/>
            <a:ext cx="608040" cy="532080"/>
          </a:xfrm>
          <a:prstGeom prst="flowChartOr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7"/>
          <p:cNvSpPr/>
          <p:nvPr/>
        </p:nvSpPr>
        <p:spPr>
          <a:xfrm>
            <a:off x="5638680" y="2971800"/>
            <a:ext cx="36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8"/>
          <p:cNvSpPr/>
          <p:nvPr/>
        </p:nvSpPr>
        <p:spPr>
          <a:xfrm>
            <a:off x="7886880" y="1752480"/>
            <a:ext cx="608040" cy="608040"/>
          </a:xfrm>
          <a:prstGeom prst="smileyFace">
            <a:avLst>
              <a:gd name="adj" fmla="val 465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9"/>
          <p:cNvSpPr/>
          <p:nvPr/>
        </p:nvSpPr>
        <p:spPr>
          <a:xfrm flipH="1" flipV="1" rot="5400000">
            <a:off x="6572520" y="1121040"/>
            <a:ext cx="379440" cy="2246400"/>
          </a:xfrm>
          <a:prstGeom prst="bentConnector2">
            <a:avLst/>
          </a:pr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10"/>
          <p:cNvSpPr/>
          <p:nvPr/>
        </p:nvSpPr>
        <p:spPr>
          <a:xfrm>
            <a:off x="7772400" y="3048120"/>
            <a:ext cx="836640" cy="53208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Cache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11"/>
          <p:cNvSpPr/>
          <p:nvPr/>
        </p:nvSpPr>
        <p:spPr>
          <a:xfrm flipV="1">
            <a:off x="8191440" y="2360880"/>
            <a:ext cx="360" cy="68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Third party caching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457200" y="1600200"/>
            <a:ext cx="403704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 move static content from the web instance to CDN,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Provided by several web majors e.g. Google CDN, Amazon Cloudfront etc.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 move session/state and DB caching to database server cache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Provided by big cloud DB providers, e.g. Amazon’s Elasticache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5257800" y="3886200"/>
            <a:ext cx="760680" cy="6080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5372280" y="5486400"/>
            <a:ext cx="532080" cy="60804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DB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5638680" y="4495680"/>
            <a:ext cx="360" cy="98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6"/>
          <p:cNvSpPr/>
          <p:nvPr/>
        </p:nvSpPr>
        <p:spPr>
          <a:xfrm>
            <a:off x="5334120" y="2438280"/>
            <a:ext cx="608040" cy="532080"/>
          </a:xfrm>
          <a:prstGeom prst="flowChartOr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7"/>
          <p:cNvSpPr/>
          <p:nvPr/>
        </p:nvSpPr>
        <p:spPr>
          <a:xfrm>
            <a:off x="5638680" y="2971800"/>
            <a:ext cx="36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8"/>
          <p:cNvSpPr/>
          <p:nvPr/>
        </p:nvSpPr>
        <p:spPr>
          <a:xfrm>
            <a:off x="7886880" y="1752480"/>
            <a:ext cx="608040" cy="608040"/>
          </a:xfrm>
          <a:prstGeom prst="smileyFace">
            <a:avLst>
              <a:gd name="adj" fmla="val 465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9"/>
          <p:cNvSpPr/>
          <p:nvPr/>
        </p:nvSpPr>
        <p:spPr>
          <a:xfrm flipH="1" flipV="1" rot="5400000">
            <a:off x="6572520" y="1121040"/>
            <a:ext cx="379440" cy="2246400"/>
          </a:xfrm>
          <a:prstGeom prst="bentConnector2">
            <a:avLst/>
          </a:pr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0"/>
          <p:cNvSpPr/>
          <p:nvPr/>
        </p:nvSpPr>
        <p:spPr>
          <a:xfrm>
            <a:off x="7086600" y="3048120"/>
            <a:ext cx="836640" cy="53208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CDN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11"/>
          <p:cNvSpPr/>
          <p:nvPr/>
        </p:nvSpPr>
        <p:spPr>
          <a:xfrm>
            <a:off x="7086600" y="3886200"/>
            <a:ext cx="836640" cy="532080"/>
          </a:xfrm>
          <a:prstGeom prst="can">
            <a:avLst>
              <a:gd name="adj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DBC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12"/>
          <p:cNvSpPr/>
          <p:nvPr/>
        </p:nvSpPr>
        <p:spPr>
          <a:xfrm flipV="1">
            <a:off x="7924680" y="2360880"/>
            <a:ext cx="265320" cy="951120"/>
          </a:xfrm>
          <a:prstGeom prst="bentConnector2">
            <a:avLst/>
          </a:pr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13"/>
          <p:cNvSpPr/>
          <p:nvPr/>
        </p:nvSpPr>
        <p:spPr>
          <a:xfrm>
            <a:off x="5029200" y="3809880"/>
            <a:ext cx="3427560" cy="2589480"/>
          </a:xfrm>
          <a:prstGeom prst="rect">
            <a:avLst/>
          </a:prstGeom>
          <a:noFill/>
          <a:ln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14"/>
          <p:cNvSpPr/>
          <p:nvPr/>
        </p:nvSpPr>
        <p:spPr>
          <a:xfrm>
            <a:off x="6019920" y="4191120"/>
            <a:ext cx="989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Value of third party caching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Reduces response time for requests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Reduces server load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Improves service resilience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Problem with optimization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Picture 2" descr=""/>
          <p:cNvPicPr/>
          <p:nvPr/>
        </p:nvPicPr>
        <p:blipFill>
          <a:blip r:embed="rId1"/>
          <a:stretch/>
        </p:blipFill>
        <p:spPr>
          <a:xfrm>
            <a:off x="1752480" y="1974240"/>
            <a:ext cx="5180040" cy="366300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762120" y="5867280"/>
            <a:ext cx="693288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When you lower the costs of something, you can oftentimes stimulate greater volume of demand for it. This may not always be useful.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Environmental example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304920" y="2104920"/>
            <a:ext cx="8380440" cy="376092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Environmental example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Picture 2" descr=""/>
          <p:cNvPicPr/>
          <p:nvPr/>
        </p:nvPicPr>
        <p:blipFill>
          <a:blip r:embed="rId1"/>
          <a:stretch/>
        </p:blipFill>
        <p:spPr>
          <a:xfrm>
            <a:off x="1371600" y="2590920"/>
            <a:ext cx="5484960" cy="27417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 service example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2" name="Content Placeholder 6" descr=""/>
          <p:cNvPicPr/>
          <p:nvPr/>
        </p:nvPicPr>
        <p:blipFill>
          <a:blip r:embed="rId1"/>
          <a:stretch/>
        </p:blipFill>
        <p:spPr>
          <a:xfrm>
            <a:off x="152280" y="1905120"/>
            <a:ext cx="8614080" cy="40370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Course logistics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End sem exam syllabus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Everything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Most questions will reference assignments I gave to do in lab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Assignment marks available </a:t>
            </a:r>
            <a:r>
              <a:rPr b="0" lang="en-IN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1"/>
              </a:rPr>
              <a:t>online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Please ensure there are no discrepancies ASAP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End sem marks will be available on the same portal by 29</a:t>
            </a:r>
            <a:r>
              <a:rPr b="0" lang="en-IN" sz="28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</a:t>
            </a: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November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End sem on 27</a:t>
            </a:r>
            <a:r>
              <a:rPr b="0" lang="en-IN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</a:t>
            </a: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November 1600-1900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Venue L7, ERES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 service example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Content Placeholder 3" descr=""/>
          <p:cNvPicPr/>
          <p:nvPr/>
        </p:nvPicPr>
        <p:blipFill>
          <a:blip r:embed="rId1"/>
          <a:stretch/>
        </p:blipFill>
        <p:spPr>
          <a:xfrm>
            <a:off x="734400" y="1600200"/>
            <a:ext cx="7673760" cy="452448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 asset bloat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Content Placeholder 3" descr=""/>
          <p:cNvPicPr/>
          <p:nvPr/>
        </p:nvPicPr>
        <p:blipFill>
          <a:blip r:embed="rId1"/>
          <a:stretch/>
        </p:blipFill>
        <p:spPr>
          <a:xfrm>
            <a:off x="457200" y="1828800"/>
            <a:ext cx="8228160" cy="3664440"/>
          </a:xfrm>
          <a:prstGeom prst="rect">
            <a:avLst/>
          </a:prstGeom>
          <a:ln>
            <a:noFill/>
          </a:ln>
        </p:spPr>
      </p:pic>
      <p:sp>
        <p:nvSpPr>
          <p:cNvPr id="237" name="CustomShape 2"/>
          <p:cNvSpPr/>
          <p:nvPr/>
        </p:nvSpPr>
        <p:spPr>
          <a:xfrm>
            <a:off x="609480" y="5791320"/>
            <a:ext cx="746604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This page requires 13 MB of assets to display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original iMac had 32 MB of memory</a:t>
            </a: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 service bloat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9" name="Content Placeholder 3" descr=""/>
          <p:cNvPicPr/>
          <p:nvPr/>
        </p:nvPicPr>
        <p:blipFill>
          <a:blip r:embed="rId1"/>
          <a:stretch/>
        </p:blipFill>
        <p:spPr>
          <a:xfrm>
            <a:off x="457200" y="1798200"/>
            <a:ext cx="8228160" cy="412848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304920" y="6248520"/>
            <a:ext cx="81518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 Firefox, this text-based article requires 271 requests, totalling 8 MB to retrieve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 layouts for adults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2" name="Picture 2" descr=""/>
          <p:cNvPicPr/>
          <p:nvPr/>
        </p:nvPicPr>
        <p:blipFill>
          <a:blip r:embed="rId1"/>
          <a:stretch/>
        </p:blipFill>
        <p:spPr>
          <a:xfrm>
            <a:off x="601200" y="1600200"/>
            <a:ext cx="7855560" cy="441828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 layouts for children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5" name="Picture 2" descr=""/>
          <p:cNvPicPr/>
          <p:nvPr/>
        </p:nvPicPr>
        <p:blipFill>
          <a:blip r:embed="rId1"/>
          <a:stretch/>
        </p:blipFill>
        <p:spPr>
          <a:xfrm>
            <a:off x="228600" y="1523880"/>
            <a:ext cx="8668440" cy="487548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choice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7" name="Picture 2" descr=""/>
          <p:cNvPicPr/>
          <p:nvPr/>
        </p:nvPicPr>
        <p:blipFill>
          <a:blip r:embed="rId1"/>
          <a:stretch/>
        </p:blipFill>
        <p:spPr>
          <a:xfrm>
            <a:off x="457200" y="1447920"/>
            <a:ext cx="3808440" cy="4799160"/>
          </a:xfrm>
          <a:prstGeom prst="rect">
            <a:avLst/>
          </a:prstGeom>
          <a:ln>
            <a:noFill/>
          </a:ln>
        </p:spPr>
      </p:pic>
      <p:pic>
        <p:nvPicPr>
          <p:cNvPr id="248" name="Picture 4" descr=""/>
          <p:cNvPicPr/>
          <p:nvPr/>
        </p:nvPicPr>
        <p:blipFill>
          <a:blip r:embed="rId2"/>
          <a:stretch/>
        </p:blipFill>
        <p:spPr>
          <a:xfrm>
            <a:off x="5029200" y="1523880"/>
            <a:ext cx="3517920" cy="4722840"/>
          </a:xfrm>
          <a:prstGeom prst="rect">
            <a:avLst/>
          </a:prstGeom>
          <a:ln>
            <a:noFill/>
          </a:ln>
        </p:spPr>
      </p:pic>
      <p:sp>
        <p:nvSpPr>
          <p:cNvPr id="249" name="CustomShape 2"/>
          <p:cNvSpPr/>
          <p:nvPr/>
        </p:nvSpPr>
        <p:spPr>
          <a:xfrm>
            <a:off x="457200" y="6400800"/>
            <a:ext cx="76946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Borrowed from Maciej Ceglowski’s talk, ‘The website obesity crisis’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Conclusion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Optimize your web service for the user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 for your designer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 service design is intensively modular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Anything can connect to anything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With great freedom comes great responsibility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What is the point of each design decision you make for the app?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it to show off?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Then eschew it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Course conclusion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 software, there is no friction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Software can help organize many dreary daily functions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It can make data more accessible, and useful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Software development is now web development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Need not reinvent the wheel unless you have to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Develop away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Today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How do you get your web service to scale up to millions of users?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How do you optimize user experience?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simplest web service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web service is a template hooked up to a database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905120" y="5181480"/>
            <a:ext cx="1446480" cy="60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Database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1905120" y="3124080"/>
            <a:ext cx="1446480" cy="60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Template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5943600" y="4114800"/>
            <a:ext cx="836640" cy="760680"/>
          </a:xfrm>
          <a:prstGeom prst="smileyFace">
            <a:avLst>
              <a:gd name="adj" fmla="val 465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6"/>
          <p:cNvSpPr/>
          <p:nvPr/>
        </p:nvSpPr>
        <p:spPr>
          <a:xfrm flipH="1" rot="16200000">
            <a:off x="3903840" y="2458440"/>
            <a:ext cx="760680" cy="3313440"/>
          </a:xfrm>
          <a:prstGeom prst="bentConnector2">
            <a:avLst/>
          </a:pr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7"/>
          <p:cNvSpPr/>
          <p:nvPr/>
        </p:nvSpPr>
        <p:spPr>
          <a:xfrm flipH="1" flipV="1" rot="5400000">
            <a:off x="3867120" y="3255840"/>
            <a:ext cx="836640" cy="3313440"/>
          </a:xfrm>
          <a:prstGeom prst="bentConnector2">
            <a:avLst/>
          </a:pr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8"/>
          <p:cNvSpPr/>
          <p:nvPr/>
        </p:nvSpPr>
        <p:spPr>
          <a:xfrm>
            <a:off x="2971800" y="4114800"/>
            <a:ext cx="25894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Routing to API endpoints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Limitations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SQL databases don’t permit more than a few hundred simultaneous web connections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App could potentially get to O(100s)-O(1000s) depending on complexity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 failover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 redundancy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Fragile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Service separation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 all users want database access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Separate out web and database services?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1905120" y="3124080"/>
            <a:ext cx="1446480" cy="60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Template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5943600" y="4114800"/>
            <a:ext cx="836640" cy="760680"/>
          </a:xfrm>
          <a:prstGeom prst="smileyFace">
            <a:avLst>
              <a:gd name="adj" fmla="val 465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5"/>
          <p:cNvSpPr/>
          <p:nvPr/>
        </p:nvSpPr>
        <p:spPr>
          <a:xfrm flipH="1" rot="16200000">
            <a:off x="3903840" y="2458440"/>
            <a:ext cx="760680" cy="3313440"/>
          </a:xfrm>
          <a:prstGeom prst="bentConnector2">
            <a:avLst/>
          </a:pr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6"/>
          <p:cNvSpPr/>
          <p:nvPr/>
        </p:nvSpPr>
        <p:spPr>
          <a:xfrm flipH="1" flipV="1" rot="5400000">
            <a:off x="3867120" y="3255840"/>
            <a:ext cx="836640" cy="3313440"/>
          </a:xfrm>
          <a:prstGeom prst="bentConnector2">
            <a:avLst/>
          </a:pr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7"/>
          <p:cNvSpPr/>
          <p:nvPr/>
        </p:nvSpPr>
        <p:spPr>
          <a:xfrm>
            <a:off x="2971800" y="4114800"/>
            <a:ext cx="25894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Routing to API endpoints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8"/>
          <p:cNvSpPr/>
          <p:nvPr/>
        </p:nvSpPr>
        <p:spPr>
          <a:xfrm>
            <a:off x="4343400" y="5257800"/>
            <a:ext cx="1446480" cy="60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Database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9"/>
          <p:cNvSpPr/>
          <p:nvPr/>
        </p:nvSpPr>
        <p:spPr>
          <a:xfrm>
            <a:off x="1905120" y="5257800"/>
            <a:ext cx="1446480" cy="60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 service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10"/>
          <p:cNvSpPr/>
          <p:nvPr/>
        </p:nvSpPr>
        <p:spPr>
          <a:xfrm>
            <a:off x="3352680" y="5562720"/>
            <a:ext cx="989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solidFill>
              <a:srgbClr val="4a7ebb"/>
            </a:solidFill>
            <a:round/>
            <a:headEnd len="med" type="arrow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1"/>
          <p:cNvSpPr/>
          <p:nvPr/>
        </p:nvSpPr>
        <p:spPr>
          <a:xfrm>
            <a:off x="609480" y="6019920"/>
            <a:ext cx="769464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Could use a third party database server, e.g. Oracle, SQL Server, Amazon RDS, DynamoDB etc.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Database server choice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457200" y="1600200"/>
            <a:ext cx="403704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Established technology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 easily scale to 10 million users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Well-worn scalability templates available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4648320" y="1600200"/>
            <a:ext cx="403704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low latency applications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Highly non-relational data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Need schema-less constructs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Need rapid data ingestion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&gt; 1k records/s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Addressing service fragility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457200" y="12654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Load balancing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Have multiple instances of service running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Have a controller balance load across instances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828800" y="2895480"/>
            <a:ext cx="1446480" cy="60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Template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5867280" y="3886200"/>
            <a:ext cx="836640" cy="760680"/>
          </a:xfrm>
          <a:prstGeom prst="smileyFace">
            <a:avLst>
              <a:gd name="adj" fmla="val 465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5"/>
          <p:cNvSpPr/>
          <p:nvPr/>
        </p:nvSpPr>
        <p:spPr>
          <a:xfrm flipH="1" rot="16200000">
            <a:off x="3827520" y="2229840"/>
            <a:ext cx="760680" cy="3313440"/>
          </a:xfrm>
          <a:prstGeom prst="bentConnector2">
            <a:avLst/>
          </a:pr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6"/>
          <p:cNvSpPr/>
          <p:nvPr/>
        </p:nvSpPr>
        <p:spPr>
          <a:xfrm flipH="1" flipV="1" rot="5400000">
            <a:off x="3600000" y="3217680"/>
            <a:ext cx="1217880" cy="3313440"/>
          </a:xfrm>
          <a:prstGeom prst="bentConnector2">
            <a:avLst/>
          </a:prstGeom>
          <a:noFill/>
          <a:ln w="381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7"/>
          <p:cNvSpPr/>
          <p:nvPr/>
        </p:nvSpPr>
        <p:spPr>
          <a:xfrm>
            <a:off x="2895480" y="3886200"/>
            <a:ext cx="25894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Routing to API endpoints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8"/>
          <p:cNvSpPr/>
          <p:nvPr/>
        </p:nvSpPr>
        <p:spPr>
          <a:xfrm>
            <a:off x="6095880" y="5029200"/>
            <a:ext cx="1446480" cy="60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Database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9"/>
          <p:cNvSpPr/>
          <p:nvPr/>
        </p:nvSpPr>
        <p:spPr>
          <a:xfrm>
            <a:off x="3657600" y="5029200"/>
            <a:ext cx="1446480" cy="60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 service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10"/>
          <p:cNvSpPr/>
          <p:nvPr/>
        </p:nvSpPr>
        <p:spPr>
          <a:xfrm>
            <a:off x="5105520" y="5334120"/>
            <a:ext cx="989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solidFill>
              <a:srgbClr val="4a7ebb"/>
            </a:solidFill>
            <a:round/>
            <a:headEnd len="med" type="arrow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11"/>
          <p:cNvSpPr/>
          <p:nvPr/>
        </p:nvSpPr>
        <p:spPr>
          <a:xfrm>
            <a:off x="6095880" y="5943600"/>
            <a:ext cx="1446480" cy="60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Database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12"/>
          <p:cNvSpPr/>
          <p:nvPr/>
        </p:nvSpPr>
        <p:spPr>
          <a:xfrm>
            <a:off x="3657600" y="5943600"/>
            <a:ext cx="1446480" cy="6080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 service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13"/>
          <p:cNvSpPr/>
          <p:nvPr/>
        </p:nvSpPr>
        <p:spPr>
          <a:xfrm>
            <a:off x="5105520" y="6248520"/>
            <a:ext cx="989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solidFill>
              <a:srgbClr val="4a7ebb"/>
            </a:solidFill>
            <a:round/>
            <a:headEnd len="med" type="arrow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14"/>
          <p:cNvSpPr/>
          <p:nvPr/>
        </p:nvSpPr>
        <p:spPr>
          <a:xfrm flipV="1">
            <a:off x="2895480" y="5332680"/>
            <a:ext cx="760680" cy="45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15"/>
          <p:cNvSpPr/>
          <p:nvPr/>
        </p:nvSpPr>
        <p:spPr>
          <a:xfrm>
            <a:off x="2895480" y="5791320"/>
            <a:ext cx="760680" cy="45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36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16"/>
          <p:cNvSpPr/>
          <p:nvPr/>
        </p:nvSpPr>
        <p:spPr>
          <a:xfrm>
            <a:off x="1066680" y="5562720"/>
            <a:ext cx="144648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Load balancer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17"/>
          <p:cNvSpPr/>
          <p:nvPr/>
        </p:nvSpPr>
        <p:spPr>
          <a:xfrm>
            <a:off x="2133720" y="5486400"/>
            <a:ext cx="760680" cy="684360"/>
          </a:xfrm>
          <a:prstGeom prst="flowChartOr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robust, scalable web app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 have scaled both horizontally and vertically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Horizontal = adding multiple instances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Vertical = service separation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Such an app can easily scale to 10k-100ks of users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Containerization offers great possibilities for cheap test horizontal scaling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production scaling, need infrastructure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Application>LibreOffice/5.1.6.2$Linux_X86_64 LibreOffice_project/10m0$Build-2</Application>
  <Words>671</Words>
  <Paragraphs>133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2018-11-08T00:56:47Z</dcterms:created>
  <dc:creator>nisheeth</dc:creator>
  <dc:description/>
  <dc:language>en-IN</dc:language>
  <cp:lastModifiedBy/>
  <dcterms:modified xsi:type="dcterms:W3CDTF">2019-11-14T08:35:54Z</dcterms:modified>
  <cp:revision>22</cp:revision>
  <dc:subject/>
  <dc:title>Course windup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