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0" r:id="rId4"/>
    <p:sldId id="261" r:id="rId5"/>
    <p:sldId id="262" r:id="rId6"/>
    <p:sldId id="287" r:id="rId7"/>
    <p:sldId id="289" r:id="rId8"/>
    <p:sldId id="290" r:id="rId9"/>
    <p:sldId id="29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B3422-07E9-48A8-8E0B-96FBF43B5035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0CCAF-2F15-4120-9E68-A4DA9C3A462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16EDB8-BDC8-41D5-9C79-6E425F3798DB}" type="slidenum">
              <a:rPr lang="en-US"/>
              <a:pPr/>
              <a:t>13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depicts what represntations are for.</a:t>
            </a:r>
          </a:p>
          <a:p>
            <a:r>
              <a:rPr lang="en-US"/>
              <a:t>They are cool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3D38-E488-4D4D-81DD-1387155BC6D7}" type="slidenum">
              <a:rPr lang="en-US"/>
              <a:pPr/>
              <a:t>14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Eysenck’s rubric for separating out representations.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67FD17-F488-495A-A8D0-B28AECC81802}" type="slidenum">
              <a:rPr lang="en-US"/>
              <a:pPr/>
              <a:t>24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dvTT5843c571" charset="0"/>
              </a:rPr>
              <a:t>A sequential button press task was performed using the right hand while it rested on a four-key response pad (</a:t>
            </a:r>
            <a:r>
              <a:rPr lang="en-US" dirty="0" err="1">
                <a:solidFill>
                  <a:srgbClr val="000000"/>
                </a:solidFill>
                <a:latin typeface="AdvTT5843c571" charset="0"/>
              </a:rPr>
              <a:t>Neuroscan</a:t>
            </a:r>
            <a:r>
              <a:rPr lang="en-US" dirty="0">
                <a:solidFill>
                  <a:srgbClr val="000000"/>
                </a:solidFill>
                <a:latin typeface="AdvTT5843c571" charset="0"/>
              </a:rPr>
              <a:t>, Inc.) during two test sessions and five physical practice sessions over 1 week. The button press sequence was 4–2–3–1–3–4–2, with the numbers (1–4) representing digits (index (1), middle (2), ring (3), and little finger (4)) (see </a:t>
            </a:r>
            <a:r>
              <a:rPr lang="en-US" dirty="0">
                <a:solidFill>
                  <a:srgbClr val="0000FF"/>
                </a:solidFill>
                <a:latin typeface="AdvTT5843c571" charset="0"/>
              </a:rPr>
              <a:t>Fig. 1</a:t>
            </a:r>
            <a:r>
              <a:rPr lang="en-US" dirty="0">
                <a:solidFill>
                  <a:srgbClr val="000000"/>
                </a:solidFill>
                <a:latin typeface="AdvTT5843c571" charset="0"/>
              </a:rPr>
              <a:t>). Participants attempted to perform the motor sequence during the two test sessions at a self-paced </a:t>
            </a:r>
            <a:r>
              <a:rPr lang="en-US" dirty="0"/>
              <a:t>NOVEL is either actually pressing (Novel Move) or Imaging Pressing (Novel Image) during an initial session after a brief familiarization period. SKILLED is </a:t>
            </a:r>
            <a:r>
              <a:rPr lang="en-US" dirty="0" err="1"/>
              <a:t>eith</a:t>
            </a:r>
            <a:r>
              <a:rPr lang="en-US" dirty="0"/>
              <a:t> actually pressing (Skilled Move) or Imaging Pressing (Skilled Image) after 5 business days of practice.</a:t>
            </a:r>
          </a:p>
          <a:p>
            <a:endParaRPr lang="en-US" dirty="0"/>
          </a:p>
          <a:p>
            <a:r>
              <a:rPr lang="en-US" dirty="0"/>
              <a:t>Basic findings:  in NOVEL, activations for actual move are greater than for Image; these become more congruent after skilled practice.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2870B-2466-468E-9DE1-FCBABC2DFD72}" type="datetimeFigureOut">
              <a:rPr lang="en-GB" smtClean="0"/>
              <a:pPr/>
              <a:t>05/04/2022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6249-836B-4A51-9196-D386F3F2CB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Learning: Representations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CS786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April 2022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categorization is much more frugal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3 year old knows which is a cat and which is a dog</a:t>
            </a:r>
            <a:endParaRPr lang="en-GB" dirty="0"/>
          </a:p>
        </p:txBody>
      </p:sp>
      <p:pic>
        <p:nvPicPr>
          <p:cNvPr id="41986" name="Picture 2" descr="http://www.dogbreedslist.info/uploads/allimg/dog-pictures/Pomerania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3695700" cy="1847850"/>
          </a:xfrm>
          <a:prstGeom prst="rect">
            <a:avLst/>
          </a:prstGeom>
          <a:noFill/>
        </p:spPr>
      </p:pic>
      <p:pic>
        <p:nvPicPr>
          <p:cNvPr id="41988" name="Picture 4" descr="https://s-media-cache-ak0.pinimg.com/originals/43/94/03/4394032a531d1d3eb6218474ef3aab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743200"/>
            <a:ext cx="2771775" cy="277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resilient to visual differences</a:t>
            </a:r>
            <a:endParaRPr lang="en-GB" dirty="0"/>
          </a:p>
        </p:txBody>
      </p:sp>
      <p:pic>
        <p:nvPicPr>
          <p:cNvPr id="46082" name="Picture 2" descr="https://content1.jdmagicbox.com/comp/bikaner/n3/9999px151.x151.120611123354.n9n3/catalogue/smgs-pet-care-centre-veterinary-college-road-bikaner-pet-shops-for-dogs-v593y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257550" cy="3810000"/>
          </a:xfrm>
          <a:prstGeom prst="rect">
            <a:avLst/>
          </a:prstGeom>
          <a:noFill/>
        </p:spPr>
      </p:pic>
      <p:pic>
        <p:nvPicPr>
          <p:cNvPr id="46086" name="Picture 6" descr="http://adogbreeds.com/wp-content/uploads/2013/02/Shih-Tzu-Dog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3048000"/>
            <a:ext cx="3694834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Similarity is not the only source of category information</a:t>
            </a:r>
            <a:endParaRPr lang="en-GB" dirty="0"/>
          </a:p>
        </p:txBody>
      </p:sp>
      <p:pic>
        <p:nvPicPr>
          <p:cNvPr id="4" name="Picture 2" descr="https://content1.jdmagicbox.com/comp/bikaner/n3/9999px151.x151.120611123354.n9n3/catalogue/smgs-pet-care-centre-veterinary-college-road-bikaner-pet-shops-for-dogs-v593y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62400"/>
            <a:ext cx="1433322" cy="1676400"/>
          </a:xfrm>
          <a:prstGeom prst="rect">
            <a:avLst/>
          </a:prstGeom>
          <a:noFill/>
        </p:spPr>
      </p:pic>
      <p:pic>
        <p:nvPicPr>
          <p:cNvPr id="5" name="Picture 6" descr="http://adogbreeds.com/wp-content/uploads/2013/02/Shih-Tzu-Dog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524156" cy="986219"/>
          </a:xfrm>
          <a:prstGeom prst="rect">
            <a:avLst/>
          </a:prstGeom>
          <a:noFill/>
        </p:spPr>
      </p:pic>
      <p:pic>
        <p:nvPicPr>
          <p:cNvPr id="6" name="Picture 2" descr="http://www.dogbreedslist.info/uploads/allimg/dog-pictures/Pomeranian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2705100" cy="1676400"/>
          </a:xfrm>
          <a:prstGeom prst="rect">
            <a:avLst/>
          </a:prstGeom>
          <a:noFill/>
        </p:spPr>
      </p:pic>
      <p:pic>
        <p:nvPicPr>
          <p:cNvPr id="7" name="Picture 4" descr="https://s-media-cache-ak0.pinimg.com/originals/43/94/03/4394032a531d1d3eb6218474ef3aab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438400"/>
            <a:ext cx="1600200" cy="160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1992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category?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1916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category?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Representation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ahoma" pitchFamily="34" charset="0"/>
              </a:rPr>
              <a:t>“any notation or sign or set of symbols which ‘re-presents’ something to us…that is, stands for something in the absence of that thing”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ahoma" pitchFamily="34" charset="0"/>
              </a:rPr>
              <a:t>objects of the external world (things)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Tahoma" pitchFamily="34" charset="0"/>
              </a:rPr>
              <a:t>objects of the internal world (ideas)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pitchFamily="34" charset="0"/>
              </a:rPr>
              <a:t>The “what” and “how” of representation is critical to most core issues in cognitive psychology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pitchFamily="34" charset="0"/>
              </a:rPr>
              <a:t>implies some storage of information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pitchFamily="34" charset="0"/>
              </a:rPr>
              <a:t>key problem:  what is stored?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Tahoma" pitchFamily="34" charset="0"/>
              </a:rPr>
              <a:t>nature of representation can be revealed through performance, but there are limitations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Types of Representations</a:t>
            </a:r>
          </a:p>
        </p:txBody>
      </p:sp>
      <p:pic>
        <p:nvPicPr>
          <p:cNvPr id="5124" name="Picture 4" descr="repres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5343525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95400" y="4495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maps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971800" y="44958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written language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Tahoma" pitchFamily="34" charset="0"/>
              </a:rPr>
              <a:t>Perceptually-based representations</a:t>
            </a:r>
            <a:endParaRPr lang="en-US" sz="2000" dirty="0"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Imagery</a:t>
            </a:r>
            <a:r>
              <a:rPr lang="en-US" sz="2000" dirty="0">
                <a:latin typeface="Tahoma" pitchFamily="34" charset="0"/>
              </a:rPr>
              <a:t> (encodes </a:t>
            </a:r>
            <a:r>
              <a:rPr lang="en-US" sz="2000" dirty="0" err="1">
                <a:latin typeface="Tahoma" pitchFamily="34" charset="0"/>
              </a:rPr>
              <a:t>visual+spatial</a:t>
            </a:r>
            <a:r>
              <a:rPr lang="en-US" sz="2000" dirty="0">
                <a:latin typeface="Tahoma" pitchFamily="34" charset="0"/>
              </a:rPr>
              <a:t> structure)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ahoma" pitchFamily="34" charset="0"/>
              </a:rPr>
              <a:t>visual (object-based)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Tahoma" pitchFamily="34" charset="0"/>
              </a:rPr>
              <a:t>spatial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Linear Orderings</a:t>
            </a:r>
            <a:r>
              <a:rPr lang="en-US" sz="2000" dirty="0">
                <a:latin typeface="Tahoma" pitchFamily="34" charset="0"/>
              </a:rPr>
              <a:t> (encodes sequence)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Tahoma" pitchFamily="34" charset="0"/>
              </a:rPr>
              <a:t>Meaning-based representations (e</a:t>
            </a:r>
            <a:r>
              <a:rPr lang="en-US" sz="2000" dirty="0">
                <a:latin typeface="Tahoma" pitchFamily="34" charset="0"/>
              </a:rPr>
              <a:t>ncode what is significant about an event)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Propositions </a:t>
            </a:r>
            <a:r>
              <a:rPr lang="en-US" sz="2000" dirty="0">
                <a:latin typeface="Tahoma" pitchFamily="34" charset="0"/>
              </a:rPr>
              <a:t>(code relations ‘linguistically’)</a:t>
            </a:r>
            <a:endParaRPr lang="en-US" sz="2000" dirty="0">
              <a:solidFill>
                <a:schemeClr val="tx2"/>
              </a:solidFill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</a:rPr>
              <a:t>Schemas</a:t>
            </a:r>
            <a:r>
              <a:rPr lang="en-US" sz="2000" dirty="0">
                <a:latin typeface="Tahoma" pitchFamily="34" charset="0"/>
              </a:rPr>
              <a:t> (large, complex units of knowledge)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Tahoma" pitchFamily="34" charset="0"/>
              </a:rPr>
              <a:t>event schemas (scripts)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Tahoma" pitchFamily="34" charset="0"/>
              </a:rPr>
              <a:t>object schemas (concepts)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Tahoma" pitchFamily="34" charset="0"/>
              </a:rPr>
              <a:t>attributes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Tahoma" pitchFamily="34" charset="0"/>
              </a:rPr>
              <a:t>prototypes</a:t>
            </a: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rgbClr val="66FF33"/>
              </a:solidFill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35844" name="Picture 4" descr="bd0655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724400"/>
            <a:ext cx="1827213" cy="1828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debate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andpro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79425"/>
            <a:ext cx="7924800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Images vs. Propositions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Are images really different from propositions?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ahoma" pitchFamily="34" charset="0"/>
              </a:rPr>
              <a:t>YES (</a:t>
            </a:r>
            <a:r>
              <a:rPr lang="en-US" dirty="0" err="1">
                <a:latin typeface="Tahoma" pitchFamily="34" charset="0"/>
              </a:rPr>
              <a:t>Paivio</a:t>
            </a:r>
            <a:r>
              <a:rPr lang="en-US" dirty="0">
                <a:latin typeface="Tahoma" pitchFamily="34" charset="0"/>
              </a:rPr>
              <a:t> dual-coding theory)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ahoma" pitchFamily="34" charset="0"/>
              </a:rPr>
              <a:t>NO (</a:t>
            </a:r>
            <a:r>
              <a:rPr lang="en-US" dirty="0" err="1">
                <a:latin typeface="Tahoma" pitchFamily="34" charset="0"/>
              </a:rPr>
              <a:t>Pylyshyn</a:t>
            </a:r>
            <a:r>
              <a:rPr lang="en-US" dirty="0">
                <a:latin typeface="Tahoma" pitchFamily="34" charset="0"/>
              </a:rPr>
              <a:t>, Anderson &amp; Bower)</a:t>
            </a:r>
          </a:p>
          <a:p>
            <a:pPr>
              <a:lnSpc>
                <a:spcPct val="90000"/>
              </a:lnSpc>
            </a:pPr>
            <a:r>
              <a:rPr lang="en-US" dirty="0"/>
              <a:t>Does imagery have any functional significance?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is the relationship between perception and imagery?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Memory for Visual Images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ahoma" pitchFamily="34" charset="0"/>
              </a:rPr>
              <a:t>Although people are generally good at remembering the general ‘gist’ (meaning) of pictures, memory for picture details is relatively poor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ahoma" pitchFamily="34" charset="0"/>
              </a:rPr>
              <a:t>Representative studies: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ahoma" pitchFamily="34" charset="0"/>
              </a:rPr>
              <a:t>Mandler</a:t>
            </a:r>
            <a:r>
              <a:rPr lang="en-US" sz="2400" dirty="0">
                <a:latin typeface="Tahoma" pitchFamily="34" charset="0"/>
              </a:rPr>
              <a:t> &amp; Ritchey (1977):  study classroom pictures, present with </a:t>
            </a:r>
            <a:r>
              <a:rPr lang="en-US" sz="2400" dirty="0" err="1">
                <a:latin typeface="Tahoma" pitchFamily="34" charset="0"/>
              </a:rPr>
              <a:t>distractors</a:t>
            </a:r>
            <a:r>
              <a:rPr lang="en-US" sz="2400" dirty="0">
                <a:latin typeface="Tahoma" pitchFamily="34" charset="0"/>
              </a:rPr>
              <a:t> (next slide)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ahoma" pitchFamily="34" charset="0"/>
              </a:rPr>
              <a:t>Nickerson &amp; Adams (1979):  people virtually at chance in reproducing the correct configuration of a penny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ahoma" pitchFamily="34" charset="0"/>
              </a:rPr>
              <a:t>Conclusion:  meaning-based representations ARE really different from perceptually-based representations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26" descr="mandl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95325"/>
            <a:ext cx="6858000" cy="54673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Ordering experience into distinct sets</a:t>
            </a:r>
          </a:p>
        </p:txBody>
      </p:sp>
      <p:pic>
        <p:nvPicPr>
          <p:cNvPr id="1026" name="Picture 2" descr="https://www.petmd.com/sites/default/files/petmd-cat-happy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2436668" cy="1600200"/>
          </a:xfrm>
          <a:prstGeom prst="rect">
            <a:avLst/>
          </a:prstGeom>
          <a:noFill/>
        </p:spPr>
      </p:pic>
      <p:pic>
        <p:nvPicPr>
          <p:cNvPr id="1028" name="Picture 4" descr="https://www.what-dog.net/Images/faces2/scroll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Paivio’s Dual-Coding Theory</a:t>
            </a: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ahoma" pitchFamily="34" charset="0"/>
              </a:rPr>
              <a:t>Two basic coding systems:  verbal and nonverbal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ahoma" pitchFamily="34" charset="0"/>
              </a:rPr>
              <a:t>Each is specialized for encoding, storing, organizing and retrieving information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ahoma" pitchFamily="34" charset="0"/>
              </a:rPr>
              <a:t>Each system consists of </a:t>
            </a:r>
            <a:r>
              <a:rPr lang="en-US" sz="2800" dirty="0" err="1">
                <a:latin typeface="Tahoma" pitchFamily="34" charset="0"/>
              </a:rPr>
              <a:t>sensorimotor</a:t>
            </a:r>
            <a:r>
              <a:rPr lang="en-US" sz="2800" dirty="0">
                <a:latin typeface="Tahoma" pitchFamily="34" charset="0"/>
              </a:rPr>
              <a:t> subsystems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ahoma" pitchFamily="34" charset="0"/>
              </a:rPr>
              <a:t>Basic representational units:  </a:t>
            </a:r>
            <a:r>
              <a:rPr lang="en-US" sz="2800" i="1" dirty="0" err="1">
                <a:latin typeface="Tahoma" pitchFamily="34" charset="0"/>
              </a:rPr>
              <a:t>logogens</a:t>
            </a:r>
            <a:r>
              <a:rPr lang="en-US" sz="2800" dirty="0">
                <a:latin typeface="Tahoma" pitchFamily="34" charset="0"/>
              </a:rPr>
              <a:t> and </a:t>
            </a:r>
            <a:r>
              <a:rPr lang="en-US" sz="2800" i="1" dirty="0" err="1">
                <a:latin typeface="Tahoma" pitchFamily="34" charset="0"/>
              </a:rPr>
              <a:t>imagens</a:t>
            </a:r>
            <a:endParaRPr lang="en-US" sz="2800" i="1" dirty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ahoma" pitchFamily="34" charset="0"/>
              </a:rPr>
              <a:t>Systems interconnected by ‘referential links’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aivi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85800"/>
            <a:ext cx="5162550" cy="5981700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05000" y="381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Paivio’s Dual-Coding Theory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ivi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300163"/>
            <a:ext cx="8724900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86800" cy="1143000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Evidence for and against dual-coding theory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66FF33"/>
                </a:solidFill>
              </a:rPr>
              <a:t>FOR</a:t>
            </a:r>
            <a:endParaRPr lang="en-US"/>
          </a:p>
          <a:p>
            <a:r>
              <a:rPr lang="en-US" sz="1800" b="1"/>
              <a:t>Free recall of pictures &gt; words</a:t>
            </a:r>
          </a:p>
          <a:p>
            <a:r>
              <a:rPr lang="en-US" sz="1800" b="1"/>
              <a:t>Concrete words &gt; abstract words</a:t>
            </a:r>
          </a:p>
          <a:p>
            <a:r>
              <a:rPr lang="en-US" sz="1800" b="1"/>
              <a:t>Free recall of words encoded with imagery instructions &gt; pronunciation</a:t>
            </a:r>
          </a:p>
          <a:p>
            <a:r>
              <a:rPr lang="en-US" sz="1800" b="1"/>
              <a:t>Spatial interference effects (Baddeley et al., Brooks)</a:t>
            </a:r>
          </a:p>
          <a:p>
            <a:r>
              <a:rPr lang="en-US" sz="1800" b="1"/>
              <a:t>Hemispheric differences in abstract-concrete word recognition</a:t>
            </a:r>
          </a:p>
          <a:p>
            <a:endParaRPr lang="en-US" sz="1800" b="1"/>
          </a:p>
          <a:p>
            <a:endParaRPr lang="en-US" sz="200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267200" cy="4114800"/>
          </a:xfrm>
          <a:ln w="12700">
            <a:solidFill>
              <a:schemeClr val="tx1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66FF33"/>
                </a:solidFill>
              </a:rPr>
              <a:t>AGAINST</a:t>
            </a:r>
          </a:p>
          <a:p>
            <a:pPr>
              <a:buClr>
                <a:schemeClr val="tx1"/>
              </a:buClr>
            </a:pPr>
            <a:r>
              <a:rPr lang="en-US" sz="2000" b="1"/>
              <a:t>Interactive imagery instructions enhance cued-recall, but separate-imagery instructions do not (enhance relational organization)</a:t>
            </a:r>
          </a:p>
          <a:p>
            <a:pPr>
              <a:buClr>
                <a:schemeClr val="tx1"/>
              </a:buClr>
            </a:pPr>
            <a:r>
              <a:rPr lang="en-US" sz="2000" b="1"/>
              <a:t>Little evidence for cognitive mechanisms of imagery (but see next slides; this may be changing)</a:t>
            </a:r>
            <a:endParaRPr lang="en-US" sz="2000" b="1">
              <a:solidFill>
                <a:srgbClr val="66FF33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375650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57200" y="6172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Lacourse, et al., 2005, </a:t>
            </a:r>
            <a:r>
              <a:rPr lang="en-US" u="sng">
                <a:solidFill>
                  <a:srgbClr val="000000"/>
                </a:solidFill>
              </a:rPr>
              <a:t>Neuroimage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u="sng">
                <a:solidFill>
                  <a:srgbClr val="000000"/>
                </a:solidFill>
              </a:rPr>
              <a:t>27</a:t>
            </a:r>
            <a:r>
              <a:rPr lang="en-US">
                <a:solidFill>
                  <a:srgbClr val="000000"/>
                </a:solidFill>
              </a:rPr>
              <a:t>,  505-519.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62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Motor imagery task produces more congruent activation (compared to actual movement) in motor cortex after practice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057400" y="5181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Songs With Lyrics</a:t>
            </a:r>
            <a:r>
              <a:rPr lang="en-US"/>
              <a:t>	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267200" y="522605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Songs Without Lyrics	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62000" y="6019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Kraemer, et al., </a:t>
            </a:r>
            <a:r>
              <a:rPr lang="en-US" u="sng"/>
              <a:t>Nature</a:t>
            </a:r>
            <a:r>
              <a:rPr lang="en-US"/>
              <a:t>, 2005, </a:t>
            </a:r>
            <a:r>
              <a:rPr lang="en-US" u="sng"/>
              <a:t>434</a:t>
            </a:r>
            <a:r>
              <a:rPr lang="en-US"/>
              <a:t>, 158.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143000" y="304800"/>
            <a:ext cx="647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Auditory Cortex Shows Activation during 5-sec gaps in songs; effect is greater for familiar songs</a:t>
            </a:r>
          </a:p>
        </p:txBody>
      </p:sp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575175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4419600" y="4800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Famil - Unfamil</a:t>
            </a:r>
            <a:endParaRPr lang="en-U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209800" y="48006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Famil - Unfamil</a:t>
            </a:r>
            <a:endParaRPr lang="en-US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6629400" y="1600200"/>
            <a:ext cx="2514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FL=familiar songs w/ lyrics</a:t>
            </a:r>
          </a:p>
          <a:p>
            <a:pPr>
              <a:spcBef>
                <a:spcPct val="50000"/>
              </a:spcBef>
            </a:pPr>
            <a:r>
              <a:rPr lang="en-US" sz="1400"/>
              <a:t>FI=familiar instrumentals</a:t>
            </a:r>
          </a:p>
          <a:p>
            <a:pPr>
              <a:spcBef>
                <a:spcPct val="50000"/>
              </a:spcBef>
            </a:pPr>
            <a:r>
              <a:rPr lang="en-US" sz="1400"/>
              <a:t>UL=unfamiliar songs w/ lyrics</a:t>
            </a:r>
          </a:p>
          <a:p>
            <a:pPr>
              <a:spcBef>
                <a:spcPct val="50000"/>
              </a:spcBef>
            </a:pPr>
            <a:r>
              <a:rPr lang="en-US" sz="1400"/>
              <a:t>UI=unfamiliar instrumentals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Images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latin typeface="Tahoma" pitchFamily="34" charset="0"/>
              </a:rPr>
              <a:t>From psychological studies, results suggest that mental operations on images are similar to mental operations on percepts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Tahoma" pitchFamily="34" charset="0"/>
              </a:rPr>
              <a:t>MENTAL ROTATION</a:t>
            </a:r>
            <a:r>
              <a:rPr lang="en-US" sz="2400" dirty="0">
                <a:latin typeface="Tahoma" pitchFamily="34" charset="0"/>
              </a:rPr>
              <a:t>:  RT to determine if a figure is mirror reversed is related to how much it is rotated (Cooper &amp; </a:t>
            </a:r>
            <a:r>
              <a:rPr lang="en-US" sz="2400" dirty="0" err="1">
                <a:latin typeface="Tahoma" pitchFamily="34" charset="0"/>
              </a:rPr>
              <a:t>Shephard</a:t>
            </a:r>
            <a:r>
              <a:rPr lang="en-US" sz="2400" dirty="0">
                <a:latin typeface="Tahoma" pitchFamily="34" charset="0"/>
              </a:rPr>
              <a:t>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Tahoma" pitchFamily="34" charset="0"/>
              </a:rPr>
              <a:t>IMAGE SCANNING</a:t>
            </a:r>
            <a:r>
              <a:rPr lang="en-US" sz="2400" dirty="0">
                <a:latin typeface="Tahoma" pitchFamily="34" charset="0"/>
              </a:rPr>
              <a:t>:  time to scan between two points is a linear function of the distance between them (</a:t>
            </a:r>
            <a:r>
              <a:rPr lang="en-US" sz="2400" dirty="0" err="1">
                <a:latin typeface="Tahoma" pitchFamily="34" charset="0"/>
              </a:rPr>
              <a:t>Kosslyn</a:t>
            </a:r>
            <a:r>
              <a:rPr lang="en-US" sz="2400" dirty="0">
                <a:latin typeface="Tahoma" pitchFamily="34" charset="0"/>
              </a:rPr>
              <a:t>)</a:t>
            </a:r>
          </a:p>
          <a:p>
            <a:r>
              <a:rPr lang="en-US" sz="2400" b="1" dirty="0">
                <a:latin typeface="Tahoma" pitchFamily="34" charset="0"/>
              </a:rPr>
              <a:t>Images have both visual and spatial properties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26" descr="image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7275" y="381000"/>
            <a:ext cx="4486275" cy="609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hep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71600"/>
            <a:ext cx="4029075" cy="14382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19" name="Picture 3" descr="shep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352800"/>
            <a:ext cx="4114800" cy="2838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90600" y="533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 &amp; Shephard (1973) Mental Rotation Study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kossly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4572000" cy="4548831"/>
          </a:xfrm>
          <a:prstGeom prst="rect">
            <a:avLst/>
          </a:prstGeom>
          <a:noFill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400800" y="1905000"/>
            <a:ext cx="2362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Spatial medium has granularity</a:t>
            </a:r>
            <a:r>
              <a:rPr lang="en-US">
                <a:solidFill>
                  <a:schemeClr val="bg1"/>
                </a:solidFill>
              </a:rPr>
              <a:t>:  RT to decide if rabbit has a visible property (e.g., claws) is faster in the right image (Kosslyn, 1980)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granularity matters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solve this using machine learning?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That’s a major thrust of modern ML</a:t>
            </a:r>
            <a:endParaRPr lang="en-GB" dirty="0"/>
          </a:p>
        </p:txBody>
      </p:sp>
      <p:pic>
        <p:nvPicPr>
          <p:cNvPr id="43010" name="Picture 2" descr="http://adilmoujahid.com/images/cats-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73745"/>
            <a:ext cx="8458200" cy="341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evidence that people have at least two types of knowledge representations</a:t>
            </a:r>
          </a:p>
          <a:p>
            <a:pPr lvl="1"/>
            <a:r>
              <a:rPr lang="en-US" dirty="0" smtClean="0"/>
              <a:t>Propositional</a:t>
            </a:r>
          </a:p>
          <a:p>
            <a:pPr lvl="1"/>
            <a:r>
              <a:rPr lang="en-US" dirty="0" smtClean="0"/>
              <a:t>Imagery-based</a:t>
            </a:r>
          </a:p>
          <a:p>
            <a:r>
              <a:rPr lang="en-US" dirty="0" smtClean="0"/>
              <a:t>How do we define similarity judgments in either case?</a:t>
            </a:r>
          </a:p>
          <a:p>
            <a:r>
              <a:rPr lang="en-US" dirty="0" smtClean="0"/>
              <a:t>How do we make categories using both sources of information?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Similarity-based approaches are data-intensive</a:t>
            </a:r>
            <a:endParaRPr lang="en-GB" dirty="0"/>
          </a:p>
        </p:txBody>
      </p:sp>
      <p:pic>
        <p:nvPicPr>
          <p:cNvPr id="44034" name="Picture 2" descr="Alt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172200" cy="4629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3362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http://adilmoujahid.com/posts/2016/06/introduction-deep-learning-python-caffe/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assuming transfer learning</a:t>
            </a:r>
            <a:endParaRPr lang="en-GB" dirty="0"/>
          </a:p>
        </p:txBody>
      </p:sp>
      <p:pic>
        <p:nvPicPr>
          <p:cNvPr id="45058" name="Picture 2" descr="Alt 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384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 classification fails gracelessly</a:t>
            </a:r>
            <a:endParaRPr lang="en-GB" dirty="0"/>
          </a:p>
        </p:txBody>
      </p:sp>
      <p:pic>
        <p:nvPicPr>
          <p:cNvPr id="4" name="Content Placeholder 3" descr="1 1DBB14UzotqdvCe812j8AQ@2x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7419" y="1600200"/>
            <a:ext cx="494916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419600" y="63362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https://arxiv.org/pdf/1811.11553.pdf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for the simplest of causes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130" y="1600200"/>
            <a:ext cx="56077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for the simplest of causes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Untransformed images are classified with 98% and 100% accuracy</a:t>
            </a:r>
          </a:p>
          <a:p>
            <a:r>
              <a:rPr lang="en-US" dirty="0" smtClean="0"/>
              <a:t>Transformed image accuracy drops enormously </a:t>
            </a:r>
          </a:p>
          <a:p>
            <a:r>
              <a:rPr lang="en-US" dirty="0" smtClean="0"/>
              <a:t>Human performance is unaffected</a:t>
            </a:r>
          </a:p>
          <a:p>
            <a:r>
              <a:rPr lang="en-US" dirty="0" smtClean="0"/>
              <a:t>Humans know when they are going to have trouble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605" y="1600200"/>
            <a:ext cx="36377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Ordering experience into distinct sets</a:t>
            </a:r>
          </a:p>
        </p:txBody>
      </p:sp>
      <p:pic>
        <p:nvPicPr>
          <p:cNvPr id="1026" name="Picture 2" descr="https://www.petmd.com/sites/default/files/petmd-cat-happy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2436668" cy="1600200"/>
          </a:xfrm>
          <a:prstGeom prst="rect">
            <a:avLst/>
          </a:prstGeom>
          <a:noFill/>
        </p:spPr>
      </p:pic>
      <p:pic>
        <p:nvPicPr>
          <p:cNvPr id="1028" name="Picture 4" descr="https://www.what-dog.net/Images/faces2/scroll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959</Words>
  <Application>Microsoft Office PowerPoint</Application>
  <PresentationFormat>On-screen Show (4:3)</PresentationFormat>
  <Paragraphs>115</Paragraphs>
  <Slides>30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Learning: Representations</vt:lpstr>
      <vt:lpstr>Categorization</vt:lpstr>
      <vt:lpstr>Can solve this using machine learning?</vt:lpstr>
      <vt:lpstr>Similarity-based approaches are data-intensive</vt:lpstr>
      <vt:lpstr>Even assuming transfer learning</vt:lpstr>
      <vt:lpstr>Machine classification fails gracelessly</vt:lpstr>
      <vt:lpstr>… and for the simplest of causes</vt:lpstr>
      <vt:lpstr>… and for the simplest of causes</vt:lpstr>
      <vt:lpstr>Categorization</vt:lpstr>
      <vt:lpstr>Human categorization is much more frugal</vt:lpstr>
      <vt:lpstr>And resilient to visual differences</vt:lpstr>
      <vt:lpstr>Similarity is not the only source of category information</vt:lpstr>
      <vt:lpstr>Representation</vt:lpstr>
      <vt:lpstr>Types of Representations</vt:lpstr>
      <vt:lpstr>The big debate</vt:lpstr>
      <vt:lpstr>Slide 16</vt:lpstr>
      <vt:lpstr>Images vs. Propositions</vt:lpstr>
      <vt:lpstr>Memory for Visual Images</vt:lpstr>
      <vt:lpstr>Slide 19</vt:lpstr>
      <vt:lpstr>Paivio’s Dual-Coding Theory</vt:lpstr>
      <vt:lpstr>Slide 21</vt:lpstr>
      <vt:lpstr>Slide 22</vt:lpstr>
      <vt:lpstr>Evidence for and against dual-coding theory</vt:lpstr>
      <vt:lpstr>Slide 24</vt:lpstr>
      <vt:lpstr>Slide 25</vt:lpstr>
      <vt:lpstr>Structure of Images</vt:lpstr>
      <vt:lpstr>Slide 27</vt:lpstr>
      <vt:lpstr>Slide 28</vt:lpstr>
      <vt:lpstr>Image granularity matters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Representations</dc:title>
  <dc:creator>nisheeth</dc:creator>
  <cp:lastModifiedBy>nisheeth</cp:lastModifiedBy>
  <cp:revision>3</cp:revision>
  <dcterms:created xsi:type="dcterms:W3CDTF">2019-03-01T01:51:12Z</dcterms:created>
  <dcterms:modified xsi:type="dcterms:W3CDTF">2022-04-05T02:13:52Z</dcterms:modified>
</cp:coreProperties>
</file>