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70" r:id="rId5"/>
    <p:sldId id="271" r:id="rId6"/>
    <p:sldId id="274" r:id="rId7"/>
    <p:sldId id="273" r:id="rId8"/>
    <p:sldId id="275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54" autoAdjust="0"/>
  </p:normalViewPr>
  <p:slideViewPr>
    <p:cSldViewPr>
      <p:cViewPr varScale="1">
        <p:scale>
          <a:sx n="74" d="100"/>
          <a:sy n="74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2B6D7-5DD7-467C-A05F-02281245A6F5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90BDC-22EC-43EA-87B4-5DB053BDEF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F6DE0-E44A-4372-B5BD-25F8972B0F20}" type="slidenum">
              <a:rPr lang="en-US"/>
              <a:pPr/>
              <a:t>2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B7314-AF31-4ECF-AFE9-E2817FED66CB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477E-5657-40FC-9B93-E69C441223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neurobiology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CS786</a:t>
            </a:r>
          </a:p>
          <a:p>
            <a:r>
              <a:rPr lang="en-US" dirty="0" smtClean="0"/>
              <a:t>Mar 29</a:t>
            </a:r>
            <a:r>
              <a:rPr lang="en-US" baseline="30000" dirty="0" smtClean="0"/>
              <a:t>th</a:t>
            </a:r>
            <a:r>
              <a:rPr lang="en-US" dirty="0" smtClean="0"/>
              <a:t> 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11188" y="2552700"/>
            <a:ext cx="7926387" cy="2747963"/>
            <a:chOff x="521" y="1389"/>
            <a:chExt cx="4993" cy="1731"/>
          </a:xfrm>
        </p:grpSpPr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1565" y="2840"/>
              <a:ext cx="272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742" y="2870"/>
              <a:ext cx="4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2000"/>
                <a:t>time</a:t>
              </a:r>
              <a:endParaRPr lang="en-US" sz="2000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245" y="2614"/>
              <a:ext cx="1270" cy="181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2880" y="2433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2562" y="1797"/>
              <a:ext cx="63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AU"/>
                <a:t>Brain </a:t>
              </a:r>
            </a:p>
            <a:p>
              <a:pPr algn="ctr"/>
              <a:r>
                <a:rPr lang="en-AU"/>
                <a:t>damage</a:t>
              </a:r>
            </a:p>
            <a:p>
              <a:pPr algn="ctr"/>
              <a:r>
                <a:rPr lang="en-AU"/>
                <a:t> occurs</a:t>
              </a:r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>
              <a:off x="3408" y="2296"/>
              <a:ext cx="425" cy="4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 rot="16200000" flipH="1">
              <a:off x="1884" y="2294"/>
              <a:ext cx="425" cy="4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560" y="1389"/>
              <a:ext cx="1954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AU" sz="2400"/>
                <a:t>Anterograde amnesia</a:t>
              </a:r>
            </a:p>
            <a:p>
              <a:pPr algn="ctr"/>
              <a:r>
                <a:rPr lang="en-AU" sz="2000"/>
                <a:t>Cannot later remember </a:t>
              </a:r>
            </a:p>
            <a:p>
              <a:pPr algn="ctr"/>
              <a:r>
                <a:rPr lang="en-AU" sz="2000"/>
                <a:t>events that occur </a:t>
              </a:r>
            </a:p>
            <a:p>
              <a:pPr algn="ctr"/>
              <a:r>
                <a:rPr lang="en-AU" sz="2000"/>
                <a:t>after brain damage</a:t>
              </a:r>
              <a:endParaRPr lang="en-US" sz="2000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521" y="1389"/>
              <a:ext cx="1858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AU" sz="2400"/>
                <a:t>Retrograde amnesia</a:t>
              </a:r>
            </a:p>
            <a:p>
              <a:pPr algn="ctr"/>
              <a:r>
                <a:rPr lang="en-AU" sz="2000"/>
                <a:t>Cannot remember </a:t>
              </a:r>
            </a:p>
            <a:p>
              <a:pPr algn="ctr"/>
              <a:r>
                <a:rPr lang="en-AU" sz="2000"/>
                <a:t>events prior to </a:t>
              </a:r>
            </a:p>
            <a:p>
              <a:pPr algn="ctr"/>
              <a:r>
                <a:rPr lang="en-AU" sz="2000"/>
                <a:t>brain damage</a:t>
              </a:r>
              <a:endParaRPr lang="en-US" sz="2000"/>
            </a:p>
          </p:txBody>
        </p:sp>
      </p:grp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116013" y="404813"/>
            <a:ext cx="7469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4400"/>
              <a:t>Amnesias = memory disorder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fortuitous discovery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H.M. suffered from epilepsy from a young age</a:t>
            </a:r>
          </a:p>
          <a:p>
            <a:r>
              <a:rPr lang="en-US" dirty="0" smtClean="0"/>
              <a:t>Operated upon for treatment</a:t>
            </a:r>
          </a:p>
          <a:p>
            <a:r>
              <a:rPr lang="en-US" dirty="0" smtClean="0"/>
              <a:t>Post-op presented with a pure case of anterograde amnesia</a:t>
            </a:r>
          </a:p>
          <a:p>
            <a:r>
              <a:rPr lang="en-US" dirty="0" smtClean="0"/>
              <a:t>Demonstrated criticality of hippocampus for memory formation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324600"/>
            <a:ext cx="800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https://www.newyorker.com/books/page-turner/the-man-who-forgot-everything</a:t>
            </a:r>
            <a:endParaRPr lang="en-GB" dirty="0"/>
          </a:p>
        </p:txBody>
      </p:sp>
      <p:sp>
        <p:nvSpPr>
          <p:cNvPr id="1026" name="AutoShape 2" descr="Image result for henry molais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henry molais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Image result for henry molai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100" y="1676400"/>
            <a:ext cx="2857500" cy="1714500"/>
          </a:xfrm>
          <a:prstGeom prst="rect">
            <a:avLst/>
          </a:prstGeom>
          <a:noFill/>
        </p:spPr>
      </p:pic>
      <p:pic>
        <p:nvPicPr>
          <p:cNvPr id="1032" name="Picture 8" descr="Image result for hippocamp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581400"/>
            <a:ext cx="2649167" cy="256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Hippocampus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698" name="Picture 2" descr="https://upload.wikimedia.org/wikipedia/commons/2/25/CajalHippocampus_%28modified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420988" cy="45624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6324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Phenomenally interesting anatomical structure; crucial for forming representations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Firing patterns of 8 place cells recorded from CA1 in a rat</a:t>
            </a:r>
            <a:endParaRPr lang="en-GB" dirty="0"/>
          </a:p>
        </p:txBody>
      </p:sp>
      <p:pic>
        <p:nvPicPr>
          <p:cNvPr id="30722" name="Picture 2" descr="https://upload.wikimedia.org/wikipedia/commons/5/5e/Place_Cell_Spiking_Activity_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819400"/>
            <a:ext cx="5676900" cy="3826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Hippocampus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698" name="Picture 2" descr="https://upload.wikimedia.org/wikipedia/commons/2/25/CajalHippocampus_%28modified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420988" cy="45624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6324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Phenomenally interesting anatomical structure; crucial for forming representations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886200" y="4191000"/>
            <a:ext cx="1600200" cy="1143000"/>
          </a:xfrm>
          <a:prstGeom prst="ellipse">
            <a:avLst/>
          </a:prstGeom>
          <a:noFill/>
          <a:ln w="762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place cells, but embed Euclidean space assumptions</a:t>
            </a:r>
          </a:p>
          <a:p>
            <a:r>
              <a:rPr lang="en-US" dirty="0" smtClean="0"/>
              <a:t>Encode spatial firing fields at equal distances from neighbors</a:t>
            </a:r>
          </a:p>
          <a:p>
            <a:r>
              <a:rPr lang="en-US" dirty="0" smtClean="0"/>
              <a:t>As if neurons are sensitive to an underlying triangular coordinate system</a:t>
            </a:r>
            <a:endParaRPr lang="en-GB" dirty="0"/>
          </a:p>
        </p:txBody>
      </p:sp>
      <p:pic>
        <p:nvPicPr>
          <p:cNvPr id="31748" name="Picture 4" descr="https://upload.wikimedia.org/wikipedia/commons/4/4c/Grid_cell_image_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76400"/>
            <a:ext cx="4497875" cy="3524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86400" y="5181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 dots indicate location of rat in physical space when the grid cell fires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Hippocampus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698" name="Picture 2" descr="https://upload.wikimedia.org/wikipedia/commons/2/25/CajalHippocampus_%28modified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420988" cy="45624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6324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Phenomenally interesting anatomical structure; crucial for forming representations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295400" y="2133600"/>
            <a:ext cx="1600200" cy="1143000"/>
          </a:xfrm>
          <a:prstGeom prst="ellipse">
            <a:avLst/>
          </a:prstGeom>
          <a:noFill/>
          <a:ln w="762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direction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 when animal’s head turns in a particular direction</a:t>
            </a:r>
          </a:p>
          <a:p>
            <a:pPr lvl="1"/>
            <a:r>
              <a:rPr lang="en-US" dirty="0" smtClean="0"/>
              <a:t>Tend to lead the actual head movement by about 100 ms</a:t>
            </a:r>
          </a:p>
          <a:p>
            <a:r>
              <a:rPr lang="en-US" dirty="0" smtClean="0"/>
              <a:t>HD system interacts with place cells to generate spatial map of environment?</a:t>
            </a:r>
          </a:p>
          <a:p>
            <a:r>
              <a:rPr lang="en-US" dirty="0" smtClean="0"/>
              <a:t>Operates coherently during REM sleep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201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Memory neurobiology</vt:lpstr>
      <vt:lpstr>Slide 2</vt:lpstr>
      <vt:lpstr>A fortuitous discovery</vt:lpstr>
      <vt:lpstr>Hippocampus</vt:lpstr>
      <vt:lpstr>Place cells</vt:lpstr>
      <vt:lpstr>Hippocampus</vt:lpstr>
      <vt:lpstr>Grid cells</vt:lpstr>
      <vt:lpstr>Hippocampus</vt:lpstr>
      <vt:lpstr>Head direction cells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neurobiology</dc:title>
  <dc:creator>nisheeth</dc:creator>
  <cp:lastModifiedBy>nisheeth</cp:lastModifiedBy>
  <cp:revision>8</cp:revision>
  <dcterms:created xsi:type="dcterms:W3CDTF">2019-04-16T00:44:41Z</dcterms:created>
  <dcterms:modified xsi:type="dcterms:W3CDTF">2022-03-29T03:27:51Z</dcterms:modified>
</cp:coreProperties>
</file>