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32F4-B9BF-4249-BCC0-B98ABF57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F0A07-E329-48AF-A08E-F1946858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49C0-7206-4043-8E77-6AB9D79F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DDB4C-5A8C-460D-A7DB-A4E538E7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829A-F37F-4A98-8726-058A7FF3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1AA5-D1A6-47F2-9A1B-0B4D64EB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490BF-77D0-4E03-B0F6-4124AF1D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46AA9-B151-4643-BC8B-08AED478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3599-B31E-43D9-AB7C-90968EF3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EA3A-46AD-4265-A985-E6ED94ED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4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8D922-2EF3-4F1A-8506-60F9A5E39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78E9-A328-430A-B156-89A1607A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678E-DC74-4F5E-9C67-824A6604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32F6-B12D-4D47-AB6F-63763D71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9F85-4A64-4E51-9789-F47A8024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B971-BD7F-45E0-9DCD-E8539080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D520-1213-4C29-A268-ECB6D90E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305C-C966-403B-B011-10EFF210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92E3-864D-474A-B5C6-4B5570B1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6D67-8D6E-451D-A517-A185C02D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68CA-BCA3-40FB-8D15-D967E4D2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29D7-C071-4DF1-BB5D-694549E8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5EB80-7AAA-4F01-B947-E9E3A79F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B386-89E1-492A-B3A9-CF7C9D2E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0CAB-5583-483E-A3D8-8F52E24D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E669-09D2-4932-9E1F-D2063E74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337F-84BB-424B-8838-DF8AFDB50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F5226-4A8E-4EA4-8970-B5F8289BE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D1677-0A55-421F-99B4-0346ABC6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AFEC1-0221-4E8A-9D40-D34F70A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50FD-742E-4162-8EAD-8B53B300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99BC-20C6-46C6-8448-0C24B550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AA488-244D-4A93-AEE0-7A764FF3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9BF2-07C2-49EA-97D2-C11123255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11E5B-250D-41CE-A31A-D9EAF215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75581-8587-477B-A3EE-8D0A499A8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E0AD5-78C3-4F0E-B244-1C97E651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C0457-E324-4024-9E84-7D2CA619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3A23C-0201-4BD0-8A6E-D8A9EAF3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C503-7F8E-41C8-A2AB-78F6CA20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DBDC4-33E1-45B8-849C-1605C666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BCCB5-EDF1-4D61-88A1-49DFFF1F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8F2DF-375B-43D7-B830-30C9B027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2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B9D96-1F2D-42E6-8E06-6C32ED8B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F82-A2FB-4248-8881-1DFB76C8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E34A3-78B8-4727-85BB-B7AF621A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253D-5C6C-42AD-B7E1-F8B0C7DB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90F8-20AE-4A23-8FAE-B88436AA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439CD-DCBE-410D-A93F-613B5B0F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1DFDE-352C-482F-AC00-AFA2C760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1101C-E8BE-4F9A-996F-D6C204EA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C892D-A7BC-41B0-BCB0-2252DF9D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9E2E-635A-4C46-94BC-3FF9AF6C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15A75-C3E6-4794-A760-4C72A3CB7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D600-C9E4-4BD5-A05F-EAACCFE28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82788-D66B-446C-82A0-D4E258D8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48842-492A-4E6F-BAB4-8A8FC460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AA53-CB37-484F-BB7C-71128CC8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A7C25-996B-4B71-8015-92E54C51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5C369-860A-4988-8F8E-27C8ED9B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CB57-C910-4B88-85E8-4D2E3C61E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6785-D262-48AD-B5C5-E00ED6C35E5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F488F-219C-4110-98E5-B5E7CEC83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0A31-D694-403B-9800-D459E09C1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CD62-678C-4C3E-A4E3-31EF3874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99D5-0D74-496B-B1AE-7A7A2B59C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Law-Gold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0347B-5BA2-4183-8A7E-7938775F6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CS786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March 2022</a:t>
            </a:r>
          </a:p>
        </p:txBody>
      </p:sp>
    </p:spTree>
    <p:extLst>
      <p:ext uri="{BB962C8B-B14F-4D97-AF65-F5344CB8AC3E}">
        <p14:creationId xmlns:p14="http://schemas.microsoft.com/office/powerpoint/2010/main" val="180549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fit for the behavioral data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792" y="1524000"/>
            <a:ext cx="75292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tuning weights vary?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Graph plots neuron weights on y-axis and directional tuning on x-axis</a:t>
            </a:r>
          </a:p>
          <a:p>
            <a:r>
              <a:rPr lang="en-US" dirty="0"/>
              <a:t>This plot shows the optimal weights to discriminate motion directions 180 degrees apart</a:t>
            </a:r>
          </a:p>
          <a:p>
            <a:r>
              <a:rPr lang="en-US" dirty="0"/>
              <a:t>Some neurons (not all) learn that direction 0 should get high positive weights and direction 180 should get high negative weights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2209801"/>
            <a:ext cx="2714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Model LIP headed the right way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8153400" cy="26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6324600" cy="28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discrimination task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606" y="1676400"/>
            <a:ext cx="71681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Perceptual learning is hyper-specific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Training with horizontal </a:t>
            </a:r>
            <a:r>
              <a:rPr lang="en-US" dirty="0" err="1"/>
              <a:t>Vernier</a:t>
            </a:r>
            <a:r>
              <a:rPr lang="en-US" dirty="0"/>
              <a:t> scales can improve discrimination threshold 6-fold</a:t>
            </a:r>
          </a:p>
          <a:p>
            <a:r>
              <a:rPr lang="en-US" dirty="0"/>
              <a:t>But horizontal training does not translate to vertical direction</a:t>
            </a:r>
            <a:endParaRPr lang="en-GB" dirty="0"/>
          </a:p>
        </p:txBody>
      </p:sp>
      <p:pic>
        <p:nvPicPr>
          <p:cNvPr id="21506" name="Picture 2" descr="https://upload.wikimedia.org/wikipedia/commons/f/fb/Vernier-anim-03nov2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971800"/>
            <a:ext cx="321945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specificity predictions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r>
              <a:rPr lang="en-US" dirty="0"/>
              <a:t>Infrequently seen directions show less learning</a:t>
            </a:r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2438400"/>
            <a:ext cx="6562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predicts differential sensitization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1"/>
            <a:ext cx="65532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Sensory-motor association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688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Perceptual sensitivity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1"/>
            <a:ext cx="762415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(Law &amp; Gold, 2009)</a:t>
            </a:r>
            <a:endParaRPr lang="en-GB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rs.els-cdn.com/content/image/1-s2.0-S0301008212000755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776246"/>
            <a:ext cx="8284243" cy="47769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5879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(Gold &amp; Ding, 2013)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Perceptual learning as decision-making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1"/>
            <a:ext cx="762415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(Law &amp; Gold, 2009)</a:t>
            </a:r>
            <a:endParaRPr lang="en-GB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representation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MT modeled as a population of 7200 neurons</a:t>
            </a:r>
          </a:p>
          <a:p>
            <a:pPr lvl="1"/>
            <a:r>
              <a:rPr lang="en-US" dirty="0"/>
              <a:t>200 for each of 36 evenly spaced directions in the 2D plane</a:t>
            </a:r>
          </a:p>
          <a:p>
            <a:pPr lvl="1"/>
            <a:r>
              <a:rPr lang="en-US" dirty="0"/>
              <a:t>Trial-by-trial stimulus responses fixed using neuronal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09800"/>
            <a:ext cx="2419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neuron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neuron’s response to a given stimulus modeled as Gaussian with mean </a:t>
            </a:r>
            <a:r>
              <a:rPr lang="en-US" i="1" dirty="0"/>
              <a:t>m</a:t>
            </a:r>
          </a:p>
          <a:p>
            <a:endParaRPr lang="en-US" i="1" dirty="0"/>
          </a:p>
          <a:p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k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dirty="0"/>
              <a:t>is spiking response at 0% coherence</a:t>
            </a:r>
          </a:p>
          <a:p>
            <a:pPr lvl="1"/>
            <a:r>
              <a:rPr lang="en-US" i="1" dirty="0"/>
              <a:t>k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is spiking response at 100% coherence in null direction</a:t>
            </a:r>
          </a:p>
          <a:p>
            <a:pPr lvl="1"/>
            <a:r>
              <a:rPr lang="en-US" i="1" dirty="0"/>
              <a:t>k</a:t>
            </a:r>
            <a:r>
              <a:rPr lang="en-US" i="1" baseline="-25000" dirty="0"/>
              <a:t>p</a:t>
            </a:r>
            <a:r>
              <a:rPr lang="en-US" i="1" dirty="0"/>
              <a:t> </a:t>
            </a:r>
            <a:r>
              <a:rPr lang="en-US" dirty="0"/>
              <a:t>is spiking response at 100% coherence in preferred direction</a:t>
            </a:r>
          </a:p>
          <a:p>
            <a:pPr lvl="1"/>
            <a:r>
              <a:rPr lang="en-US" dirty="0"/>
              <a:t> COH is coherence as a fraction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l-GR" i="1" dirty="0"/>
              <a:t>Θ</a:t>
            </a:r>
            <a:r>
              <a:rPr lang="en-US" i="1" dirty="0"/>
              <a:t> </a:t>
            </a:r>
            <a:r>
              <a:rPr lang="en-US" dirty="0"/>
              <a:t>is the neuron’s preferred direction</a:t>
            </a:r>
            <a:endParaRPr lang="en-US" i="1" dirty="0"/>
          </a:p>
          <a:p>
            <a:pPr lvl="1">
              <a:buNone/>
            </a:pPr>
            <a:endParaRPr lang="en-GB" i="1" dirty="0"/>
          </a:p>
        </p:txBody>
      </p:sp>
      <p:pic>
        <p:nvPicPr>
          <p:cNvPr id="34818" name="Picture 2" descr="https://latex.codecogs.com/png.latex?%5Cdpi%7B300%7D%20m%20%3D%20T%5C%7Bk_0%20&amp;plus;%20COH%20%5Bk_n%20&amp;plus;%20%28k_p%20-%20k_n%29f%28%5Ctheta%7C%5CTheta%29%5D%5C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1"/>
            <a:ext cx="7162800" cy="427029"/>
          </a:xfrm>
          <a:prstGeom prst="rect">
            <a:avLst/>
          </a:prstGeom>
          <a:noFill/>
        </p:spPr>
      </p:pic>
      <p:pic>
        <p:nvPicPr>
          <p:cNvPr id="34820" name="Picture 4" descr="https://latex.codecogs.com/png.latex?%5Cdpi%7B300%7D%20f%28%5Ctheta%7C%5CTheta%29%20%3D%20e%5E%7B%5Cfrac%7B-%28%5Ctheta%20-%20%5CTheta%29%5E2%7D%7B2%5Csigma_%7B%5Ctheta%7D%5E2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3124201"/>
            <a:ext cx="2722123" cy="70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Interneuron 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Neurons with shared direction tuning should fire frequently together</a:t>
            </a:r>
          </a:p>
          <a:p>
            <a:r>
              <a:rPr lang="en-US" dirty="0"/>
              <a:t>Equally excitable neurons should fire frequently together</a:t>
            </a:r>
          </a:p>
          <a:p>
            <a:r>
              <a:rPr lang="en-US" dirty="0"/>
              <a:t>So neuron spiking rates should be correlated, based on similarity in</a:t>
            </a:r>
          </a:p>
          <a:p>
            <a:pPr lvl="1"/>
            <a:r>
              <a:rPr lang="en-US" dirty="0"/>
              <a:t> directional tuning </a:t>
            </a:r>
          </a:p>
          <a:p>
            <a:pPr lvl="1"/>
            <a:r>
              <a:rPr lang="en-US" dirty="0"/>
              <a:t>motion sensitivity</a:t>
            </a:r>
          </a:p>
          <a:p>
            <a:endParaRPr lang="en-GB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6" y="5800726"/>
            <a:ext cx="3133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4648201"/>
            <a:ext cx="4629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variable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constructed by pooling neuronal responses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6172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Pooled neuronal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 7200 bit vector </a:t>
            </a:r>
            <a:r>
              <a:rPr lang="en-US" b="1" dirty="0"/>
              <a:t>x</a:t>
            </a:r>
          </a:p>
          <a:p>
            <a:endParaRPr lang="en-US" dirty="0"/>
          </a:p>
          <a:p>
            <a:r>
              <a:rPr lang="en-US" dirty="0"/>
              <a:t>Here, </a:t>
            </a:r>
            <a:r>
              <a:rPr lang="en-US" b="1" dirty="0"/>
              <a:t>r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="1" dirty="0" err="1"/>
              <a:t>z</a:t>
            </a:r>
            <a:r>
              <a:rPr lang="en-US" dirty="0"/>
              <a:t>, </a:t>
            </a:r>
            <a:r>
              <a:rPr lang="en-US" b="1" dirty="0"/>
              <a:t>z </a:t>
            </a:r>
            <a:r>
              <a:rPr lang="en-US" dirty="0"/>
              <a:t>~ N(0,1) and U is the square root of the correlation matrix</a:t>
            </a:r>
          </a:p>
          <a:p>
            <a:r>
              <a:rPr lang="en-US" dirty="0"/>
              <a:t>All neuron responses pooled to yield decision variable  corrupted by decision noise</a:t>
            </a:r>
            <a:endParaRPr lang="en-GB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25092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latex.codecogs.com/png.latex?%5Cdpi%7B300%7D%20y%20%3D%20%5Csum_i%5E%7B%5Ctext%7Bneurons%7D%7D%20w_ix_i%20&amp;plus;%20%5Cmathcal%7BN%7D%280%2C25%29%20&amp;plus;%20%5Cmathcal%7BN%7D%20%280%2C%202y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105400"/>
            <a:ext cx="5410200" cy="92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magic sauce: weight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reinforcement learning</a:t>
            </a:r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2457450"/>
            <a:ext cx="7267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neurons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Prediction error</a:t>
            </a:r>
          </a:p>
          <a:p>
            <a:endParaRPr lang="en-US" dirty="0"/>
          </a:p>
          <a:p>
            <a:r>
              <a:rPr lang="en-US" dirty="0"/>
              <a:t>C is -1 for left, +1 for right</a:t>
            </a:r>
          </a:p>
          <a:p>
            <a:r>
              <a:rPr lang="en-US" dirty="0"/>
              <a:t>r is whether there was success or not on the trial</a:t>
            </a:r>
          </a:p>
          <a:p>
            <a:r>
              <a:rPr lang="en-US" dirty="0"/>
              <a:t>E[r] is the predicted probability of responding correctly given the pooled MT responses y</a:t>
            </a:r>
          </a:p>
          <a:p>
            <a:r>
              <a:rPr lang="en-US" b="1" dirty="0"/>
              <a:t>x </a:t>
            </a:r>
            <a:r>
              <a:rPr lang="en-US" dirty="0"/>
              <a:t>is the vector of MT responses</a:t>
            </a:r>
          </a:p>
          <a:p>
            <a:r>
              <a:rPr lang="en-US" dirty="0"/>
              <a:t>E[x] is the vector of baseline MT responses</a:t>
            </a:r>
          </a:p>
          <a:p>
            <a:r>
              <a:rPr lang="en-US" dirty="0"/>
              <a:t>M = 1, n = 0 for the most successful rule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365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Law-Gold model</vt:lpstr>
      <vt:lpstr>The model</vt:lpstr>
      <vt:lpstr>Sensory representation</vt:lpstr>
      <vt:lpstr>Individual neuron model</vt:lpstr>
      <vt:lpstr>Interneuron correlations</vt:lpstr>
      <vt:lpstr>Decision variable construction</vt:lpstr>
      <vt:lpstr>Pooled neuronal responses</vt:lpstr>
      <vt:lpstr>The magic sauce: weight learning</vt:lpstr>
      <vt:lpstr>Reinforcement learning in neurons</vt:lpstr>
      <vt:lpstr>Good fit for the behavioral data</vt:lpstr>
      <vt:lpstr>How did the tuning weights vary?</vt:lpstr>
      <vt:lpstr>Model LIP headed the right way</vt:lpstr>
      <vt:lpstr>Fine discrimination task</vt:lpstr>
      <vt:lpstr>Perceptual learning is hyper-specific</vt:lpstr>
      <vt:lpstr>Training specificity predictions</vt:lpstr>
      <vt:lpstr>Model predicts differential sensitization</vt:lpstr>
      <vt:lpstr>The model</vt:lpstr>
      <vt:lpstr>Perceptual learning as decision-making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Law-Gold model</dc:title>
  <dc:creator>Nisheeth Srivastava</dc:creator>
  <cp:lastModifiedBy>Nisheeth Srivastava</cp:lastModifiedBy>
  <cp:revision>1</cp:revision>
  <dcterms:created xsi:type="dcterms:W3CDTF">2022-03-03T03:25:54Z</dcterms:created>
  <dcterms:modified xsi:type="dcterms:W3CDTF">2022-03-03T03:26:37Z</dcterms:modified>
</cp:coreProperties>
</file>