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9" r:id="rId4"/>
    <p:sldId id="258" r:id="rId5"/>
    <p:sldId id="260" r:id="rId6"/>
    <p:sldId id="259" r:id="rId7"/>
    <p:sldId id="282" r:id="rId8"/>
    <p:sldId id="263" r:id="rId9"/>
    <p:sldId id="265" r:id="rId10"/>
    <p:sldId id="267" r:id="rId11"/>
    <p:sldId id="269" r:id="rId12"/>
    <p:sldId id="270" r:id="rId13"/>
    <p:sldId id="266" r:id="rId14"/>
    <p:sldId id="280" r:id="rId15"/>
    <p:sldId id="271" r:id="rId16"/>
    <p:sldId id="272" r:id="rId17"/>
    <p:sldId id="273" r:id="rId18"/>
    <p:sldId id="275" r:id="rId19"/>
    <p:sldId id="276" r:id="rId20"/>
    <p:sldId id="277" r:id="rId21"/>
    <p:sldId id="281" r:id="rId22"/>
    <p:sldId id="278" r:id="rId23"/>
    <p:sldId id="262" r:id="rId24"/>
    <p:sldId id="261" r:id="rId25"/>
    <p:sldId id="284" r:id="rId26"/>
    <p:sldId id="285" r:id="rId2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0000"/>
    <a:srgbClr val="A40000"/>
    <a:srgbClr val="CC0000"/>
    <a:srgbClr val="600000"/>
    <a:srgbClr val="680023"/>
    <a:srgbClr val="8BE1FF"/>
    <a:srgbClr val="66FFFF"/>
    <a:srgbClr val="549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3742" autoAdjust="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37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78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Distribution of LLC fills</a:t>
            </a:r>
            <a:r>
              <a:rPr lang="en-US" sz="2000" baseline="0" dirty="0" smtClean="0"/>
              <a:t> with </a:t>
            </a:r>
            <a:r>
              <a:rPr lang="en-US" sz="2000" baseline="0" dirty="0" err="1" smtClean="0"/>
              <a:t>Belady’s</a:t>
            </a:r>
            <a:r>
              <a:rPr lang="en-US" sz="2000" baseline="0" dirty="0" smtClean="0"/>
              <a:t> optimal policy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'fig1'!$B$2</c:f>
              <c:strCache>
                <c:ptCount val="1"/>
                <c:pt idx="0">
                  <c:v>Shared</c:v>
                </c:pt>
              </c:strCache>
            </c:strRef>
          </c:tx>
          <c:invertIfNegative val="0"/>
          <c:cat>
            <c:strRef>
              <c:f>'fig1'!$A$3:$A$16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'fig1'!$B$3:$B$16</c:f>
              <c:numCache>
                <c:formatCode>General</c:formatCode>
                <c:ptCount val="14"/>
                <c:pt idx="0">
                  <c:v>0.39645776839135072</c:v>
                </c:pt>
                <c:pt idx="1">
                  <c:v>0.3782292033576739</c:v>
                </c:pt>
                <c:pt idx="2">
                  <c:v>0.49940206379499752</c:v>
                </c:pt>
                <c:pt idx="3">
                  <c:v>0.11479685728447957</c:v>
                </c:pt>
                <c:pt idx="4">
                  <c:v>0.1488641468938916</c:v>
                </c:pt>
                <c:pt idx="5">
                  <c:v>0.24783980830915317</c:v>
                </c:pt>
                <c:pt idx="6">
                  <c:v>0.19388490054887683</c:v>
                </c:pt>
                <c:pt idx="7">
                  <c:v>0.50539590739418461</c:v>
                </c:pt>
                <c:pt idx="8">
                  <c:v>9.895052473763119E-2</c:v>
                </c:pt>
                <c:pt idx="9">
                  <c:v>3.7888014815679931E-2</c:v>
                </c:pt>
                <c:pt idx="10">
                  <c:v>2.0332843808742288E-2</c:v>
                </c:pt>
                <c:pt idx="11">
                  <c:v>3.4671398060502498E-2</c:v>
                </c:pt>
                <c:pt idx="12">
                  <c:v>5.5315348496205825E-3</c:v>
                </c:pt>
                <c:pt idx="13">
                  <c:v>0.20632653632667569</c:v>
                </c:pt>
              </c:numCache>
            </c:numRef>
          </c:val>
        </c:ser>
        <c:ser>
          <c:idx val="1"/>
          <c:order val="1"/>
          <c:tx>
            <c:strRef>
              <c:f>'fig1'!$C$2</c:f>
              <c:strCache>
                <c:ptCount val="1"/>
                <c:pt idx="0">
                  <c:v>Private-reuse</c:v>
                </c:pt>
              </c:strCache>
            </c:strRef>
          </c:tx>
          <c:invertIfNegative val="0"/>
          <c:cat>
            <c:strRef>
              <c:f>'fig1'!$A$3:$A$16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'fig1'!$C$3:$C$16</c:f>
              <c:numCache>
                <c:formatCode>General</c:formatCode>
                <c:ptCount val="14"/>
                <c:pt idx="0">
                  <c:v>1.8772023990596364E-2</c:v>
                </c:pt>
                <c:pt idx="1">
                  <c:v>2.6742200263357104E-2</c:v>
                </c:pt>
                <c:pt idx="2">
                  <c:v>0.16566192070731151</c:v>
                </c:pt>
                <c:pt idx="3">
                  <c:v>0.35538551821191111</c:v>
                </c:pt>
                <c:pt idx="4">
                  <c:v>0.26721261484814557</c:v>
                </c:pt>
                <c:pt idx="5">
                  <c:v>4.8643206314716594E-2</c:v>
                </c:pt>
                <c:pt idx="6">
                  <c:v>0.43925799382174263</c:v>
                </c:pt>
                <c:pt idx="7">
                  <c:v>0.23197954967614393</c:v>
                </c:pt>
                <c:pt idx="8">
                  <c:v>0.89456949377660167</c:v>
                </c:pt>
                <c:pt idx="9">
                  <c:v>0.84571588264246322</c:v>
                </c:pt>
                <c:pt idx="10">
                  <c:v>0.27728353171451098</c:v>
                </c:pt>
                <c:pt idx="11">
                  <c:v>2.7642694690892936E-2</c:v>
                </c:pt>
                <c:pt idx="12">
                  <c:v>0.17609817016374452</c:v>
                </c:pt>
                <c:pt idx="13">
                  <c:v>0.29038190775554906</c:v>
                </c:pt>
              </c:numCache>
            </c:numRef>
          </c:val>
        </c:ser>
        <c:ser>
          <c:idx val="2"/>
          <c:order val="2"/>
          <c:tx>
            <c:strRef>
              <c:f>'fig1'!$D$2</c:f>
              <c:strCache>
                <c:ptCount val="1"/>
                <c:pt idx="0">
                  <c:v>No-reuse</c:v>
                </c:pt>
              </c:strCache>
            </c:strRef>
          </c:tx>
          <c:invertIfNegative val="0"/>
          <c:cat>
            <c:strRef>
              <c:f>'fig1'!$A$3:$A$16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'fig1'!$D$3:$D$16</c:f>
              <c:numCache>
                <c:formatCode>General</c:formatCode>
                <c:ptCount val="14"/>
                <c:pt idx="0">
                  <c:v>0.58477020761805287</c:v>
                </c:pt>
                <c:pt idx="1">
                  <c:v>0.59502859637896899</c:v>
                </c:pt>
                <c:pt idx="2">
                  <c:v>0.33493601549769098</c:v>
                </c:pt>
                <c:pt idx="3">
                  <c:v>0.52981762450360936</c:v>
                </c:pt>
                <c:pt idx="4">
                  <c:v>0.58392323825796288</c:v>
                </c:pt>
                <c:pt idx="5">
                  <c:v>0.70351698537613028</c:v>
                </c:pt>
                <c:pt idx="6">
                  <c:v>0.36685710562938056</c:v>
                </c:pt>
                <c:pt idx="7">
                  <c:v>0.26262454292967152</c:v>
                </c:pt>
                <c:pt idx="8">
                  <c:v>6.4799814857671835E-3</c:v>
                </c:pt>
                <c:pt idx="9">
                  <c:v>0.1163961025418568</c:v>
                </c:pt>
                <c:pt idx="10">
                  <c:v>0.70238362447674674</c:v>
                </c:pt>
                <c:pt idx="11">
                  <c:v>0.93768590724860457</c:v>
                </c:pt>
                <c:pt idx="12">
                  <c:v>0.81837029498663494</c:v>
                </c:pt>
                <c:pt idx="13">
                  <c:v>0.50329155591777519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2576"/>
        <c:axId val="32794112"/>
      </c:barChart>
      <c:catAx>
        <c:axId val="3279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794112"/>
        <c:crosses val="autoZero"/>
        <c:auto val="1"/>
        <c:lblAlgn val="ctr"/>
        <c:lblOffset val="100"/>
        <c:noMultiLvlLbl val="0"/>
      </c:catAx>
      <c:valAx>
        <c:axId val="327941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Fraction of LLC fills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7519379844961239E-3"/>
              <c:y val="0.162244983728754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792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 LLC</a:t>
            </a:r>
            <a:r>
              <a:rPr lang="en-US" baseline="0" dirty="0" smtClean="0"/>
              <a:t> fill PCs based on predictability index (2-bit history)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'fig14'!$L$2</c:f>
              <c:strCache>
                <c:ptCount val="1"/>
                <c:pt idx="0">
                  <c:v>0.5 - 0.6</c:v>
                </c:pt>
              </c:strCache>
            </c:strRef>
          </c:tx>
          <c:invertIfNegative val="0"/>
          <c:cat>
            <c:strRef>
              <c:f>'fig14'!$K$3:$K$11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'fig14'!$L$3:$L$11</c:f>
              <c:numCache>
                <c:formatCode>General</c:formatCode>
                <c:ptCount val="9"/>
                <c:pt idx="0">
                  <c:v>0.65</c:v>
                </c:pt>
                <c:pt idx="1">
                  <c:v>0.3828125</c:v>
                </c:pt>
                <c:pt idx="2">
                  <c:v>0.40806451612903227</c:v>
                </c:pt>
                <c:pt idx="3">
                  <c:v>0.41578947368421054</c:v>
                </c:pt>
                <c:pt idx="4">
                  <c:v>0.4927835051546392</c:v>
                </c:pt>
                <c:pt idx="5">
                  <c:v>0.5</c:v>
                </c:pt>
                <c:pt idx="6">
                  <c:v>0.36231884057971014</c:v>
                </c:pt>
                <c:pt idx="7">
                  <c:v>0.38838475499092556</c:v>
                </c:pt>
                <c:pt idx="8">
                  <c:v>0.45001919881731473</c:v>
                </c:pt>
              </c:numCache>
            </c:numRef>
          </c:val>
        </c:ser>
        <c:ser>
          <c:idx val="1"/>
          <c:order val="1"/>
          <c:tx>
            <c:strRef>
              <c:f>'fig14'!$M$2</c:f>
              <c:strCache>
                <c:ptCount val="1"/>
                <c:pt idx="0">
                  <c:v>0.6 - 0.9</c:v>
                </c:pt>
              </c:strCache>
            </c:strRef>
          </c:tx>
          <c:invertIfNegative val="0"/>
          <c:cat>
            <c:strRef>
              <c:f>'fig14'!$K$3:$K$11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'fig14'!$M$3:$M$11</c:f>
              <c:numCache>
                <c:formatCode>General</c:formatCode>
                <c:ptCount val="9"/>
                <c:pt idx="0">
                  <c:v>0.14166666666666666</c:v>
                </c:pt>
                <c:pt idx="1">
                  <c:v>0.2421875</c:v>
                </c:pt>
                <c:pt idx="2">
                  <c:v>0.25161290322580643</c:v>
                </c:pt>
                <c:pt idx="3">
                  <c:v>0.10526315789473684</c:v>
                </c:pt>
                <c:pt idx="4">
                  <c:v>0.11958762886597939</c:v>
                </c:pt>
                <c:pt idx="5">
                  <c:v>0.41025641025641024</c:v>
                </c:pt>
                <c:pt idx="6">
                  <c:v>0.14492753623188406</c:v>
                </c:pt>
                <c:pt idx="7">
                  <c:v>0.39201451905626133</c:v>
                </c:pt>
                <c:pt idx="8">
                  <c:v>0.22593954027471813</c:v>
                </c:pt>
              </c:numCache>
            </c:numRef>
          </c:val>
        </c:ser>
        <c:ser>
          <c:idx val="2"/>
          <c:order val="2"/>
          <c:tx>
            <c:strRef>
              <c:f>'fig14'!$N$2</c:f>
              <c:strCache>
                <c:ptCount val="1"/>
                <c:pt idx="0">
                  <c:v>&gt; 0.9</c:v>
                </c:pt>
              </c:strCache>
            </c:strRef>
          </c:tx>
          <c:invertIfNegative val="0"/>
          <c:cat>
            <c:strRef>
              <c:f>'fig14'!$K$3:$K$11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'fig14'!$N$3:$N$11</c:f>
              <c:numCache>
                <c:formatCode>General</c:formatCode>
                <c:ptCount val="9"/>
                <c:pt idx="0">
                  <c:v>0.20833333333333334</c:v>
                </c:pt>
                <c:pt idx="1">
                  <c:v>0.375</c:v>
                </c:pt>
                <c:pt idx="2">
                  <c:v>0.3403225806451613</c:v>
                </c:pt>
                <c:pt idx="3">
                  <c:v>0.47894736842105262</c:v>
                </c:pt>
                <c:pt idx="4">
                  <c:v>0.38762886597938145</c:v>
                </c:pt>
                <c:pt idx="5">
                  <c:v>8.9743589743589744E-2</c:v>
                </c:pt>
                <c:pt idx="6">
                  <c:v>0.49275362318840582</c:v>
                </c:pt>
                <c:pt idx="7">
                  <c:v>0.21960072595281308</c:v>
                </c:pt>
                <c:pt idx="8">
                  <c:v>0.3240412609079672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603008"/>
        <c:axId val="104649856"/>
      </c:barChart>
      <c:catAx>
        <c:axId val="10460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649856"/>
        <c:crosses val="autoZero"/>
        <c:auto val="1"/>
        <c:lblAlgn val="ctr"/>
        <c:lblOffset val="100"/>
        <c:noMultiLvlLbl val="0"/>
      </c:catAx>
      <c:valAx>
        <c:axId val="10464985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Fraction of LLC fill PCs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60300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412164354300598"/>
          <c:y val="0.89545264078832254"/>
          <c:w val="0.64925584000634917"/>
          <c:h val="7.8404510876818365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Fraction of LLC hits to private and shared cache</a:t>
            </a:r>
            <a:r>
              <a:rPr lang="en-US" sz="2000" baseline="0" dirty="0" smtClean="0"/>
              <a:t> blocks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'fig2'!$B$2</c:f>
              <c:strCache>
                <c:ptCount val="1"/>
                <c:pt idx="0">
                  <c:v>Shared</c:v>
                </c:pt>
              </c:strCache>
            </c:strRef>
          </c:tx>
          <c:invertIfNegative val="0"/>
          <c:cat>
            <c:strRef>
              <c:f>'fig2'!$A$3:$A$16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'fig2'!$B$3:$B$16</c:f>
              <c:numCache>
                <c:formatCode>General</c:formatCode>
                <c:ptCount val="14"/>
                <c:pt idx="0">
                  <c:v>0.97615313387300129</c:v>
                </c:pt>
                <c:pt idx="1">
                  <c:v>0.9958027718874628</c:v>
                </c:pt>
                <c:pt idx="2">
                  <c:v>0.91292204577824432</c:v>
                </c:pt>
                <c:pt idx="3">
                  <c:v>0.41677079227022013</c:v>
                </c:pt>
                <c:pt idx="4">
                  <c:v>0.69002148837210142</c:v>
                </c:pt>
                <c:pt idx="5">
                  <c:v>0.9255894634488786</c:v>
                </c:pt>
                <c:pt idx="6">
                  <c:v>0.66296456339409215</c:v>
                </c:pt>
                <c:pt idx="7">
                  <c:v>0.90913836682253113</c:v>
                </c:pt>
                <c:pt idx="8">
                  <c:v>0.20331132371745642</c:v>
                </c:pt>
                <c:pt idx="9">
                  <c:v>0.11568443854157955</c:v>
                </c:pt>
                <c:pt idx="10">
                  <c:v>0.10529437398601008</c:v>
                </c:pt>
                <c:pt idx="11">
                  <c:v>0.32050677393998245</c:v>
                </c:pt>
                <c:pt idx="12">
                  <c:v>6.4956972491164361E-2</c:v>
                </c:pt>
                <c:pt idx="13">
                  <c:v>0.56147050065559423</c:v>
                </c:pt>
              </c:numCache>
            </c:numRef>
          </c:val>
        </c:ser>
        <c:ser>
          <c:idx val="1"/>
          <c:order val="1"/>
          <c:tx>
            <c:strRef>
              <c:f>'fig2'!$C$2</c:f>
              <c:strCache>
                <c:ptCount val="1"/>
                <c:pt idx="0">
                  <c:v>Private</c:v>
                </c:pt>
              </c:strCache>
            </c:strRef>
          </c:tx>
          <c:invertIfNegative val="0"/>
          <c:cat>
            <c:strRef>
              <c:f>'fig2'!$A$3:$A$16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'fig2'!$C$3:$C$16</c:f>
              <c:numCache>
                <c:formatCode>General</c:formatCode>
                <c:ptCount val="14"/>
                <c:pt idx="0">
                  <c:v>2.3846866126998684E-2</c:v>
                </c:pt>
                <c:pt idx="1">
                  <c:v>4.1972281125372208E-3</c:v>
                </c:pt>
                <c:pt idx="2">
                  <c:v>8.7077954221755738E-2</c:v>
                </c:pt>
                <c:pt idx="3">
                  <c:v>0.58322920772977982</c:v>
                </c:pt>
                <c:pt idx="4">
                  <c:v>0.30997851162789863</c:v>
                </c:pt>
                <c:pt idx="5">
                  <c:v>7.4410536551121398E-2</c:v>
                </c:pt>
                <c:pt idx="6">
                  <c:v>0.3370354366059079</c:v>
                </c:pt>
                <c:pt idx="7">
                  <c:v>9.0861633177468884E-2</c:v>
                </c:pt>
                <c:pt idx="8">
                  <c:v>0.79668867628254358</c:v>
                </c:pt>
                <c:pt idx="9">
                  <c:v>0.8843155614584205</c:v>
                </c:pt>
                <c:pt idx="10">
                  <c:v>0.89470562601398995</c:v>
                </c:pt>
                <c:pt idx="11">
                  <c:v>0.67949322606001761</c:v>
                </c:pt>
                <c:pt idx="12">
                  <c:v>0.93504302750883561</c:v>
                </c:pt>
                <c:pt idx="13">
                  <c:v>0.43852949934440577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921344"/>
        <c:axId val="105189376"/>
      </c:barChart>
      <c:catAx>
        <c:axId val="10492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189376"/>
        <c:crosses val="autoZero"/>
        <c:auto val="1"/>
        <c:lblAlgn val="ctr"/>
        <c:lblOffset val="100"/>
        <c:noMultiLvlLbl val="0"/>
      </c:catAx>
      <c:valAx>
        <c:axId val="10518937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921344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Number</a:t>
            </a:r>
            <a:r>
              <a:rPr lang="en-US" sz="2000" baseline="0" dirty="0" smtClean="0"/>
              <a:t> of private and shared fills normalized to </a:t>
            </a:r>
            <a:r>
              <a:rPr lang="en-US" sz="2000" baseline="0" dirty="0" err="1" smtClean="0"/>
              <a:t>Belady’s</a:t>
            </a:r>
            <a:r>
              <a:rPr lang="en-US" sz="2000" baseline="0" dirty="0" smtClean="0"/>
              <a:t> optimal policy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'fig5'!$C$40</c:f>
              <c:strCache>
                <c:ptCount val="1"/>
                <c:pt idx="0">
                  <c:v>Shared LLC Fills</c:v>
                </c:pt>
              </c:strCache>
            </c:strRef>
          </c:tx>
          <c:invertIfNegative val="0"/>
          <c:cat>
            <c:strRef>
              <c:f>'fig5'!$B$41:$B$137</c:f>
              <c:strCache>
                <c:ptCount val="94"/>
                <c:pt idx="2">
                  <c:v>canneal</c:v>
                </c:pt>
                <c:pt idx="9">
                  <c:v>dedup</c:v>
                </c:pt>
                <c:pt idx="16">
                  <c:v>ferret</c:v>
                </c:pt>
                <c:pt idx="23">
                  <c:v>fluidanimate</c:v>
                </c:pt>
                <c:pt idx="30">
                  <c:v>freqmine</c:v>
                </c:pt>
                <c:pt idx="37">
                  <c:v>raytrace</c:v>
                </c:pt>
                <c:pt idx="44">
                  <c:v>streamcluster</c:v>
                </c:pt>
                <c:pt idx="51">
                  <c:v>vips</c:v>
                </c:pt>
                <c:pt idx="58">
                  <c:v>equake</c:v>
                </c:pt>
                <c:pt idx="65">
                  <c:v>art</c:v>
                </c:pt>
                <c:pt idx="72">
                  <c:v>radix</c:v>
                </c:pt>
                <c:pt idx="79">
                  <c:v>fft</c:v>
                </c:pt>
                <c:pt idx="86">
                  <c:v>ocean</c:v>
                </c:pt>
                <c:pt idx="93">
                  <c:v>AVG</c:v>
                </c:pt>
              </c:strCache>
            </c:strRef>
          </c:cat>
          <c:val>
            <c:numRef>
              <c:f>'fig5'!$C$41:$C$137</c:f>
              <c:numCache>
                <c:formatCode>General</c:formatCode>
                <c:ptCount val="97"/>
                <c:pt idx="0">
                  <c:v>0.39645776839135072</c:v>
                </c:pt>
                <c:pt idx="1">
                  <c:v>0.59477225211570783</c:v>
                </c:pt>
                <c:pt idx="2">
                  <c:v>0.34440904600245992</c:v>
                </c:pt>
                <c:pt idx="3">
                  <c:v>0.11446598363118146</c:v>
                </c:pt>
                <c:pt idx="4">
                  <c:v>0.16201786341682384</c:v>
                </c:pt>
                <c:pt idx="5">
                  <c:v>0.12065608697880173</c:v>
                </c:pt>
                <c:pt idx="7">
                  <c:v>0.3782292033576739</c:v>
                </c:pt>
                <c:pt idx="8">
                  <c:v>0.43094110119096318</c:v>
                </c:pt>
                <c:pt idx="9">
                  <c:v>0.3880021805761647</c:v>
                </c:pt>
                <c:pt idx="10">
                  <c:v>0.38081368561293394</c:v>
                </c:pt>
                <c:pt idx="11">
                  <c:v>0.3671502056992958</c:v>
                </c:pt>
                <c:pt idx="12">
                  <c:v>0.37034011648686099</c:v>
                </c:pt>
                <c:pt idx="14">
                  <c:v>0.49940206379499752</c:v>
                </c:pt>
                <c:pt idx="15">
                  <c:v>0.57686549840913293</c:v>
                </c:pt>
                <c:pt idx="16">
                  <c:v>0.44685688497709031</c:v>
                </c:pt>
                <c:pt idx="17">
                  <c:v>0.39476114290374131</c:v>
                </c:pt>
                <c:pt idx="18">
                  <c:v>0.34466377266470122</c:v>
                </c:pt>
                <c:pt idx="19">
                  <c:v>0.41838715222515205</c:v>
                </c:pt>
                <c:pt idx="21">
                  <c:v>0.11479685728447957</c:v>
                </c:pt>
                <c:pt idx="22">
                  <c:v>0.23973860081929385</c:v>
                </c:pt>
                <c:pt idx="23">
                  <c:v>0.17392617239355732</c:v>
                </c:pt>
                <c:pt idx="24">
                  <c:v>0.1003629278075628</c:v>
                </c:pt>
                <c:pt idx="25">
                  <c:v>0.10950506218770831</c:v>
                </c:pt>
                <c:pt idx="26">
                  <c:v>8.5125657343733091E-2</c:v>
                </c:pt>
                <c:pt idx="28">
                  <c:v>0.1488641468938916</c:v>
                </c:pt>
                <c:pt idx="29">
                  <c:v>6.9064617576334586E-2</c:v>
                </c:pt>
                <c:pt idx="30">
                  <c:v>7.0516703174429513E-2</c:v>
                </c:pt>
                <c:pt idx="31">
                  <c:v>7.0491562865902066E-2</c:v>
                </c:pt>
                <c:pt idx="32">
                  <c:v>7.225417783043793E-2</c:v>
                </c:pt>
                <c:pt idx="33">
                  <c:v>8.1013713107179183E-2</c:v>
                </c:pt>
                <c:pt idx="35">
                  <c:v>0.24783980830915317</c:v>
                </c:pt>
                <c:pt idx="36">
                  <c:v>0.1743762346352199</c:v>
                </c:pt>
                <c:pt idx="37">
                  <c:v>0.17344693097206818</c:v>
                </c:pt>
                <c:pt idx="38">
                  <c:v>0.1667174906526937</c:v>
                </c:pt>
                <c:pt idx="39">
                  <c:v>0.12513657869465397</c:v>
                </c:pt>
                <c:pt idx="40">
                  <c:v>0.15543559946288524</c:v>
                </c:pt>
                <c:pt idx="42">
                  <c:v>0.19388490054887683</c:v>
                </c:pt>
                <c:pt idx="43">
                  <c:v>0.44038678352392308</c:v>
                </c:pt>
                <c:pt idx="44">
                  <c:v>0.21022452735607139</c:v>
                </c:pt>
                <c:pt idx="45">
                  <c:v>9.9770532209640911E-2</c:v>
                </c:pt>
                <c:pt idx="46">
                  <c:v>9.6877301690424786E-2</c:v>
                </c:pt>
                <c:pt idx="47">
                  <c:v>9.5992819178295385E-2</c:v>
                </c:pt>
                <c:pt idx="49">
                  <c:v>0.50539590739418461</c:v>
                </c:pt>
                <c:pt idx="50">
                  <c:v>0.66943047575970871</c:v>
                </c:pt>
                <c:pt idx="51">
                  <c:v>0.52694523287399719</c:v>
                </c:pt>
                <c:pt idx="52">
                  <c:v>0.52044397124554365</c:v>
                </c:pt>
                <c:pt idx="53">
                  <c:v>0.4779780402958792</c:v>
                </c:pt>
                <c:pt idx="54">
                  <c:v>0.46284739250747703</c:v>
                </c:pt>
                <c:pt idx="56">
                  <c:v>9.895052473763119E-2</c:v>
                </c:pt>
                <c:pt idx="57">
                  <c:v>9.895052473763119E-2</c:v>
                </c:pt>
                <c:pt idx="58">
                  <c:v>9.895052473763119E-2</c:v>
                </c:pt>
                <c:pt idx="59">
                  <c:v>9.8940462654578745E-2</c:v>
                </c:pt>
                <c:pt idx="60">
                  <c:v>9.895052473763119E-2</c:v>
                </c:pt>
                <c:pt idx="61">
                  <c:v>9.895052473763119E-2</c:v>
                </c:pt>
                <c:pt idx="63">
                  <c:v>3.7888014815679931E-2</c:v>
                </c:pt>
                <c:pt idx="64">
                  <c:v>8.1897091088068211E-2</c:v>
                </c:pt>
                <c:pt idx="65">
                  <c:v>3.559600577277619E-2</c:v>
                </c:pt>
                <c:pt idx="66">
                  <c:v>3.6849415631543384E-2</c:v>
                </c:pt>
                <c:pt idx="67">
                  <c:v>3.5030824289039232E-2</c:v>
                </c:pt>
                <c:pt idx="68">
                  <c:v>3.6131989689087617E-2</c:v>
                </c:pt>
                <c:pt idx="70">
                  <c:v>2.0332843808742288E-2</c:v>
                </c:pt>
                <c:pt idx="71">
                  <c:v>1.7474247062808374E-3</c:v>
                </c:pt>
                <c:pt idx="72">
                  <c:v>2.5241166825854728E-3</c:v>
                </c:pt>
                <c:pt idx="73">
                  <c:v>2.9888094643223321E-3</c:v>
                </c:pt>
                <c:pt idx="74">
                  <c:v>1.891822412068506E-2</c:v>
                </c:pt>
                <c:pt idx="75">
                  <c:v>2.9255103906575502E-3</c:v>
                </c:pt>
                <c:pt idx="77">
                  <c:v>3.4671398060502498E-2</c:v>
                </c:pt>
                <c:pt idx="78">
                  <c:v>3.3165646424485187E-4</c:v>
                </c:pt>
                <c:pt idx="79">
                  <c:v>3.1511833866929993E-4</c:v>
                </c:pt>
                <c:pt idx="80">
                  <c:v>7.490876932991203E-3</c:v>
                </c:pt>
                <c:pt idx="81">
                  <c:v>9.4948954740178785E-3</c:v>
                </c:pt>
                <c:pt idx="82">
                  <c:v>2.6732539063778946E-3</c:v>
                </c:pt>
                <c:pt idx="84">
                  <c:v>5.5315348496205825E-3</c:v>
                </c:pt>
                <c:pt idx="85">
                  <c:v>8.0723824288162754E-3</c:v>
                </c:pt>
                <c:pt idx="86">
                  <c:v>4.6874238996081471E-3</c:v>
                </c:pt>
                <c:pt idx="87">
                  <c:v>3.2868950484701612E-3</c:v>
                </c:pt>
                <c:pt idx="88">
                  <c:v>4.245286763371459E-3</c:v>
                </c:pt>
                <c:pt idx="89">
                  <c:v>4.1519784313788673E-3</c:v>
                </c:pt>
                <c:pt idx="91">
                  <c:v>0.20632653632667569</c:v>
                </c:pt>
                <c:pt idx="92">
                  <c:v>0.26050574180425579</c:v>
                </c:pt>
                <c:pt idx="93">
                  <c:v>0.19049237444285444</c:v>
                </c:pt>
                <c:pt idx="94">
                  <c:v>0.15364490435854655</c:v>
                </c:pt>
                <c:pt idx="95">
                  <c:v>0.14786328906651305</c:v>
                </c:pt>
                <c:pt idx="96">
                  <c:v>0.14881783034196291</c:v>
                </c:pt>
              </c:numCache>
            </c:numRef>
          </c:val>
        </c:ser>
        <c:ser>
          <c:idx val="1"/>
          <c:order val="1"/>
          <c:tx>
            <c:strRef>
              <c:f>'fig5'!$D$40</c:f>
              <c:strCache>
                <c:ptCount val="1"/>
                <c:pt idx="0">
                  <c:v>Private LLC Fills</c:v>
                </c:pt>
              </c:strCache>
            </c:strRef>
          </c:tx>
          <c:invertIfNegative val="0"/>
          <c:cat>
            <c:strRef>
              <c:f>'fig5'!$B$41:$B$137</c:f>
              <c:strCache>
                <c:ptCount val="94"/>
                <c:pt idx="2">
                  <c:v>canneal</c:v>
                </c:pt>
                <c:pt idx="9">
                  <c:v>dedup</c:v>
                </c:pt>
                <c:pt idx="16">
                  <c:v>ferret</c:v>
                </c:pt>
                <c:pt idx="23">
                  <c:v>fluidanimate</c:v>
                </c:pt>
                <c:pt idx="30">
                  <c:v>freqmine</c:v>
                </c:pt>
                <c:pt idx="37">
                  <c:v>raytrace</c:v>
                </c:pt>
                <c:pt idx="44">
                  <c:v>streamcluster</c:v>
                </c:pt>
                <c:pt idx="51">
                  <c:v>vips</c:v>
                </c:pt>
                <c:pt idx="58">
                  <c:v>equake</c:v>
                </c:pt>
                <c:pt idx="65">
                  <c:v>art</c:v>
                </c:pt>
                <c:pt idx="72">
                  <c:v>radix</c:v>
                </c:pt>
                <c:pt idx="79">
                  <c:v>fft</c:v>
                </c:pt>
                <c:pt idx="86">
                  <c:v>ocean</c:v>
                </c:pt>
                <c:pt idx="93">
                  <c:v>AVG</c:v>
                </c:pt>
              </c:strCache>
            </c:strRef>
          </c:cat>
          <c:val>
            <c:numRef>
              <c:f>'fig5'!$D$41:$D$137</c:f>
              <c:numCache>
                <c:formatCode>General</c:formatCode>
                <c:ptCount val="97"/>
                <c:pt idx="0">
                  <c:v>0.60354223160864928</c:v>
                </c:pt>
                <c:pt idx="1">
                  <c:v>1.2819709504557084</c:v>
                </c:pt>
                <c:pt idx="2">
                  <c:v>1.3452737748613492</c:v>
                </c:pt>
                <c:pt idx="3">
                  <c:v>1.424327333439469</c:v>
                </c:pt>
                <c:pt idx="4">
                  <c:v>1.3548160967519844</c:v>
                </c:pt>
                <c:pt idx="5">
                  <c:v>1.5587955120382821</c:v>
                </c:pt>
                <c:pt idx="7">
                  <c:v>0.62177079664232604</c:v>
                </c:pt>
                <c:pt idx="8">
                  <c:v>0.74550213105676133</c:v>
                </c:pt>
                <c:pt idx="9">
                  <c:v>0.81377819268818019</c:v>
                </c:pt>
                <c:pt idx="10">
                  <c:v>0.8315978576614268</c:v>
                </c:pt>
                <c:pt idx="11">
                  <c:v>0.842890004056285</c:v>
                </c:pt>
                <c:pt idx="12">
                  <c:v>0.93596624412979768</c:v>
                </c:pt>
                <c:pt idx="14">
                  <c:v>0.50059793620500248</c:v>
                </c:pt>
                <c:pt idx="15">
                  <c:v>1.4065567724325694</c:v>
                </c:pt>
                <c:pt idx="16">
                  <c:v>1.4340057741038255</c:v>
                </c:pt>
                <c:pt idx="17">
                  <c:v>1.4915637943025322</c:v>
                </c:pt>
                <c:pt idx="18">
                  <c:v>1.5082981313161501</c:v>
                </c:pt>
                <c:pt idx="19">
                  <c:v>1.5258590612702752</c:v>
                </c:pt>
                <c:pt idx="21">
                  <c:v>0.88520314271552047</c:v>
                </c:pt>
                <c:pt idx="22">
                  <c:v>1.8095945122124923</c:v>
                </c:pt>
                <c:pt idx="23">
                  <c:v>1.5837816279904511</c:v>
                </c:pt>
                <c:pt idx="24">
                  <c:v>1.5461328532278924</c:v>
                </c:pt>
                <c:pt idx="25">
                  <c:v>1.3471105363013269</c:v>
                </c:pt>
                <c:pt idx="26">
                  <c:v>1.5871932633306176</c:v>
                </c:pt>
                <c:pt idx="28">
                  <c:v>0.8511358531061084</c:v>
                </c:pt>
                <c:pt idx="29">
                  <c:v>1.1864726517671542</c:v>
                </c:pt>
                <c:pt idx="30">
                  <c:v>1.1916981114507121</c:v>
                </c:pt>
                <c:pt idx="31">
                  <c:v>1.2060378640980101</c:v>
                </c:pt>
                <c:pt idx="32">
                  <c:v>1.2043367032209857</c:v>
                </c:pt>
                <c:pt idx="33">
                  <c:v>1.2554609172953684</c:v>
                </c:pt>
                <c:pt idx="35">
                  <c:v>0.7521601916908468</c:v>
                </c:pt>
                <c:pt idx="36">
                  <c:v>1.0896865900137587</c:v>
                </c:pt>
                <c:pt idx="37">
                  <c:v>1.0878031736908862</c:v>
                </c:pt>
                <c:pt idx="38">
                  <c:v>1.042272462737404</c:v>
                </c:pt>
                <c:pt idx="39">
                  <c:v>1.0703479771881277</c:v>
                </c:pt>
                <c:pt idx="40">
                  <c:v>1.1038504596383469</c:v>
                </c:pt>
                <c:pt idx="42">
                  <c:v>0.80611509945112314</c:v>
                </c:pt>
                <c:pt idx="43">
                  <c:v>3.9657598948936177</c:v>
                </c:pt>
                <c:pt idx="44">
                  <c:v>1.9995263155037344</c:v>
                </c:pt>
                <c:pt idx="45">
                  <c:v>1.4424041275247339</c:v>
                </c:pt>
                <c:pt idx="46">
                  <c:v>1.2897781871682625</c:v>
                </c:pt>
                <c:pt idx="47">
                  <c:v>1.6075462871641002</c:v>
                </c:pt>
                <c:pt idx="49">
                  <c:v>0.49460409260581545</c:v>
                </c:pt>
                <c:pt idx="50">
                  <c:v>1.8943357583365308</c:v>
                </c:pt>
                <c:pt idx="51">
                  <c:v>1.3460457540421662</c:v>
                </c:pt>
                <c:pt idx="52">
                  <c:v>1.3790958456468101</c:v>
                </c:pt>
                <c:pt idx="53">
                  <c:v>1.243443470659833</c:v>
                </c:pt>
                <c:pt idx="54">
                  <c:v>1.6314113721892876</c:v>
                </c:pt>
                <c:pt idx="56">
                  <c:v>0.90104947526236878</c:v>
                </c:pt>
                <c:pt idx="57">
                  <c:v>0.90104947526236878</c:v>
                </c:pt>
                <c:pt idx="58">
                  <c:v>0.90104947526236878</c:v>
                </c:pt>
                <c:pt idx="59">
                  <c:v>1.3256090075767486</c:v>
                </c:pt>
                <c:pt idx="60">
                  <c:v>0.90104947526236878</c:v>
                </c:pt>
                <c:pt idx="61">
                  <c:v>0.90104947526236878</c:v>
                </c:pt>
                <c:pt idx="63">
                  <c:v>0.96211198518432006</c:v>
                </c:pt>
                <c:pt idx="64">
                  <c:v>2.8169896473768072</c:v>
                </c:pt>
                <c:pt idx="65">
                  <c:v>1.6249572464191269</c:v>
                </c:pt>
                <c:pt idx="66">
                  <c:v>1.7042161287362458</c:v>
                </c:pt>
                <c:pt idx="67">
                  <c:v>1.3881920866250115</c:v>
                </c:pt>
                <c:pt idx="68">
                  <c:v>1.6275537443794683</c:v>
                </c:pt>
                <c:pt idx="70">
                  <c:v>0.97966715619125766</c:v>
                </c:pt>
                <c:pt idx="71">
                  <c:v>1.2940027742273679</c:v>
                </c:pt>
                <c:pt idx="72">
                  <c:v>1.3017567344307641</c:v>
                </c:pt>
                <c:pt idx="73">
                  <c:v>1.3190312984826382</c:v>
                </c:pt>
                <c:pt idx="74">
                  <c:v>1.2699056632217747</c:v>
                </c:pt>
                <c:pt idx="75">
                  <c:v>1.3673296377723734</c:v>
                </c:pt>
                <c:pt idx="77">
                  <c:v>0.96532860193949754</c:v>
                </c:pt>
                <c:pt idx="78">
                  <c:v>1.0659395180633766</c:v>
                </c:pt>
                <c:pt idx="79">
                  <c:v>1.0648953812702822</c:v>
                </c:pt>
                <c:pt idx="80">
                  <c:v>1.0465559409360958</c:v>
                </c:pt>
                <c:pt idx="81">
                  <c:v>1.0318137664027756</c:v>
                </c:pt>
                <c:pt idx="82">
                  <c:v>1.0566672168200784</c:v>
                </c:pt>
                <c:pt idx="84">
                  <c:v>0.99446846515037945</c:v>
                </c:pt>
                <c:pt idx="85">
                  <c:v>1.6216387484417063</c:v>
                </c:pt>
                <c:pt idx="86">
                  <c:v>1.6001912722558973</c:v>
                </c:pt>
                <c:pt idx="87">
                  <c:v>1.3633893709928537</c:v>
                </c:pt>
                <c:pt idx="88">
                  <c:v>1.3621307368282445</c:v>
                </c:pt>
                <c:pt idx="89">
                  <c:v>1.5431503287484529</c:v>
                </c:pt>
                <c:pt idx="91">
                  <c:v>0.79367346367332425</c:v>
                </c:pt>
                <c:pt idx="92">
                  <c:v>1.6214999557338634</c:v>
                </c:pt>
                <c:pt idx="93">
                  <c:v>1.3303663718438266</c:v>
                </c:pt>
                <c:pt idx="94">
                  <c:v>1.3170949142586816</c:v>
                </c:pt>
                <c:pt idx="95">
                  <c:v>1.216470218077164</c:v>
                </c:pt>
                <c:pt idx="96">
                  <c:v>1.3616795015414476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106422272"/>
        <c:axId val="106423808"/>
      </c:barChart>
      <c:catAx>
        <c:axId val="10642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423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42380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Normalized LLC fills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538461538461539E-2"/>
              <c:y val="0.185381990712699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4222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Average number of distinct sharers per LLC fill</a:t>
            </a:r>
            <a:endParaRPr lang="en-U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41133623325589E-2"/>
          <c:y val="0.10649122807017544"/>
          <c:w val="0.89772054297041604"/>
          <c:h val="0.51849265912073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'fig6'!$B$2</c:f>
              <c:strCache>
                <c:ptCount val="1"/>
                <c:pt idx="0">
                  <c:v>Belady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'fig6'!$B$3:$B$16</c:f>
              <c:numCache>
                <c:formatCode>General</c:formatCode>
                <c:ptCount val="14"/>
                <c:pt idx="0">
                  <c:v>2.0012500000000002</c:v>
                </c:pt>
                <c:pt idx="1">
                  <c:v>2.0887099999999998</c:v>
                </c:pt>
                <c:pt idx="2">
                  <c:v>2.1369799999999999</c:v>
                </c:pt>
                <c:pt idx="3">
                  <c:v>1.15307</c:v>
                </c:pt>
                <c:pt idx="4">
                  <c:v>1.3758600000000001</c:v>
                </c:pt>
                <c:pt idx="5">
                  <c:v>1.3996500000000001</c:v>
                </c:pt>
                <c:pt idx="6">
                  <c:v>1.29375</c:v>
                </c:pt>
                <c:pt idx="7">
                  <c:v>2.3019500000000002</c:v>
                </c:pt>
                <c:pt idx="8">
                  <c:v>1.1231500000000001</c:v>
                </c:pt>
                <c:pt idx="9">
                  <c:v>1.2368999999999999</c:v>
                </c:pt>
                <c:pt idx="10">
                  <c:v>1.0217499999999999</c:v>
                </c:pt>
                <c:pt idx="11">
                  <c:v>1.0362499999999999</c:v>
                </c:pt>
                <c:pt idx="12">
                  <c:v>1.00746</c:v>
                </c:pt>
                <c:pt idx="13">
                  <c:v>1.4751330769230768</c:v>
                </c:pt>
              </c:numCache>
            </c:numRef>
          </c:val>
        </c:ser>
        <c:ser>
          <c:idx val="1"/>
          <c:order val="1"/>
          <c:tx>
            <c:strRef>
              <c:f>'fig6'!$C$2</c:f>
              <c:strCache>
                <c:ptCount val="1"/>
                <c:pt idx="0">
                  <c:v>LRU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'fig6'!$C$3:$C$16</c:f>
              <c:numCache>
                <c:formatCode>General</c:formatCode>
                <c:ptCount val="14"/>
                <c:pt idx="0">
                  <c:v>1.61402</c:v>
                </c:pt>
                <c:pt idx="1">
                  <c:v>2.00387</c:v>
                </c:pt>
                <c:pt idx="2">
                  <c:v>1.4581500000000001</c:v>
                </c:pt>
                <c:pt idx="3">
                  <c:v>1.15317</c:v>
                </c:pt>
                <c:pt idx="4">
                  <c:v>1.2289699999999999</c:v>
                </c:pt>
                <c:pt idx="5">
                  <c:v>1.16062</c:v>
                </c:pt>
                <c:pt idx="6">
                  <c:v>1.11944</c:v>
                </c:pt>
                <c:pt idx="7">
                  <c:v>1.51258</c:v>
                </c:pt>
                <c:pt idx="8">
                  <c:v>1.1231500000000001</c:v>
                </c:pt>
                <c:pt idx="9">
                  <c:v>1.1805099999999999</c:v>
                </c:pt>
                <c:pt idx="10">
                  <c:v>1.00234</c:v>
                </c:pt>
                <c:pt idx="11">
                  <c:v>1.00129</c:v>
                </c:pt>
                <c:pt idx="12">
                  <c:v>1.0066200000000001</c:v>
                </c:pt>
                <c:pt idx="13">
                  <c:v>1.2742100000000003</c:v>
                </c:pt>
              </c:numCache>
            </c:numRef>
          </c:val>
        </c:ser>
        <c:ser>
          <c:idx val="2"/>
          <c:order val="2"/>
          <c:tx>
            <c:strRef>
              <c:f>'fig6'!$D$2</c:f>
              <c:strCache>
                <c:ptCount val="1"/>
                <c:pt idx="0">
                  <c:v>SRRIP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'fig6'!$D$3:$D$16</c:f>
              <c:numCache>
                <c:formatCode>General</c:formatCode>
                <c:ptCount val="14"/>
                <c:pt idx="0">
                  <c:v>1.50726</c:v>
                </c:pt>
                <c:pt idx="1">
                  <c:v>1.93845</c:v>
                </c:pt>
                <c:pt idx="2">
                  <c:v>1.4595800000000001</c:v>
                </c:pt>
                <c:pt idx="3">
                  <c:v>1.12886</c:v>
                </c:pt>
                <c:pt idx="4">
                  <c:v>1.2300800000000001</c:v>
                </c:pt>
                <c:pt idx="5">
                  <c:v>1.16171</c:v>
                </c:pt>
                <c:pt idx="6">
                  <c:v>1.1364300000000001</c:v>
                </c:pt>
                <c:pt idx="7">
                  <c:v>1.6780300000000001</c:v>
                </c:pt>
                <c:pt idx="8">
                  <c:v>1.1231500000000001</c:v>
                </c:pt>
                <c:pt idx="9">
                  <c:v>1.13795</c:v>
                </c:pt>
                <c:pt idx="10">
                  <c:v>1.00292</c:v>
                </c:pt>
                <c:pt idx="11">
                  <c:v>1.0013099999999999</c:v>
                </c:pt>
                <c:pt idx="12">
                  <c:v>1.0041</c:v>
                </c:pt>
                <c:pt idx="13">
                  <c:v>1.2699869230769232</c:v>
                </c:pt>
              </c:numCache>
            </c:numRef>
          </c:val>
        </c:ser>
        <c:ser>
          <c:idx val="3"/>
          <c:order val="3"/>
          <c:tx>
            <c:strRef>
              <c:f>'fig6'!$E$2</c:f>
              <c:strCache>
                <c:ptCount val="1"/>
                <c:pt idx="0">
                  <c:v>DRRIP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'fig6'!$E$3:$E$16</c:f>
              <c:numCache>
                <c:formatCode>General</c:formatCode>
                <c:ptCount val="14"/>
                <c:pt idx="0">
                  <c:v>1.25322</c:v>
                </c:pt>
                <c:pt idx="1">
                  <c:v>1.92178</c:v>
                </c:pt>
                <c:pt idx="2">
                  <c:v>1.44956</c:v>
                </c:pt>
                <c:pt idx="3">
                  <c:v>1.08148</c:v>
                </c:pt>
                <c:pt idx="4">
                  <c:v>1.2271799999999999</c:v>
                </c:pt>
                <c:pt idx="5">
                  <c:v>1.2005300000000001</c:v>
                </c:pt>
                <c:pt idx="6">
                  <c:v>1.1145400000000001</c:v>
                </c:pt>
                <c:pt idx="7">
                  <c:v>1.6642999999999999</c:v>
                </c:pt>
                <c:pt idx="8">
                  <c:v>1.08643</c:v>
                </c:pt>
                <c:pt idx="9">
                  <c:v>1.1353800000000001</c:v>
                </c:pt>
                <c:pt idx="10">
                  <c:v>1.0032000000000001</c:v>
                </c:pt>
                <c:pt idx="11">
                  <c:v>1.0083200000000001</c:v>
                </c:pt>
                <c:pt idx="12">
                  <c:v>1.0029999999999999</c:v>
                </c:pt>
                <c:pt idx="13">
                  <c:v>1.242224615384615</c:v>
                </c:pt>
              </c:numCache>
            </c:numRef>
          </c:val>
        </c:ser>
        <c:ser>
          <c:idx val="4"/>
          <c:order val="4"/>
          <c:tx>
            <c:strRef>
              <c:f>'fig6'!$F$2</c:f>
              <c:strCache>
                <c:ptCount val="1"/>
                <c:pt idx="0">
                  <c:v>SHiP - PC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'fig6'!$F$3:$F$16</c:f>
              <c:numCache>
                <c:formatCode>General</c:formatCode>
                <c:ptCount val="14"/>
                <c:pt idx="0">
                  <c:v>1.3370299999999999</c:v>
                </c:pt>
                <c:pt idx="1">
                  <c:v>1.90977</c:v>
                </c:pt>
                <c:pt idx="2">
                  <c:v>1.4336</c:v>
                </c:pt>
                <c:pt idx="3">
                  <c:v>1.10117</c:v>
                </c:pt>
                <c:pt idx="4">
                  <c:v>1.2296199999999999</c:v>
                </c:pt>
                <c:pt idx="5">
                  <c:v>1.2096500000000001</c:v>
                </c:pt>
                <c:pt idx="6">
                  <c:v>1.1372900000000001</c:v>
                </c:pt>
                <c:pt idx="7">
                  <c:v>1.72709</c:v>
                </c:pt>
                <c:pt idx="8">
                  <c:v>1.1231500000000001</c:v>
                </c:pt>
                <c:pt idx="9">
                  <c:v>1.1576599999999999</c:v>
                </c:pt>
                <c:pt idx="10">
                  <c:v>1.0156000000000001</c:v>
                </c:pt>
                <c:pt idx="11">
                  <c:v>1.0103200000000001</c:v>
                </c:pt>
                <c:pt idx="12">
                  <c:v>1.0037400000000001</c:v>
                </c:pt>
                <c:pt idx="13">
                  <c:v>1.2612069230769232</c:v>
                </c:pt>
              </c:numCache>
            </c:numRef>
          </c:val>
        </c:ser>
        <c:ser>
          <c:idx val="5"/>
          <c:order val="5"/>
          <c:tx>
            <c:strRef>
              <c:f>'fig6'!$G$2</c:f>
              <c:strCache>
                <c:ptCount val="1"/>
                <c:pt idx="0">
                  <c:v>SP</c:v>
                </c:pt>
              </c:strCache>
            </c:strRef>
          </c:tx>
          <c:invertIfNegative val="0"/>
          <c:cat>
            <c:strRef>
              <c:f>'fig6'!$A$3:$A$16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'fig6'!$G$3:$G$16</c:f>
              <c:numCache>
                <c:formatCode>General</c:formatCode>
                <c:ptCount val="14"/>
                <c:pt idx="0">
                  <c:v>1.22282</c:v>
                </c:pt>
                <c:pt idx="1">
                  <c:v>1.8421000000000001</c:v>
                </c:pt>
                <c:pt idx="2">
                  <c:v>1.42777</c:v>
                </c:pt>
                <c:pt idx="3">
                  <c:v>1.0678399999999999</c:v>
                </c:pt>
                <c:pt idx="4">
                  <c:v>1.2249300000000001</c:v>
                </c:pt>
                <c:pt idx="5">
                  <c:v>1.16361</c:v>
                </c:pt>
                <c:pt idx="6">
                  <c:v>1.11304</c:v>
                </c:pt>
                <c:pt idx="7">
                  <c:v>1.5977699999999999</c:v>
                </c:pt>
                <c:pt idx="8">
                  <c:v>1.1231500000000001</c:v>
                </c:pt>
                <c:pt idx="9">
                  <c:v>1.1376500000000001</c:v>
                </c:pt>
                <c:pt idx="10">
                  <c:v>1.00308</c:v>
                </c:pt>
                <c:pt idx="11">
                  <c:v>1.00353</c:v>
                </c:pt>
                <c:pt idx="12">
                  <c:v>1.0032799999999999</c:v>
                </c:pt>
                <c:pt idx="13">
                  <c:v>1.2254284615384619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92512"/>
        <c:axId val="106594304"/>
      </c:barChart>
      <c:catAx>
        <c:axId val="10659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594304"/>
        <c:crosses val="autoZero"/>
        <c:auto val="1"/>
        <c:lblAlgn val="ctr"/>
        <c:lblOffset val="100"/>
        <c:noMultiLvlLbl val="0"/>
      </c:catAx>
      <c:valAx>
        <c:axId val="106594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Avg. # of sharers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"/>
              <c:y val="0.195144972112860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592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016928810240452"/>
          <c:y val="0.8462057086614172"/>
          <c:w val="0.56740845647498273"/>
          <c:h val="7.2279158464566923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Reuse count per shared LLC fill normalized to reuse count per private LLC fill with </a:t>
            </a:r>
            <a:r>
              <a:rPr lang="en-US" sz="2000" dirty="0" err="1" smtClean="0"/>
              <a:t>Belady’s</a:t>
            </a:r>
            <a:r>
              <a:rPr lang="en-US" sz="2000" dirty="0" smtClean="0"/>
              <a:t> optimal policy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'fig3'!$C$1</c:f>
              <c:strCache>
                <c:ptCount val="1"/>
                <c:pt idx="0">
                  <c:v>8MB LLC</c:v>
                </c:pt>
              </c:strCache>
            </c:strRef>
          </c:tx>
          <c:invertIfNegative val="0"/>
          <c:cat>
            <c:strRef>
              <c:f>'fig3'!$A$2:$A$15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'fig3'!$C$2:$C$15</c:f>
              <c:numCache>
                <c:formatCode>General</c:formatCode>
                <c:ptCount val="14"/>
                <c:pt idx="0">
                  <c:v>1.9382099010386853</c:v>
                </c:pt>
                <c:pt idx="1">
                  <c:v>16.774625630732626</c:v>
                </c:pt>
                <c:pt idx="2">
                  <c:v>3.4777458179461895</c:v>
                </c:pt>
                <c:pt idx="3">
                  <c:v>2.2122170653817568</c:v>
                </c:pt>
                <c:pt idx="4">
                  <c:v>3.9957459772626391</c:v>
                </c:pt>
                <c:pt idx="5">
                  <c:v>2.4413783852062187</c:v>
                </c:pt>
                <c:pt idx="6">
                  <c:v>4.4564643311141756</c:v>
                </c:pt>
                <c:pt idx="7">
                  <c:v>4.5926931235198607</c:v>
                </c:pt>
                <c:pt idx="8">
                  <c:v>2.3071132103723255</c:v>
                </c:pt>
                <c:pt idx="9">
                  <c:v>2.9200501613450025</c:v>
                </c:pt>
                <c:pt idx="10">
                  <c:v>1.6049109902188154</c:v>
                </c:pt>
                <c:pt idx="11">
                  <c:v>0.37606343115045765</c:v>
                </c:pt>
                <c:pt idx="12">
                  <c:v>2.2115836440862777</c:v>
                </c:pt>
                <c:pt idx="13">
                  <c:v>2.7214210858818468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24160"/>
        <c:axId val="32525696"/>
      </c:barChart>
      <c:catAx>
        <c:axId val="3252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525696"/>
        <c:crosses val="autoZero"/>
        <c:auto val="1"/>
        <c:lblAlgn val="ctr"/>
        <c:lblOffset val="100"/>
        <c:noMultiLvlLbl val="0"/>
      </c:catAx>
      <c:valAx>
        <c:axId val="32525696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/>
                  <a:t>Normalized reuse count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0256410256410256E-2"/>
              <c:y val="0.20469424530888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524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Number of private and shared fills normalized to </a:t>
            </a:r>
            <a:r>
              <a:rPr lang="en-US" sz="1800" b="1" i="0" baseline="0" dirty="0" err="1" smtClean="0">
                <a:effectLst/>
              </a:rPr>
              <a:t>Belady’s</a:t>
            </a:r>
            <a:r>
              <a:rPr lang="en-US" sz="1800" b="1" i="0" baseline="0" dirty="0" smtClean="0">
                <a:effectLst/>
              </a:rPr>
              <a:t> optimal policy</a:t>
            </a:r>
            <a:endParaRPr lang="en-US" dirty="0" smtClean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'fig5'!$G$40</c:f>
              <c:strCache>
                <c:ptCount val="1"/>
                <c:pt idx="0">
                  <c:v>Shared LLC Fills</c:v>
                </c:pt>
              </c:strCache>
            </c:strRef>
          </c:tx>
          <c:invertIfNegative val="0"/>
          <c:cat>
            <c:strRef>
              <c:f>'fig5'!$F$41:$F$46</c:f>
              <c:strCache>
                <c:ptCount val="6"/>
                <c:pt idx="0">
                  <c:v>Belady</c:v>
                </c:pt>
                <c:pt idx="1">
                  <c:v>LRU</c:v>
                </c:pt>
                <c:pt idx="2">
                  <c:v>SRRIP</c:v>
                </c:pt>
                <c:pt idx="3">
                  <c:v>DRRIP</c:v>
                </c:pt>
                <c:pt idx="4">
                  <c:v>SHiP-PC</c:v>
                </c:pt>
                <c:pt idx="5">
                  <c:v>SA-Partition</c:v>
                </c:pt>
              </c:strCache>
            </c:strRef>
          </c:cat>
          <c:val>
            <c:numRef>
              <c:f>'fig5'!$G$41:$G$46</c:f>
              <c:numCache>
                <c:formatCode>General</c:formatCode>
                <c:ptCount val="6"/>
                <c:pt idx="0">
                  <c:v>0.20632653632667569</c:v>
                </c:pt>
                <c:pt idx="1">
                  <c:v>0.26050574180425579</c:v>
                </c:pt>
                <c:pt idx="2">
                  <c:v>0.19049237444285444</c:v>
                </c:pt>
                <c:pt idx="3">
                  <c:v>0.15364490435854655</c:v>
                </c:pt>
                <c:pt idx="4">
                  <c:v>0.14786328906651305</c:v>
                </c:pt>
                <c:pt idx="5">
                  <c:v>0.14881783034196291</c:v>
                </c:pt>
              </c:numCache>
            </c:numRef>
          </c:val>
        </c:ser>
        <c:ser>
          <c:idx val="1"/>
          <c:order val="1"/>
          <c:tx>
            <c:strRef>
              <c:f>'fig5'!$H$40</c:f>
              <c:strCache>
                <c:ptCount val="1"/>
                <c:pt idx="0">
                  <c:v>Private LLC Fills</c:v>
                </c:pt>
              </c:strCache>
            </c:strRef>
          </c:tx>
          <c:invertIfNegative val="0"/>
          <c:cat>
            <c:strRef>
              <c:f>'fig5'!$F$41:$F$46</c:f>
              <c:strCache>
                <c:ptCount val="6"/>
                <c:pt idx="0">
                  <c:v>Belady</c:v>
                </c:pt>
                <c:pt idx="1">
                  <c:v>LRU</c:v>
                </c:pt>
                <c:pt idx="2">
                  <c:v>SRRIP</c:v>
                </c:pt>
                <c:pt idx="3">
                  <c:v>DRRIP</c:v>
                </c:pt>
                <c:pt idx="4">
                  <c:v>SHiP-PC</c:v>
                </c:pt>
                <c:pt idx="5">
                  <c:v>SA-Partition</c:v>
                </c:pt>
              </c:strCache>
            </c:strRef>
          </c:cat>
          <c:val>
            <c:numRef>
              <c:f>'fig5'!$H$41:$H$46</c:f>
              <c:numCache>
                <c:formatCode>General</c:formatCode>
                <c:ptCount val="6"/>
                <c:pt idx="0">
                  <c:v>0.79367346367332425</c:v>
                </c:pt>
                <c:pt idx="1">
                  <c:v>1.6214999557338634</c:v>
                </c:pt>
                <c:pt idx="2">
                  <c:v>1.3303663718438266</c:v>
                </c:pt>
                <c:pt idx="3">
                  <c:v>1.3170949142586816</c:v>
                </c:pt>
                <c:pt idx="4">
                  <c:v>1.216470218077164</c:v>
                </c:pt>
                <c:pt idx="5">
                  <c:v>1.3616795015414476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93184"/>
        <c:axId val="33067008"/>
      </c:barChart>
      <c:catAx>
        <c:axId val="32893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067008"/>
        <c:crosses val="autoZero"/>
        <c:auto val="1"/>
        <c:lblAlgn val="ctr"/>
        <c:lblOffset val="100"/>
        <c:noMultiLvlLbl val="0"/>
      </c:catAx>
      <c:valAx>
        <c:axId val="330670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Normalized LLC fills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893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'fig6'!$K$21</c:f>
              <c:strCache>
                <c:ptCount val="1"/>
                <c:pt idx="0">
                  <c:v>Average # of sharers per LLC fill</c:v>
                </c:pt>
              </c:strCache>
            </c:strRef>
          </c:tx>
          <c:invertIfNegative val="0"/>
          <c:cat>
            <c:strRef>
              <c:f>'fig6'!$J$22:$J$27</c:f>
              <c:strCache>
                <c:ptCount val="6"/>
                <c:pt idx="0">
                  <c:v>Belady</c:v>
                </c:pt>
                <c:pt idx="1">
                  <c:v>LRU</c:v>
                </c:pt>
                <c:pt idx="2">
                  <c:v>SRRIP</c:v>
                </c:pt>
                <c:pt idx="3">
                  <c:v>DRRIP</c:v>
                </c:pt>
                <c:pt idx="4">
                  <c:v>SHiP-PC</c:v>
                </c:pt>
                <c:pt idx="5">
                  <c:v>SA-Partition</c:v>
                </c:pt>
              </c:strCache>
            </c:strRef>
          </c:cat>
          <c:val>
            <c:numRef>
              <c:f>'fig6'!$K$22:$K$27</c:f>
              <c:numCache>
                <c:formatCode>General</c:formatCode>
                <c:ptCount val="6"/>
                <c:pt idx="0">
                  <c:v>1.4751330769230768</c:v>
                </c:pt>
                <c:pt idx="1">
                  <c:v>1.2742100000000003</c:v>
                </c:pt>
                <c:pt idx="2">
                  <c:v>1.2699869230769232</c:v>
                </c:pt>
                <c:pt idx="3">
                  <c:v>1.242224615384615</c:v>
                </c:pt>
                <c:pt idx="4">
                  <c:v>1.2612069230769232</c:v>
                </c:pt>
                <c:pt idx="5">
                  <c:v>1.2254284615384619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84768"/>
        <c:axId val="33207040"/>
      </c:barChart>
      <c:catAx>
        <c:axId val="33184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207040"/>
        <c:crosses val="autoZero"/>
        <c:auto val="1"/>
        <c:lblAlgn val="ctr"/>
        <c:lblOffset val="100"/>
        <c:noMultiLvlLbl val="0"/>
      </c:catAx>
      <c:valAx>
        <c:axId val="33207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184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52816474863719"/>
          <c:y val="3.7593989484605322E-2"/>
          <c:w val="0.85013280391233148"/>
          <c:h val="0.6636783624036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'fig7'!$Z$2</c:f>
              <c:strCache>
                <c:ptCount val="1"/>
                <c:pt idx="0">
                  <c:v>LRU Oone</c:v>
                </c:pt>
              </c:strCache>
            </c:strRef>
          </c:tx>
          <c:invertIfNegative val="0"/>
          <c:cat>
            <c:strRef>
              <c:f>'fig7'!$Y$3:$Y$16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'fig7'!$Z$3:$Z$16</c:f>
              <c:numCache>
                <c:formatCode>General</c:formatCode>
                <c:ptCount val="14"/>
                <c:pt idx="0">
                  <c:v>0.91940192431643974</c:v>
                </c:pt>
                <c:pt idx="1">
                  <c:v>0.95580802904746565</c:v>
                </c:pt>
                <c:pt idx="2">
                  <c:v>0.89850200958480264</c:v>
                </c:pt>
                <c:pt idx="3">
                  <c:v>0.97517770719903207</c:v>
                </c:pt>
                <c:pt idx="4">
                  <c:v>0.92566518035096823</c:v>
                </c:pt>
                <c:pt idx="5">
                  <c:v>0.90643361412707923</c:v>
                </c:pt>
                <c:pt idx="6">
                  <c:v>0.96476893478386538</c:v>
                </c:pt>
                <c:pt idx="7">
                  <c:v>0.72917422408820332</c:v>
                </c:pt>
                <c:pt idx="8">
                  <c:v>1</c:v>
                </c:pt>
                <c:pt idx="9">
                  <c:v>1.0000251799829207</c:v>
                </c:pt>
                <c:pt idx="10">
                  <c:v>0.99305270646373378</c:v>
                </c:pt>
                <c:pt idx="11">
                  <c:v>0.99147617799513543</c:v>
                </c:pt>
                <c:pt idx="12">
                  <c:v>0.99612744655674579</c:v>
                </c:pt>
                <c:pt idx="13">
                  <c:v>0.94273947188433793</c:v>
                </c:pt>
              </c:numCache>
            </c:numRef>
          </c:val>
        </c:ser>
        <c:ser>
          <c:idx val="1"/>
          <c:order val="1"/>
          <c:tx>
            <c:strRef>
              <c:f>'fig7'!$AA$2</c:f>
              <c:strCache>
                <c:ptCount val="1"/>
                <c:pt idx="0">
                  <c:v>DRRIP Oone</c:v>
                </c:pt>
              </c:strCache>
            </c:strRef>
          </c:tx>
          <c:invertIfNegative val="0"/>
          <c:cat>
            <c:strRef>
              <c:f>'fig7'!$Y$3:$Y$16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'fig7'!$AA$3:$AA$16</c:f>
              <c:numCache>
                <c:formatCode>General</c:formatCode>
                <c:ptCount val="14"/>
                <c:pt idx="0">
                  <c:v>0.92296709315707526</c:v>
                </c:pt>
                <c:pt idx="1">
                  <c:v>0.94381501699454118</c:v>
                </c:pt>
                <c:pt idx="2">
                  <c:v>0.90546879106616418</c:v>
                </c:pt>
                <c:pt idx="3">
                  <c:v>0.97796171467327364</c:v>
                </c:pt>
                <c:pt idx="4">
                  <c:v>0.92364497075948748</c:v>
                </c:pt>
                <c:pt idx="5">
                  <c:v>0.94216059632376459</c:v>
                </c:pt>
                <c:pt idx="6">
                  <c:v>0.87519149428025433</c:v>
                </c:pt>
                <c:pt idx="7">
                  <c:v>0.80159736630534961</c:v>
                </c:pt>
                <c:pt idx="8">
                  <c:v>1</c:v>
                </c:pt>
                <c:pt idx="9">
                  <c:v>0.99986823617348264</c:v>
                </c:pt>
                <c:pt idx="10">
                  <c:v>0.98603507885122643</c:v>
                </c:pt>
                <c:pt idx="11">
                  <c:v>0.994276603109295</c:v>
                </c:pt>
                <c:pt idx="12">
                  <c:v>0.99460552723834261</c:v>
                </c:pt>
                <c:pt idx="13">
                  <c:v>0.94366096068709671</c:v>
                </c:pt>
              </c:numCache>
            </c:numRef>
          </c:val>
        </c:ser>
        <c:ser>
          <c:idx val="2"/>
          <c:order val="2"/>
          <c:tx>
            <c:strRef>
              <c:f>'fig7'!$AB$2</c:f>
              <c:strCache>
                <c:ptCount val="1"/>
                <c:pt idx="0">
                  <c:v>SHIP-PC Oone</c:v>
                </c:pt>
              </c:strCache>
            </c:strRef>
          </c:tx>
          <c:invertIfNegative val="0"/>
          <c:cat>
            <c:strRef>
              <c:f>'fig7'!$Y$3:$Y$16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'fig7'!$AB$3:$AB$16</c:f>
              <c:numCache>
                <c:formatCode>General</c:formatCode>
                <c:ptCount val="14"/>
                <c:pt idx="0">
                  <c:v>0.95999852379253792</c:v>
                </c:pt>
                <c:pt idx="1">
                  <c:v>0.94388141644630108</c:v>
                </c:pt>
                <c:pt idx="2">
                  <c:v>0.91288888088722453</c:v>
                </c:pt>
                <c:pt idx="3">
                  <c:v>0.98660490775277243</c:v>
                </c:pt>
                <c:pt idx="4">
                  <c:v>0.93108287348830998</c:v>
                </c:pt>
                <c:pt idx="5">
                  <c:v>0.95190319766260467</c:v>
                </c:pt>
                <c:pt idx="6">
                  <c:v>1.0272531304558057</c:v>
                </c:pt>
                <c:pt idx="7">
                  <c:v>0.92702080533296727</c:v>
                </c:pt>
                <c:pt idx="8">
                  <c:v>1</c:v>
                </c:pt>
                <c:pt idx="9">
                  <c:v>1.0002945382929087</c:v>
                </c:pt>
                <c:pt idx="10">
                  <c:v>0.99654376832063751</c:v>
                </c:pt>
                <c:pt idx="11">
                  <c:v>0.99848712657174699</c:v>
                </c:pt>
                <c:pt idx="12">
                  <c:v>0.9950125605867558</c:v>
                </c:pt>
                <c:pt idx="13">
                  <c:v>0.97161320996850575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3232"/>
        <c:axId val="35744768"/>
      </c:barChart>
      <c:catAx>
        <c:axId val="35743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744768"/>
        <c:crosses val="autoZero"/>
        <c:auto val="1"/>
        <c:lblAlgn val="ctr"/>
        <c:lblOffset val="100"/>
        <c:noMultiLvlLbl val="0"/>
      </c:catAx>
      <c:valAx>
        <c:axId val="3574476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Normalized LLC misses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6945948291896584E-2"/>
              <c:y val="0.177188582315935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74323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1875503751007499E-2"/>
          <c:y val="0.89186488954872023"/>
          <c:w val="0.9367386768961572"/>
          <c:h val="7.0149390238325629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27168341470672"/>
          <c:y val="3.5779207509519795E-2"/>
          <c:w val="0.86310111488298913"/>
          <c:h val="0.66736688455558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'fig7'!$AE$2</c:f>
              <c:strCache>
                <c:ptCount val="1"/>
                <c:pt idx="0">
                  <c:v>LRU Oall</c:v>
                </c:pt>
              </c:strCache>
            </c:strRef>
          </c:tx>
          <c:invertIfNegative val="0"/>
          <c:cat>
            <c:strRef>
              <c:f>'fig7'!$AD$3:$AD$16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'fig7'!$AE$3:$AE$16</c:f>
              <c:numCache>
                <c:formatCode>General</c:formatCode>
                <c:ptCount val="14"/>
                <c:pt idx="0">
                  <c:v>0.76410432403798756</c:v>
                </c:pt>
                <c:pt idx="1">
                  <c:v>0.91495637023806042</c:v>
                </c:pt>
                <c:pt idx="2">
                  <c:v>0.79090296409378291</c:v>
                </c:pt>
                <c:pt idx="3">
                  <c:v>0.97461611686416849</c:v>
                </c:pt>
                <c:pt idx="4">
                  <c:v>0.91845596210358482</c:v>
                </c:pt>
                <c:pt idx="5">
                  <c:v>0.83595032232265298</c:v>
                </c:pt>
                <c:pt idx="6">
                  <c:v>0.95769575811678498</c:v>
                </c:pt>
                <c:pt idx="7">
                  <c:v>0.59283635729308526</c:v>
                </c:pt>
                <c:pt idx="8">
                  <c:v>1</c:v>
                </c:pt>
                <c:pt idx="9">
                  <c:v>0.99886690076856499</c:v>
                </c:pt>
                <c:pt idx="10">
                  <c:v>0.99304767165072327</c:v>
                </c:pt>
                <c:pt idx="11">
                  <c:v>0.99127653600928356</c:v>
                </c:pt>
                <c:pt idx="12">
                  <c:v>0.99609647622490094</c:v>
                </c:pt>
                <c:pt idx="13">
                  <c:v>0.90221582767104458</c:v>
                </c:pt>
              </c:numCache>
            </c:numRef>
          </c:val>
        </c:ser>
        <c:ser>
          <c:idx val="1"/>
          <c:order val="1"/>
          <c:tx>
            <c:strRef>
              <c:f>'fig7'!$AF$2</c:f>
              <c:strCache>
                <c:ptCount val="1"/>
                <c:pt idx="0">
                  <c:v>DRRIP Oall</c:v>
                </c:pt>
              </c:strCache>
            </c:strRef>
          </c:tx>
          <c:invertIfNegative val="0"/>
          <c:cat>
            <c:strRef>
              <c:f>'fig7'!$AD$3:$AD$16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'fig7'!$AF$3:$AF$16</c:f>
              <c:numCache>
                <c:formatCode>General</c:formatCode>
                <c:ptCount val="14"/>
                <c:pt idx="0">
                  <c:v>0.91754416196378419</c:v>
                </c:pt>
                <c:pt idx="1">
                  <c:v>0.92165498772912446</c:v>
                </c:pt>
                <c:pt idx="2">
                  <c:v>0.83251096612426789</c:v>
                </c:pt>
                <c:pt idx="3">
                  <c:v>0.98175149141140805</c:v>
                </c:pt>
                <c:pt idx="4">
                  <c:v>0.91764004354620765</c:v>
                </c:pt>
                <c:pt idx="5">
                  <c:v>0.878421568342445</c:v>
                </c:pt>
                <c:pt idx="6">
                  <c:v>0.86942451678314248</c:v>
                </c:pt>
                <c:pt idx="7">
                  <c:v>0.73609611754775306</c:v>
                </c:pt>
                <c:pt idx="8">
                  <c:v>0.99306379612363682</c:v>
                </c:pt>
                <c:pt idx="9">
                  <c:v>0.99984907052598926</c:v>
                </c:pt>
                <c:pt idx="10">
                  <c:v>0.98627554866762979</c:v>
                </c:pt>
                <c:pt idx="11">
                  <c:v>0.99433660723325334</c:v>
                </c:pt>
                <c:pt idx="12">
                  <c:v>0.99474277476230155</c:v>
                </c:pt>
                <c:pt idx="13">
                  <c:v>0.92487012698161108</c:v>
                </c:pt>
              </c:numCache>
            </c:numRef>
          </c:val>
        </c:ser>
        <c:ser>
          <c:idx val="2"/>
          <c:order val="2"/>
          <c:tx>
            <c:strRef>
              <c:f>'fig7'!$AG$2</c:f>
              <c:strCache>
                <c:ptCount val="1"/>
                <c:pt idx="0">
                  <c:v>SHIP-PC Oall</c:v>
                </c:pt>
              </c:strCache>
            </c:strRef>
          </c:tx>
          <c:invertIfNegative val="0"/>
          <c:cat>
            <c:strRef>
              <c:f>'fig7'!$AD$3:$AD$16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strclstr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'fig7'!$AG$3:$AG$16</c:f>
              <c:numCache>
                <c:formatCode>General</c:formatCode>
                <c:ptCount val="14"/>
                <c:pt idx="0">
                  <c:v>0.90815707291368808</c:v>
                </c:pt>
                <c:pt idx="1">
                  <c:v>0.92413658858767811</c:v>
                </c:pt>
                <c:pt idx="2">
                  <c:v>0.84682463952502118</c:v>
                </c:pt>
                <c:pt idx="3">
                  <c:v>0.9865814391568829</c:v>
                </c:pt>
                <c:pt idx="4">
                  <c:v>0.9254892421610571</c:v>
                </c:pt>
                <c:pt idx="5">
                  <c:v>0.9065223462841796</c:v>
                </c:pt>
                <c:pt idx="6">
                  <c:v>1.0154768286400286</c:v>
                </c:pt>
                <c:pt idx="7">
                  <c:v>0.8209703644494436</c:v>
                </c:pt>
                <c:pt idx="8">
                  <c:v>1</c:v>
                </c:pt>
                <c:pt idx="9">
                  <c:v>1.0007194940388966</c:v>
                </c:pt>
                <c:pt idx="10">
                  <c:v>0.99651791173752746</c:v>
                </c:pt>
                <c:pt idx="11">
                  <c:v>0.99848841430625823</c:v>
                </c:pt>
                <c:pt idx="12">
                  <c:v>0.99501344259993862</c:v>
                </c:pt>
                <c:pt idx="13">
                  <c:v>0.9480690603385078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69312"/>
        <c:axId val="35882112"/>
      </c:barChart>
      <c:catAx>
        <c:axId val="3506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882112"/>
        <c:crosses val="autoZero"/>
        <c:auto val="1"/>
        <c:lblAlgn val="ctr"/>
        <c:lblOffset val="100"/>
        <c:noMultiLvlLbl val="0"/>
      </c:catAx>
      <c:valAx>
        <c:axId val="3588211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Normalized LLC misses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921158893599837E-2"/>
              <c:y val="0.207148900956655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506931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6167878053704825E-2"/>
          <c:y val="0.90578359121962848"/>
          <c:w val="0.96506169909921646"/>
          <c:h val="6.725745341324550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'fig9'!$I$1</c:f>
              <c:strCache>
                <c:ptCount val="1"/>
                <c:pt idx="0">
                  <c:v>Program level</c:v>
                </c:pt>
              </c:strCache>
            </c:strRef>
          </c:tx>
          <c:invertIfNegative val="0"/>
          <c:cat>
            <c:strRef>
              <c:f>'fig9'!$H$2:$H$15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'fig9'!$I$2:$I$15</c:f>
              <c:numCache>
                <c:formatCode>General</c:formatCode>
                <c:ptCount val="14"/>
                <c:pt idx="0">
                  <c:v>0.94450529608218259</c:v>
                </c:pt>
                <c:pt idx="1">
                  <c:v>0.60198733802592774</c:v>
                </c:pt>
                <c:pt idx="2">
                  <c:v>0.8866631005816854</c:v>
                </c:pt>
                <c:pt idx="3">
                  <c:v>0.15460017962182326</c:v>
                </c:pt>
                <c:pt idx="4">
                  <c:v>0.40148666835070679</c:v>
                </c:pt>
                <c:pt idx="5">
                  <c:v>0.85176502181367908</c:v>
                </c:pt>
                <c:pt idx="6">
                  <c:v>0.98141997766651057</c:v>
                </c:pt>
                <c:pt idx="7">
                  <c:v>0.83392299947319692</c:v>
                </c:pt>
                <c:pt idx="8">
                  <c:v>9.8950524737631176E-2</c:v>
                </c:pt>
                <c:pt idx="9">
                  <c:v>6.8016038902870793E-2</c:v>
                </c:pt>
                <c:pt idx="10">
                  <c:v>0.92776709513029154</c:v>
                </c:pt>
                <c:pt idx="11">
                  <c:v>0.58459444443034991</c:v>
                </c:pt>
                <c:pt idx="12">
                  <c:v>1.4701146903404471E-2</c:v>
                </c:pt>
                <c:pt idx="13">
                  <c:v>0.56541383320925087</c:v>
                </c:pt>
              </c:numCache>
            </c:numRef>
          </c:val>
        </c:ser>
        <c:ser>
          <c:idx val="1"/>
          <c:order val="1"/>
          <c:tx>
            <c:strRef>
              <c:f>'fig9'!$J$1</c:f>
              <c:strCache>
                <c:ptCount val="1"/>
                <c:pt idx="0">
                  <c:v>LLC lifetime level</c:v>
                </c:pt>
              </c:strCache>
            </c:strRef>
          </c:tx>
          <c:invertIfNegative val="0"/>
          <c:cat>
            <c:strRef>
              <c:f>'fig9'!$H$2:$H$15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AVG</c:v>
                </c:pt>
              </c:strCache>
            </c:strRef>
          </c:cat>
          <c:val>
            <c:numRef>
              <c:f>'fig9'!$J$2:$J$15</c:f>
              <c:numCache>
                <c:formatCode>General</c:formatCode>
                <c:ptCount val="14"/>
                <c:pt idx="0">
                  <c:v>0.4965453845442146</c:v>
                </c:pt>
                <c:pt idx="1">
                  <c:v>0.56740188606007969</c:v>
                </c:pt>
                <c:pt idx="2">
                  <c:v>0.79859630625951283</c:v>
                </c:pt>
                <c:pt idx="3">
                  <c:v>0.15434126528201436</c:v>
                </c:pt>
                <c:pt idx="4">
                  <c:v>0.27045311313215087</c:v>
                </c:pt>
                <c:pt idx="5">
                  <c:v>0.41239895055637138</c:v>
                </c:pt>
                <c:pt idx="6">
                  <c:v>0.97597348798674399</c:v>
                </c:pt>
                <c:pt idx="7">
                  <c:v>0.766778988974542</c:v>
                </c:pt>
                <c:pt idx="8">
                  <c:v>9.8950524737631176E-2</c:v>
                </c:pt>
                <c:pt idx="9">
                  <c:v>6.7831193391062014E-2</c:v>
                </c:pt>
                <c:pt idx="10">
                  <c:v>0.10527228121359086</c:v>
                </c:pt>
                <c:pt idx="11">
                  <c:v>9.0610673756796045E-2</c:v>
                </c:pt>
                <c:pt idx="12">
                  <c:v>1.4584076959434309E-2</c:v>
                </c:pt>
                <c:pt idx="13">
                  <c:v>0.37074908714262655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21536"/>
        <c:axId val="57923840"/>
      </c:barChart>
      <c:catAx>
        <c:axId val="5792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923840"/>
        <c:crosses val="autoZero"/>
        <c:auto val="1"/>
        <c:lblAlgn val="ctr"/>
        <c:lblOffset val="100"/>
        <c:noMultiLvlLbl val="0"/>
      </c:catAx>
      <c:valAx>
        <c:axId val="5792384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Fraction</a:t>
                </a:r>
                <a:r>
                  <a:rPr lang="en-US" sz="1600" baseline="0" dirty="0" smtClean="0"/>
                  <a:t> of cache blocks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6.7487764255780543E-3"/>
              <c:y val="0.14755935584436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921536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Distribution of shared cache blocks based on LLC lifetime sharing with </a:t>
            </a:r>
            <a:r>
              <a:rPr lang="en-US" sz="2000" dirty="0" err="1" smtClean="0"/>
              <a:t>Belady’s</a:t>
            </a:r>
            <a:r>
              <a:rPr lang="en-US" sz="2000" dirty="0" smtClean="0"/>
              <a:t> optimal policy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'fig10'!$H$1</c:f>
              <c:strCache>
                <c:ptCount val="1"/>
                <c:pt idx="0">
                  <c:v>&lt; 50% of LLC lifetimes</c:v>
                </c:pt>
              </c:strCache>
            </c:strRef>
          </c:tx>
          <c:invertIfNegative val="0"/>
          <c:cat>
            <c:strRef>
              <c:f>'fig10'!$G$2:$G$15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'fig10'!$H$2:$H$15</c:f>
              <c:numCache>
                <c:formatCode>General</c:formatCode>
                <c:ptCount val="14"/>
                <c:pt idx="0">
                  <c:v>0.55844733488808218</c:v>
                </c:pt>
                <c:pt idx="1">
                  <c:v>0.53084463665552717</c:v>
                </c:pt>
                <c:pt idx="2">
                  <c:v>0.36611118301837947</c:v>
                </c:pt>
                <c:pt idx="3">
                  <c:v>1.0012843700034075E-2</c:v>
                </c:pt>
                <c:pt idx="4">
                  <c:v>0.43701486447285792</c:v>
                </c:pt>
                <c:pt idx="5">
                  <c:v>0.16328850944195805</c:v>
                </c:pt>
                <c:pt idx="6">
                  <c:v>0.54242267660736698</c:v>
                </c:pt>
                <c:pt idx="7">
                  <c:v>0.1393499603634368</c:v>
                </c:pt>
                <c:pt idx="8">
                  <c:v>0</c:v>
                </c:pt>
                <c:pt idx="9">
                  <c:v>3.9828110260978931E-3</c:v>
                </c:pt>
                <c:pt idx="10">
                  <c:v>0.83462753178509408</c:v>
                </c:pt>
                <c:pt idx="11">
                  <c:v>0.92724071915806572</c:v>
                </c:pt>
                <c:pt idx="12">
                  <c:v>0.728944857137511</c:v>
                </c:pt>
                <c:pt idx="13">
                  <c:v>0.40325291755803161</c:v>
                </c:pt>
              </c:numCache>
            </c:numRef>
          </c:val>
        </c:ser>
        <c:ser>
          <c:idx val="1"/>
          <c:order val="1"/>
          <c:tx>
            <c:strRef>
              <c:f>'fig10'!$I$1</c:f>
              <c:strCache>
                <c:ptCount val="1"/>
                <c:pt idx="0">
                  <c:v>50% - 90% of LLC lifetimes</c:v>
                </c:pt>
              </c:strCache>
            </c:strRef>
          </c:tx>
          <c:invertIfNegative val="0"/>
          <c:cat>
            <c:strRef>
              <c:f>'fig10'!$G$2:$G$15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'fig10'!$I$2:$I$15</c:f>
              <c:numCache>
                <c:formatCode>General</c:formatCode>
                <c:ptCount val="14"/>
                <c:pt idx="0">
                  <c:v>0.36520969073321635</c:v>
                </c:pt>
                <c:pt idx="1">
                  <c:v>0.33686390144813577</c:v>
                </c:pt>
                <c:pt idx="2">
                  <c:v>0.54658943826041939</c:v>
                </c:pt>
                <c:pt idx="3">
                  <c:v>0.38048806060129486</c:v>
                </c:pt>
                <c:pt idx="4">
                  <c:v>0.44515318727068132</c:v>
                </c:pt>
                <c:pt idx="5">
                  <c:v>0.34470123722209017</c:v>
                </c:pt>
                <c:pt idx="6">
                  <c:v>2.0388277847493912E-2</c:v>
                </c:pt>
                <c:pt idx="7">
                  <c:v>0.47454926113380896</c:v>
                </c:pt>
                <c:pt idx="8">
                  <c:v>1.1490746390075249E-2</c:v>
                </c:pt>
                <c:pt idx="9">
                  <c:v>0.13352898019075568</c:v>
                </c:pt>
                <c:pt idx="10">
                  <c:v>0.15922240118052494</c:v>
                </c:pt>
                <c:pt idx="11">
                  <c:v>6.8744903280449951E-2</c:v>
                </c:pt>
                <c:pt idx="12">
                  <c:v>0.18346649701551185</c:v>
                </c:pt>
                <c:pt idx="13">
                  <c:v>0.26695358327495838</c:v>
                </c:pt>
              </c:numCache>
            </c:numRef>
          </c:val>
        </c:ser>
        <c:ser>
          <c:idx val="2"/>
          <c:order val="2"/>
          <c:tx>
            <c:strRef>
              <c:f>'fig10'!$J$1</c:f>
              <c:strCache>
                <c:ptCount val="1"/>
                <c:pt idx="0">
                  <c:v>&gt; 90% of LLC lifetimes</c:v>
                </c:pt>
              </c:strCache>
            </c:strRef>
          </c:tx>
          <c:invertIfNegative val="0"/>
          <c:cat>
            <c:strRef>
              <c:f>'fig10'!$G$2:$G$15</c:f>
              <c:strCache>
                <c:ptCount val="14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fldanmt</c:v>
                </c:pt>
                <c:pt idx="4">
                  <c:v>freqmine</c:v>
                </c:pt>
                <c:pt idx="5">
                  <c:v>raytrace</c:v>
                </c:pt>
                <c:pt idx="6">
                  <c:v>stclstr</c:v>
                </c:pt>
                <c:pt idx="7">
                  <c:v>vips</c:v>
                </c:pt>
                <c:pt idx="8">
                  <c:v>equake</c:v>
                </c:pt>
                <c:pt idx="9">
                  <c:v>art</c:v>
                </c:pt>
                <c:pt idx="10">
                  <c:v>radix</c:v>
                </c:pt>
                <c:pt idx="11">
                  <c:v>fft</c:v>
                </c:pt>
                <c:pt idx="12">
                  <c:v>ocean</c:v>
                </c:pt>
                <c:pt idx="13">
                  <c:v>AVERAGE</c:v>
                </c:pt>
              </c:strCache>
            </c:strRef>
          </c:cat>
          <c:val>
            <c:numRef>
              <c:f>'fig10'!$J$2:$J$15</c:f>
              <c:numCache>
                <c:formatCode>General</c:formatCode>
                <c:ptCount val="14"/>
                <c:pt idx="0">
                  <c:v>7.634297437870155E-2</c:v>
                </c:pt>
                <c:pt idx="1">
                  <c:v>0.13229146189633706</c:v>
                </c:pt>
                <c:pt idx="2">
                  <c:v>8.7299378721201137E-2</c:v>
                </c:pt>
                <c:pt idx="3">
                  <c:v>0.60949909569867111</c:v>
                </c:pt>
                <c:pt idx="4">
                  <c:v>0.11783194825646078</c:v>
                </c:pt>
                <c:pt idx="5">
                  <c:v>0.49201025333595177</c:v>
                </c:pt>
                <c:pt idx="6">
                  <c:v>0.43718904554513915</c:v>
                </c:pt>
                <c:pt idx="7">
                  <c:v>0.38610077850275426</c:v>
                </c:pt>
                <c:pt idx="8">
                  <c:v>0.9885092536099247</c:v>
                </c:pt>
                <c:pt idx="9">
                  <c:v>0.86248820878314647</c:v>
                </c:pt>
                <c:pt idx="10">
                  <c:v>6.1500670343809889E-3</c:v>
                </c:pt>
                <c:pt idx="11">
                  <c:v>4.014377561484375E-3</c:v>
                </c:pt>
                <c:pt idx="12">
                  <c:v>8.7588645846977148E-2</c:v>
                </c:pt>
                <c:pt idx="13">
                  <c:v>0.32979349916701001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400576"/>
        <c:axId val="85583744"/>
      </c:barChart>
      <c:catAx>
        <c:axId val="8540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583744"/>
        <c:crosses val="autoZero"/>
        <c:auto val="1"/>
        <c:lblAlgn val="ctr"/>
        <c:lblOffset val="100"/>
        <c:noMultiLvlLbl val="0"/>
      </c:catAx>
      <c:valAx>
        <c:axId val="855837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Fraction</a:t>
                </a:r>
                <a:r>
                  <a:rPr lang="en-US" sz="1600" baseline="0" dirty="0" smtClean="0"/>
                  <a:t> of shared cache blocks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9365079365079361E-3"/>
              <c:y val="0.204597675290588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5400576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 shared addresses based on predictability index</a:t>
            </a:r>
            <a:r>
              <a:rPr lang="en-US" baseline="0" dirty="0" smtClean="0"/>
              <a:t> (2</a:t>
            </a:r>
            <a:r>
              <a:rPr lang="en-US" dirty="0" smtClean="0"/>
              <a:t>-bit history)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59377518755039"/>
          <c:y val="0.18639823533036062"/>
          <c:w val="0.8678362990059314"/>
          <c:h val="0.45655310657794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'fig12'!$M$2</c:f>
              <c:strCache>
                <c:ptCount val="1"/>
                <c:pt idx="0">
                  <c:v>0.5 - 0.6</c:v>
                </c:pt>
              </c:strCache>
            </c:strRef>
          </c:tx>
          <c:invertIfNegative val="0"/>
          <c:cat>
            <c:strRef>
              <c:f>'fig12'!$L$3:$L$11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'fig12'!$M$3:$M$11</c:f>
              <c:numCache>
                <c:formatCode>General</c:formatCode>
                <c:ptCount val="9"/>
                <c:pt idx="0">
                  <c:v>8.7168113224180346E-2</c:v>
                </c:pt>
                <c:pt idx="1">
                  <c:v>0.55554288709783106</c:v>
                </c:pt>
                <c:pt idx="2">
                  <c:v>0.24026986797825525</c:v>
                </c:pt>
                <c:pt idx="3">
                  <c:v>0.59455846504678778</c:v>
                </c:pt>
                <c:pt idx="4">
                  <c:v>0.6753309680236913</c:v>
                </c:pt>
                <c:pt idx="5">
                  <c:v>0.83104734932660806</c:v>
                </c:pt>
                <c:pt idx="6">
                  <c:v>0.41204694766368938</c:v>
                </c:pt>
                <c:pt idx="7">
                  <c:v>0.7850031505986137</c:v>
                </c:pt>
                <c:pt idx="8">
                  <c:v>0.5226209686199571</c:v>
                </c:pt>
              </c:numCache>
            </c:numRef>
          </c:val>
        </c:ser>
        <c:ser>
          <c:idx val="1"/>
          <c:order val="1"/>
          <c:tx>
            <c:strRef>
              <c:f>'fig12'!$N$2</c:f>
              <c:strCache>
                <c:ptCount val="1"/>
                <c:pt idx="0">
                  <c:v>0.6 - 0.9</c:v>
                </c:pt>
              </c:strCache>
            </c:strRef>
          </c:tx>
          <c:invertIfNegative val="0"/>
          <c:cat>
            <c:strRef>
              <c:f>'fig12'!$L$3:$L$11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'fig12'!$N$3:$N$11</c:f>
              <c:numCache>
                <c:formatCode>General</c:formatCode>
                <c:ptCount val="9"/>
                <c:pt idx="0">
                  <c:v>0.53038171487189356</c:v>
                </c:pt>
                <c:pt idx="1">
                  <c:v>0</c:v>
                </c:pt>
                <c:pt idx="2">
                  <c:v>0.40873673310898267</c:v>
                </c:pt>
                <c:pt idx="3">
                  <c:v>6.1073104243663341E-3</c:v>
                </c:pt>
                <c:pt idx="4">
                  <c:v>4.7816232654661606E-5</c:v>
                </c:pt>
                <c:pt idx="5">
                  <c:v>0</c:v>
                </c:pt>
                <c:pt idx="6">
                  <c:v>0.1145936369675943</c:v>
                </c:pt>
                <c:pt idx="7">
                  <c:v>5.6954692359290203E-2</c:v>
                </c:pt>
                <c:pt idx="8">
                  <c:v>0.13960273799559775</c:v>
                </c:pt>
              </c:numCache>
            </c:numRef>
          </c:val>
        </c:ser>
        <c:ser>
          <c:idx val="2"/>
          <c:order val="2"/>
          <c:tx>
            <c:strRef>
              <c:f>'fig12'!$O$2</c:f>
              <c:strCache>
                <c:ptCount val="1"/>
                <c:pt idx="0">
                  <c:v>&gt; 0.9</c:v>
                </c:pt>
              </c:strCache>
            </c:strRef>
          </c:tx>
          <c:invertIfNegative val="0"/>
          <c:cat>
            <c:strRef>
              <c:f>'fig12'!$L$3:$L$11</c:f>
              <c:strCache>
                <c:ptCount val="9"/>
                <c:pt idx="0">
                  <c:v>canneal</c:v>
                </c:pt>
                <c:pt idx="1">
                  <c:v>dedup</c:v>
                </c:pt>
                <c:pt idx="2">
                  <c:v>ferret</c:v>
                </c:pt>
                <c:pt idx="3">
                  <c:v>fluidanimate</c:v>
                </c:pt>
                <c:pt idx="4">
                  <c:v>freqmine</c:v>
                </c:pt>
                <c:pt idx="5">
                  <c:v>raytrace</c:v>
                </c:pt>
                <c:pt idx="6">
                  <c:v>streamcluster</c:v>
                </c:pt>
                <c:pt idx="7">
                  <c:v>vips</c:v>
                </c:pt>
                <c:pt idx="8">
                  <c:v>AVERAGE</c:v>
                </c:pt>
              </c:strCache>
            </c:strRef>
          </c:cat>
          <c:val>
            <c:numRef>
              <c:f>'fig12'!$O$3:$O$11</c:f>
              <c:numCache>
                <c:formatCode>General</c:formatCode>
                <c:ptCount val="9"/>
                <c:pt idx="0">
                  <c:v>0.38245017190392616</c:v>
                </c:pt>
                <c:pt idx="1">
                  <c:v>0.44445711290216894</c:v>
                </c:pt>
                <c:pt idx="2">
                  <c:v>0.3509933989127621</c:v>
                </c:pt>
                <c:pt idx="3">
                  <c:v>0.39933422452884593</c:v>
                </c:pt>
                <c:pt idx="4">
                  <c:v>0.32462121574365399</c:v>
                </c:pt>
                <c:pt idx="5">
                  <c:v>0.16895265067339196</c:v>
                </c:pt>
                <c:pt idx="6">
                  <c:v>0.47335941536871634</c:v>
                </c:pt>
                <c:pt idx="7">
                  <c:v>0.15804215704209607</c:v>
                </c:pt>
                <c:pt idx="8">
                  <c:v>0.3377762933844452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404672"/>
        <c:axId val="103406208"/>
      </c:barChart>
      <c:catAx>
        <c:axId val="10340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406208"/>
        <c:crosses val="autoZero"/>
        <c:auto val="1"/>
        <c:lblAlgn val="ctr"/>
        <c:lblOffset val="100"/>
        <c:noMultiLvlLbl val="0"/>
      </c:catAx>
      <c:valAx>
        <c:axId val="10340620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Fraction of shared blocks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875586417839507E-2"/>
              <c:y val="0.212083547329406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4046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6747266827866989"/>
          <c:y val="0.90464631537130558"/>
          <c:w val="0.45586831173662345"/>
          <c:h val="7.8404528316323746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0.10769</cdr:x>
      <cdr:y>0.1791</cdr:y>
    </cdr:from>
    <cdr:to>
      <cdr:x>0.16923</cdr:x>
      <cdr:y>0.25373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9144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16.8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20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138" y="0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defRPr sz="120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200" i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969093-DD6D-4207-807C-E5FD3DDD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0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1BD702-AFD3-4C1C-B2D2-018BB88E8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9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46827787-059F-4247-A22D-1D315DB65F2B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5A7ED0D0-697E-422F-B8CD-B74963F568F1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5A7ED0D0-697E-422F-B8CD-B74963F568F1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/>
            <a:fld id="{CD0A644A-093C-4E74-A150-C5230FEC2697}" type="slidenum">
              <a:rPr lang="en-US" altLang="en-US" i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en-US" i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C8F3-1F6E-4DD5-ABC6-9A8BCB10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3496-4DF0-49FC-A9C0-9E46EBBE8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2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1D08-4105-4C01-865B-F50A438BD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64C9-DA7C-4AFA-B6BE-504F068DB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217C-09A5-42B5-A1AC-60D73F62C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40DE-B0E5-4C57-988F-425C5DF3B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2EBE-3DD0-4739-A17D-2628DFEA9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9A18-C754-467C-AEDE-83EBF72C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35313" y="6886575"/>
            <a:ext cx="548640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697913" y="6886575"/>
            <a:ext cx="59690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7B30-C3C9-41B7-BD93-18B0626D1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3438-7BEE-4EE6-9510-A49DA6B08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F6A7F-6D89-4BE4-A627-672D8669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327775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i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554413" y="6886575"/>
            <a:ext cx="14732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8005FD1-11E8-445A-8B3B-2634087E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7" r:id="rId7"/>
    <p:sldLayoutId id="2147483883" r:id="rId8"/>
    <p:sldLayoutId id="2147483884" r:id="rId9"/>
    <p:sldLayoutId id="2147483885" r:id="rId10"/>
    <p:sldLayoutId id="2147483886" r:id="rId11"/>
  </p:sldLayoutIdLst>
  <p:hf sldNum="0"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92113" y="1112838"/>
            <a:ext cx="9372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/>
            <a:r>
              <a:rPr lang="en-US" altLang="en-US" sz="4400" i="0">
                <a:solidFill>
                  <a:srgbClr val="000000"/>
                </a:solidFill>
                <a:latin typeface="Calibri" pitchFamily="34" charset="0"/>
              </a:rPr>
              <a:t>Characterizing Multi-threaded Applications for Designing Sharing-aware Last-level Cache Replacement Policies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20713" y="3655769"/>
            <a:ext cx="8915400" cy="30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i="0" dirty="0" err="1">
                <a:latin typeface="Calibri" pitchFamily="34" charset="0"/>
              </a:rPr>
              <a:t>Ragavendra</a:t>
            </a:r>
            <a:r>
              <a:rPr lang="en-US" altLang="en-US" sz="2400" i="0" dirty="0">
                <a:latin typeface="Calibri" pitchFamily="34" charset="0"/>
              </a:rPr>
              <a:t> Natarajan</a:t>
            </a:r>
            <a:r>
              <a:rPr lang="en-US" altLang="en-US" sz="2400" i="0" baseline="30000" dirty="0">
                <a:latin typeface="Calibri" pitchFamily="34" charset="0"/>
              </a:rPr>
              <a:t>1</a:t>
            </a:r>
            <a:r>
              <a:rPr lang="en-US" altLang="en-US" sz="2400" i="0" dirty="0">
                <a:latin typeface="Calibri" pitchFamily="34" charset="0"/>
              </a:rPr>
              <a:t>, </a:t>
            </a:r>
            <a:r>
              <a:rPr lang="en-US" altLang="en-US" sz="2400" i="0" dirty="0" err="1">
                <a:latin typeface="Calibri" pitchFamily="34" charset="0"/>
              </a:rPr>
              <a:t>Mainak</a:t>
            </a:r>
            <a:r>
              <a:rPr lang="en-US" altLang="en-US" sz="2400" i="0" dirty="0">
                <a:latin typeface="Calibri" pitchFamily="34" charset="0"/>
              </a:rPr>
              <a:t> Chaudhuri</a:t>
            </a:r>
            <a:r>
              <a:rPr lang="en-US" altLang="en-US" sz="2400" i="0" baseline="30000" dirty="0">
                <a:latin typeface="Calibri" pitchFamily="34" charset="0"/>
              </a:rPr>
              <a:t>2</a:t>
            </a:r>
          </a:p>
          <a:p>
            <a:endParaRPr lang="en-US" altLang="en-US" sz="2400" i="0" dirty="0" smtClean="0">
              <a:latin typeface="Calibri" pitchFamily="34" charset="0"/>
            </a:endParaRPr>
          </a:p>
          <a:p>
            <a:pPr algn="ctr"/>
            <a:r>
              <a:rPr lang="en-US" altLang="en-US" i="0" baseline="30000" dirty="0" smtClean="0">
                <a:latin typeface="Calibri" pitchFamily="34" charset="0"/>
              </a:rPr>
              <a:t>1</a:t>
            </a:r>
            <a:r>
              <a:rPr lang="en-US" altLang="en-US" i="0" dirty="0" smtClean="0">
                <a:latin typeface="Calibri" pitchFamily="34" charset="0"/>
              </a:rPr>
              <a:t> </a:t>
            </a:r>
            <a:r>
              <a:rPr lang="en-US" altLang="en-US" i="0" dirty="0">
                <a:latin typeface="Calibri" pitchFamily="34" charset="0"/>
              </a:rPr>
              <a:t>Department of Computer Science and Engineering,</a:t>
            </a:r>
          </a:p>
          <a:p>
            <a:pPr algn="ctr"/>
            <a:r>
              <a:rPr lang="en-US" altLang="en-US" i="0" dirty="0">
                <a:latin typeface="Calibri" pitchFamily="34" charset="0"/>
              </a:rPr>
              <a:t>University of Minnesota, Twin Cities		</a:t>
            </a:r>
          </a:p>
          <a:p>
            <a:pPr algn="ctr"/>
            <a:endParaRPr lang="en-US" altLang="en-US" i="0" dirty="0">
              <a:latin typeface="Calibri" pitchFamily="34" charset="0"/>
            </a:endParaRPr>
          </a:p>
          <a:p>
            <a:pPr algn="ctr"/>
            <a:r>
              <a:rPr lang="en-US" altLang="en-US" i="0" baseline="30000" dirty="0">
                <a:latin typeface="Calibri" pitchFamily="34" charset="0"/>
              </a:rPr>
              <a:t>2</a:t>
            </a:r>
            <a:r>
              <a:rPr lang="en-US" altLang="en-US" i="0" dirty="0">
                <a:latin typeface="Calibri" pitchFamily="34" charset="0"/>
              </a:rPr>
              <a:t>Department of Computer Science and Engineering,</a:t>
            </a:r>
          </a:p>
          <a:p>
            <a:pPr algn="ctr"/>
            <a:r>
              <a:rPr lang="en-US" altLang="en-US" i="0" dirty="0">
                <a:latin typeface="Calibri" pitchFamily="34" charset="0"/>
              </a:rPr>
              <a:t>Indian Institute of Technology Kanpur, </a:t>
            </a:r>
            <a:r>
              <a:rPr lang="en-US" altLang="en-US" i="0" dirty="0" smtClean="0">
                <a:latin typeface="Calibri" pitchFamily="34" charset="0"/>
              </a:rPr>
              <a:t>India</a:t>
            </a:r>
          </a:p>
          <a:p>
            <a:pPr algn="ctr"/>
            <a:endParaRPr lang="en-US" altLang="en-US" i="0" dirty="0" smtClean="0">
              <a:latin typeface="Calibri" pitchFamily="34" charset="0"/>
            </a:endParaRPr>
          </a:p>
          <a:p>
            <a:pPr algn="ctr"/>
            <a:r>
              <a:rPr lang="en-US" altLang="en-US" i="0" dirty="0" smtClean="0">
                <a:latin typeface="Calibri" pitchFamily="34" charset="0"/>
              </a:rPr>
              <a:t>Acknowledgment: </a:t>
            </a:r>
            <a:r>
              <a:rPr lang="en-US" altLang="en-US" i="0" dirty="0" err="1" smtClean="0">
                <a:latin typeface="Calibri" pitchFamily="34" charset="0"/>
              </a:rPr>
              <a:t>Jayesh</a:t>
            </a:r>
            <a:r>
              <a:rPr lang="en-US" altLang="en-US" i="0" dirty="0" smtClean="0">
                <a:latin typeface="Calibri" pitchFamily="34" charset="0"/>
              </a:rPr>
              <a:t> Gaur, </a:t>
            </a:r>
            <a:r>
              <a:rPr lang="en-US" altLang="en-US" i="0" dirty="0" err="1" smtClean="0">
                <a:latin typeface="Calibri" pitchFamily="34" charset="0"/>
              </a:rPr>
              <a:t>Nithiyanandan</a:t>
            </a:r>
            <a:r>
              <a:rPr lang="en-US" altLang="en-US" i="0" dirty="0" smtClean="0">
                <a:latin typeface="Calibri" pitchFamily="34" charset="0"/>
              </a:rPr>
              <a:t> </a:t>
            </a:r>
            <a:r>
              <a:rPr lang="en-US" altLang="en-US" i="0" dirty="0" err="1" smtClean="0">
                <a:latin typeface="Calibri" pitchFamily="34" charset="0"/>
              </a:rPr>
              <a:t>Bashyam</a:t>
            </a:r>
            <a:r>
              <a:rPr lang="en-US" altLang="en-US" i="0" dirty="0" smtClean="0">
                <a:latin typeface="Calibri" pitchFamily="34" charset="0"/>
              </a:rPr>
              <a:t>, </a:t>
            </a:r>
            <a:r>
              <a:rPr lang="en-US" altLang="en-US" i="0" dirty="0" err="1" smtClean="0">
                <a:latin typeface="Calibri" pitchFamily="34" charset="0"/>
              </a:rPr>
              <a:t>Sreenivas</a:t>
            </a:r>
            <a:r>
              <a:rPr lang="en-US" altLang="en-US" i="0" dirty="0" smtClean="0">
                <a:latin typeface="Calibri" pitchFamily="34" charset="0"/>
              </a:rPr>
              <a:t> </a:t>
            </a:r>
            <a:r>
              <a:rPr lang="en-US" altLang="en-US" i="0" dirty="0" err="1" smtClean="0">
                <a:latin typeface="Calibri" pitchFamily="34" charset="0"/>
              </a:rPr>
              <a:t>Subramoney</a:t>
            </a:r>
            <a:r>
              <a:rPr lang="en-US" altLang="en-US" i="0" dirty="0" smtClean="0">
                <a:latin typeface="Calibri" pitchFamily="34" charset="0"/>
              </a:rPr>
              <a:t>, Antonia </a:t>
            </a:r>
            <a:r>
              <a:rPr lang="en-US" altLang="en-US" i="0" dirty="0" err="1" smtClean="0">
                <a:latin typeface="Calibri" pitchFamily="34" charset="0"/>
              </a:rPr>
              <a:t>Zhai</a:t>
            </a:r>
            <a:endParaRPr lang="en-US" altLang="en-US" i="0" dirty="0" smtClean="0">
              <a:latin typeface="Calibri" pitchFamily="34" charset="0"/>
            </a:endParaRPr>
          </a:p>
          <a:p>
            <a:pPr algn="ctr"/>
            <a:endParaRPr lang="en-US" altLang="en-US" i="0" dirty="0">
              <a:latin typeface="Calibri" pitchFamily="34" charset="0"/>
            </a:endParaRPr>
          </a:p>
          <a:p>
            <a:pPr algn="ctr"/>
            <a:r>
              <a:rPr lang="en-US" altLang="en-US" i="0" dirty="0" smtClean="0">
                <a:latin typeface="Calibri" pitchFamily="34" charset="0"/>
              </a:rPr>
              <a:t>IEEE International </a:t>
            </a:r>
            <a:r>
              <a:rPr lang="en-US" altLang="en-US" i="0" dirty="0">
                <a:latin typeface="Calibri" pitchFamily="34" charset="0"/>
              </a:rPr>
              <a:t>Symposium on Workload </a:t>
            </a:r>
            <a:r>
              <a:rPr lang="en-US" altLang="en-US" i="0" dirty="0" smtClean="0">
                <a:latin typeface="Calibri" pitchFamily="34" charset="0"/>
              </a:rPr>
              <a:t>Characterization (IISWC), </a:t>
            </a:r>
            <a:r>
              <a:rPr lang="en-US" altLang="en-US" i="0" dirty="0">
                <a:latin typeface="Calibri" pitchFamily="34" charset="0"/>
              </a:rPr>
              <a:t>September 23</a:t>
            </a:r>
            <a:r>
              <a:rPr lang="en-US" altLang="en-US" i="0" baseline="30000" dirty="0">
                <a:latin typeface="Calibri" pitchFamily="34" charset="0"/>
              </a:rPr>
              <a:t>rd</a:t>
            </a:r>
            <a:r>
              <a:rPr lang="en-US" altLang="en-US" i="0" dirty="0">
                <a:latin typeface="Calibri" pitchFamily="34" charset="0"/>
              </a:rPr>
              <a:t>, </a:t>
            </a:r>
            <a:r>
              <a:rPr lang="en-US" altLang="en-US" i="0" dirty="0" smtClean="0">
                <a:latin typeface="Calibri" pitchFamily="34" charset="0"/>
              </a:rPr>
              <a:t>2013</a:t>
            </a:r>
            <a:endParaRPr lang="en-US" altLang="en-US" i="0" dirty="0">
              <a:latin typeface="Calibri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6656388"/>
            <a:ext cx="901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raga\Research\universityofminnesota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751638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116012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Sharing-aware oracles: Augmenting sharing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5724" y="1570436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alibri" panose="020F0502020204030204" pitchFamily="34" charset="0"/>
              </a:rPr>
              <a:t>LLC fill</a:t>
            </a:r>
            <a:endParaRPr lang="en-US" b="1" i="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641024" y="1866706"/>
            <a:ext cx="0" cy="66478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lowchart: Decision 11"/>
          <p:cNvSpPr/>
          <p:nvPr/>
        </p:nvSpPr>
        <p:spPr bwMode="auto">
          <a:xfrm>
            <a:off x="2783649" y="2531486"/>
            <a:ext cx="3714750" cy="2895600"/>
          </a:xfrm>
          <a:prstGeom prst="flowChartDecision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1824" y="3498769"/>
            <a:ext cx="24384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Accessed by &gt;1 core before end of current optimal LLC lifetime?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498399" y="3979287"/>
            <a:ext cx="101796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Flowchart: Process 17"/>
          <p:cNvSpPr/>
          <p:nvPr/>
        </p:nvSpPr>
        <p:spPr bwMode="auto">
          <a:xfrm>
            <a:off x="7516368" y="3326914"/>
            <a:ext cx="2247900" cy="1304745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641024" y="5427087"/>
            <a:ext cx="0" cy="88665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506463" y="3657981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YES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2424" y="5709759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NO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686" y="3417851"/>
            <a:ext cx="199326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Mark as shared in LLC and record number of sharers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 bwMode="auto">
          <a:xfrm>
            <a:off x="3638676" y="6313738"/>
            <a:ext cx="2057400" cy="1143000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0744" y="6581437"/>
            <a:ext cx="199326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Do not mark  as shared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38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3" grpId="0"/>
      <p:bldP spid="24" grpId="0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116012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Sharing-aware oracles: Updating sharing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6901" y="1583701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alibri" panose="020F0502020204030204" pitchFamily="34" charset="0"/>
              </a:rPr>
              <a:t>LLC hit</a:t>
            </a:r>
            <a:endParaRPr lang="en-US" b="1" i="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652201" y="1879971"/>
            <a:ext cx="0" cy="66478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lowchart: Decision 11"/>
          <p:cNvSpPr/>
          <p:nvPr/>
        </p:nvSpPr>
        <p:spPr bwMode="auto">
          <a:xfrm>
            <a:off x="2475864" y="2544752"/>
            <a:ext cx="2352675" cy="2009236"/>
          </a:xfrm>
          <a:prstGeom prst="flowChartDecision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3001" y="3245569"/>
            <a:ext cx="24384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Access from new sharer?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6704" y="3206063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YES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0920" y="3219677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NO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5501450" y="2720875"/>
            <a:ext cx="1857567" cy="1656989"/>
          </a:xfrm>
          <a:prstGeom prst="flowChartDecision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4689" y="3324447"/>
            <a:ext cx="19932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b="1" i="0" baseline="-25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one</a:t>
            </a:r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oracle?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359017" y="3557758"/>
            <a:ext cx="1131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Flowchart: Process 33"/>
          <p:cNvSpPr/>
          <p:nvPr/>
        </p:nvSpPr>
        <p:spPr bwMode="auto">
          <a:xfrm>
            <a:off x="8457872" y="2961730"/>
            <a:ext cx="1512888" cy="1148748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90416" y="3232303"/>
            <a:ext cx="14478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Clear shared bit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9893" y="3219678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YES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cxnSp>
        <p:nvCxnSpPr>
          <p:cNvPr id="5125" name="Straight Arrow Connector 5124"/>
          <p:cNvCxnSpPr/>
          <p:nvPr/>
        </p:nvCxnSpPr>
        <p:spPr bwMode="auto">
          <a:xfrm flipV="1">
            <a:off x="4836793" y="3565627"/>
            <a:ext cx="665649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32" name="Straight Arrow Connector 5131"/>
          <p:cNvCxnSpPr>
            <a:endCxn id="49" idx="0"/>
          </p:cNvCxnSpPr>
          <p:nvPr/>
        </p:nvCxnSpPr>
        <p:spPr bwMode="auto">
          <a:xfrm flipH="1">
            <a:off x="6430233" y="4377864"/>
            <a:ext cx="1" cy="786399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473192" y="4525331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NO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49" name="Flowchart: Decision 48"/>
          <p:cNvSpPr/>
          <p:nvPr/>
        </p:nvSpPr>
        <p:spPr bwMode="auto">
          <a:xfrm>
            <a:off x="5096733" y="5164263"/>
            <a:ext cx="2666999" cy="1913827"/>
          </a:xfrm>
          <a:prstGeom prst="flowChartDecision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33600" y="5828203"/>
            <a:ext cx="199326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# sharers = optimal sharer count</a:t>
            </a:r>
            <a:r>
              <a:rPr lang="en-US" b="1" i="0" dirty="0">
                <a:solidFill>
                  <a:srgbClr val="FFFF00"/>
                </a:solidFill>
                <a:latin typeface="Calibri" panose="020F0502020204030204" pitchFamily="34" charset="0"/>
              </a:rPr>
              <a:t>? </a:t>
            </a:r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(</a:t>
            </a:r>
            <a:r>
              <a:rPr lang="en-US" b="1" i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b="1" i="0" baseline="-25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all</a:t>
            </a:r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oracle)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29113" y="5792965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YES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cxnSp>
        <p:nvCxnSpPr>
          <p:cNvPr id="5148" name="Straight Arrow Connector 5147"/>
          <p:cNvCxnSpPr>
            <a:stCxn id="49" idx="1"/>
            <a:endCxn id="72" idx="3"/>
          </p:cNvCxnSpPr>
          <p:nvPr/>
        </p:nvCxnSpPr>
        <p:spPr bwMode="auto">
          <a:xfrm flipH="1">
            <a:off x="3031807" y="6121177"/>
            <a:ext cx="2064926" cy="541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Flowchart: Process 71"/>
          <p:cNvSpPr/>
          <p:nvPr/>
        </p:nvSpPr>
        <p:spPr bwMode="auto">
          <a:xfrm>
            <a:off x="1038543" y="5474217"/>
            <a:ext cx="1993264" cy="1304745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8543" y="5828630"/>
            <a:ext cx="199326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Don’t change shared bit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92545" y="5792965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NO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2035175" y="3566052"/>
            <a:ext cx="440689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35175" y="3549369"/>
            <a:ext cx="0" cy="19248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>
            <a:stCxn id="49" idx="3"/>
          </p:cNvCxnSpPr>
          <p:nvPr/>
        </p:nvCxnSpPr>
        <p:spPr bwMode="auto">
          <a:xfrm flipV="1">
            <a:off x="7763732" y="6121176"/>
            <a:ext cx="1450584" cy="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>
            <a:endCxn id="34" idx="2"/>
          </p:cNvCxnSpPr>
          <p:nvPr/>
        </p:nvCxnSpPr>
        <p:spPr bwMode="auto">
          <a:xfrm flipV="1">
            <a:off x="9214316" y="4110478"/>
            <a:ext cx="0" cy="202930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9752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3" grpId="0" animBg="1"/>
      <p:bldP spid="26" grpId="0"/>
      <p:bldP spid="34" grpId="0" animBg="1"/>
      <p:bldP spid="35" grpId="0"/>
      <p:bldP spid="36" grpId="0"/>
      <p:bldP spid="48" grpId="0"/>
      <p:bldP spid="49" grpId="0" animBg="1"/>
      <p:bldP spid="50" grpId="0"/>
      <p:bldP spid="54" grpId="0"/>
      <p:bldP spid="72" grpId="0" animBg="1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116012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Sharing-aware oracles: Making sharing-aware replacement decisions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0995" y="1583701"/>
            <a:ext cx="150241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alibri" panose="020F0502020204030204" pitchFamily="34" charset="0"/>
              </a:rPr>
              <a:t>LLC eviction</a:t>
            </a:r>
            <a:endParaRPr lang="en-US" b="1" i="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652201" y="1879971"/>
            <a:ext cx="0" cy="66478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lowchart: Decision 11"/>
          <p:cNvSpPr/>
          <p:nvPr/>
        </p:nvSpPr>
        <p:spPr bwMode="auto">
          <a:xfrm>
            <a:off x="2475864" y="2544752"/>
            <a:ext cx="2352675" cy="2009236"/>
          </a:xfrm>
          <a:prstGeom prst="flowChartDecision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816" y="3262252"/>
            <a:ext cx="2068767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All cache blocks in set marked shared?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9161" y="3213604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YES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8687" y="4876760"/>
            <a:ext cx="88582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latin typeface="Calibri" panose="020F0502020204030204" pitchFamily="34" charset="0"/>
              </a:rPr>
              <a:t>NO</a:t>
            </a:r>
            <a:endParaRPr lang="en-US" sz="1600" b="1" i="0" dirty="0">
              <a:latin typeface="Calibri" panose="020F0502020204030204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 bwMode="auto">
          <a:xfrm>
            <a:off x="5502442" y="2961730"/>
            <a:ext cx="1512888" cy="1148748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34986" y="3133434"/>
            <a:ext cx="14478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Clear shared bits of all blocks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5125" name="Straight Arrow Connector 5124"/>
          <p:cNvCxnSpPr/>
          <p:nvPr/>
        </p:nvCxnSpPr>
        <p:spPr bwMode="auto">
          <a:xfrm flipV="1">
            <a:off x="4836793" y="3565627"/>
            <a:ext cx="665649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Flowchart: Process 71"/>
          <p:cNvSpPr/>
          <p:nvPr/>
        </p:nvSpPr>
        <p:spPr bwMode="auto">
          <a:xfrm>
            <a:off x="2655567" y="5520879"/>
            <a:ext cx="1993264" cy="1304745"/>
          </a:xfrm>
          <a:prstGeom prst="flowChartProcess">
            <a:avLst/>
          </a:prstGeom>
          <a:solidFill>
            <a:srgbClr val="7A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55567" y="5740633"/>
            <a:ext cx="1993264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Choose victim from unmarked cache blocks</a:t>
            </a:r>
            <a:endParaRPr lang="en-US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>
            <a:stCxn id="12" idx="2"/>
            <a:endCxn id="72" idx="0"/>
          </p:cNvCxnSpPr>
          <p:nvPr/>
        </p:nvCxnSpPr>
        <p:spPr bwMode="auto">
          <a:xfrm flipH="1">
            <a:off x="3652199" y="4553988"/>
            <a:ext cx="3" cy="96689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endCxn id="72" idx="3"/>
          </p:cNvCxnSpPr>
          <p:nvPr/>
        </p:nvCxnSpPr>
        <p:spPr bwMode="auto">
          <a:xfrm flipH="1">
            <a:off x="4648831" y="6173252"/>
            <a:ext cx="1610055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Connector 16"/>
          <p:cNvCxnSpPr>
            <a:endCxn id="34" idx="2"/>
          </p:cNvCxnSpPr>
          <p:nvPr/>
        </p:nvCxnSpPr>
        <p:spPr bwMode="auto">
          <a:xfrm flipV="1">
            <a:off x="6258886" y="4110478"/>
            <a:ext cx="0" cy="20627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591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4" grpId="0" animBg="1"/>
      <p:bldP spid="35" grpId="0"/>
      <p:bldP spid="72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22237"/>
            <a:ext cx="9069387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What is the potential improvement with sharing-aware policies?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4197169"/>
              </p:ext>
            </p:extLst>
          </p:nvPr>
        </p:nvGraphicFramePr>
        <p:xfrm>
          <a:off x="-1" y="1798636"/>
          <a:ext cx="10080625" cy="521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112" y="1341437"/>
            <a:ext cx="960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alibri" panose="020F0502020204030204" pitchFamily="34" charset="0"/>
              </a:rPr>
              <a:t>LLC misses incurred by sharing-aware oracles normalized to corresponding baseline policies</a:t>
            </a:r>
            <a:endParaRPr lang="en-US" b="1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22237"/>
            <a:ext cx="9069387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What is the potential improvement with sharing-aware policies?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7009396"/>
            <a:ext cx="10080625" cy="550279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sz="3200" i="0" baseline="-25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one</a:t>
            </a:r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and </a:t>
            </a:r>
            <a:r>
              <a:rPr lang="en-US" sz="3200" i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sz="3200" i="0" baseline="-2500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all</a:t>
            </a:r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reduce LLC misses across all policies</a:t>
            </a:r>
            <a:endParaRPr lang="en-US" sz="3200" i="0" baseline="-25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8663774"/>
              </p:ext>
            </p:extLst>
          </p:nvPr>
        </p:nvGraphicFramePr>
        <p:xfrm>
          <a:off x="87312" y="1798637"/>
          <a:ext cx="9906000" cy="521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112" y="1341437"/>
            <a:ext cx="960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Calibri" panose="020F0502020204030204" pitchFamily="34" charset="0"/>
              </a:rPr>
              <a:t>LLC misses incurred by sharing-aware oracles normalized to corresponding baseline policies</a:t>
            </a:r>
            <a:endParaRPr lang="en-US" b="1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8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What are the challenges in realizing sharing-aware replacement policies?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Realistic implementations of oracles need fill time information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Is the cache block likely to be shared during its optimal LLC lifetime?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If shared, then how many sharers?</a:t>
            </a:r>
          </a:p>
          <a:p>
            <a:pPr marL="0" indent="0"/>
            <a:r>
              <a:rPr lang="en-US" sz="2400" dirty="0" smtClean="0">
                <a:latin typeface="Calibri" panose="020F0502020204030204" pitchFamily="34" charset="0"/>
              </a:rPr>
              <a:t>An LLC fill-time sharing behavior predictor can answer these questions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/>
            <a:endParaRPr lang="en-US" sz="2400" dirty="0" smtClean="0">
              <a:latin typeface="Calibri" panose="020F0502020204030204" pitchFamily="34" charset="0"/>
            </a:endParaRPr>
          </a:p>
          <a:p>
            <a:pPr marL="0" indent="0"/>
            <a:r>
              <a:rPr lang="en-US" sz="2400" dirty="0" smtClean="0">
                <a:latin typeface="Calibri" panose="020F0502020204030204" pitchFamily="34" charset="0"/>
              </a:rPr>
              <a:t>Characterize multi-threaded applications to answer the following questions: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How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is data shared in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multi-threaded applications?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How predictable is data sharing in multi-threaded applications?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92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3512" y="122237"/>
            <a:ext cx="9677400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is data shared in multi-threaded applications?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2" y="1417637"/>
            <a:ext cx="9525000" cy="5486400"/>
          </a:xfrm>
        </p:spPr>
        <p:txBody>
          <a:bodyPr/>
          <a:lstStyle/>
          <a:p>
            <a:pPr marL="0" indent="0"/>
            <a:r>
              <a:rPr lang="en-US" sz="2400" dirty="0" smtClean="0">
                <a:latin typeface="Calibri" panose="020F0502020204030204" pitchFamily="34" charset="0"/>
              </a:rPr>
              <a:t>Data sharing depends on multiple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Application characteristics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LLC replacement </a:t>
            </a:r>
            <a:r>
              <a:rPr lang="en-US" sz="2400" dirty="0" smtClean="0">
                <a:latin typeface="Calibri" panose="020F0502020204030204" pitchFamily="34" charset="0"/>
              </a:rPr>
              <a:t>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LLC capacity</a:t>
            </a:r>
          </a:p>
          <a:p>
            <a:pPr marL="0" indent="0"/>
            <a:endParaRPr lang="en-US" sz="2400" dirty="0" smtClean="0">
              <a:latin typeface="Calibri" panose="020F0502020204030204" pitchFamily="34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Cache block shared at LLC level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if it is shared in at least one LLC lifetime</a:t>
            </a:r>
          </a:p>
          <a:p>
            <a:pPr marL="0" indent="0"/>
            <a:r>
              <a:rPr lang="en-US" sz="2400" dirty="0" smtClean="0">
                <a:latin typeface="Calibri" panose="020F0502020204030204" pitchFamily="34" charset="0"/>
              </a:rPr>
              <a:t>LLC lifetime sharing: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Amount of d</a:t>
            </a:r>
            <a:r>
              <a:rPr lang="en-US" sz="2400" dirty="0" smtClean="0">
                <a:latin typeface="Calibri" panose="020F0502020204030204" pitchFamily="34" charset="0"/>
              </a:rPr>
              <a:t>ata </a:t>
            </a:r>
            <a:r>
              <a:rPr lang="en-US" sz="2400" dirty="0">
                <a:latin typeface="Calibri" panose="020F0502020204030204" pitchFamily="34" charset="0"/>
              </a:rPr>
              <a:t>sharing for a given LLC configuration</a:t>
            </a:r>
          </a:p>
          <a:p>
            <a:pPr marL="0" indent="0"/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Program level sharing</a:t>
            </a:r>
          </a:p>
          <a:p>
            <a:pPr marL="857250" lvl="1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Maximum possible sharing with an infinite LLC</a:t>
            </a:r>
          </a:p>
          <a:p>
            <a:pPr marL="857250" lvl="1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Application characteristic and independent of LLC size</a:t>
            </a:r>
            <a:endParaRPr 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7150" indent="0"/>
            <a:endParaRPr lang="en-US" sz="2400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1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317"/>
            <a:ext cx="9069387" cy="1260475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is data shared in 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multi-threaded </a:t>
            </a:r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applications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? (contd.)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29212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0" algn="ctr"/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LLC data sharing is sparse. Policies </a:t>
            </a:r>
            <a:r>
              <a:rPr lang="en-US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that capture program level sharing will be ineffective (SA-Partition</a:t>
            </a:r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en-US" sz="240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67760"/>
              </p:ext>
            </p:extLst>
          </p:nvPr>
        </p:nvGraphicFramePr>
        <p:xfrm>
          <a:off x="163512" y="1265237"/>
          <a:ext cx="975360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46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22237"/>
            <a:ext cx="9993312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predictable is data sharing in multi-threaded applications?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" indent="0">
              <a:buClr>
                <a:srgbClr val="0070C0"/>
              </a:buClr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3512" y="1265237"/>
            <a:ext cx="9753599" cy="529272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A cache block can be private or shared in each of its LLC lifetimes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Sharing behavior c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 be represented by a binary string (sharing history)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0x34239840    </a:t>
            </a:r>
            <a:r>
              <a:rPr lang="en-US" dirty="0">
                <a:latin typeface="Calibri" panose="020F0502020204030204" pitchFamily="34" charset="0"/>
              </a:rPr>
              <a:t>P S P S P S . . .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49834"/>
              </p:ext>
            </p:extLst>
          </p:nvPr>
        </p:nvGraphicFramePr>
        <p:xfrm>
          <a:off x="87312" y="2713037"/>
          <a:ext cx="9601200" cy="429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904037"/>
            <a:ext cx="10080625" cy="550279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LLC data sharing is irregular</a:t>
            </a:r>
            <a:endParaRPr lang="en-US" sz="3200" i="0" baseline="-25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43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predictable is data sharing? (contd.)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712" y="1417637"/>
            <a:ext cx="9601200" cy="172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Calibri" panose="020F0502020204030204" pitchFamily="34" charset="0"/>
              </a:rPr>
              <a:t>Explore feasibility of designing sharing behavior predictors </a:t>
            </a:r>
          </a:p>
          <a:p>
            <a:endParaRPr lang="en-US" sz="2400" i="0" dirty="0" smtClean="0">
              <a:latin typeface="Calibri" panose="020F0502020204030204" pitchFamily="34" charset="0"/>
            </a:endParaRPr>
          </a:p>
          <a:p>
            <a:r>
              <a:rPr lang="en-US" sz="2400" i="0" dirty="0" smtClean="0">
                <a:latin typeface="Calibri" panose="020F0502020204030204" pitchFamily="34" charset="0"/>
              </a:rPr>
              <a:t>History-based sharing </a:t>
            </a:r>
            <a:r>
              <a:rPr lang="en-US" sz="2400" i="0" dirty="0">
                <a:latin typeface="Calibri" panose="020F0502020204030204" pitchFamily="34" charset="0"/>
              </a:rPr>
              <a:t>behavior </a:t>
            </a:r>
            <a:r>
              <a:rPr lang="en-US" sz="2400" i="0" dirty="0" smtClean="0">
                <a:latin typeface="Calibri" panose="020F0502020204030204" pitchFamily="34" charset="0"/>
              </a:rPr>
              <a:t>predictors predict </a:t>
            </a:r>
            <a:r>
              <a:rPr lang="en-US" sz="2400" i="0" dirty="0">
                <a:latin typeface="Calibri" panose="020F0502020204030204" pitchFamily="34" charset="0"/>
              </a:rPr>
              <a:t>sharing behavior based on </a:t>
            </a:r>
            <a:r>
              <a:rPr lang="en-US" sz="2400" dirty="0">
                <a:latin typeface="Calibri" panose="020F0502020204030204" pitchFamily="34" charset="0"/>
              </a:rPr>
              <a:t>history window</a:t>
            </a:r>
            <a:r>
              <a:rPr lang="en-US" sz="2400" i="0" dirty="0">
                <a:latin typeface="Calibri" panose="020F0502020204030204" pitchFamily="34" charset="0"/>
              </a:rPr>
              <a:t> of last </a:t>
            </a:r>
            <a:r>
              <a:rPr lang="en-US" sz="2400" dirty="0">
                <a:latin typeface="Calibri" panose="020F0502020204030204" pitchFamily="34" charset="0"/>
              </a:rPr>
              <a:t>w</a:t>
            </a:r>
            <a:r>
              <a:rPr lang="en-US" sz="2400" i="0" dirty="0">
                <a:latin typeface="Calibri" panose="020F0502020204030204" pitchFamily="34" charset="0"/>
              </a:rPr>
              <a:t> LLC </a:t>
            </a:r>
            <a:r>
              <a:rPr lang="en-US" sz="2400" i="0" dirty="0" smtClean="0">
                <a:latin typeface="Calibri" panose="020F0502020204030204" pitchFamily="34" charset="0"/>
              </a:rPr>
              <a:t>lifetimes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352" y="3123638"/>
                <a:ext cx="7194360" cy="406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0x34239840    P S P </a:t>
                </a:r>
                <a:r>
                  <a:rPr lang="en-US" sz="2400" i="0" dirty="0">
                    <a:latin typeface="Calibri" panose="020F0502020204030204" pitchFamily="34" charset="0"/>
                  </a:rPr>
                  <a:t>S</a:t>
                </a:r>
                <a:r>
                  <a:rPr lang="en-US" sz="2400" i="0" dirty="0" smtClean="0">
                    <a:latin typeface="Calibri" panose="020F0502020204030204" pitchFamily="34" charset="0"/>
                  </a:rPr>
                  <a:t> P S</a:t>
                </a:r>
                <a:r>
                  <a:rPr lang="en-US" sz="2400" i="0" dirty="0">
                    <a:latin typeface="Calibri" panose="020F0502020204030204" pitchFamily="34" charset="0"/>
                  </a:rPr>
                  <a:t> </a:t>
                </a:r>
                <a:r>
                  <a:rPr lang="en-US" sz="2400" i="0" dirty="0" smtClean="0">
                    <a:latin typeface="Calibri" panose="020F0502020204030204" pitchFamily="34" charset="0"/>
                  </a:rPr>
                  <a:t>. . .</a:t>
                </a:r>
              </a:p>
              <a:p>
                <a:endParaRPr lang="en-US" sz="2400" i="0" dirty="0">
                  <a:latin typeface="Calibri" panose="020F0502020204030204" pitchFamily="34" charset="0"/>
                </a:endParaRPr>
              </a:p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Predictability score of address A defined as:</a:t>
                </a:r>
              </a:p>
              <a:p>
                <a:endParaRPr lang="en-US" sz="2400" i="0" dirty="0">
                  <a:latin typeface="Calibri" panose="020F0502020204030204" pitchFamily="34" charset="0"/>
                </a:endParaRPr>
              </a:p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            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en-US" sz="2400" i="0" baseline="-25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#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𝑝𝑎𝑡𝑡𝑒𝑟𝑛𝑠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∗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𝑎𝑡𝑡𝑒𝑟𝑛𝑠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max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⁡(#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 #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#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+ #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den>
                        </m:f>
                      </m:e>
                    </m:nary>
                  </m:oMath>
                </a14:m>
                <a:endParaRPr lang="en-US" sz="2400" i="0" dirty="0" smtClean="0">
                  <a:latin typeface="Calibri" panose="020F0502020204030204" pitchFamily="34" charset="0"/>
                </a:endParaRPr>
              </a:p>
              <a:p>
                <a:endParaRPr lang="en-US" sz="2400" i="0" dirty="0">
                  <a:latin typeface="Calibri" panose="020F0502020204030204" pitchFamily="34" charset="0"/>
                </a:endParaRPr>
              </a:p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Similarly define predictability score for load/store PC</a:t>
                </a:r>
              </a:p>
              <a:p>
                <a:endParaRPr lang="en-US" sz="2400" i="0" dirty="0">
                  <a:latin typeface="Calibri" panose="020F0502020204030204" pitchFamily="34" charset="0"/>
                </a:endParaRPr>
              </a:p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P</a:t>
                </a:r>
                <a:r>
                  <a:rPr lang="en-US" sz="2400" i="0" baseline="-25000" dirty="0" smtClean="0">
                    <a:latin typeface="Calibri" panose="020F0502020204030204" pitchFamily="34" charset="0"/>
                  </a:rPr>
                  <a:t>A</a:t>
                </a:r>
                <a:r>
                  <a:rPr lang="en-US" sz="2400" i="0" dirty="0" smtClean="0">
                    <a:latin typeface="Calibri" panose="020F0502020204030204" pitchFamily="34" charset="0"/>
                  </a:rPr>
                  <a:t> close to 1 indicates good predictability (0.5 ≤ P</a:t>
                </a:r>
                <a:r>
                  <a:rPr lang="en-US" sz="2400" i="0" baseline="-25000" dirty="0" smtClean="0">
                    <a:latin typeface="Calibri" panose="020F0502020204030204" pitchFamily="34" charset="0"/>
                  </a:rPr>
                  <a:t>A </a:t>
                </a:r>
                <a:r>
                  <a:rPr lang="en-US" sz="2400" i="0" dirty="0" smtClean="0">
                    <a:latin typeface="Calibri" panose="020F0502020204030204" pitchFamily="34" charset="0"/>
                  </a:rPr>
                  <a:t>≤ 1)</a:t>
                </a:r>
                <a:endParaRPr lang="en-US" sz="2400" i="0" baseline="-25000" dirty="0">
                  <a:latin typeface="Calibri" panose="020F0502020204030204" pitchFamily="34" charset="0"/>
                </a:endParaRPr>
              </a:p>
              <a:p>
                <a:endParaRPr lang="en-US" sz="2400" i="0" dirty="0">
                  <a:latin typeface="Calibri" panose="020F0502020204030204" pitchFamily="34" charset="0"/>
                </a:endParaRPr>
              </a:p>
              <a:p>
                <a:r>
                  <a:rPr lang="en-US" sz="2400" i="0" dirty="0" smtClean="0">
                    <a:latin typeface="Calibri" panose="020F0502020204030204" pitchFamily="34" charset="0"/>
                  </a:rPr>
                  <a:t>Most addresses and PCs have short (&lt; 5) lifetimes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2" y="3123638"/>
                <a:ext cx="7194360" cy="4067845"/>
              </a:xfrm>
              <a:prstGeom prst="rect">
                <a:avLst/>
              </a:prstGeom>
              <a:blipFill rotWithShape="1">
                <a:blip r:embed="rId3"/>
                <a:stretch>
                  <a:fillRect l="-1356" t="-1796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35992"/>
              </p:ext>
            </p:extLst>
          </p:nvPr>
        </p:nvGraphicFramePr>
        <p:xfrm>
          <a:off x="7250112" y="3322637"/>
          <a:ext cx="2681817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3939"/>
                <a:gridCol w="893939"/>
                <a:gridCol w="893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Pattern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# P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# S</a:t>
                      </a:r>
                      <a:endParaRPr lang="en-US" dirty="0">
                        <a:solidFill>
                          <a:srgbClr val="FFFF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SP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SS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2144712" y="3475037"/>
            <a:ext cx="3810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467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5618" y="122237"/>
            <a:ext cx="9069387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Managing shared LLC in multi-threaded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Shared LLC management crucial in modern CMPs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Current policies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Mitigate cross-thread interference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</a:p>
          <a:p>
            <a:pPr marL="857250" lvl="1" indent="-4572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Improve intra-thread reuse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Multi-threaded applications have both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intra-thread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cross-thread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reuse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7150" indent="0">
              <a:buClrTx/>
              <a:defRPr/>
            </a:pP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7150" indent="0">
              <a:buClrTx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State-of-the-art polices not optimized for multi-thread applications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B050"/>
              </a:buClr>
              <a:defRPr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70637"/>
            <a:ext cx="10080625" cy="1008063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i="0" dirty="0">
                <a:solidFill>
                  <a:srgbClr val="FFFF00"/>
                </a:solidFill>
                <a:latin typeface="Calibri" pitchFamily="34" charset="0"/>
              </a:rPr>
              <a:t>Can a “sharing-aware” replacement policy improve </a:t>
            </a:r>
            <a:r>
              <a:rPr lang="en-US" altLang="en-US" sz="3200" i="0" dirty="0" smtClean="0">
                <a:solidFill>
                  <a:srgbClr val="FFFF00"/>
                </a:solidFill>
                <a:latin typeface="Calibri" pitchFamily="34" charset="0"/>
              </a:rPr>
              <a:t>LLC performance </a:t>
            </a:r>
            <a:r>
              <a:rPr lang="en-US" altLang="en-US" sz="3200" i="0" dirty="0">
                <a:solidFill>
                  <a:srgbClr val="FFFF00"/>
                </a:solidFill>
                <a:latin typeface="Calibri" pitchFamily="34" charset="0"/>
              </a:rPr>
              <a:t>of multi-threaded applications?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predictable is data sharing? (contd.)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3512" y="6370637"/>
            <a:ext cx="9677400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Sharing behavior does not correlate well with sharing history of shared block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addresses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6635959"/>
              </p:ext>
            </p:extLst>
          </p:nvPr>
        </p:nvGraphicFramePr>
        <p:xfrm>
          <a:off x="239712" y="1570037"/>
          <a:ext cx="96774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908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98438"/>
            <a:ext cx="9069387" cy="990600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predictable is data sharing? (contd.)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7312" y="5458727"/>
            <a:ext cx="9906000" cy="1600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Sharing behavior does not correlate well with sharing history of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LLC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fill PCs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Evaluation of sharing predictors with DRRIP and SHIP-PC policies leads to negligible improvements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849335"/>
              </p:ext>
            </p:extLst>
          </p:nvPr>
        </p:nvGraphicFramePr>
        <p:xfrm>
          <a:off x="163512" y="1189037"/>
          <a:ext cx="989164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29212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High-level program semantic information may help design sharing-aware policies </a:t>
            </a:r>
            <a:endParaRPr lang="en-US" sz="3200" i="0" baseline="-25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83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2" y="1417637"/>
            <a:ext cx="9069387" cy="5338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Cross-thread reuse is critical in multi-threaded applications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Current policies not optimized for multi-threaded applications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Sharing-aware policies can significantly improve multi-threaded applications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Sharing-aware policies require a sharing behavior predictor in conjunction with baseline replacement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Sharing-aware policies must look beyond address and fill PC based predictors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High-level program semantic information can help design sharing-aware replacement policies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52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BACKUP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LLC hits to private and shared cache blocks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569921"/>
              </p:ext>
            </p:extLst>
          </p:nvPr>
        </p:nvGraphicFramePr>
        <p:xfrm>
          <a:off x="503238" y="1493837"/>
          <a:ext cx="90693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372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22238"/>
            <a:ext cx="9069387" cy="1219200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sharing-aware are current replacement policies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? (contd.)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239618"/>
              </p:ext>
            </p:extLst>
          </p:nvPr>
        </p:nvGraphicFramePr>
        <p:xfrm>
          <a:off x="87312" y="1265237"/>
          <a:ext cx="9906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51456" y="1951503"/>
            <a:ext cx="4572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4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232" y="2573815"/>
            <a:ext cx="685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B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0792" y="2563492"/>
            <a:ext cx="685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L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7948" y="2562507"/>
            <a:ext cx="685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S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928" y="2625745"/>
            <a:ext cx="685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D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0572" y="2829630"/>
            <a:ext cx="6858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SH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7680" y="2918454"/>
            <a:ext cx="54362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latin typeface="Calibri" panose="020F0502020204030204" pitchFamily="34" charset="0"/>
              </a:rPr>
              <a:t>SP</a:t>
            </a:r>
            <a:endParaRPr lang="en-US" sz="1400" i="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3505230" y="2853346"/>
            <a:ext cx="24162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3643692" y="2854230"/>
            <a:ext cx="0" cy="6849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719892" y="2829630"/>
            <a:ext cx="40956" cy="7095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823968" y="2854230"/>
            <a:ext cx="84996" cy="6849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908964" y="3053066"/>
            <a:ext cx="115728" cy="4860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4024692" y="3196688"/>
            <a:ext cx="200040" cy="2899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6370637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Fraction of shared fills in existing policies significantly smaller than </a:t>
            </a:r>
            <a:r>
              <a:rPr lang="en-US" sz="3200" i="0" dirty="0" err="1">
                <a:solidFill>
                  <a:srgbClr val="FFFF00"/>
                </a:solidFill>
                <a:latin typeface="Calibri" panose="020F0502020204030204" pitchFamily="34" charset="0"/>
              </a:rPr>
              <a:t>Belady’s</a:t>
            </a:r>
            <a:r>
              <a:rPr lang="en-US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 optimal policy</a:t>
            </a:r>
          </a:p>
        </p:txBody>
      </p:sp>
    </p:spTree>
    <p:extLst>
      <p:ext uri="{BB962C8B-B14F-4D97-AF65-F5344CB8AC3E}">
        <p14:creationId xmlns:p14="http://schemas.microsoft.com/office/powerpoint/2010/main" val="341970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33846"/>
            <a:ext cx="9069387" cy="1155192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sharing-aware are current replacement policies? (contd.)</a:t>
            </a:r>
            <a:endParaRPr lang="en-US" altLang="en-US" sz="3600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71709"/>
              </p:ext>
            </p:extLst>
          </p:nvPr>
        </p:nvGraphicFramePr>
        <p:xfrm>
          <a:off x="87312" y="1265237"/>
          <a:ext cx="983589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370637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Large gap between sharing-awareness of current policies and optimal sharing-awareness</a:t>
            </a:r>
            <a:endParaRPr lang="en-US" sz="320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2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05618" y="122237"/>
            <a:ext cx="9069387" cy="1260475"/>
          </a:xfrm>
        </p:spPr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Characterization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Multi2sim simulator to generate LLC access traces from multi-threaded applications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model an 8-core CMP architecture</a:t>
            </a:r>
            <a:endParaRPr 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8-way, 32KB per-core I-L1 and D-L1 caches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8-way, 128KB per-core L2 cache</a:t>
            </a: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16-way, inclusive, shared LLC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4MB and 8MB LLC capacities evaluated (4MB results in paper)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Applications from PARSEC, SPLASH and SPECOMP benchmark suites</a:t>
            </a:r>
          </a:p>
          <a:p>
            <a:pPr marL="0" indent="0">
              <a:buClr>
                <a:srgbClr val="00B05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Offline LLC model uses traces as input to generate statistics</a:t>
            </a:r>
          </a:p>
          <a:p>
            <a:pPr marL="0" indent="0">
              <a:buClr>
                <a:srgbClr val="00B050"/>
              </a:buClr>
              <a:defRPr/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00B050"/>
              </a:buClr>
              <a:defRPr/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5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important is cross-thread reuse in multi-threaded applications?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827837"/>
            <a:ext cx="10080625" cy="550279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i="0" dirty="0" smtClean="0">
                <a:solidFill>
                  <a:srgbClr val="FFFF00"/>
                </a:solidFill>
                <a:latin typeface="Calibri" pitchFamily="34" charset="0"/>
              </a:rPr>
              <a:t>Shared fills form a significant fraction of useful LLC fills.</a:t>
            </a:r>
            <a:endParaRPr lang="en-US" altLang="en-US" sz="320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712" y="1472607"/>
            <a:ext cx="9677400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Calibri" panose="020F0502020204030204" pitchFamily="34" charset="0"/>
              </a:rPr>
              <a:t>Three categories of LLC fills: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No-reuse fills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Private-reuse fills </a:t>
            </a:r>
            <a:r>
              <a:rPr lang="en-US" sz="2400" i="0" dirty="0" smtClean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Intra-thread reuse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Shared fills  Cross-thread reuse</a:t>
            </a:r>
          </a:p>
        </p:txBody>
      </p:sp>
      <p:sp>
        <p:nvSpPr>
          <p:cNvPr id="19" name="Right Brace 18"/>
          <p:cNvSpPr/>
          <p:nvPr/>
        </p:nvSpPr>
        <p:spPr bwMode="auto">
          <a:xfrm>
            <a:off x="6259512" y="2232429"/>
            <a:ext cx="228600" cy="638451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4312" y="2333741"/>
            <a:ext cx="20574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Useful LLC fills</a:t>
            </a:r>
            <a:endParaRPr lang="en-US" sz="2400" i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36447"/>
              </p:ext>
            </p:extLst>
          </p:nvPr>
        </p:nvGraphicFramePr>
        <p:xfrm>
          <a:off x="87312" y="3094036"/>
          <a:ext cx="9829800" cy="37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9" grpId="0" animBg="1"/>
      <p:bldP spid="21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98437"/>
            <a:ext cx="9069387" cy="1260475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important is cross-thread 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reuse? (contd.)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46837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i="0" dirty="0" smtClean="0">
                <a:solidFill>
                  <a:srgbClr val="FFFF00"/>
                </a:solidFill>
                <a:latin typeface="Calibri" pitchFamily="34" charset="0"/>
              </a:rPr>
              <a:t>Shared LLC fills are more valuable compared to private fills in multi-threaded applications.</a:t>
            </a:r>
            <a:endParaRPr lang="en-US" altLang="en-US" sz="320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19390"/>
              </p:ext>
            </p:extLst>
          </p:nvPr>
        </p:nvGraphicFramePr>
        <p:xfrm>
          <a:off x="87312" y="1417637"/>
          <a:ext cx="9906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7070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How sharing-aware are current replacement policies?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All LLC replacement policies have some inherent sharing-awareness</a:t>
            </a:r>
          </a:p>
          <a:p>
            <a:pPr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LLC replacement policy can significantly affect data sharing in LLC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Belady’s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optimal policy 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maximum data sharing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Realistic policies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less data sharing</a:t>
            </a:r>
          </a:p>
          <a:p>
            <a:pPr marL="57150" indent="0"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Policies evaluated: LRU, SRRIP &amp; DRRIP (ISCA 2010),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SHiP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-PC (MICRO 2011),  SA-Partition (IPDPS 2009)</a:t>
            </a:r>
            <a:endParaRPr lang="en-US" sz="2400" dirty="0">
              <a:latin typeface="Calibri" panose="020F0502020204030204" pitchFamily="34" charset="0"/>
            </a:endParaRPr>
          </a:p>
          <a:p>
            <a:pPr marL="57150" indent="0">
              <a:defRPr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57150" indent="0"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Metrics for quantifying sharing-awareness of a replacement policy</a:t>
            </a:r>
          </a:p>
          <a:p>
            <a:pPr marL="857250" lvl="1" indent="-342900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Fraction of shared LLC fills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857250" lvl="1" indent="-342900"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Average number of distinct sharers per LLC fill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6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122238"/>
            <a:ext cx="9069387" cy="1219200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sharing-aware are current replacement policies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? (contd.)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6370637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Fraction of shared fills in existing policies significantly smaller than </a:t>
            </a:r>
            <a:r>
              <a:rPr lang="en-US" sz="3200" i="0" dirty="0" err="1">
                <a:solidFill>
                  <a:srgbClr val="FFFF00"/>
                </a:solidFill>
                <a:latin typeface="Calibri" panose="020F0502020204030204" pitchFamily="34" charset="0"/>
              </a:rPr>
              <a:t>Belady’s</a:t>
            </a:r>
            <a:r>
              <a:rPr lang="en-US" sz="3200" i="0" dirty="0">
                <a:solidFill>
                  <a:srgbClr val="FFFF00"/>
                </a:solidFill>
                <a:latin typeface="Calibri" panose="020F0502020204030204" pitchFamily="34" charset="0"/>
              </a:rPr>
              <a:t> optimal policy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40519"/>
              </p:ext>
            </p:extLst>
          </p:nvPr>
        </p:nvGraphicFramePr>
        <p:xfrm>
          <a:off x="87312" y="1341437"/>
          <a:ext cx="9906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9625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5618" y="33846"/>
            <a:ext cx="9069387" cy="1155192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How sharing-aware are current replacement policies? (contd.)</a:t>
            </a:r>
            <a:endParaRPr lang="en-US" altLang="en-US" sz="3600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370637"/>
            <a:ext cx="10080625" cy="1008225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Large gap between sharing-awareness of current policies and optimal sharing-awareness</a:t>
            </a:r>
            <a:endParaRPr lang="en-US" sz="320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8459"/>
              </p:ext>
            </p:extLst>
          </p:nvPr>
        </p:nvGraphicFramePr>
        <p:xfrm>
          <a:off x="163512" y="1341437"/>
          <a:ext cx="9753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5218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69387" cy="1260475"/>
          </a:xfrm>
        </p:spPr>
        <p:txBody>
          <a:bodyPr/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itchFamily="34" charset="-128"/>
              </a:rPr>
              <a:t>What is the potential improvement with sharing-aware policies</a:t>
            </a:r>
            <a:r>
              <a:rPr lang="en-US" altLang="en-US" sz="3600" dirty="0" smtClean="0">
                <a:latin typeface="Calibri" panose="020F0502020204030204" pitchFamily="34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618" y="1417637"/>
            <a:ext cx="9069387" cy="498792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Two oracle </a:t>
            </a:r>
            <a:r>
              <a:rPr lang="en-US" sz="2400" dirty="0">
                <a:latin typeface="Calibri" panose="020F0502020204030204" pitchFamily="34" charset="0"/>
              </a:rPr>
              <a:t>policies to evaluate potential improvement: </a:t>
            </a:r>
            <a:r>
              <a:rPr lang="en-US" sz="2400" dirty="0" err="1">
                <a:latin typeface="Calibri" panose="020F0502020204030204" pitchFamily="34" charset="0"/>
              </a:rPr>
              <a:t>O</a:t>
            </a:r>
            <a:r>
              <a:rPr lang="en-US" sz="2400" baseline="-25000" dirty="0" err="1">
                <a:latin typeface="Calibri" panose="020F0502020204030204" pitchFamily="34" charset="0"/>
              </a:rPr>
              <a:t>one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US" sz="2400" dirty="0" err="1" smtClean="0">
                <a:latin typeface="Calibri" panose="020F0502020204030204" pitchFamily="34" charset="0"/>
              </a:rPr>
              <a:t>O</a:t>
            </a:r>
            <a:r>
              <a:rPr lang="en-US" sz="2400" baseline="-25000" dirty="0" err="1" smtClean="0">
                <a:latin typeface="Calibri" panose="020F0502020204030204" pitchFamily="34" charset="0"/>
              </a:rPr>
              <a:t>all</a:t>
            </a:r>
            <a:endParaRPr lang="en-US" sz="2400" baseline="-25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Oracle policies augment replacement policy with optimal sharing information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Oracles use annotated LLC access trace to get sharing information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400" baseline="-25000" dirty="0">
              <a:latin typeface="Calibri" panose="020F0502020204030204" pitchFamily="34" charset="0"/>
            </a:endParaRPr>
          </a:p>
          <a:p>
            <a:endParaRPr lang="en-US" sz="2400" baseline="-25000" dirty="0" smtClean="0">
              <a:latin typeface="Calibri" panose="020F0502020204030204" pitchFamily="34" charset="0"/>
            </a:endParaRPr>
          </a:p>
          <a:p>
            <a:endParaRPr lang="en-US" sz="2400" baseline="-25000" dirty="0">
              <a:latin typeface="Calibri" panose="020F0502020204030204" pitchFamily="34" charset="0"/>
            </a:endParaRPr>
          </a:p>
          <a:p>
            <a:endParaRPr lang="en-US" sz="2400" baseline="-25000" dirty="0" smtClean="0">
              <a:latin typeface="Calibri" panose="020F0502020204030204" pitchFamily="34" charset="0"/>
            </a:endParaRPr>
          </a:p>
          <a:p>
            <a:endParaRPr lang="en-US" sz="2400" baseline="-25000" dirty="0">
              <a:latin typeface="Calibri" panose="020F0502020204030204" pitchFamily="34" charset="0"/>
            </a:endParaRPr>
          </a:p>
          <a:p>
            <a:endParaRPr lang="en-US" sz="2400" baseline="-25000" dirty="0" smtClean="0">
              <a:latin typeface="Calibri" panose="020F0502020204030204" pitchFamily="34" charset="0"/>
            </a:endParaRPr>
          </a:p>
          <a:p>
            <a:endParaRPr lang="en-US" sz="2400" baseline="-25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52" y="3593236"/>
            <a:ext cx="3581400" cy="192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latin typeface="Calibri" panose="020F0502020204030204" pitchFamily="34" charset="0"/>
              </a:rPr>
              <a:t>LLC access trace</a:t>
            </a:r>
          </a:p>
          <a:p>
            <a:endParaRPr lang="en-US" dirty="0" smtClean="0"/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 c0 0xabcdef80</a:t>
            </a:r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 c1 0x34567880</a:t>
            </a:r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 c0 0x12786440</a:t>
            </a:r>
          </a:p>
          <a:p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r>
              <a:rPr lang="en-US" dirty="0"/>
              <a:t>	</a:t>
            </a:r>
            <a:r>
              <a:rPr lang="en-US" dirty="0" smtClean="0"/>
              <a:t>	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3625" y="3593236"/>
            <a:ext cx="4176204" cy="243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latin typeface="Calibri" panose="020F0502020204030204" pitchFamily="34" charset="0"/>
              </a:rPr>
              <a:t>Annotated LLC access trace</a:t>
            </a:r>
          </a:p>
          <a:p>
            <a:endParaRPr lang="en-US" dirty="0" smtClean="0"/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 c0 0xabcdef80</a:t>
            </a:r>
          </a:p>
          <a:p>
            <a:r>
              <a:rPr lang="en-US" b="1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LLC miss; evicting 0x56234240</a:t>
            </a:r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 c1 0x34567880</a:t>
            </a:r>
          </a:p>
          <a:p>
            <a:r>
              <a:rPr lang="en-US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 c0 0x12786440</a:t>
            </a:r>
          </a:p>
          <a:p>
            <a:r>
              <a:rPr lang="en-US" b="1" i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LLC miss; evicting 0xabcdef80</a:t>
            </a:r>
          </a:p>
          <a:p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r>
              <a:rPr lang="en-US" dirty="0"/>
              <a:t>	</a:t>
            </a:r>
            <a:r>
              <a:rPr lang="en-US" dirty="0" smtClean="0"/>
              <a:t>	…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7620031" y="4241557"/>
            <a:ext cx="319596" cy="11430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9627" y="4480658"/>
            <a:ext cx="214099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Optimal lifetime of </a:t>
            </a:r>
          </a:p>
          <a:p>
            <a:pPr algn="ctr"/>
            <a:r>
              <a:rPr lang="en-US" sz="2000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0xabcdef80</a:t>
            </a:r>
            <a:endParaRPr lang="en-US" sz="2000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98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1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1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22361</TotalTime>
  <Words>1261</Words>
  <Application>Microsoft Office PowerPoint</Application>
  <PresentationFormat>Custom</PresentationFormat>
  <Paragraphs>245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Managing shared LLC in multi-threaded applications</vt:lpstr>
      <vt:lpstr>Characterization Infrastructure</vt:lpstr>
      <vt:lpstr>How important is cross-thread reuse in multi-threaded applications?</vt:lpstr>
      <vt:lpstr>How important is cross-thread reuse? (contd.)</vt:lpstr>
      <vt:lpstr>How sharing-aware are current replacement policies?</vt:lpstr>
      <vt:lpstr>How sharing-aware are current replacement policies? (contd.)</vt:lpstr>
      <vt:lpstr>How sharing-aware are current replacement policies? (contd.)</vt:lpstr>
      <vt:lpstr>What is the potential improvement with sharing-aware policies?</vt:lpstr>
      <vt:lpstr>Sharing-aware oracles: Augmenting sharing information</vt:lpstr>
      <vt:lpstr>Sharing-aware oracles: Updating sharing information</vt:lpstr>
      <vt:lpstr>Sharing-aware oracles: Making sharing-aware replacement decisions</vt:lpstr>
      <vt:lpstr>What is the potential improvement with sharing-aware policies?</vt:lpstr>
      <vt:lpstr>What is the potential improvement with sharing-aware policies?</vt:lpstr>
      <vt:lpstr>What are the challenges in realizing sharing-aware replacement policies?</vt:lpstr>
      <vt:lpstr>How is data shared in multi-threaded applications?</vt:lpstr>
      <vt:lpstr>How is data shared in multi-threaded applications? (contd.)</vt:lpstr>
      <vt:lpstr>How predictable is data sharing in multi-threaded applications?</vt:lpstr>
      <vt:lpstr>How predictable is data sharing? (contd.)</vt:lpstr>
      <vt:lpstr>How predictable is data sharing? (contd.)</vt:lpstr>
      <vt:lpstr>How predictable is data sharing? (contd.)</vt:lpstr>
      <vt:lpstr>Summary</vt:lpstr>
      <vt:lpstr>BACKUP</vt:lpstr>
      <vt:lpstr>LLC hits to private and shared cache blocks</vt:lpstr>
      <vt:lpstr>How sharing-aware are current replacement policies? (contd.)</vt:lpstr>
      <vt:lpstr>How sharing-aware are current replacement policies? (contd.)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Ragavendra Natarajan</cp:lastModifiedBy>
  <cp:revision>226</cp:revision>
  <cp:lastPrinted>1601-01-01T00:00:00Z</cp:lastPrinted>
  <dcterms:created xsi:type="dcterms:W3CDTF">2010-03-05T18:23:40Z</dcterms:created>
  <dcterms:modified xsi:type="dcterms:W3CDTF">2013-09-26T00:25:44Z</dcterms:modified>
</cp:coreProperties>
</file>