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0" r:id="rId8"/>
    <p:sldId id="261" r:id="rId9"/>
    <p:sldId id="267" r:id="rId10"/>
    <p:sldId id="264" r:id="rId11"/>
    <p:sldId id="271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89796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180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6865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9560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01079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1419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1083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826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03394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54052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62954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E6B37-D0C3-42C9-8476-47A56353F0AE}" type="datetimeFigureOut">
              <a:rPr lang="en-US" smtClean="0"/>
              <a:pPr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53623-36CE-4F56-99D4-D5032F32E6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227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Reinforcement Learning for Mapping Instructions to Actions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S.R.K. </a:t>
            </a:r>
            <a:r>
              <a:rPr lang="en-US" dirty="0" err="1" smtClean="0"/>
              <a:t>Branavan</a:t>
            </a:r>
            <a:r>
              <a:rPr lang="en-US" dirty="0" smtClean="0"/>
              <a:t>, </a:t>
            </a:r>
            <a:r>
              <a:rPr lang="en-US" dirty="0" err="1" smtClean="0"/>
              <a:t>Harr</a:t>
            </a:r>
            <a:r>
              <a:rPr lang="en-US" dirty="0" smtClean="0"/>
              <a:t> Chen, Luke S. </a:t>
            </a:r>
            <a:r>
              <a:rPr lang="en-US" dirty="0" err="1" smtClean="0"/>
              <a:t>Zettlemoyer</a:t>
            </a:r>
            <a:r>
              <a:rPr lang="en-US" dirty="0" smtClean="0"/>
              <a:t>, Regina </a:t>
            </a:r>
            <a:r>
              <a:rPr lang="en-US" dirty="0" err="1" smtClean="0"/>
              <a:t>Barzilay</a:t>
            </a:r>
            <a:endParaRPr lang="en-US" dirty="0" smtClean="0"/>
          </a:p>
          <a:p>
            <a:r>
              <a:rPr lang="en-US" dirty="0" smtClean="0"/>
              <a:t>Computer Science and Artificial Intelligence Laboratory</a:t>
            </a:r>
          </a:p>
          <a:p>
            <a:r>
              <a:rPr lang="en-US" dirty="0" smtClean="0"/>
              <a:t>Massachusetts Institute of 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31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In this paper, they presented a reinforcement learning approach for inducing a mapping between instructions and actions. This approach is able to use environment-based rewards, such as task completion, to learn to analyze text. They showed that having access to a suitable </a:t>
            </a:r>
            <a:r>
              <a:rPr lang="en-US" sz="2000" dirty="0" smtClean="0">
                <a:solidFill>
                  <a:srgbClr val="FF0000"/>
                </a:solidFill>
              </a:rPr>
              <a:t>reward function </a:t>
            </a:r>
            <a:r>
              <a:rPr lang="en-US" sz="2000" dirty="0" smtClean="0"/>
              <a:t>can significantly reduce the need for annotations. </a:t>
            </a:r>
          </a:p>
          <a:p>
            <a:r>
              <a:rPr lang="en-US" sz="2000" dirty="0" smtClean="0"/>
              <a:t>During training, the learner repeatedly constructs action sequences for a set of documents, executes those actions, and observes the resulting reward.</a:t>
            </a:r>
          </a:p>
          <a:p>
            <a:r>
              <a:rPr lang="en-US" sz="2000" dirty="0" smtClean="0"/>
              <a:t>Their policy is modeled in a </a:t>
            </a:r>
            <a:r>
              <a:rPr lang="en-US" sz="2000" dirty="0" smtClean="0">
                <a:solidFill>
                  <a:srgbClr val="FF0000"/>
                </a:solidFill>
              </a:rPr>
              <a:t>log-linear fashion</a:t>
            </a:r>
            <a:r>
              <a:rPr lang="en-US" sz="2000" dirty="0" smtClean="0"/>
              <a:t>, allowing them to incorporate features of both the instruction text and the environment. They have employed a </a:t>
            </a:r>
            <a:r>
              <a:rPr lang="en-US" sz="2000" dirty="0" smtClean="0">
                <a:solidFill>
                  <a:srgbClr val="FF0000"/>
                </a:solidFill>
              </a:rPr>
              <a:t>policy gradient algorithm </a:t>
            </a:r>
            <a:r>
              <a:rPr lang="en-US" sz="2000" dirty="0" smtClean="0"/>
              <a:t>to estimate the parameters of this model and to learn efficiently while exploring the small subsets of the states.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54666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524000"/>
            <a:ext cx="5257800" cy="4038600"/>
          </a:xfrm>
        </p:spPr>
      </p:pic>
      <p:sp>
        <p:nvSpPr>
          <p:cNvPr id="5" name="TextBox 4"/>
          <p:cNvSpPr txBox="1"/>
          <p:nvPr/>
        </p:nvSpPr>
        <p:spPr>
          <a:xfrm>
            <a:off x="5403273" y="1611363"/>
            <a:ext cx="3581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aim is to map this text to the </a:t>
            </a:r>
            <a:r>
              <a:rPr lang="en-US" dirty="0" smtClean="0">
                <a:solidFill>
                  <a:srgbClr val="FF0000"/>
                </a:solidFill>
              </a:rPr>
              <a:t>corresponding low-level commands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and parameters</a:t>
            </a:r>
            <a:r>
              <a:rPr lang="en-US" dirty="0" smtClean="0"/>
              <a:t>. For example, properly interpreting the third instruction requires clicking on a tab, finding the appropriate option in a tree control, and clearing its associated checkbox.</a:t>
            </a:r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 smtClean="0">
                <a:solidFill>
                  <a:srgbClr val="FF0000"/>
                </a:solidFill>
              </a:rPr>
              <a:t>key idea </a:t>
            </a:r>
            <a:r>
              <a:rPr lang="en-US" dirty="0" smtClean="0"/>
              <a:t>of their approach</a:t>
            </a:r>
          </a:p>
          <a:p>
            <a:r>
              <a:rPr lang="en-US" dirty="0" smtClean="0"/>
              <a:t>is to leverage </a:t>
            </a:r>
            <a:r>
              <a:rPr lang="en-US" dirty="0" smtClean="0">
                <a:solidFill>
                  <a:srgbClr val="FF0000"/>
                </a:solidFill>
              </a:rPr>
              <a:t>the validation process </a:t>
            </a:r>
            <a:r>
              <a:rPr lang="en-US" dirty="0" smtClean="0"/>
              <a:t>as the main source of supervision to guide learning.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5606534"/>
            <a:ext cx="83750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form of supervision allows to </a:t>
            </a:r>
            <a:r>
              <a:rPr lang="en-US" dirty="0" smtClean="0">
                <a:solidFill>
                  <a:srgbClr val="FF0000"/>
                </a:solidFill>
              </a:rPr>
              <a:t>learn interpretations </a:t>
            </a:r>
            <a:r>
              <a:rPr lang="en-US" dirty="0" smtClean="0"/>
              <a:t>of natural language instructions when standard supervised techniques are not applicable, due to </a:t>
            </a:r>
            <a:r>
              <a:rPr lang="en-US" dirty="0" smtClean="0">
                <a:solidFill>
                  <a:srgbClr val="FF0000"/>
                </a:solidFill>
              </a:rPr>
              <a:t>the lack of human-created annotations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7562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Reinforcement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</a:pPr>
            <a:r>
              <a:rPr lang="en-US" sz="2000" dirty="0"/>
              <a:t> </a:t>
            </a:r>
            <a:r>
              <a:rPr lang="en-US" sz="2000" dirty="0" smtClean="0"/>
              <a:t>It is concerned </a:t>
            </a:r>
            <a:r>
              <a:rPr lang="en-US" sz="2000" dirty="0"/>
              <a:t>with how </a:t>
            </a:r>
            <a:r>
              <a:rPr lang="en-US" sz="2000" dirty="0" smtClean="0"/>
              <a:t>one</a:t>
            </a:r>
            <a:r>
              <a:rPr lang="en-US" sz="2000" dirty="0"/>
              <a:t> ought to take actions in an environment so as to maximize some notion of cumulative reward</a:t>
            </a:r>
            <a:r>
              <a:rPr lang="en-US" sz="2000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/>
              <a:t> </a:t>
            </a:r>
          </a:p>
          <a:p>
            <a:pPr marL="0" indent="0">
              <a:spcBef>
                <a:spcPts val="0"/>
              </a:spcBef>
            </a:pPr>
            <a:r>
              <a:rPr lang="en-US" sz="2000" dirty="0" smtClean="0"/>
              <a:t>The </a:t>
            </a:r>
            <a:r>
              <a:rPr lang="en-US" sz="2000" dirty="0"/>
              <a:t>basic reinforcement learning model consists of:</a:t>
            </a:r>
          </a:p>
          <a:p>
            <a:pPr lvl="1"/>
            <a:r>
              <a:rPr lang="en-US" sz="1600" dirty="0"/>
              <a:t>a set of environment states ;</a:t>
            </a:r>
          </a:p>
          <a:p>
            <a:pPr lvl="1"/>
            <a:r>
              <a:rPr lang="en-US" sz="1600" dirty="0"/>
              <a:t>a set of actions ;</a:t>
            </a:r>
          </a:p>
          <a:p>
            <a:pPr lvl="1"/>
            <a:r>
              <a:rPr lang="en-US" sz="1600" dirty="0"/>
              <a:t>rules of transitioning between states;</a:t>
            </a:r>
          </a:p>
          <a:p>
            <a:pPr lvl="1"/>
            <a:r>
              <a:rPr lang="en-US" sz="1600" dirty="0"/>
              <a:t>rules that determine the scalar immediate reward of a transition; and</a:t>
            </a:r>
          </a:p>
          <a:p>
            <a:pPr lvl="1"/>
            <a:r>
              <a:rPr lang="en-US" sz="1600" dirty="0"/>
              <a:t>rules that describe what the agent observes</a:t>
            </a:r>
            <a:r>
              <a:rPr lang="en-US" sz="1600" dirty="0" smtClean="0"/>
              <a:t>.</a:t>
            </a:r>
          </a:p>
          <a:p>
            <a:pPr marL="457200" lvl="1" indent="0">
              <a:buNone/>
            </a:pPr>
            <a:endParaRPr lang="en-US" sz="1600" dirty="0" smtClean="0"/>
          </a:p>
          <a:p>
            <a:pPr marL="0" indent="0">
              <a:spcBef>
                <a:spcPts val="0"/>
              </a:spcBef>
            </a:pPr>
            <a:r>
              <a:rPr lang="en-US" sz="2000" dirty="0"/>
              <a:t>A reinforcement learning agent interacts with its environment in discrete time steps. At each time , the agent receives an observation , which typically includes the reward . It then chooses an action </a:t>
            </a:r>
            <a:r>
              <a:rPr lang="en-US" sz="2000" dirty="0" smtClean="0"/>
              <a:t>from </a:t>
            </a:r>
            <a:r>
              <a:rPr lang="en-US" sz="2000" dirty="0"/>
              <a:t>the set of actions available, which is subsequently sent to the environment. The environment moves to a new state  and the reward  associated with the </a:t>
            </a:r>
            <a:r>
              <a:rPr lang="en-US" sz="2000" i="1" dirty="0"/>
              <a:t>transition</a:t>
            </a:r>
            <a:r>
              <a:rPr lang="en-US" sz="2000" dirty="0"/>
              <a:t>  is determined. </a:t>
            </a:r>
            <a:r>
              <a:rPr lang="en-US" sz="2000" dirty="0">
                <a:solidFill>
                  <a:srgbClr val="FF0000"/>
                </a:solidFill>
              </a:rPr>
              <a:t>The goal of a reinforcement learning agent is to collect as much reward as possible</a:t>
            </a:r>
            <a:r>
              <a:rPr lang="en-US" sz="2000" dirty="0" smtClean="0"/>
              <a:t>.</a:t>
            </a:r>
          </a:p>
          <a:p>
            <a:pPr marL="0" indent="0">
              <a:spcBef>
                <a:spcPts val="0"/>
              </a:spcBef>
            </a:pPr>
            <a:endParaRPr lang="en-US" sz="2000" dirty="0"/>
          </a:p>
          <a:p>
            <a:pPr marL="0" indent="0">
              <a:spcBef>
                <a:spcPts val="0"/>
              </a:spcBef>
            </a:pPr>
            <a:r>
              <a:rPr lang="en-US" sz="2000" dirty="0" smtClean="0"/>
              <a:t>The </a:t>
            </a:r>
            <a:r>
              <a:rPr lang="en-US" sz="2000" dirty="0" smtClean="0">
                <a:solidFill>
                  <a:srgbClr val="FF0000"/>
                </a:solidFill>
              </a:rPr>
              <a:t>main problem </a:t>
            </a:r>
            <a:r>
              <a:rPr lang="en-US" sz="2000" dirty="0" smtClean="0"/>
              <a:t>lies in the fact to decide a policy for selecting appropriate action so that some cumulative function of reward is maximized. 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2487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152400"/>
            <a:ext cx="8839200" cy="3505200"/>
          </a:xfrm>
        </p:spPr>
      </p:pic>
      <p:sp>
        <p:nvSpPr>
          <p:cNvPr id="6" name="TextBox 5"/>
          <p:cNvSpPr txBox="1"/>
          <p:nvPr/>
        </p:nvSpPr>
        <p:spPr>
          <a:xfrm>
            <a:off x="228600" y="3789218"/>
            <a:ext cx="87630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Here,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- Document(d) -&gt; sequence of sentences ( u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,u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,u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,….,</a:t>
            </a:r>
            <a:r>
              <a:rPr lang="en-US" sz="2000" dirty="0" err="1" smtClean="0"/>
              <a:t>u</a:t>
            </a:r>
            <a:r>
              <a:rPr lang="en-US" sz="2000" baseline="-25000" dirty="0" err="1" smtClean="0"/>
              <a:t>l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)</a:t>
            </a:r>
          </a:p>
          <a:p>
            <a:r>
              <a:rPr lang="en-US" sz="2000" i="1" dirty="0" smtClean="0"/>
              <a:t>- Our goal is to map d </a:t>
            </a:r>
            <a:r>
              <a:rPr lang="en-US" sz="2000" dirty="0" smtClean="0"/>
              <a:t>to a sequence of actions (a) =( c, R, W’ ) where</a:t>
            </a:r>
            <a:r>
              <a:rPr lang="en-US" dirty="0" smtClean="0"/>
              <a:t>,</a:t>
            </a:r>
          </a:p>
          <a:p>
            <a:r>
              <a:rPr lang="en-US" dirty="0"/>
              <a:t>	</a:t>
            </a:r>
            <a:r>
              <a:rPr lang="en-US" sz="1400" i="1" dirty="0" smtClean="0"/>
              <a:t>c-&gt; command ; R-&gt; command’s parameter ; W’-&gt; words specifying c and R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The </a:t>
            </a:r>
            <a:r>
              <a:rPr lang="en-US" sz="2000" dirty="0"/>
              <a:t>environment state E</a:t>
            </a:r>
            <a:r>
              <a:rPr lang="en-US" sz="2000" dirty="0" smtClean="0"/>
              <a:t> </a:t>
            </a:r>
            <a:r>
              <a:rPr lang="en-US" sz="2000" dirty="0"/>
              <a:t>specifies the set of objects available for interaction, and their </a:t>
            </a:r>
            <a:r>
              <a:rPr lang="en-US" sz="2000" dirty="0" smtClean="0"/>
              <a:t>properties. The environment state E changes in response to the execution of command c with parameters R according to a transition distribution :   p(E’|E, c, R) </a:t>
            </a:r>
          </a:p>
        </p:txBody>
      </p:sp>
    </p:spTree>
    <p:extLst>
      <p:ext uri="{BB962C8B-B14F-4D97-AF65-F5344CB8AC3E}">
        <p14:creationId xmlns:p14="http://schemas.microsoft.com/office/powerpoint/2010/main" xmlns="" val="1448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" y="457200"/>
            <a:ext cx="8610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To track the state of the document-to-actions mapping over time a mapping state tuple s is defined as (E , d ,j , W ), where E refers to the current environment state; j is the index of the sentence currently being interpreted in document d; and W contains words that were mapped by previous actions for the same sentence.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The initial mapping state s</a:t>
            </a:r>
            <a:r>
              <a:rPr lang="en-US" baseline="-25000" dirty="0" smtClean="0"/>
              <a:t>0</a:t>
            </a:r>
            <a:r>
              <a:rPr lang="en-US" dirty="0" smtClean="0"/>
              <a:t> for document d is (E</a:t>
            </a:r>
            <a:r>
              <a:rPr lang="en-US" baseline="-25000" dirty="0" smtClean="0"/>
              <a:t>d</a:t>
            </a:r>
            <a:r>
              <a:rPr lang="en-US" dirty="0" smtClean="0"/>
              <a:t>, d, 0, </a:t>
            </a:r>
            <a:r>
              <a:rPr lang="el-GR" dirty="0"/>
              <a:t>Φ</a:t>
            </a:r>
            <a:r>
              <a:rPr lang="en-US" dirty="0" smtClean="0"/>
              <a:t>). E</a:t>
            </a:r>
            <a:r>
              <a:rPr lang="en-US" baseline="-25000" dirty="0" smtClean="0"/>
              <a:t>d</a:t>
            </a:r>
            <a:r>
              <a:rPr lang="en-US" dirty="0" smtClean="0"/>
              <a:t> is the unique starting environment state for d. Performing action a in state s = (E , d</a:t>
            </a:r>
            <a:r>
              <a:rPr lang="en-US" dirty="0"/>
              <a:t> </a:t>
            </a:r>
            <a:r>
              <a:rPr lang="en-US" dirty="0" smtClean="0"/>
              <a:t>, j , W ) leads to a new state s’ according to distribution p( </a:t>
            </a:r>
            <a:r>
              <a:rPr lang="en-US" dirty="0" err="1" smtClean="0"/>
              <a:t>s’|s</a:t>
            </a:r>
            <a:r>
              <a:rPr lang="en-US" dirty="0" smtClean="0"/>
              <a:t> , a ), defined as follows: E transitions according to p(E’|E ,</a:t>
            </a:r>
            <a:r>
              <a:rPr lang="en-US" dirty="0" err="1" smtClean="0"/>
              <a:t>c,R</a:t>
            </a:r>
            <a:r>
              <a:rPr lang="en-US" dirty="0" smtClean="0"/>
              <a:t>), W is updated with a’s selected words, and j is incremented if all words of the sentence have been mapped.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r>
              <a:rPr lang="en-US" b="1" dirty="0" smtClean="0"/>
              <a:t>TRAINING</a:t>
            </a:r>
            <a:endParaRPr lang="en-US" dirty="0"/>
          </a:p>
          <a:p>
            <a:endParaRPr lang="en-US" dirty="0" smtClean="0"/>
          </a:p>
          <a:p>
            <a:pPr marL="742950" lvl="1" indent="-285750">
              <a:buFontTx/>
              <a:buChar char="-"/>
            </a:pPr>
            <a:r>
              <a:rPr lang="en-US" dirty="0" smtClean="0"/>
              <a:t>For training use a predefined set D of documents and a </a:t>
            </a:r>
            <a:r>
              <a:rPr lang="en-US" dirty="0" smtClean="0">
                <a:solidFill>
                  <a:srgbClr val="FF0000"/>
                </a:solidFill>
              </a:rPr>
              <a:t>reward function r(h) </a:t>
            </a:r>
            <a:r>
              <a:rPr lang="en-US" dirty="0" smtClean="0"/>
              <a:t>where h is the history of state-action pair, taking into account both the </a:t>
            </a:r>
            <a:r>
              <a:rPr lang="en-US" dirty="0" smtClean="0">
                <a:solidFill>
                  <a:srgbClr val="FF0000"/>
                </a:solidFill>
              </a:rPr>
              <a:t>immediate and delayed award</a:t>
            </a:r>
            <a:r>
              <a:rPr lang="en-US" dirty="0" smtClean="0"/>
              <a:t>.</a:t>
            </a:r>
          </a:p>
          <a:p>
            <a:pPr marL="742950" lvl="1" indent="-285750">
              <a:buFontTx/>
              <a:buChar char="-"/>
            </a:pPr>
            <a:r>
              <a:rPr lang="en-US" dirty="0" smtClean="0"/>
              <a:t>The goal of training is to estimate parameters </a:t>
            </a:r>
            <a:r>
              <a:rPr lang="el-GR" dirty="0"/>
              <a:t> </a:t>
            </a:r>
            <a:r>
              <a:rPr lang="el-GR" b="1" dirty="0" smtClean="0"/>
              <a:t>θ</a:t>
            </a:r>
            <a:r>
              <a:rPr lang="en-US" b="1" dirty="0" smtClean="0"/>
              <a:t> </a:t>
            </a:r>
            <a:r>
              <a:rPr lang="en-US" dirty="0" smtClean="0"/>
              <a:t>of the action selection distribution </a:t>
            </a:r>
            <a:r>
              <a:rPr lang="en-US" dirty="0" smtClean="0">
                <a:solidFill>
                  <a:srgbClr val="FF0000"/>
                </a:solidFill>
              </a:rPr>
              <a:t>p( </a:t>
            </a:r>
            <a:r>
              <a:rPr lang="en-US" dirty="0" err="1" smtClean="0">
                <a:solidFill>
                  <a:srgbClr val="FF0000"/>
                </a:solidFill>
              </a:rPr>
              <a:t>a|s</a:t>
            </a:r>
            <a:r>
              <a:rPr lang="en-US" dirty="0" smtClean="0">
                <a:solidFill>
                  <a:srgbClr val="FF0000"/>
                </a:solidFill>
              </a:rPr>
              <a:t> , </a:t>
            </a:r>
            <a:r>
              <a:rPr lang="el-GR" dirty="0">
                <a:solidFill>
                  <a:srgbClr val="FF0000"/>
                </a:solidFill>
              </a:rPr>
              <a:t> θ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r>
              <a:rPr lang="en-US" dirty="0" smtClean="0"/>
              <a:t>, called the </a:t>
            </a:r>
            <a:r>
              <a:rPr lang="en-US" dirty="0" smtClean="0">
                <a:solidFill>
                  <a:srgbClr val="FF0000"/>
                </a:solidFill>
              </a:rPr>
              <a:t>policy</a:t>
            </a:r>
            <a:r>
              <a:rPr lang="en-US" dirty="0" smtClean="0"/>
              <a:t>. Since the reward correlates with action sequence correctness, the </a:t>
            </a:r>
            <a:r>
              <a:rPr lang="el-GR" dirty="0"/>
              <a:t> θ</a:t>
            </a:r>
            <a:r>
              <a:rPr lang="en-US" dirty="0" smtClean="0"/>
              <a:t> that maximizes expected reward will yield the best actions.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9765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POLICY: Log-Linear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Log-Linear models  is used to analyze the diverse range of features and variables. Therefore for predicting the action given the state the following function is used:</a:t>
            </a:r>
          </a:p>
          <a:p>
            <a:pPr marL="2743200" lvl="6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3200" y="3048000"/>
            <a:ext cx="3519819" cy="16576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5074962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Where </a:t>
            </a:r>
            <a:r>
              <a:rPr lang="el-GR" sz="2400" dirty="0"/>
              <a:t>ϕ</a:t>
            </a:r>
            <a:r>
              <a:rPr lang="en-US" sz="2400" dirty="0"/>
              <a:t>(</a:t>
            </a:r>
            <a:r>
              <a:rPr lang="en-US" sz="2400" dirty="0" err="1"/>
              <a:t>s,a</a:t>
            </a:r>
            <a:r>
              <a:rPr lang="en-US" sz="2400" dirty="0"/>
              <a:t>’) is a n-dimensional </a:t>
            </a:r>
            <a:r>
              <a:rPr lang="en-US" sz="2400" dirty="0">
                <a:solidFill>
                  <a:srgbClr val="FF0000"/>
                </a:solidFill>
              </a:rPr>
              <a:t>feature representation </a:t>
            </a:r>
            <a:r>
              <a:rPr lang="en-US" sz="2400" dirty="0"/>
              <a:t>and </a:t>
            </a:r>
            <a:r>
              <a:rPr lang="el-GR" sz="2400" dirty="0"/>
              <a:t> θ </a:t>
            </a:r>
            <a:r>
              <a:rPr lang="en-US" sz="2400" dirty="0"/>
              <a:t> is the </a:t>
            </a:r>
            <a:r>
              <a:rPr lang="en-US" sz="2400" dirty="0">
                <a:solidFill>
                  <a:srgbClr val="FF0000"/>
                </a:solidFill>
              </a:rPr>
              <a:t>optimizing parameter</a:t>
            </a:r>
            <a:r>
              <a:rPr lang="en-US" sz="2400" dirty="0" smtClean="0">
                <a:solidFill>
                  <a:srgbClr val="FF0000"/>
                </a:solidFill>
              </a:rPr>
              <a:t>. </a:t>
            </a:r>
            <a:r>
              <a:rPr lang="en-US" sz="2400" dirty="0" smtClean="0"/>
              <a:t>s is the state and a is the action.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333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Gradient 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Policy gradient algorithm is used to estimate the value of </a:t>
            </a:r>
            <a:r>
              <a:rPr lang="el-GR" sz="2400" dirty="0" smtClean="0"/>
              <a:t>θ</a:t>
            </a:r>
            <a:r>
              <a:rPr lang="en-US" sz="2400" dirty="0" smtClean="0"/>
              <a:t>, defined above. This is used as we have a </a:t>
            </a:r>
            <a:r>
              <a:rPr lang="en-US" sz="2400" dirty="0" smtClean="0">
                <a:solidFill>
                  <a:srgbClr val="FF0000"/>
                </a:solidFill>
              </a:rPr>
              <a:t>large set of states </a:t>
            </a:r>
            <a:r>
              <a:rPr lang="en-US" sz="2400" dirty="0" smtClean="0"/>
              <a:t>and therefore it is difficult to find </a:t>
            </a:r>
            <a:r>
              <a:rPr lang="el-GR" sz="2400" dirty="0" smtClean="0"/>
              <a:t>θ</a:t>
            </a:r>
            <a:r>
              <a:rPr lang="en-US" sz="2400" dirty="0" smtClean="0"/>
              <a:t>, which maximizes the value function :</a:t>
            </a:r>
          </a:p>
          <a:p>
            <a:endParaRPr lang="en-US" sz="2400" dirty="0"/>
          </a:p>
          <a:p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28600" y="4114800"/>
            <a:ext cx="876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Here, r(h) is the reward function and the distribution p(h|</a:t>
            </a:r>
            <a:r>
              <a:rPr lang="el-GR" dirty="0" smtClean="0"/>
              <a:t>θ</a:t>
            </a:r>
            <a:r>
              <a:rPr lang="en-US" dirty="0" smtClean="0"/>
              <a:t>) returns the probability of seeing history h when starting from state s and acting according to a policy with parameters </a:t>
            </a:r>
            <a:r>
              <a:rPr lang="el-GR" dirty="0" smtClean="0"/>
              <a:t>θ</a:t>
            </a:r>
            <a:r>
              <a:rPr lang="en-US" dirty="0" smtClean="0"/>
              <a:t>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6877" y="4876799"/>
            <a:ext cx="4010245" cy="8263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910" y="3051464"/>
            <a:ext cx="7556379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410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2400" y="152400"/>
                <a:ext cx="8991600" cy="67056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sz="2400" dirty="0" smtClean="0"/>
                  <a:t>Policy Gradient Algorithm </a:t>
                </a:r>
                <a:r>
                  <a:rPr lang="en-US" sz="2400" dirty="0" smtClean="0">
                    <a:solidFill>
                      <a:srgbClr val="FF0000"/>
                    </a:solidFill>
                  </a:rPr>
                  <a:t>computes local maximum </a:t>
                </a:r>
                <a:r>
                  <a:rPr lang="en-US" sz="2400" dirty="0" smtClean="0"/>
                  <a:t>but is a good measure when one have many states to deal with.</a:t>
                </a:r>
              </a:p>
              <a:p>
                <a:r>
                  <a:rPr lang="en-US" sz="2400" dirty="0"/>
                  <a:t>P</a:t>
                </a:r>
                <a:r>
                  <a:rPr lang="en-US" sz="2400" dirty="0" smtClean="0"/>
                  <a:t>olicy </a:t>
                </a:r>
                <a:r>
                  <a:rPr lang="en-US" sz="2400" dirty="0"/>
                  <a:t>G</a:t>
                </a:r>
                <a:r>
                  <a:rPr lang="en-US" sz="2400" dirty="0" smtClean="0"/>
                  <a:t>radient algorithms employ stochastic gradient ascent by computing a noisy estimate of the expectation using just a </a:t>
                </a:r>
                <a:r>
                  <a:rPr lang="en-US" sz="2400" dirty="0" smtClean="0">
                    <a:solidFill>
                      <a:srgbClr val="FF0000"/>
                    </a:solidFill>
                  </a:rPr>
                  <a:t>subset of the histories</a:t>
                </a:r>
                <a:r>
                  <a:rPr lang="en-US" sz="2400" dirty="0" smtClean="0"/>
                  <a:t>. It draws samples from p(h|</a:t>
                </a:r>
                <a:r>
                  <a:rPr lang="el-GR" sz="2400" dirty="0" smtClean="0"/>
                  <a:t>θ</a:t>
                </a:r>
                <a:r>
                  <a:rPr lang="en-US" sz="2400" dirty="0" smtClean="0"/>
                  <a:t>) by acting in the target environment, and use these samples to approximate the expectation.</a:t>
                </a:r>
              </a:p>
              <a:p>
                <a:endParaRPr lang="en-US" sz="2400" dirty="0"/>
              </a:p>
              <a:p>
                <a:pPr marL="0" indent="0">
                  <a:buNone/>
                </a:pPr>
                <a:r>
                  <a:rPr lang="en-US" sz="2400" dirty="0" smtClean="0"/>
                  <a:t>REWARD FUNCTION</a:t>
                </a:r>
              </a:p>
              <a:p>
                <a:r>
                  <a:rPr lang="en-US" sz="2400" dirty="0" smtClean="0"/>
                  <a:t>Reward functions is designed based on the availability of annotated data and environment feedback.</a:t>
                </a:r>
              </a:p>
              <a:p>
                <a:r>
                  <a:rPr lang="en-US" sz="2400" dirty="0" smtClean="0"/>
                  <a:t>Here annotated means correct sequence of action is provided with each sentence.</a:t>
                </a:r>
              </a:p>
              <a:p>
                <a:r>
                  <a:rPr lang="en-US" sz="2400" dirty="0" smtClean="0"/>
                  <a:t>Reward function can be </a:t>
                </a:r>
                <a:r>
                  <a:rPr lang="en-US" sz="2400" dirty="0" err="1" smtClean="0"/>
                  <a:t>boolean</a:t>
                </a:r>
                <a:r>
                  <a:rPr lang="en-US" sz="2400" dirty="0" smtClean="0"/>
                  <a:t> such as 1 if correct else 0 or fractional </a:t>
                </a:r>
                <a:r>
                  <a:rPr lang="en-US" sz="2400" dirty="0" err="1" smtClean="0"/>
                  <a:t>ie</a:t>
                </a:r>
                <a:r>
                  <a:rPr lang="en-US" sz="2400" dirty="0" smtClean="0"/>
                  <a:t> extent to which result is correct.</a:t>
                </a:r>
              </a:p>
              <a:p>
                <a:r>
                  <a:rPr lang="en-US" sz="2400" dirty="0"/>
                  <a:t>In most reinforcement learning problems, the </a:t>
                </a:r>
                <a:r>
                  <a:rPr lang="en-US" sz="2400" dirty="0" smtClean="0"/>
                  <a:t>reward function </a:t>
                </a:r>
                <a:r>
                  <a:rPr lang="en-US" sz="2400" dirty="0"/>
                  <a:t>is defined over state-action pairs, as </a:t>
                </a:r>
                <a:r>
                  <a:rPr lang="en-US" sz="2400" dirty="0" smtClean="0"/>
                  <a:t>r(s, </a:t>
                </a:r>
                <a:r>
                  <a:rPr lang="en-US" sz="2400" dirty="0"/>
                  <a:t>a) </a:t>
                </a:r>
                <a:r>
                  <a:rPr lang="en-US" sz="2400" dirty="0" smtClean="0"/>
                  <a:t>but in this case,</a:t>
                </a:r>
              </a:p>
              <a:p>
                <a:pPr lvl="5"/>
                <a:r>
                  <a:rPr lang="en-US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dirty="0">
                    <a:solidFill>
                      <a:srgbClr val="FF0000"/>
                    </a:solidFill>
                  </a:rPr>
                  <a:t>r(h) </a:t>
                </a:r>
                <a:r>
                  <a:rPr lang="en-US" dirty="0" smtClean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pt-BR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𝑡</m:t>
                        </m:r>
                      </m:sub>
                      <m:sup/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𝑟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𝑎𝑡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𝑠𝑡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)</m:t>
                        </m:r>
                      </m:e>
                    </m:nary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152400"/>
                <a:ext cx="8991600" cy="6705600"/>
              </a:xfrm>
              <a:blipFill rotWithShape="1">
                <a:blip r:embed="rId2" cstate="print"/>
                <a:stretch>
                  <a:fillRect l="-1017" t="-1273" r="-746" b="-1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88889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1447800"/>
            <a:ext cx="792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After applying there theory on “Microsoft Help and Support” and “</a:t>
            </a:r>
            <a:r>
              <a:rPr lang="en-US" dirty="0" err="1" smtClean="0"/>
              <a:t>Crossblock:Puzzle</a:t>
            </a:r>
            <a:r>
              <a:rPr lang="en-US" dirty="0" smtClean="0"/>
              <a:t> Game” following results are obtained: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667000"/>
            <a:ext cx="9144000" cy="326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9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ptur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19200"/>
            <a:ext cx="9144000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</a:t>
            </a:r>
            <a:r>
              <a:rPr lang="en-US" dirty="0"/>
              <a:t>approach is able to </a:t>
            </a:r>
            <a:r>
              <a:rPr lang="en-US" dirty="0" smtClean="0"/>
              <a:t>use environment-based </a:t>
            </a:r>
            <a:r>
              <a:rPr lang="en-US" dirty="0"/>
              <a:t>rewards, such as task </a:t>
            </a:r>
            <a:r>
              <a:rPr lang="en-US" dirty="0" smtClean="0"/>
              <a:t>completion</a:t>
            </a:r>
            <a:r>
              <a:rPr lang="en-US" dirty="0"/>
              <a:t>, to learn to analyze text</a:t>
            </a:r>
            <a:r>
              <a:rPr lang="en-US" dirty="0" smtClean="0"/>
              <a:t>.</a:t>
            </a:r>
          </a:p>
          <a:p>
            <a:r>
              <a:rPr lang="en-US" dirty="0" smtClean="0"/>
              <a:t> They </a:t>
            </a:r>
            <a:r>
              <a:rPr lang="en-US" dirty="0"/>
              <a:t>showed that </a:t>
            </a:r>
            <a:r>
              <a:rPr lang="en-US" dirty="0" smtClean="0"/>
              <a:t>having </a:t>
            </a:r>
            <a:r>
              <a:rPr lang="en-US" dirty="0"/>
              <a:t>access to a suitable reward function can </a:t>
            </a:r>
            <a:r>
              <a:rPr lang="en-US" dirty="0" smtClean="0"/>
              <a:t>significantly </a:t>
            </a:r>
            <a:r>
              <a:rPr lang="en-US" dirty="0"/>
              <a:t>reduce the need for annotations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result obtained along with feedbacks are better then just using annotations.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831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Q/A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Some examples of features used for window troubleshoot:</a:t>
            </a:r>
          </a:p>
          <a:p>
            <a:pPr lvl="1"/>
            <a:r>
              <a:rPr lang="en-US" dirty="0"/>
              <a:t>the </a:t>
            </a:r>
            <a:r>
              <a:rPr lang="en-US" dirty="0" smtClean="0"/>
              <a:t>similarity </a:t>
            </a:r>
            <a:r>
              <a:rPr lang="en-US" dirty="0"/>
              <a:t>of a word in the sentence to the UI labels </a:t>
            </a:r>
            <a:r>
              <a:rPr lang="en-US" dirty="0" smtClean="0"/>
              <a:t>of objects </a:t>
            </a:r>
            <a:r>
              <a:rPr lang="en-US" dirty="0"/>
              <a:t>in the </a:t>
            </a:r>
            <a:r>
              <a:rPr lang="en-US" dirty="0" smtClean="0"/>
              <a:t>environment.</a:t>
            </a:r>
          </a:p>
          <a:p>
            <a:pPr lvl="1"/>
            <a:r>
              <a:rPr lang="en-US" dirty="0" smtClean="0"/>
              <a:t>Environment-specific features</a:t>
            </a:r>
            <a:r>
              <a:rPr lang="en-US" dirty="0"/>
              <a:t>, such as whether an object is currently </a:t>
            </a:r>
            <a:r>
              <a:rPr lang="en-US" dirty="0" smtClean="0"/>
              <a:t>in focus</a:t>
            </a:r>
            <a:r>
              <a:rPr lang="en-US" dirty="0"/>
              <a:t>, are useful when selecting the object to </a:t>
            </a:r>
            <a:r>
              <a:rPr lang="en-US" dirty="0" smtClean="0"/>
              <a:t>manipulate</a:t>
            </a:r>
            <a:endParaRPr lang="en-US" dirty="0"/>
          </a:p>
          <a:p>
            <a:r>
              <a:rPr lang="en-US" dirty="0" smtClean="0"/>
              <a:t>For reward in windows troubleshoot they have used following reward function:</a:t>
            </a:r>
          </a:p>
          <a:p>
            <a:pPr lvl="1"/>
            <a:r>
              <a:rPr lang="en-US" dirty="0" smtClean="0"/>
              <a:t>Task completion</a:t>
            </a:r>
          </a:p>
          <a:p>
            <a:pPr lvl="1"/>
            <a:r>
              <a:rPr lang="en-US" dirty="0"/>
              <a:t>noisy method of </a:t>
            </a:r>
            <a:r>
              <a:rPr lang="en-US" dirty="0" smtClean="0"/>
              <a:t>checking </a:t>
            </a:r>
            <a:r>
              <a:rPr lang="en-US" dirty="0"/>
              <a:t>whether execution can proceed from one </a:t>
            </a:r>
            <a:r>
              <a:rPr lang="en-US" dirty="0" smtClean="0"/>
              <a:t>sentence </a:t>
            </a:r>
            <a:r>
              <a:rPr lang="en-US" dirty="0"/>
              <a:t>to the </a:t>
            </a:r>
            <a:r>
              <a:rPr lang="en-US" dirty="0" smtClean="0"/>
              <a:t>next.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09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0200" y="152400"/>
            <a:ext cx="6161064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61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744</Words>
  <Application>Microsoft Office PowerPoint</Application>
  <PresentationFormat>On-screen Show (4:3)</PresentationFormat>
  <Paragraphs>62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Reinforcement Learning for Mapping Instructions to Actions</vt:lpstr>
      <vt:lpstr>Introduction</vt:lpstr>
      <vt:lpstr>Example</vt:lpstr>
      <vt:lpstr>Reinforcement Learning</vt:lpstr>
      <vt:lpstr>Slide 5</vt:lpstr>
      <vt:lpstr>Slide 6</vt:lpstr>
      <vt:lpstr>POLICY: Log-Linear Model</vt:lpstr>
      <vt:lpstr>Policy Gradient Method</vt:lpstr>
      <vt:lpstr>Slide 9</vt:lpstr>
      <vt:lpstr>Results</vt:lpstr>
      <vt:lpstr>Slide 11</vt:lpstr>
      <vt:lpstr>CONCLUSION</vt:lpstr>
      <vt:lpstr>Q/A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Reinforcement Learning for Mapping Instructions to Actions</dc:title>
  <dc:creator>tom</dc:creator>
  <cp:lastModifiedBy>Rohun</cp:lastModifiedBy>
  <cp:revision>56</cp:revision>
  <dcterms:created xsi:type="dcterms:W3CDTF">2013-10-15T16:51:10Z</dcterms:created>
  <dcterms:modified xsi:type="dcterms:W3CDTF">2013-10-16T17:28:09Z</dcterms:modified>
</cp:coreProperties>
</file>