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5"/>
  </p:notesMasterIdLst>
  <p:sldIdLst>
    <p:sldId id="263" r:id="rId3"/>
    <p:sldId id="265" r:id="rId4"/>
    <p:sldId id="289" r:id="rId5"/>
    <p:sldId id="271" r:id="rId6"/>
    <p:sldId id="264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91" r:id="rId19"/>
    <p:sldId id="288" r:id="rId20"/>
    <p:sldId id="286" r:id="rId21"/>
    <p:sldId id="284" r:id="rId22"/>
    <p:sldId id="290" r:id="rId23"/>
    <p:sldId id="29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21188-9CA9-4EF3-8FCD-5F318E5ABDFB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7A58-BE1E-4EFC-BF82-6CE60DDDF9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855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752475" y="0"/>
            <a:ext cx="3819525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1267485"/>
            <a:ext cx="3651533" cy="5133316"/>
          </a:xfrm>
        </p:spPr>
        <p:txBody>
          <a:bodyPr anchor="ctr" anchorCtr="0"/>
          <a:lstStyle>
            <a:lvl1pPr>
              <a:lnSpc>
                <a:spcPct val="90000"/>
              </a:lnSpc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201702"/>
            <a:ext cx="2605134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239000" cy="1143000"/>
          </a:xfr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800" baseline="0">
                <a:ln w="12700">
                  <a:noFill/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113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4E28E45-CBBC-401E-9713-0F73701B8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CF3CB35-A368-4E9F-9937-DFCF513CCEC8}" type="datetimeFigureOut">
              <a:rPr lang="en-US" smtClean="0"/>
              <a:pPr/>
              <a:t>10/17/2013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ln w="12700">
            <a:noFill/>
          </a:ln>
          <a:solidFill>
            <a:schemeClr val="tx1"/>
          </a:solidFill>
          <a:effectLst>
            <a:outerShdw blurRad="762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Extracting bilingual terminologies from comparable corpora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By: </a:t>
            </a:r>
            <a:r>
              <a:rPr lang="en-US" sz="2400" dirty="0" err="1" smtClean="0"/>
              <a:t>Ahmet</a:t>
            </a:r>
            <a:r>
              <a:rPr lang="en-US" sz="2400" dirty="0" smtClean="0"/>
              <a:t> Aker, Monica </a:t>
            </a:r>
            <a:r>
              <a:rPr lang="en-US" sz="2400" dirty="0" err="1" smtClean="0"/>
              <a:t>Paramita</a:t>
            </a:r>
            <a:r>
              <a:rPr lang="en-US" sz="2400" dirty="0" smtClean="0"/>
              <a:t>, Robert </a:t>
            </a:r>
            <a:r>
              <a:rPr lang="en-US" sz="2400" dirty="0" err="1" smtClean="0"/>
              <a:t>Gaizauskasl</a:t>
            </a:r>
            <a:endParaRPr lang="en-US" sz="2400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		CS671: Natural Language Processing</a:t>
            </a:r>
            <a:br>
              <a:rPr lang="en-US" b="1" dirty="0" smtClean="0"/>
            </a:br>
            <a:r>
              <a:rPr lang="en-US" b="1" dirty="0" smtClean="0"/>
              <a:t>	         </a:t>
            </a:r>
            <a:r>
              <a:rPr lang="en-US" dirty="0" smtClean="0"/>
              <a:t>Prof.  </a:t>
            </a:r>
            <a:r>
              <a:rPr lang="en-US" dirty="0" err="1" smtClean="0"/>
              <a:t>Amitabha</a:t>
            </a:r>
            <a:r>
              <a:rPr lang="en-US" dirty="0" smtClean="0"/>
              <a:t> </a:t>
            </a:r>
            <a:r>
              <a:rPr lang="en-US" dirty="0" err="1" smtClean="0"/>
              <a:t>Mukerjee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2400" dirty="0" smtClean="0"/>
              <a:t>Presented By:</a:t>
            </a:r>
            <a:br>
              <a:rPr lang="en-US" sz="2400" dirty="0" smtClean="0"/>
            </a:br>
            <a:r>
              <a:rPr lang="en-US" sz="2400" dirty="0" err="1" smtClean="0"/>
              <a:t>Ankit</a:t>
            </a:r>
            <a:r>
              <a:rPr lang="en-US" sz="2400" dirty="0" smtClean="0"/>
              <a:t> </a:t>
            </a:r>
            <a:r>
              <a:rPr lang="en-US" sz="2400" dirty="0" err="1" smtClean="0"/>
              <a:t>Modi</a:t>
            </a:r>
            <a:r>
              <a:rPr lang="en-US" sz="2400" dirty="0" smtClean="0"/>
              <a:t> (10104)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Cognate Based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1. Longest Common Subsequence Ratio:</a:t>
            </a:r>
            <a:br>
              <a:rPr lang="en-US" dirty="0" smtClean="0"/>
            </a:br>
            <a:r>
              <a:rPr lang="en-US" sz="2000" dirty="0" smtClean="0"/>
              <a:t>	Ex: LCSR (</a:t>
            </a:r>
            <a:r>
              <a:rPr lang="en-US" sz="2000" i="1" dirty="0" smtClean="0"/>
              <a:t>‘dollar’, ‘</a:t>
            </a:r>
            <a:r>
              <a:rPr lang="en-US" sz="2000" i="1" dirty="0" err="1" smtClean="0"/>
              <a:t>dolari</a:t>
            </a:r>
            <a:r>
              <a:rPr lang="en-US" sz="2000" i="1" dirty="0" smtClean="0"/>
              <a:t>’</a:t>
            </a:r>
            <a:r>
              <a:rPr lang="en-US" sz="2000" dirty="0" smtClean="0"/>
              <a:t>) = 5/6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Longest Common Substring Ratio:</a:t>
            </a:r>
            <a:br>
              <a:rPr lang="en-US" dirty="0" smtClean="0"/>
            </a:br>
            <a:r>
              <a:rPr lang="en-US" dirty="0" smtClean="0"/>
              <a:t>	 </a:t>
            </a:r>
            <a:r>
              <a:rPr lang="en-US" sz="2000" dirty="0" smtClean="0"/>
              <a:t>Ex: LCSTR (</a:t>
            </a:r>
            <a:r>
              <a:rPr lang="en-US" sz="2000" i="1" dirty="0" smtClean="0"/>
              <a:t>‘dollar’, ‘</a:t>
            </a:r>
            <a:r>
              <a:rPr lang="en-US" sz="2000" i="1" dirty="0" err="1" smtClean="0"/>
              <a:t>dolari</a:t>
            </a:r>
            <a:r>
              <a:rPr lang="en-US" sz="2000" i="1" dirty="0" smtClean="0"/>
              <a:t>’</a:t>
            </a:r>
            <a:r>
              <a:rPr lang="en-US" sz="2000" dirty="0" smtClean="0"/>
              <a:t>) = 3/6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 Dice Similarity: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000" dirty="0" smtClean="0"/>
              <a:t>Dice = 2*LCST / (</a:t>
            </a:r>
            <a:r>
              <a:rPr lang="en-US" sz="2000" dirty="0" err="1" smtClean="0"/>
              <a:t>len</a:t>
            </a:r>
            <a:r>
              <a:rPr lang="en-US" sz="2000" dirty="0" smtClean="0"/>
              <a:t>(X) + </a:t>
            </a:r>
            <a:r>
              <a:rPr lang="en-US" sz="2000" dirty="0" err="1" smtClean="0"/>
              <a:t>len</a:t>
            </a:r>
            <a:r>
              <a:rPr lang="en-US" sz="2000" dirty="0" smtClean="0"/>
              <a:t>(Y))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Cognate Based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4. </a:t>
            </a:r>
            <a:r>
              <a:rPr lang="en-US" dirty="0" err="1" smtClean="0"/>
              <a:t>Needlemann</a:t>
            </a:r>
            <a:r>
              <a:rPr lang="en-US" dirty="0" smtClean="0"/>
              <a:t> </a:t>
            </a:r>
            <a:r>
              <a:rPr lang="en-US" dirty="0" err="1" smtClean="0"/>
              <a:t>Wunsch</a:t>
            </a:r>
            <a:r>
              <a:rPr lang="en-US" dirty="0" smtClean="0"/>
              <a:t> Distance (NWD):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200" dirty="0" smtClean="0"/>
              <a:t>NWD = LCST /min[ </a:t>
            </a:r>
            <a:r>
              <a:rPr lang="en-US" sz="2200" dirty="0" err="1" smtClean="0"/>
              <a:t>len</a:t>
            </a:r>
            <a:r>
              <a:rPr lang="en-US" sz="2200" dirty="0" smtClean="0"/>
              <a:t>(X) + </a:t>
            </a:r>
            <a:r>
              <a:rPr lang="en-US" sz="2200" dirty="0" err="1" smtClean="0"/>
              <a:t>len</a:t>
            </a:r>
            <a:r>
              <a:rPr lang="en-US" sz="2200" dirty="0" smtClean="0"/>
              <a:t>(Y)]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</a:t>
            </a:r>
            <a:r>
              <a:rPr lang="en-US" dirty="0" err="1" smtClean="0"/>
              <a:t>Levenshtein</a:t>
            </a:r>
            <a:r>
              <a:rPr lang="en-US" dirty="0" smtClean="0"/>
              <a:t> Distance: </a:t>
            </a:r>
            <a:br>
              <a:rPr lang="en-US" dirty="0" smtClean="0"/>
            </a:br>
            <a:r>
              <a:rPr lang="en-US" dirty="0" smtClean="0"/>
              <a:t>	 </a:t>
            </a:r>
            <a:r>
              <a:rPr lang="en-US" sz="2000" dirty="0" err="1" smtClean="0"/>
              <a:t>LDn</a:t>
            </a:r>
            <a:r>
              <a:rPr lang="en-US" sz="2000" dirty="0" smtClean="0"/>
              <a:t> = 1 - ( LD / max[</a:t>
            </a:r>
            <a:r>
              <a:rPr lang="en-US" sz="2000" dirty="0" err="1" smtClean="0"/>
              <a:t>len</a:t>
            </a:r>
            <a:r>
              <a:rPr lang="en-US" sz="2000" dirty="0" smtClean="0"/>
              <a:t>(X), </a:t>
            </a:r>
            <a:r>
              <a:rPr lang="en-US" sz="2000" dirty="0" err="1" smtClean="0"/>
              <a:t>len</a:t>
            </a:r>
            <a:r>
              <a:rPr lang="en-US" sz="2000" dirty="0" smtClean="0"/>
              <a:t>(Y)] 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We have 5 Cognate Based Features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0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/>
          </a:bodyPr>
          <a:lstStyle/>
          <a:p>
            <a:pPr marL="514350" indent="-514350"/>
            <a:r>
              <a:rPr lang="en-IN" b="1" dirty="0" smtClean="0"/>
              <a:t>Cognate based features with term matching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IN" sz="2000" dirty="0" smtClean="0"/>
              <a:t>Applicable to those pair of languages whose alphabets belong to a common character set</a:t>
            </a:r>
            <a:br>
              <a:rPr lang="en-IN" sz="2000" dirty="0" smtClean="0"/>
            </a:br>
            <a:r>
              <a:rPr lang="en-IN" sz="2000" dirty="0" smtClean="0"/>
              <a:t/>
            </a:r>
            <a:br>
              <a:rPr lang="en-IN" sz="2000" dirty="0" smtClean="0"/>
            </a:br>
            <a:r>
              <a:rPr lang="en-IN" sz="2000" dirty="0" smtClean="0"/>
              <a:t>A mapping is performed from a source term to a target writing system or vice versa.</a:t>
            </a:r>
            <a:br>
              <a:rPr lang="en-IN" sz="2000" dirty="0" smtClean="0"/>
            </a:br>
            <a:r>
              <a:rPr lang="en-IN" sz="2000" dirty="0" smtClean="0"/>
              <a:t/>
            </a:r>
            <a:br>
              <a:rPr lang="en-IN" sz="2000" dirty="0" smtClean="0"/>
            </a:br>
            <a:r>
              <a:rPr lang="en-IN" sz="2000" dirty="0" smtClean="0"/>
              <a:t>Same cognate features as previous are calculated in both directions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We have 10 such features </a:t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Combined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1</a:t>
            </a:r>
            <a:r>
              <a:rPr lang="en-US" smtClean="0"/>
              <a:t>. </a:t>
            </a:r>
            <a:r>
              <a:rPr lang="en-US" i="1" smtClean="0"/>
              <a:t>isFirstWordCovered</a:t>
            </a:r>
            <a:r>
              <a:rPr lang="en-US" i="1" dirty="0" smtClean="0"/>
              <a:t>:</a:t>
            </a:r>
            <a:br>
              <a:rPr lang="en-US" i="1" dirty="0" smtClean="0"/>
            </a:br>
            <a:r>
              <a:rPr lang="en-US" i="1" dirty="0" smtClean="0"/>
              <a:t>	</a:t>
            </a:r>
            <a:r>
              <a:rPr lang="en-US" sz="2000" dirty="0" smtClean="0"/>
              <a:t>Translation + Transliteration</a:t>
            </a:r>
            <a:r>
              <a:rPr lang="en-US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</a:t>
            </a:r>
            <a:r>
              <a:rPr lang="en-US" i="1" dirty="0" err="1" smtClean="0"/>
              <a:t>isLastWordCovered</a:t>
            </a:r>
            <a:r>
              <a:rPr lang="en-US" i="1" dirty="0" smtClean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</a:t>
            </a:r>
            <a:r>
              <a:rPr lang="en-US" i="1" dirty="0" err="1" smtClean="0"/>
              <a:t>percentageOfCoverage</a:t>
            </a:r>
            <a:r>
              <a:rPr lang="en-US" i="1" dirty="0" smtClean="0"/>
              <a:t>:</a:t>
            </a:r>
            <a:br>
              <a:rPr lang="en-US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</a:t>
            </a:r>
            <a:r>
              <a:rPr lang="en-US" i="1" dirty="0" err="1" smtClean="0"/>
              <a:t>percentageOfNonCoverage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</a:t>
            </a:r>
            <a:r>
              <a:rPr lang="en-US" i="1" dirty="0" err="1" smtClean="0"/>
              <a:t>difBetweenCoverageAndNonCoverage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 smtClean="0"/>
          </a:p>
          <a:p>
            <a:r>
              <a:rPr lang="en-US" dirty="0" smtClean="0"/>
              <a:t>Calculated in both directions -  10 Combined Features</a:t>
            </a: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/>
          </a:bodyPr>
          <a:lstStyle/>
          <a:p>
            <a:r>
              <a:rPr lang="en-US" b="1" dirty="0" smtClean="0"/>
              <a:t>We have 38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sz="2000" dirty="0" smtClean="0"/>
              <a:t>Dictionary based features : 13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Cognate based features     : 5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IN" sz="2000" dirty="0" smtClean="0"/>
              <a:t> Cognate based features with term matching : 10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Combined features :10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 Some positive and negative examples are created</a:t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Precision, recall and f-score are calculated</a:t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The precision score ranges from 100 to 67 percent</a:t>
            </a:r>
            <a:r>
              <a:rPr lang="en-IN" sz="2000" dirty="0" smtClean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fontScale="85000" lnSpcReduction="20000"/>
          </a:bodyPr>
          <a:lstStyle/>
          <a:p>
            <a:r>
              <a:rPr lang="en-IN" dirty="0" smtClean="0"/>
              <a:t> Manual Evaluation</a:t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 Human assessors are asked to categorize each term pair into one of the following categories: 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i="1" dirty="0" smtClean="0"/>
              <a:t>Equivalence, Inclusion, Overlap and Unrelated</a:t>
            </a:r>
            <a:br>
              <a:rPr lang="en-IN" i="1" dirty="0" smtClean="0"/>
            </a:br>
            <a:endParaRPr lang="en-IN" dirty="0" smtClean="0"/>
          </a:p>
          <a:p>
            <a:r>
              <a:rPr lang="en-IN" dirty="0" smtClean="0"/>
              <a:t>Over 80 percent of the term pairs were assessed to be of the first category i.e. Equivalence.</a:t>
            </a:r>
            <a:br>
              <a:rPr lang="en-IN" dirty="0" smtClean="0"/>
            </a:br>
            <a:endParaRPr lang="en-IN" dirty="0" smtClean="0"/>
          </a:p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/>
          </a:bodyPr>
          <a:lstStyle/>
          <a:p>
            <a:r>
              <a:rPr lang="en-IN" dirty="0" smtClean="0"/>
              <a:t>Training data taken from EUROVOC </a:t>
            </a:r>
            <a:r>
              <a:rPr lang="en-IN" dirty="0" err="1" smtClean="0"/>
              <a:t>thesarus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English-German term-tagged comparable corpora for </a:t>
            </a:r>
            <a:r>
              <a:rPr lang="en-IN" smtClean="0"/>
              <a:t>manual evaluation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endParaRPr lang="en-IN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IN" dirty="0"/>
          </a:p>
        </p:txBody>
      </p:sp>
      <p:pic>
        <p:nvPicPr>
          <p:cNvPr id="7" name="Content Placeholder 6" descr="BOR_Questio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1700" y="2276871"/>
            <a:ext cx="4495800" cy="359370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Evaluation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lnSpcReduction="10000"/>
          </a:bodyPr>
          <a:lstStyle/>
          <a:p>
            <a:r>
              <a:rPr lang="en-IN" i="1" dirty="0" smtClean="0"/>
              <a:t>Equivalence:</a:t>
            </a:r>
            <a:r>
              <a:rPr lang="en-IN" dirty="0" smtClean="0"/>
              <a:t> Exact translation/ transliteration of each other</a:t>
            </a:r>
            <a:br>
              <a:rPr lang="en-IN" dirty="0" smtClean="0"/>
            </a:br>
            <a:endParaRPr lang="en-IN" dirty="0" smtClean="0"/>
          </a:p>
          <a:p>
            <a:r>
              <a:rPr lang="en-IN" i="1" dirty="0" smtClean="0"/>
              <a:t>Inclusion:  </a:t>
            </a:r>
            <a:r>
              <a:rPr lang="en-IN" dirty="0" smtClean="0"/>
              <a:t>An exact translation/ transliteration of one term contained within the other</a:t>
            </a:r>
            <a:br>
              <a:rPr lang="en-IN" dirty="0" smtClean="0"/>
            </a:br>
            <a:endParaRPr lang="en-IN" dirty="0" smtClean="0"/>
          </a:p>
          <a:p>
            <a:r>
              <a:rPr lang="en-US" i="1" dirty="0" smtClean="0"/>
              <a:t>Overlap:</a:t>
            </a:r>
            <a:r>
              <a:rPr lang="en-US" dirty="0" smtClean="0"/>
              <a:t> Terms share at least one translated/ transliterated word</a:t>
            </a:r>
            <a:r>
              <a:rPr lang="en-IN" i="1" dirty="0" smtClean="0"/>
              <a:t/>
            </a:r>
            <a:br>
              <a:rPr lang="en-IN" i="1" dirty="0" smtClean="0"/>
            </a:br>
            <a:endParaRPr lang="en-IN" i="1" dirty="0" smtClean="0"/>
          </a:p>
          <a:p>
            <a:r>
              <a:rPr lang="en-US" i="1" dirty="0" smtClean="0"/>
              <a:t>Unrelated: </a:t>
            </a:r>
            <a:r>
              <a:rPr lang="en-US" dirty="0" smtClean="0"/>
              <a:t>No word in either term is a translation/ transliteration of a word in other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n-US" sz="2400" dirty="0" smtClean="0"/>
              <a:t>Bilingual terminologies are important for </a:t>
            </a:r>
            <a:r>
              <a:rPr lang="en-IN" sz="2400" dirty="0" smtClean="0"/>
              <a:t>various applications of human language technologies</a:t>
            </a:r>
            <a:br>
              <a:rPr lang="en-IN" sz="2400" dirty="0" smtClean="0"/>
            </a:br>
            <a:endParaRPr lang="en-IN" sz="2400" dirty="0" smtClean="0"/>
          </a:p>
          <a:p>
            <a:pPr marL="514350" indent="-514350"/>
            <a:r>
              <a:rPr lang="en-IN" sz="2400" dirty="0" smtClean="0"/>
              <a:t>Earlier studies may be distinguished by whether they work on parallel or comparable corpora</a:t>
            </a:r>
            <a:br>
              <a:rPr lang="en-IN" sz="2400" dirty="0" smtClean="0"/>
            </a:br>
            <a:endParaRPr lang="en-IN" sz="2400" dirty="0" smtClean="0"/>
          </a:p>
          <a:p>
            <a:pPr marL="514350" indent="-514350"/>
            <a:r>
              <a:rPr lang="en-US" sz="2400" dirty="0" smtClean="0"/>
              <a:t>Focus on Comparable corpora is crucial as Parallel corpora is tough to find for all language pairs</a:t>
            </a:r>
            <a:endParaRPr lang="en-IN" sz="2400" dirty="0" smtClean="0"/>
          </a:p>
          <a:p>
            <a:pPr marL="514350" indent="-514350"/>
            <a:endParaRPr lang="en-US" sz="24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 Error percentage was generally low</a:t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Reason for errors: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Existence of words with very similar spellings but completely different meanings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Binary Classifier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Pair each term extracted from </a:t>
            </a:r>
            <a:r>
              <a:rPr lang="en-US" i="1" dirty="0" smtClean="0"/>
              <a:t>S </a:t>
            </a:r>
            <a:r>
              <a:rPr lang="en-US" dirty="0" smtClean="0"/>
              <a:t>with each term extracted from </a:t>
            </a:r>
            <a:r>
              <a:rPr lang="en-US" i="1" dirty="0" smtClean="0"/>
              <a:t>T</a:t>
            </a:r>
            <a:r>
              <a:rPr lang="en-US" dirty="0" smtClean="0"/>
              <a:t> </a:t>
            </a:r>
            <a:endParaRPr lang="en-US" i="1" dirty="0" smtClean="0"/>
          </a:p>
          <a:p>
            <a:r>
              <a:rPr lang="en-US" dirty="0" smtClean="0"/>
              <a:t>Treat term alignment as a binary classification task</a:t>
            </a:r>
          </a:p>
          <a:p>
            <a:r>
              <a:rPr lang="en-US" dirty="0" smtClean="0"/>
              <a:t>Linear Kernel</a:t>
            </a:r>
          </a:p>
          <a:p>
            <a:r>
              <a:rPr lang="en-IN" dirty="0" smtClean="0"/>
              <a:t>Trade-off between training error and margin parameter, c = 10.</a:t>
            </a:r>
            <a:endParaRPr lang="en-US" dirty="0" smtClean="0"/>
          </a:p>
          <a:p>
            <a:endParaRPr lang="en-IN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/>
          </a:bodyPr>
          <a:lstStyle/>
          <a:p>
            <a:r>
              <a:rPr lang="en-IN" dirty="0" smtClean="0"/>
              <a:t>Looking into the usefulness of the term pairs in various application scenarios such as machine translation etc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400" dirty="0" smtClean="0"/>
              <a:t>To extract bilingual terminologies from comparable</a:t>
            </a:r>
          </a:p>
          <a:p>
            <a:pPr marL="514350" indent="-514350">
              <a:buNone/>
            </a:pPr>
            <a:r>
              <a:rPr lang="en-US" sz="2400" dirty="0" smtClean="0"/>
              <a:t>Corpora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400" dirty="0" smtClean="0"/>
              <a:t>To extract bilingual terminologies from comparable</a:t>
            </a:r>
          </a:p>
          <a:p>
            <a:pPr marL="514350" indent="-514350">
              <a:buNone/>
            </a:pPr>
            <a:r>
              <a:rPr lang="en-US" sz="2400" dirty="0" smtClean="0"/>
              <a:t>Corpora</a:t>
            </a:r>
          </a:p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r>
              <a:rPr lang="en-US" sz="2400" b="1" i="1" dirty="0" smtClean="0"/>
              <a:t>Comparable corpora:</a:t>
            </a:r>
          </a:p>
          <a:p>
            <a:pPr marL="514350" indent="-514350">
              <a:buNone/>
            </a:pPr>
            <a:r>
              <a:rPr lang="en-US" sz="2400" dirty="0" smtClean="0"/>
              <a:t>Collection of source-target language document pairs that </a:t>
            </a:r>
          </a:p>
          <a:p>
            <a:pPr marL="514350" indent="-514350">
              <a:buNone/>
            </a:pPr>
            <a:r>
              <a:rPr lang="en-US" sz="2400" dirty="0" smtClean="0"/>
              <a:t>are not direct translations but topically related.</a:t>
            </a:r>
            <a:endParaRPr lang="en-US" sz="4800" dirty="0" smtClean="0"/>
          </a:p>
          <a:p>
            <a:pPr marL="514350" indent="-514350">
              <a:buNone/>
            </a:pPr>
            <a:endParaRPr lang="en-US" sz="11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Pair each term extracted from </a:t>
            </a:r>
            <a:r>
              <a:rPr lang="en-US" i="1" dirty="0" smtClean="0"/>
              <a:t>S </a:t>
            </a:r>
            <a:r>
              <a:rPr lang="en-US" dirty="0" smtClean="0"/>
              <a:t>with each term extracted from </a:t>
            </a:r>
            <a:r>
              <a:rPr lang="en-US" i="1" dirty="0" smtClean="0"/>
              <a:t>T</a:t>
            </a:r>
            <a:br>
              <a:rPr lang="en-US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Term: </a:t>
            </a:r>
            <a:r>
              <a:rPr lang="en-US" dirty="0" smtClean="0"/>
              <a:t>Contiguous sequence of words </a:t>
            </a:r>
            <a:br>
              <a:rPr lang="en-US" dirty="0" smtClean="0"/>
            </a:br>
            <a:r>
              <a:rPr lang="en-US" dirty="0" smtClean="0"/>
              <a:t>(No particular syntactic restriction)</a:t>
            </a:r>
          </a:p>
          <a:p>
            <a:endParaRPr lang="en-IN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Pair each term extracted from </a:t>
            </a:r>
            <a:r>
              <a:rPr lang="en-US" i="1" dirty="0" smtClean="0"/>
              <a:t>S </a:t>
            </a:r>
            <a:r>
              <a:rPr lang="en-US" dirty="0" smtClean="0"/>
              <a:t>with each term extracted from </a:t>
            </a:r>
            <a:r>
              <a:rPr lang="en-US" i="1" dirty="0" smtClean="0"/>
              <a:t>T</a:t>
            </a:r>
            <a:r>
              <a:rPr lang="en-US" dirty="0" smtClean="0"/>
              <a:t> </a:t>
            </a:r>
            <a:endParaRPr lang="en-US" i="1" dirty="0" smtClean="0"/>
          </a:p>
          <a:p>
            <a:r>
              <a:rPr lang="en-US" dirty="0" smtClean="0"/>
              <a:t>Treat term alignment as a binary classification task</a:t>
            </a:r>
          </a:p>
          <a:p>
            <a:endParaRPr lang="en-IN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Pair each term extracted from </a:t>
            </a:r>
            <a:r>
              <a:rPr lang="en-US" i="1" dirty="0" smtClean="0"/>
              <a:t>S </a:t>
            </a:r>
            <a:r>
              <a:rPr lang="en-US" dirty="0" smtClean="0"/>
              <a:t>with each term extracted from </a:t>
            </a:r>
            <a:r>
              <a:rPr lang="en-US" i="1" dirty="0" smtClean="0"/>
              <a:t>T</a:t>
            </a:r>
            <a:r>
              <a:rPr lang="en-US" dirty="0" smtClean="0"/>
              <a:t> </a:t>
            </a:r>
            <a:endParaRPr lang="en-US" i="1" dirty="0" smtClean="0"/>
          </a:p>
          <a:p>
            <a:r>
              <a:rPr lang="en-US" dirty="0" smtClean="0"/>
              <a:t>Treat term alignment as a binary classification task</a:t>
            </a:r>
          </a:p>
          <a:p>
            <a:r>
              <a:rPr lang="en-US" dirty="0" smtClean="0"/>
              <a:t>Extract features for each </a:t>
            </a:r>
            <a:r>
              <a:rPr lang="en-US" i="1" dirty="0" smtClean="0"/>
              <a:t>S-T </a:t>
            </a:r>
            <a:r>
              <a:rPr lang="en-US" dirty="0" smtClean="0"/>
              <a:t>potential term pair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Decide whether to classify it as term equivalent or not ( SVM binary classifier with linear kernel)</a:t>
            </a:r>
          </a:p>
          <a:p>
            <a:endParaRPr lang="en-US" dirty="0" smtClean="0"/>
          </a:p>
          <a:p>
            <a:endParaRPr lang="en-IN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Dictionary Based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1. </a:t>
            </a:r>
            <a:r>
              <a:rPr lang="en-US" i="1" dirty="0" err="1" smtClean="0"/>
              <a:t>isFirstWordTranslated</a:t>
            </a:r>
            <a:r>
              <a:rPr lang="en-US" i="1" dirty="0" smtClean="0"/>
              <a:t> </a:t>
            </a:r>
            <a:r>
              <a:rPr lang="en-US" dirty="0" smtClean="0"/>
              <a:t>( </a:t>
            </a:r>
            <a:r>
              <a:rPr lang="en-US" sz="2000" dirty="0" smtClean="0"/>
              <a:t>Binary Feature</a:t>
            </a:r>
            <a:r>
              <a:rPr lang="en-US" dirty="0" smtClean="0"/>
              <a:t>)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</a:t>
            </a:r>
            <a:r>
              <a:rPr lang="en-US" dirty="0" err="1" smtClean="0"/>
              <a:t>isLastWordTranslated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</a:t>
            </a:r>
            <a:r>
              <a:rPr lang="en-US" dirty="0" err="1" smtClean="0"/>
              <a:t>percentageOfTranslatedWord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</a:t>
            </a:r>
            <a:r>
              <a:rPr lang="en-US" dirty="0" err="1" smtClean="0"/>
              <a:t>percentageOfNotTranslatedWords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87256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Dictionary Based Features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5. </a:t>
            </a:r>
            <a:r>
              <a:rPr lang="en-US" i="1" dirty="0" err="1" smtClean="0"/>
              <a:t>longestTranslatedUnitInPercentage</a:t>
            </a:r>
            <a:r>
              <a:rPr lang="en-US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</a:t>
            </a:r>
            <a:r>
              <a:rPr lang="en-US" i="1" dirty="0" err="1" smtClean="0"/>
              <a:t>longestNotTranslatedUnitInPercentage</a:t>
            </a:r>
            <a:r>
              <a:rPr lang="en-US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7. </a:t>
            </a:r>
            <a:r>
              <a:rPr lang="en-US" i="1" dirty="0" err="1" smtClean="0"/>
              <a:t>averagePercentageOfTranslatedWords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First 6 features are computed in both directions (S -&gt; T and T -&gt; S) .</a:t>
            </a:r>
            <a:br>
              <a:rPr lang="en-US" dirty="0" smtClean="0"/>
            </a:br>
            <a:r>
              <a:rPr lang="en-US" dirty="0" smtClean="0"/>
              <a:t>In total, we have 13 Dictionary Based Features </a:t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102264332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E9253C7-43A9-43A6-9FEA-052DEAFC79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TS102264332</Template>
  <TotalTime>0</TotalTime>
  <Words>261</Words>
  <Application>Microsoft Office PowerPoint</Application>
  <PresentationFormat>On-screen Show (4:3)</PresentationFormat>
  <Paragraphs>83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TS102264332</vt:lpstr>
      <vt:lpstr>Extracting bilingual terminologies from comparable corpora</vt:lpstr>
      <vt:lpstr>Introduction</vt:lpstr>
      <vt:lpstr>Task</vt:lpstr>
      <vt:lpstr>Task</vt:lpstr>
      <vt:lpstr>Method</vt:lpstr>
      <vt:lpstr>Method</vt:lpstr>
      <vt:lpstr>Method</vt:lpstr>
      <vt:lpstr>Feature Extraction</vt:lpstr>
      <vt:lpstr>Feature Extraction</vt:lpstr>
      <vt:lpstr>Feature Extraction</vt:lpstr>
      <vt:lpstr>Feature Extraction</vt:lpstr>
      <vt:lpstr>Feature Extraction</vt:lpstr>
      <vt:lpstr>Feature Extraction</vt:lpstr>
      <vt:lpstr>Feature Extraction</vt:lpstr>
      <vt:lpstr>Evaluation 1</vt:lpstr>
      <vt:lpstr>Evaluation 2</vt:lpstr>
      <vt:lpstr>Dataset</vt:lpstr>
      <vt:lpstr>Thank You</vt:lpstr>
      <vt:lpstr>Manual Evaluation</vt:lpstr>
      <vt:lpstr>Error</vt:lpstr>
      <vt:lpstr>SVM Binary Classifier</vt:lpstr>
      <vt:lpstr>Future 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2013-09-04T18:33:21Z</dcterms:created>
  <dcterms:modified xsi:type="dcterms:W3CDTF">2013-10-17T18:18:59Z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TC022643329991</vt:lpwstr>
  </property>
</Properties>
</file>