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310" r:id="rId11"/>
    <p:sldId id="264" r:id="rId12"/>
    <p:sldId id="271" r:id="rId13"/>
    <p:sldId id="272" r:id="rId14"/>
    <p:sldId id="273" r:id="rId15"/>
    <p:sldId id="270" r:id="rId16"/>
    <p:sldId id="274" r:id="rId17"/>
    <p:sldId id="277" r:id="rId18"/>
    <p:sldId id="276" r:id="rId19"/>
    <p:sldId id="300" r:id="rId20"/>
    <p:sldId id="299" r:id="rId21"/>
    <p:sldId id="279" r:id="rId22"/>
    <p:sldId id="286" r:id="rId23"/>
    <p:sldId id="287" r:id="rId24"/>
    <p:sldId id="288" r:id="rId25"/>
    <p:sldId id="301" r:id="rId26"/>
    <p:sldId id="302" r:id="rId27"/>
    <p:sldId id="303" r:id="rId28"/>
    <p:sldId id="304" r:id="rId29"/>
    <p:sldId id="298" r:id="rId30"/>
    <p:sldId id="305" r:id="rId31"/>
    <p:sldId id="284" r:id="rId32"/>
    <p:sldId id="306" r:id="rId33"/>
    <p:sldId id="285" r:id="rId34"/>
    <p:sldId id="281" r:id="rId35"/>
    <p:sldId id="282" r:id="rId36"/>
    <p:sldId id="307" r:id="rId37"/>
    <p:sldId id="308" r:id="rId38"/>
    <p:sldId id="30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3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CEB3-2602-4D06-B9B8-58950834D6AD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1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1.png"/><Relationship Id="rId7" Type="http://schemas.openxmlformats.org/officeDocument/2006/relationships/image" Target="../media/image5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086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Random Sampling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part-I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(Approximating a parameter)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Estimating the number </a:t>
            </a: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Balls </a:t>
            </a:r>
            <a:r>
              <a:rPr lang="en-US" sz="3200" dirty="0" smtClean="0"/>
              <a:t>in a BAG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Estimating the number </a:t>
            </a:r>
            <a:r>
              <a:rPr lang="en-US" sz="3200" b="1" dirty="0" smtClean="0"/>
              <a:t>of </a:t>
            </a:r>
            <a:r>
              <a:rPr lang="en-US" sz="3200" b="1" dirty="0" smtClean="0">
                <a:solidFill>
                  <a:srgbClr val="0070C0"/>
                </a:solidFill>
              </a:rPr>
              <a:t>Balls</a:t>
            </a:r>
            <a:r>
              <a:rPr lang="en-US" sz="3200" b="1" dirty="0" smtClean="0"/>
              <a:t> in a BAG</a:t>
            </a:r>
            <a:endParaRPr lang="en-US"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835"/>
            <a:ext cx="4038600" cy="447469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600200"/>
                <a:ext cx="4495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 smtClean="0"/>
                  <a:t>There is a bag containing balls.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1600" dirty="0" smtClean="0"/>
                  <a:t>, the number of balls is unknown.</a:t>
                </a:r>
              </a:p>
              <a:p>
                <a:r>
                  <a:rPr lang="en-US" sz="1600" dirty="0" smtClean="0"/>
                  <a:t>Each ball has a unique label from [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600" dirty="0" smtClean="0"/>
                  <a:t>,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1600" dirty="0" smtClean="0"/>
                  <a:t>].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AIM:</a:t>
                </a:r>
                <a:r>
                  <a:rPr lang="en-US" sz="16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To estimate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u="sng" dirty="0" smtClean="0"/>
                  <a:t>accurately</a:t>
                </a:r>
                <a:r>
                  <a:rPr lang="en-US" sz="1600" dirty="0" smtClean="0"/>
                  <a:t> and with </a:t>
                </a:r>
                <a:r>
                  <a:rPr lang="en-US" sz="1600" u="sng" dirty="0" smtClean="0"/>
                  <a:t>high probability. </a:t>
                </a:r>
              </a:p>
              <a:p>
                <a:pPr marL="0" indent="0">
                  <a:buNone/>
                </a:pPr>
                <a:endParaRPr lang="en-US" sz="1600" b="1" dirty="0" smtClean="0"/>
              </a:p>
              <a:p>
                <a:pPr marL="0" indent="0">
                  <a:buNone/>
                </a:pPr>
                <a:r>
                  <a:rPr lang="en-US" sz="1600" b="1" dirty="0" smtClean="0"/>
                  <a:t>For example: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“Report a number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/>
                  <a:t>such that with probability at least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99</a:t>
                </a:r>
                <a:r>
                  <a:rPr lang="en-US" sz="1600" dirty="0" smtClean="0"/>
                  <a:t>%,</a:t>
                </a:r>
              </a:p>
              <a:p>
                <a:pPr marL="0" indent="0" algn="ctr">
                  <a:buNone/>
                </a:pPr>
                <a:r>
                  <a:rPr lang="en-US" sz="16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16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1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1600" b="1" i="1" dirty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b="1" dirty="0" smtClean="0">
                    <a:solidFill>
                      <a:srgbClr val="002060"/>
                    </a:solidFill>
                  </a:rPr>
                  <a:t>TOOL:</a:t>
                </a:r>
                <a:r>
                  <a:rPr lang="en-US" sz="1600" dirty="0" smtClean="0"/>
                  <a:t> </a:t>
                </a:r>
                <a:r>
                  <a:rPr lang="en-US" sz="1600" i="1" dirty="0" smtClean="0"/>
                  <a:t>Sampling</a:t>
                </a:r>
                <a:endParaRPr lang="en-US" sz="1600" i="1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600200"/>
                <a:ext cx="4495800" cy="4525963"/>
              </a:xfrm>
              <a:blipFill rotWithShape="1">
                <a:blip r:embed="rId3"/>
                <a:stretch>
                  <a:fillRect l="-814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81200" y="3886200"/>
            <a:ext cx="1371600" cy="1524000"/>
            <a:chOff x="1981200" y="3886200"/>
            <a:chExt cx="1371600" cy="1524000"/>
          </a:xfrm>
        </p:grpSpPr>
        <p:sp>
          <p:nvSpPr>
            <p:cNvPr id="12" name="Oval 11"/>
            <p:cNvSpPr/>
            <p:nvPr/>
          </p:nvSpPr>
          <p:spPr>
            <a:xfrm>
              <a:off x="2362200" y="4572000"/>
              <a:ext cx="304800" cy="304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800" y="4191000"/>
              <a:ext cx="304800" cy="304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981200" y="3886200"/>
              <a:ext cx="1371600" cy="1524000"/>
              <a:chOff x="1981200" y="3810000"/>
              <a:chExt cx="1371600" cy="1524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590800" y="4724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33600" y="4572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86000" y="4800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90800" y="4419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38400" y="3810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71800" y="4572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j</a:t>
                </a:r>
                <a:endParaRPr lang="en-US" sz="12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38400" y="4114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19400" y="4114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:c</a:t>
                </a:r>
                <a:endParaRPr lang="en-US" sz="12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194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432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i</a:t>
                </a:r>
                <a:endParaRPr lang="en-US" sz="16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22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</a:t>
                </a:r>
                <a:endParaRPr lang="en-US" sz="12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67000" y="4038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</a:t>
                </a:r>
                <a:endParaRPr lang="en-US" sz="16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048000" y="4191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9812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981200" y="4038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718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574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38400" y="5029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63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Estimating the number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0070C0"/>
                </a:solidFill>
              </a:rPr>
              <a:t>Balls</a:t>
            </a:r>
            <a:r>
              <a:rPr lang="en-US" sz="3200" b="1" dirty="0"/>
              <a:t> in a BAG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835"/>
            <a:ext cx="4038600" cy="44746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600200"/>
                <a:ext cx="4495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b="1" i="1" dirty="0" smtClean="0">
                    <a:solidFill>
                      <a:srgbClr val="7030A0"/>
                    </a:solidFill>
                  </a:rPr>
                  <a:t>IDEA: </a:t>
                </a:r>
                <a:r>
                  <a:rPr lang="en-US" sz="1600" dirty="0" smtClean="0"/>
                  <a:t> The label of a sample ball provides some info.</a:t>
                </a:r>
              </a:p>
              <a:p>
                <a:pPr marL="0" indent="0">
                  <a:buNone/>
                </a:pPr>
                <a:endParaRPr lang="en-US" sz="1600" b="1" i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1600" dirty="0" smtClean="0"/>
                  <a:t>: random variable for the label of a ball sampled randomly uniformly from bag.</a:t>
                </a:r>
                <a:endParaRPr lang="en-US" sz="1600" b="1" i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600" dirty="0" smtClean="0"/>
                  <a:t> What is </a:t>
                </a:r>
                <a:r>
                  <a:rPr lang="en-US" sz="1600" b="1" dirty="0" smtClean="0"/>
                  <a:t>E</a:t>
                </a:r>
                <a:r>
                  <a:rPr lang="en-US" sz="1600" dirty="0" smtClean="0"/>
                  <a:t>[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X</a:t>
                </a:r>
                <a:r>
                  <a:rPr lang="en-US" sz="1600" dirty="0" smtClean="0"/>
                  <a:t>] ?</a:t>
                </a:r>
              </a:p>
              <a:p>
                <a:pPr marL="0" indent="0">
                  <a:buNone/>
                </a:pPr>
                <a:r>
                  <a:rPr lang="en-US" sz="1600" b="1" dirty="0" smtClean="0"/>
                  <a:t>Answer: E</a:t>
                </a:r>
                <a:r>
                  <a:rPr lang="en-US" sz="1600" dirty="0" smtClean="0"/>
                  <a:t>[</a:t>
                </a:r>
                <a:r>
                  <a:rPr lang="en-US" sz="1600" b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en-US" sz="1600" dirty="0" smtClean="0"/>
                  <a:t>]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1600" b="1">
                            <a:latin typeface="Cambria Math"/>
                          </a:rPr>
                          <m:t>𝐏</m:t>
                        </m:r>
                        <m:r>
                          <a:rPr lang="en-US" sz="1600" b="1">
                            <a:latin typeface="Cambria Math"/>
                          </a:rPr>
                          <m:t>(</m:t>
                        </m:r>
                        <m:r>
                          <a:rPr lang="en-US" sz="1600" b="1">
                            <a:latin typeface="Cambria Math"/>
                          </a:rPr>
                          <m:t>𝐗</m:t>
                        </m:r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6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600" b="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f>
                          <m:fPr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600" i="1" dirty="0" smtClean="0">
                    <a:solidFill>
                      <a:srgbClr val="0070C0"/>
                    </a:solidFill>
                    <a:latin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 =  </m:t>
                    </m:r>
                    <m:f>
                      <m:fPr>
                        <m:ctrlPr>
                          <a:rPr lang="el-GR" sz="16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600" i="1" dirty="0" smtClean="0">
                    <a:solidFill>
                      <a:srgbClr val="0070C0"/>
                    </a:solidFill>
                    <a:latin typeface="Cambria Math"/>
                  </a:rPr>
                  <a:t>   </a:t>
                </a:r>
                <a:r>
                  <a:rPr lang="en-US" sz="1600" dirty="0" smtClean="0">
                    <a:solidFill>
                      <a:srgbClr val="0070C0"/>
                    </a:solidFill>
                    <a:latin typeface="Cambria Math"/>
                  </a:rPr>
                  <a:t>=</a:t>
                </a:r>
                <a:r>
                  <a:rPr lang="en-US" sz="1600" i="1" dirty="0" smtClean="0">
                    <a:solidFill>
                      <a:srgbClr val="0070C0"/>
                    </a:solidFill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1600" b="1" dirty="0" smtClean="0"/>
              </a:p>
              <a:p>
                <a:pPr marL="0" indent="0">
                  <a:buNone/>
                </a:pPr>
                <a:endParaRPr lang="en-US" sz="1600" b="1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600200"/>
                <a:ext cx="4495800" cy="4525963"/>
              </a:xfrm>
              <a:blipFill rotWithShape="1">
                <a:blip r:embed="rId3"/>
                <a:stretch>
                  <a:fillRect l="-814" t="-404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81200" y="3886200"/>
            <a:ext cx="1371600" cy="1524000"/>
            <a:chOff x="1981200" y="3886200"/>
            <a:chExt cx="1371600" cy="1524000"/>
          </a:xfrm>
        </p:grpSpPr>
        <p:sp>
          <p:nvSpPr>
            <p:cNvPr id="12" name="Oval 11"/>
            <p:cNvSpPr/>
            <p:nvPr/>
          </p:nvSpPr>
          <p:spPr>
            <a:xfrm>
              <a:off x="2362200" y="4572000"/>
              <a:ext cx="304800" cy="304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800" y="4191000"/>
              <a:ext cx="304800" cy="304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981200" y="3886200"/>
              <a:ext cx="1371600" cy="1524000"/>
              <a:chOff x="1981200" y="3810000"/>
              <a:chExt cx="1371600" cy="1524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590800" y="4724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33600" y="4572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86000" y="4800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90800" y="4419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38400" y="3810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71800" y="4572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j</a:t>
                </a:r>
                <a:endParaRPr lang="en-US" sz="12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38400" y="4114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19400" y="4114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:c</a:t>
                </a:r>
                <a:endParaRPr lang="en-US" sz="12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194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432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i</a:t>
                </a:r>
                <a:endParaRPr lang="en-US" sz="16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22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</a:t>
                </a:r>
                <a:endParaRPr lang="en-US" sz="12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67000" y="4038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</a:t>
                </a:r>
                <a:endParaRPr lang="en-US" sz="16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048000" y="4191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9812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981200" y="4038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718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574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38400" y="5029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</p:grpSp>
      </p:grpSp>
      <p:sp>
        <p:nvSpPr>
          <p:cNvPr id="2" name="Cloud Callout 1"/>
          <p:cNvSpPr/>
          <p:nvPr/>
        </p:nvSpPr>
        <p:spPr>
          <a:xfrm>
            <a:off x="5334000" y="4267200"/>
            <a:ext cx="3581400" cy="1222248"/>
          </a:xfrm>
          <a:prstGeom prst="cloudCallout">
            <a:avLst>
              <a:gd name="adj1" fmla="val -30510"/>
              <a:gd name="adj2" fmla="val 8031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we use it to design an  algorithm 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Estimating the number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0070C0"/>
                </a:solidFill>
              </a:rPr>
              <a:t>Balls</a:t>
            </a:r>
            <a:r>
              <a:rPr lang="en-US" sz="3200" b="1" dirty="0"/>
              <a:t> in a BAG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5835"/>
            <a:ext cx="4038600" cy="44746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600200"/>
                <a:ext cx="4495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b="1" dirty="0" smtClean="0">
                    <a:solidFill>
                      <a:srgbClr val="7030A0"/>
                    </a:solidFill>
                  </a:rPr>
                  <a:t>A simple algorithm: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 smtClean="0"/>
                  <a:t>Pick a ball randomly and uniformly from the bag.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600" dirty="0" smtClean="0"/>
                  <a:t> be its label.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600" dirty="0" smtClean="0"/>
                  <a:t>Report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 smtClean="0"/>
                  <a:t>.</a:t>
                </a:r>
              </a:p>
              <a:p>
                <a:pPr>
                  <a:buFont typeface="+mj-lt"/>
                  <a:buAutoNum type="arabicPeriod"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600200"/>
                <a:ext cx="4495800" cy="4525963"/>
              </a:xfrm>
              <a:blipFill rotWithShape="1">
                <a:blip r:embed="rId3"/>
                <a:stretch>
                  <a:fillRect l="-814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81200" y="3886200"/>
            <a:ext cx="1371600" cy="1524000"/>
            <a:chOff x="1981200" y="3886200"/>
            <a:chExt cx="1371600" cy="1524000"/>
          </a:xfrm>
        </p:grpSpPr>
        <p:sp>
          <p:nvSpPr>
            <p:cNvPr id="12" name="Oval 11"/>
            <p:cNvSpPr/>
            <p:nvPr/>
          </p:nvSpPr>
          <p:spPr>
            <a:xfrm>
              <a:off x="2362200" y="4572000"/>
              <a:ext cx="304800" cy="304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800" y="4191000"/>
              <a:ext cx="304800" cy="304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981200" y="3886200"/>
              <a:ext cx="1371600" cy="1524000"/>
              <a:chOff x="1981200" y="3810000"/>
              <a:chExt cx="1371600" cy="15240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590800" y="4724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133600" y="4572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86000" y="4800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590800" y="4419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38400" y="3810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971800" y="4572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j</a:t>
                </a:r>
                <a:endParaRPr lang="en-US" sz="12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38400" y="4114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q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19400" y="4114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:c</a:t>
                </a:r>
                <a:endParaRPr lang="en-US" sz="12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194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432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i</a:t>
                </a:r>
                <a:endParaRPr lang="en-US" sz="16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22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l</a:t>
                </a:r>
                <a:endParaRPr lang="en-US" sz="12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67000" y="4038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</a:t>
                </a:r>
                <a:endParaRPr lang="en-US" sz="16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048000" y="41910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981200" y="43434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981200" y="4038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718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057400" y="4876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38400" y="5029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66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How </a:t>
            </a:r>
            <a:r>
              <a:rPr lang="en-US" sz="3200" b="1" u="sng" dirty="0" smtClean="0"/>
              <a:t>good</a:t>
            </a:r>
            <a:r>
              <a:rPr lang="en-US" sz="3200" b="1" dirty="0" smtClean="0"/>
              <a:t> is the </a:t>
            </a:r>
            <a:r>
              <a:rPr lang="en-US" sz="3200" b="1" dirty="0" smtClean="0">
                <a:solidFill>
                  <a:srgbClr val="7030A0"/>
                </a:solidFill>
              </a:rPr>
              <a:t>estimate 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dirty="0" smtClean="0"/>
                  <a:t> What is </a:t>
                </a: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sz="1800" dirty="0" smtClean="0"/>
                  <a:t>)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How to reduce the error probability ? 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/>
                  <a:t>Answer</a:t>
                </a:r>
                <a:r>
                  <a:rPr lang="en-US" sz="18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5400000">
            <a:off x="1705683" y="1647117"/>
            <a:ext cx="381000" cy="211596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14400" y="2133600"/>
            <a:ext cx="7467600" cy="381000"/>
            <a:chOff x="914400" y="2133600"/>
            <a:chExt cx="7467600" cy="381000"/>
          </a:xfrm>
        </p:grpSpPr>
        <p:grpSp>
          <p:nvGrpSpPr>
            <p:cNvPr id="22" name="Group 21"/>
            <p:cNvGrpSpPr/>
            <p:nvPr/>
          </p:nvGrpSpPr>
          <p:grpSpPr>
            <a:xfrm>
              <a:off x="1905000" y="2362200"/>
              <a:ext cx="381000" cy="76200"/>
              <a:chOff x="1981200" y="2362200"/>
              <a:chExt cx="381000" cy="76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812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336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86000" y="2362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14400" y="2133600"/>
              <a:ext cx="7467600" cy="381000"/>
              <a:chOff x="914400" y="2133600"/>
              <a:chExt cx="7467600" cy="381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908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077200" y="2133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N</a:t>
                </a:r>
                <a:endParaRPr lang="en-US" sz="140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960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14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242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0000" y="21336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95978" y="2133600"/>
                <a:ext cx="4090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</a:rPr>
                  <a:t>N-1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495800" y="2362200"/>
                <a:ext cx="381000" cy="76200"/>
                <a:chOff x="1981200" y="2362200"/>
                <a:chExt cx="381000" cy="76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9812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1336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286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858000" y="2286000"/>
                <a:ext cx="381000" cy="76200"/>
                <a:chOff x="1981200" y="2362200"/>
                <a:chExt cx="3810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9812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1336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286000" y="23622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1" name="Oval 30"/>
          <p:cNvSpPr/>
          <p:nvPr/>
        </p:nvSpPr>
        <p:spPr>
          <a:xfrm>
            <a:off x="1981200" y="22098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14693" y="5334000"/>
            <a:ext cx="19143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multiple sampling</a:t>
            </a:r>
            <a:r>
              <a:rPr lang="en-US" i="1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209800"/>
                <a:ext cx="47025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11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/4</m:t>
                      </m:r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09800"/>
                <a:ext cx="470257" cy="261610"/>
              </a:xfrm>
              <a:prstGeom prst="rect">
                <a:avLst/>
              </a:prstGeom>
              <a:blipFill rotWithShape="1">
                <a:blip r:embed="rId3"/>
                <a:stretch>
                  <a:fillRect r="-129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9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13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  <p:bldP spid="31" grpId="0" animBg="1"/>
      <p:bldP spid="31" grpId="1" animBg="1"/>
      <p:bldP spid="31" grpId="2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Multiple samplings </a:t>
            </a:r>
            <a:r>
              <a:rPr lang="en-US" sz="3200" b="1" dirty="0" smtClean="0"/>
              <a:t>to </a:t>
            </a:r>
            <a:br>
              <a:rPr lang="en-US" sz="3200" b="1" dirty="0" smtClean="0"/>
            </a:br>
            <a:r>
              <a:rPr lang="en-US" sz="2400" b="1" dirty="0" smtClean="0"/>
              <a:t>improve </a:t>
            </a:r>
            <a:r>
              <a:rPr lang="en-US" sz="2400" b="1" dirty="0" smtClean="0">
                <a:solidFill>
                  <a:srgbClr val="C00000"/>
                </a:solidFill>
              </a:rPr>
              <a:t>accuracy</a:t>
            </a:r>
            <a:r>
              <a:rPr lang="en-US" sz="2400" b="1" dirty="0" smtClean="0"/>
              <a:t> and reduce error probability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 </a:t>
                </a:r>
                <a:r>
                  <a:rPr lang="en-US" sz="1800" dirty="0"/>
                  <a:t>Which </a:t>
                </a:r>
                <a:r>
                  <a:rPr lang="en-US" sz="1800" dirty="0" smtClean="0"/>
                  <a:t>ball among the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sampled balls </a:t>
                </a:r>
                <a:r>
                  <a:rPr lang="en-US" sz="1800" dirty="0"/>
                  <a:t>will have </a:t>
                </a:r>
                <a:r>
                  <a:rPr lang="en-US" sz="1800" b="1" dirty="0"/>
                  <a:t>label</a:t>
                </a:r>
                <a:r>
                  <a:rPr lang="en-US" sz="1800" dirty="0"/>
                  <a:t> closest to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+1)/2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?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b="1" dirty="0"/>
                  <a:t> </a:t>
                </a:r>
                <a:r>
                  <a:rPr lang="en-US" sz="1800" dirty="0"/>
                  <a:t>How many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/>
                  <a:t> balls are expected to have label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≥(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+1)/2</m:t>
                    </m:r>
                  </m:oMath>
                </a14:m>
                <a:r>
                  <a:rPr lang="en-US" sz="1800" b="1" dirty="0"/>
                  <a:t>  </a:t>
                </a:r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Answer: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727" t="-674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609600" y="2179320"/>
            <a:ext cx="8077200" cy="182880"/>
            <a:chOff x="609600" y="2179320"/>
            <a:chExt cx="8077200" cy="182880"/>
          </a:xfrm>
        </p:grpSpPr>
        <p:grpSp>
          <p:nvGrpSpPr>
            <p:cNvPr id="29" name="Group 28"/>
            <p:cNvGrpSpPr/>
            <p:nvPr/>
          </p:nvGrpSpPr>
          <p:grpSpPr>
            <a:xfrm>
              <a:off x="609600" y="2179320"/>
              <a:ext cx="1981200" cy="182880"/>
              <a:chOff x="778625" y="2209800"/>
              <a:chExt cx="3530141" cy="304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78625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8515739" y="2179320"/>
              <a:ext cx="171061" cy="1828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</a:t>
              </a:r>
              <a:endParaRPr lang="en-US" sz="14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743200" y="2179320"/>
              <a:ext cx="1981200" cy="182880"/>
              <a:chOff x="778625" y="2209800"/>
              <a:chExt cx="3530141" cy="304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78625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76800" y="2179320"/>
              <a:ext cx="1981200" cy="182880"/>
              <a:chOff x="778625" y="2209800"/>
              <a:chExt cx="3530141" cy="3048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78625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10400" y="2179320"/>
              <a:ext cx="1390261" cy="182880"/>
              <a:chOff x="1831571" y="2209800"/>
              <a:chExt cx="2477195" cy="304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95739" y="2179320"/>
            <a:ext cx="6895322" cy="182880"/>
            <a:chOff x="895739" y="2560320"/>
            <a:chExt cx="6895322" cy="182880"/>
          </a:xfrm>
        </p:grpSpPr>
        <p:sp>
          <p:nvSpPr>
            <p:cNvPr id="74" name="Oval 73"/>
            <p:cNvSpPr/>
            <p:nvPr/>
          </p:nvSpPr>
          <p:spPr>
            <a:xfrm>
              <a:off x="33341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8101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4197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54677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66869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7315200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7620000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8957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1505339" y="256032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Down Arrow 45"/>
          <p:cNvSpPr/>
          <p:nvPr/>
        </p:nvSpPr>
        <p:spPr>
          <a:xfrm>
            <a:off x="3962400" y="4724400"/>
            <a:ext cx="933062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3048000"/>
            <a:ext cx="524069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1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 better </a:t>
            </a:r>
            <a:r>
              <a:rPr lang="en-US" sz="3600" b="1" dirty="0" smtClean="0"/>
              <a:t>algorithm for </a:t>
            </a:r>
            <a:r>
              <a:rPr lang="en-US" sz="3600" b="1" dirty="0" smtClean="0">
                <a:solidFill>
                  <a:srgbClr val="7030A0"/>
                </a:solidFill>
              </a:rPr>
              <a:t/>
            </a:r>
            <a:br>
              <a:rPr lang="en-US" sz="3600" b="1" dirty="0" smtClean="0">
                <a:solidFill>
                  <a:srgbClr val="7030A0"/>
                </a:solidFill>
              </a:rPr>
            </a:br>
            <a:r>
              <a:rPr lang="en-US" sz="3100" b="1" dirty="0" smtClean="0">
                <a:solidFill>
                  <a:srgbClr val="7030A0"/>
                </a:solidFill>
              </a:rPr>
              <a:t>estimating the number of balls:</a:t>
            </a:r>
            <a:endParaRPr lang="en-US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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/>
                  <a:t>;                       //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a </a:t>
                </a:r>
                <a:r>
                  <a:rPr lang="en-US" sz="2000" b="1" dirty="0" err="1"/>
                  <a:t>multiset</a:t>
                </a:r>
                <a:endParaRPr lang="en-US" sz="2000" b="1" dirty="0"/>
              </a:p>
              <a:p>
                <a:pPr>
                  <a:buFont typeface="+mj-lt"/>
                  <a:buAutoNum type="arabicPeriod"/>
                </a:pPr>
                <a:r>
                  <a:rPr lang="en-US" sz="2000" b="1" dirty="0"/>
                  <a:t>Repeat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times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{               Pick a ball randomly </a:t>
                </a:r>
                <a:r>
                  <a:rPr lang="en-US" sz="2000" dirty="0" smtClean="0"/>
                  <a:t>uniformly </a:t>
                </a:r>
                <a:r>
                  <a:rPr lang="en-US" sz="2000" dirty="0"/>
                  <a:t>from the bag.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/>
                  <a:t> be the its label.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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∪{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;    </a:t>
                </a:r>
                <a:r>
                  <a:rPr lang="en-US" sz="2000" b="1" dirty="0"/>
                  <a:t>return</a:t>
                </a:r>
                <a:r>
                  <a:rPr lang="en-US" sz="2000" dirty="0"/>
                  <a:t> the ball into the bag;              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}</a:t>
                </a:r>
                <a:endParaRPr lang="en-US" sz="2000" dirty="0"/>
              </a:p>
              <a:p>
                <a:pPr>
                  <a:buFont typeface="+mj-lt"/>
                  <a:buAutoNum type="arabicPeriod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be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largest </a:t>
                </a:r>
                <a:r>
                  <a:rPr lang="en-US" sz="2000" dirty="0" smtClean="0"/>
                  <a:t>label 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000" dirty="0"/>
                  <a:t>Report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3200" dirty="0"/>
                  <a:t> What is </a:t>
                </a:r>
                <a:r>
                  <a:rPr lang="en-US" sz="3200" b="1" dirty="0"/>
                  <a:t>P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&lt;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sz="3200" dirty="0"/>
                  <a:t>) </a:t>
                </a:r>
                <a:r>
                  <a:rPr lang="en-US" sz="3200" dirty="0" smtClean="0"/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1800" b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𝐗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number of balls sampled from 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 …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/4</m:t>
                    </m:r>
                  </m:oMath>
                </a14:m>
                <a:r>
                  <a:rPr lang="en-US" sz="1800" dirty="0" smtClean="0"/>
                  <a:t>]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&lt;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 =        ?? </a:t>
                </a:r>
                <a:endParaRPr lang="en-US" sz="1800" b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𝐗</m:t>
                    </m:r>
                  </m:oMath>
                </a14:m>
                <a:r>
                  <a:rPr lang="en-US" sz="1800" dirty="0" smtClean="0"/>
                  <a:t> is sum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,…,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th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ball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has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label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from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/4]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=1)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800" b="1" dirty="0" smtClean="0"/>
                  <a:t>   ??</a:t>
                </a:r>
              </a:p>
              <a:p>
                <a:pPr>
                  <a:buFont typeface="Wingdings"/>
                  <a:buChar char="è"/>
                </a:pPr>
                <a:r>
                  <a:rPr lang="en-US" sz="1800" b="1" dirty="0" smtClean="0"/>
                  <a:t>E</a:t>
                </a:r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𝐗</m:t>
                    </m:r>
                  </m:oMath>
                </a14:m>
                <a:r>
                  <a:rPr lang="en-US" sz="1800" dirty="0" smtClean="0"/>
                  <a:t>]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800" b="1" i="0" smtClean="0">
                            <a:latin typeface="Cambria Math"/>
                          </a:rPr>
                          <m:t>𝐄</m:t>
                        </m:r>
                        <m:r>
                          <a:rPr lang="en-US" sz="1800" b="1" i="0" smtClean="0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8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1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’s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smtClean="0"/>
                  <a:t>are independent.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Applying </a:t>
                </a:r>
                <a:r>
                  <a:rPr lang="en-US" sz="1800" b="1" dirty="0" err="1" smtClean="0"/>
                  <a:t>Chernoff</a:t>
                </a:r>
                <a:r>
                  <a:rPr lang="en-US" sz="1800" dirty="0" smtClean="0"/>
                  <a:t> Bound, </a:t>
                </a:r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𝐗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sz="1800" dirty="0" smtClean="0"/>
                  <a:t>) = </a:t>
                </a:r>
              </a:p>
              <a:p>
                <a:pPr marL="0" indent="0" algn="ctr">
                  <a:buNone/>
                </a:pPr>
                <a:r>
                  <a:rPr lang="en-US" sz="1800" b="1" dirty="0" smtClean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𝐗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1+1</m:t>
                        </m:r>
                      </m:e>
                    </m:d>
                    <m:f>
                      <m:fPr>
                        <m:ctrlPr>
                          <a:rPr lang="en-US" sz="18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≤ 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593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609600" y="1905000"/>
            <a:ext cx="8077200" cy="182880"/>
            <a:chOff x="609600" y="2179320"/>
            <a:chExt cx="8077200" cy="182880"/>
          </a:xfrm>
        </p:grpSpPr>
        <p:grpSp>
          <p:nvGrpSpPr>
            <p:cNvPr id="29" name="Group 28"/>
            <p:cNvGrpSpPr/>
            <p:nvPr/>
          </p:nvGrpSpPr>
          <p:grpSpPr>
            <a:xfrm>
              <a:off x="609600" y="2179320"/>
              <a:ext cx="1981200" cy="182880"/>
              <a:chOff x="778625" y="2209800"/>
              <a:chExt cx="3530141" cy="3048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78625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8515739" y="2179320"/>
              <a:ext cx="171061" cy="1828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</a:t>
              </a:r>
              <a:endParaRPr lang="en-US" sz="1400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743200" y="2179320"/>
              <a:ext cx="1981200" cy="182880"/>
              <a:chOff x="778625" y="2209800"/>
              <a:chExt cx="3530141" cy="3048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78625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76800" y="2179320"/>
              <a:ext cx="1981200" cy="182880"/>
              <a:chOff x="778625" y="2209800"/>
              <a:chExt cx="3530141" cy="3048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295400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78625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10400" y="2179320"/>
              <a:ext cx="1390261" cy="182880"/>
              <a:chOff x="1831571" y="2209800"/>
              <a:chExt cx="2477195" cy="304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31571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0039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917767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374669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460866" y="22098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Right Brace 45"/>
          <p:cNvSpPr/>
          <p:nvPr/>
        </p:nvSpPr>
        <p:spPr>
          <a:xfrm rot="5400000">
            <a:off x="1571430" y="1247969"/>
            <a:ext cx="381000" cy="230466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29680" y="1871990"/>
                <a:ext cx="39626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680" y="1871990"/>
                <a:ext cx="396262" cy="215444"/>
              </a:xfrm>
              <a:prstGeom prst="rect">
                <a:avLst/>
              </a:prstGeom>
              <a:blipFill rotWithShape="1"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3364468"/>
                <a:ext cx="1133965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𝐗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&gt;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64468"/>
                <a:ext cx="113396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839" t="-8197" r="-914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61930" y="1828800"/>
            <a:ext cx="295470" cy="304800"/>
            <a:chOff x="1761930" y="1600200"/>
            <a:chExt cx="295470" cy="304800"/>
          </a:xfrm>
        </p:grpSpPr>
        <p:sp>
          <p:nvSpPr>
            <p:cNvPr id="37" name="Oval 36"/>
            <p:cNvSpPr/>
            <p:nvPr/>
          </p:nvSpPr>
          <p:spPr>
            <a:xfrm>
              <a:off x="1810139" y="1676400"/>
              <a:ext cx="171061" cy="1828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761930" y="1600200"/>
              <a:ext cx="295470" cy="3048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4507468"/>
                <a:ext cx="43794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507468"/>
                <a:ext cx="43794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7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8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0052 0.13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6" grpId="0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Final result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randomized Monte Carlo performs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sampling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and reports a number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dirty="0" smtClean="0"/>
                  <a:t> such that with probability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dirty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8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Overview</a:t>
            </a:r>
            <a:r>
              <a:rPr lang="en-US" sz="3600" b="1" dirty="0" smtClean="0"/>
              <a:t> of the Lecture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Randomization Framework for </a:t>
            </a:r>
            <a:r>
              <a:rPr lang="en-US" sz="2400" b="1" dirty="0" smtClean="0">
                <a:solidFill>
                  <a:srgbClr val="7030A0"/>
                </a:solidFill>
              </a:rPr>
              <a:t>estimation</a:t>
            </a:r>
            <a:r>
              <a:rPr lang="en-US" sz="2400" dirty="0" smtClean="0"/>
              <a:t> of </a:t>
            </a:r>
            <a:r>
              <a:rPr lang="en-US" sz="2400" b="1" dirty="0" smtClean="0"/>
              <a:t>a parameter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Number of balls </a:t>
            </a:r>
            <a:r>
              <a:rPr lang="en-US" sz="2400" dirty="0" smtClean="0"/>
              <a:t>from a bag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Size of transitive closure </a:t>
            </a:r>
            <a:r>
              <a:rPr lang="en-US" sz="2400" dirty="0" smtClean="0"/>
              <a:t>of a directed graph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i="1" dirty="0"/>
              <a:t>Inspirational Problem </a:t>
            </a:r>
            <a:r>
              <a:rPr lang="en-US" sz="2400" dirty="0"/>
              <a:t>from Continuous probability</a:t>
            </a:r>
          </a:p>
        </p:txBody>
      </p:sp>
    </p:spTree>
    <p:extLst>
      <p:ext uri="{BB962C8B-B14F-4D97-AF65-F5344CB8AC3E}">
        <p14:creationId xmlns:p14="http://schemas.microsoft.com/office/powerpoint/2010/main" val="28203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Randomized framework </a:t>
            </a:r>
            <a:r>
              <a:rPr lang="en-US" sz="3200" b="1" dirty="0" smtClean="0"/>
              <a:t>for </a:t>
            </a:r>
            <a:br>
              <a:rPr lang="en-US" sz="3200" b="1" dirty="0" smtClean="0"/>
            </a:br>
            <a:r>
              <a:rPr lang="en-US" sz="3200" b="1" dirty="0" smtClean="0"/>
              <a:t>estimating a </a:t>
            </a:r>
            <a:r>
              <a:rPr lang="en-US" sz="3200" b="1" dirty="0" smtClean="0">
                <a:solidFill>
                  <a:srgbClr val="0070C0"/>
                </a:solidFill>
              </a:rPr>
              <a:t>parameter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r>
                  <a:rPr lang="en-US" sz="2000" dirty="0" smtClean="0"/>
                  <a:t> be a parameter which needs to be estimated.</a:t>
                </a:r>
              </a:p>
              <a:p>
                <a:r>
                  <a:rPr lang="en-US" sz="2000" dirty="0" smtClean="0"/>
                  <a:t>Design a randomized experiment such that there is a random variable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/>
                          <a:ea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sz="20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 algn="ctr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  <a:ea typeface="Cambria Math"/>
                      </a:rPr>
                      <m:t>𝐗</m:t>
                    </m:r>
                    <m:r>
                      <a:rPr lang="en-US" sz="20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takes value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,  then return       ??       as the </a:t>
                </a:r>
                <a:r>
                  <a:rPr lang="en-US" sz="2000" dirty="0" smtClean="0"/>
                  <a:t>estimate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𝒒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To improve accuracy in estimation:</a:t>
                </a:r>
              </a:p>
              <a:p>
                <a:r>
                  <a:rPr lang="en-US" sz="2000" dirty="0" smtClean="0"/>
                  <a:t>repeat </a:t>
                </a:r>
                <a:r>
                  <a:rPr lang="en-US" sz="2000" dirty="0" smtClean="0"/>
                  <a:t>the experiment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𝒌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times. </a:t>
                </a:r>
              </a:p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  <a:ea typeface="Cambria Math"/>
                      </a:rPr>
                      <m:t>𝐗</m:t>
                    </m:r>
                    <m:r>
                      <a:rPr lang="en-US" sz="2000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has taken </a:t>
                </a:r>
                <a:r>
                  <a:rPr lang="en-US" sz="2000" dirty="0"/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:r>
                  <a:rPr lang="en-US" sz="2000" dirty="0" smtClean="0"/>
                  <a:t>…,</a:t>
                </a:r>
                <a:r>
                  <a:rPr lang="en-US" sz="20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most likely </a:t>
                </a:r>
                <a:r>
                  <a:rPr lang="en-US" sz="2000" dirty="0" smtClean="0"/>
                  <a:t>to be closest to 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  <a:ea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  <a:ea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r>
                  <a:rPr lang="en-US" sz="2000" dirty="0" smtClean="0"/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5162" y="3358248"/>
                <a:ext cx="934038" cy="37555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62" y="3358248"/>
                <a:ext cx="934038" cy="375552"/>
              </a:xfrm>
              <a:prstGeom prst="rect">
                <a:avLst/>
              </a:prstGeom>
              <a:blipFill rotWithShape="1">
                <a:blip r:embed="rId3"/>
                <a:stretch>
                  <a:fillRect t="-6452" r="-7843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1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765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Estimating the size </a:t>
            </a:r>
            <a:r>
              <a:rPr lang="en-US" sz="3200" dirty="0" smtClean="0"/>
              <a:t>of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70C0"/>
                </a:solidFill>
              </a:rPr>
              <a:t>Transitive Closure </a:t>
            </a:r>
            <a:r>
              <a:rPr lang="en-US" sz="3200" dirty="0" smtClean="0"/>
              <a:t>of a Directed Graph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Estimating size </a:t>
            </a:r>
            <a:r>
              <a:rPr lang="en-US" sz="3600" b="1" dirty="0" smtClean="0"/>
              <a:t>of </a:t>
            </a:r>
            <a:r>
              <a:rPr lang="en-US" sz="3600" b="1" dirty="0" smtClean="0">
                <a:solidFill>
                  <a:srgbClr val="0070C0"/>
                </a:solidFill>
              </a:rPr>
              <a:t>Transitive Closure </a:t>
            </a:r>
            <a:r>
              <a:rPr lang="en-US" sz="3600" b="1" dirty="0" smtClean="0"/>
              <a:t>of </a:t>
            </a:r>
            <a:br>
              <a:rPr lang="en-US" sz="3600" b="1" dirty="0" smtClean="0"/>
            </a:br>
            <a:r>
              <a:rPr lang="en-US" sz="3600" b="1" dirty="0" smtClean="0"/>
              <a:t>a Directed Graph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be a directed graph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/>
                  <a:t> edges,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,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</a:t>
                </a:r>
                <a:r>
                  <a:rPr lang="en-US" sz="2000" b="1" dirty="0" smtClean="0"/>
                  <a:t>Reach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) = 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|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is reachable from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}.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70C0"/>
                    </a:solidFill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= |</a:t>
                </a:r>
                <a:r>
                  <a:rPr lang="en-US" sz="2000" b="1" dirty="0" smtClean="0"/>
                  <a:t>Reach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)|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Problem:  </a:t>
                </a:r>
                <a:r>
                  <a:rPr lang="en-US" sz="2000" dirty="0" smtClean="0"/>
                  <a:t>Given a </a:t>
                </a:r>
                <a:r>
                  <a:rPr lang="en-US" sz="2000" dirty="0"/>
                  <a:t>directed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vertices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edges</a:t>
                </a:r>
                <a:r>
                  <a:rPr lang="en-US" sz="2000" dirty="0" smtClean="0"/>
                  <a:t>, compute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Applications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: (Graph based Data bases)</a:t>
                </a:r>
                <a:endParaRPr lang="en-US" sz="2000" b="1" dirty="0" smtClean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 smtClean="0"/>
                  <a:t>Query requires collecting information stored at nodes reachable from a given node.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 smtClean="0"/>
                  <a:t>An estimate on the number of nodes reachable can be used to get an estimate on the time (or processing) required to answer the query.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 smtClean="0"/>
                  <a:t>This estimate can be used for </a:t>
                </a:r>
                <a:r>
                  <a:rPr lang="en-US" sz="1800" b="1" dirty="0" smtClean="0"/>
                  <a:t>optimizing</a:t>
                </a:r>
                <a:r>
                  <a:rPr lang="en-US" sz="1800" dirty="0" smtClean="0"/>
                  <a:t> a set of queries to be answered.</a:t>
                </a:r>
                <a:endParaRPr lang="en-US" sz="18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720" t="-674" r="-36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5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Estimating size </a:t>
            </a:r>
            <a:r>
              <a:rPr lang="en-US" sz="3600" b="1" dirty="0" smtClean="0"/>
              <a:t>of </a:t>
            </a:r>
            <a:r>
              <a:rPr lang="en-US" sz="3600" b="1" dirty="0" smtClean="0">
                <a:solidFill>
                  <a:srgbClr val="0070C0"/>
                </a:solidFill>
              </a:rPr>
              <a:t>Transitive Closure </a:t>
            </a:r>
            <a:r>
              <a:rPr lang="en-US" sz="3600" b="1" dirty="0" smtClean="0"/>
              <a:t>of </a:t>
            </a:r>
            <a:br>
              <a:rPr lang="en-US" sz="3600" b="1" dirty="0" smtClean="0"/>
            </a:br>
            <a:r>
              <a:rPr lang="en-US" sz="3600" b="1" dirty="0" smtClean="0"/>
              <a:t>a Directed Graph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Problem:  </a:t>
                </a:r>
                <a:r>
                  <a:rPr lang="en-US" sz="2000" dirty="0" smtClean="0"/>
                  <a:t>Given a </a:t>
                </a:r>
                <a:r>
                  <a:rPr lang="en-US" sz="2000" dirty="0"/>
                  <a:t>directed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vertices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edges</a:t>
                </a:r>
                <a:r>
                  <a:rPr lang="en-US" sz="2000" dirty="0" smtClean="0"/>
                  <a:t>, compute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Deterministic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Perform </a:t>
                </a:r>
                <a:r>
                  <a:rPr lang="en-US" sz="2000" b="1" dirty="0" smtClean="0"/>
                  <a:t>DFS</a:t>
                </a:r>
                <a:r>
                  <a:rPr lang="en-US" sz="2000" dirty="0" smtClean="0"/>
                  <a:t>/</a:t>
                </a:r>
                <a:r>
                  <a:rPr lang="en-US" sz="2000" b="1" dirty="0" smtClean="0"/>
                  <a:t>BFS </a:t>
                </a:r>
                <a:r>
                  <a:rPr lang="en-US" sz="2000" dirty="0" smtClean="0"/>
                  <a:t>from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 to compute </a:t>
                </a:r>
                <a:r>
                  <a:rPr lang="en-US" sz="2000" b="1" dirty="0"/>
                  <a:t>Reach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 |</a:t>
                </a:r>
                <a:r>
                  <a:rPr lang="en-US" sz="2000" b="1" dirty="0"/>
                  <a:t>Reach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 smtClean="0">
                    <a:sym typeface="Wingdings" pitchFamily="2" charset="2"/>
                  </a:rPr>
                  <a:t>|;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i="1" dirty="0" smtClean="0"/>
                  <a:t>Time complexity: 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   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6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Estimating size </a:t>
            </a:r>
            <a:r>
              <a:rPr lang="en-US" sz="3600" b="1" dirty="0" smtClean="0"/>
              <a:t>of </a:t>
            </a:r>
            <a:r>
              <a:rPr lang="en-US" sz="3600" b="1" dirty="0" smtClean="0">
                <a:solidFill>
                  <a:srgbClr val="0070C0"/>
                </a:solidFill>
              </a:rPr>
              <a:t>Transitive Closure </a:t>
            </a:r>
            <a:r>
              <a:rPr lang="en-US" sz="3600" b="1" dirty="0" smtClean="0"/>
              <a:t>of </a:t>
            </a:r>
            <a:br>
              <a:rPr lang="en-US" sz="3600" b="1" dirty="0" smtClean="0"/>
            </a:br>
            <a:r>
              <a:rPr lang="en-US" sz="3600" b="1" dirty="0" smtClean="0"/>
              <a:t>a Directed Graph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Problem:  </a:t>
                </a:r>
                <a:r>
                  <a:rPr lang="en-US" sz="2000" dirty="0" smtClean="0"/>
                  <a:t>Given a </a:t>
                </a:r>
                <a:r>
                  <a:rPr lang="en-US" sz="2000" dirty="0"/>
                  <a:t>directed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vertices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edges</a:t>
                </a:r>
                <a:r>
                  <a:rPr lang="en-US" sz="2000" dirty="0" smtClean="0"/>
                  <a:t>, compute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Monte Carlo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 smtClean="0"/>
                  <a:t> and every vertex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, computes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such that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(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1−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   </m:t>
                    </m:r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 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457200" indent="-457200">
                  <a:buAutoNum type="arabicPeriod" startAt="2"/>
                </a:pPr>
                <a:r>
                  <a:rPr lang="en-US" sz="2000" b="1" dirty="0" smtClean="0"/>
                  <a:t>Error Probability </a:t>
                </a:r>
                <a:r>
                  <a:rPr lang="en-US" sz="2000" dirty="0" smtClean="0"/>
                  <a:t>&lt;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000" dirty="0" smtClean="0"/>
                  <a:t>  for any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buAutoNum type="arabicPeriod" startAt="2"/>
                </a:pPr>
                <a:r>
                  <a:rPr lang="en-US" sz="2000" b="1" i="1" dirty="0" smtClean="0"/>
                  <a:t>Time complexity: O</a:t>
                </a:r>
                <a:r>
                  <a:rPr lang="en-US" sz="2000" dirty="0" smtClean="0"/>
                  <a:t>((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)   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Randomized Monte Carlo </a:t>
            </a:r>
            <a:r>
              <a:rPr lang="en-US" sz="3200" b="1" dirty="0" smtClean="0">
                <a:solidFill>
                  <a:srgbClr val="7030A0"/>
                </a:solidFill>
              </a:rPr>
              <a:t>Algorithm for 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2700" b="1" dirty="0" smtClean="0"/>
              <a:t>estimating the size of transitive closure of directed graph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</a:rPr>
                  <a:t>Ingredients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A </a:t>
                </a:r>
                <a:r>
                  <a:rPr lang="en-US" sz="2000" b="1" dirty="0" smtClean="0"/>
                  <a:t>Deterministic</a:t>
                </a:r>
                <a:r>
                  <a:rPr lang="en-US" sz="2000" dirty="0" smtClean="0"/>
                  <a:t> </a:t>
                </a:r>
                <a:r>
                  <a:rPr lang="en-US" sz="2000" b="1" i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 time algorithm for a problem “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MinLabel</a:t>
                </a:r>
                <a:r>
                  <a:rPr lang="en-US" sz="2000" dirty="0" smtClean="0"/>
                  <a:t>”.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Inference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from the inspirational </a:t>
                </a:r>
                <a:r>
                  <a:rPr lang="en-US" sz="2000" b="1" dirty="0" smtClean="0"/>
                  <a:t>probability </a:t>
                </a:r>
                <a:r>
                  <a:rPr lang="en-US" sz="2000" dirty="0" smtClean="0"/>
                  <a:t>problem we discussed today.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6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MIN-Label</a:t>
            </a:r>
            <a:r>
              <a:rPr lang="en-US" sz="3200" b="1" dirty="0" smtClean="0">
                <a:solidFill>
                  <a:srgbClr val="7030A0"/>
                </a:solidFill>
              </a:rPr>
              <a:t> Problem</a:t>
            </a:r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Given a </a:t>
                </a:r>
                <a:r>
                  <a:rPr lang="en-US" sz="2000" dirty="0"/>
                  <a:t>directed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vertices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edges, </a:t>
                </a:r>
                <a:r>
                  <a:rPr lang="en-US" sz="2000" dirty="0" smtClean="0"/>
                  <a:t>where each </a:t>
                </a:r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stores a real number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minL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𝒎𝒊𝒏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000" b="1" dirty="0"/>
                        <m:t>Reach</m:t>
                      </m:r>
                      <m:r>
                        <m:rPr>
                          <m:nor/>
                        </m:rPr>
                        <a:rPr lang="en-US" sz="2000" dirty="0"/>
                        <m:t>(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</a:rPr>
                        <m:t>𝑣</m:t>
                      </m:r>
                      <m:r>
                        <m:rPr>
                          <m:nor/>
                        </m:rPr>
                        <a:rPr lang="en-US" sz="2000" dirty="0"/>
                        <m:t>)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:  </a:t>
                </a:r>
                <a:r>
                  <a:rPr lang="en-US" sz="2000" dirty="0"/>
                  <a:t>Given a directed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vertices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 edges</a:t>
                </a:r>
                <a:r>
                  <a:rPr lang="en-US" sz="2000" dirty="0" smtClean="0"/>
                  <a:t>, and array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(), compute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minL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/>
                  <a:t> 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0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MIN-Label</a:t>
            </a:r>
            <a:r>
              <a:rPr lang="en-US" sz="3200" b="1" dirty="0">
                <a:solidFill>
                  <a:srgbClr val="7030A0"/>
                </a:solidFill>
              </a:rPr>
              <a:t> Problem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Algorithm1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000" dirty="0" smtClean="0"/>
                  <a:t>: the graph obtained by reversing all edge directions.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Sort vertices in the increasing order of their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() value.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Repeat</a:t>
                </a:r>
                <a:r>
                  <a:rPr lang="en-US" sz="2000" dirty="0" smtClean="0"/>
                  <a:t> until ??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{        Pick vertex of least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() value; Let it be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Perform DFS/BFS to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Reach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 For each vertex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∈ </m:t>
                    </m:r>
                    <m:r>
                      <m:rPr>
                        <m:nor/>
                      </m:rPr>
                      <a:rPr lang="en-US" sz="2000" b="1" dirty="0"/>
                      <m:t>Reach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  <a:ea typeface="Cambria Math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minL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);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Remove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Reach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</a:t>
                </a:r>
                <a:r>
                  <a:rPr lang="en-US" sz="2000" dirty="0" smtClean="0"/>
                  <a:t>}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Time complexity: </a:t>
                </a:r>
                <a:r>
                  <a:rPr lang="en-US" sz="2000" b="1" i="1" dirty="0" smtClean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8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54936" y="2743200"/>
                <a:ext cx="1302664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empty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36" y="2743200"/>
                <a:ext cx="130266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79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3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MIN-Label</a:t>
            </a:r>
            <a:r>
              <a:rPr lang="en-US" sz="3200" b="1" dirty="0">
                <a:solidFill>
                  <a:srgbClr val="7030A0"/>
                </a:solidFill>
              </a:rPr>
              <a:t> Problem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Algorithm2  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usually many problems are easier on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Directed acyclic graphs</a:t>
                </a:r>
                <a:r>
                  <a:rPr lang="en-US" sz="2000" dirty="0" smtClean="0"/>
                  <a:t>)</a:t>
                </a: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1.     Compute </a:t>
                </a:r>
                <a:r>
                  <a:rPr lang="en-US" sz="2000" dirty="0" smtClean="0"/>
                  <a:t>Strongly connected components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457200" indent="-457200">
                  <a:buAutoNum type="arabicPeriod" startAt="2"/>
                </a:pPr>
                <a:r>
                  <a:rPr lang="en-US" sz="2000" dirty="0" smtClean="0"/>
                  <a:t>Build </a:t>
                </a:r>
                <a:r>
                  <a:rPr lang="en-US" sz="2000" b="1" dirty="0" smtClean="0"/>
                  <a:t>DAG </a:t>
                </a:r>
                <a:r>
                  <a:rPr lang="en-US" sz="2000" dirty="0" smtClean="0"/>
                  <a:t>(directed acyclic graph) </a:t>
                </a:r>
                <a:r>
                  <a:rPr lang="en-US" sz="20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after </a:t>
                </a:r>
                <a:r>
                  <a:rPr lang="en-US" sz="2000" dirty="0" smtClean="0"/>
                  <a:t>converting each SCC to a vertex.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000" dirty="0" smtClean="0"/>
                  <a:t>Solve the problem on this DAG using DFS/BFS.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Time complexity: </a:t>
                </a:r>
                <a:r>
                  <a:rPr lang="en-US" sz="2000" b="1" i="1" dirty="0" smtClean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1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Inference</a:t>
            </a:r>
            <a:r>
              <a:rPr lang="en-US" sz="3600" b="1" dirty="0" smtClean="0"/>
              <a:t> from the inspirational problem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numbers are selected randomly uniformly and independently from [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 smtClean="0"/>
                  <a:t>,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], the expected value of the smallest number is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If some numbers were selected randomly uniformly and independently </a:t>
                </a:r>
                <a:r>
                  <a:rPr lang="en-US" sz="2000" dirty="0"/>
                  <a:t>from [</a:t>
                </a:r>
                <a:r>
                  <a:rPr lang="en-US" sz="2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]</a:t>
                </a:r>
                <a:r>
                  <a:rPr lang="en-US" sz="2000" dirty="0" smtClean="0"/>
                  <a:t>, </a:t>
                </a:r>
                <a:r>
                  <a:rPr lang="en-US" sz="2000" dirty="0" smtClean="0"/>
                  <a:t>and the smallest among them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dirty="0" smtClean="0"/>
                  <a:t>, then what is a right guess for the numbers selected ?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/>
                  <a:t>Answer: ??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4340268"/>
                <a:ext cx="769762" cy="6127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0268"/>
                <a:ext cx="769762" cy="612732"/>
              </a:xfrm>
              <a:prstGeom prst="rect">
                <a:avLst/>
              </a:prstGeom>
              <a:blipFill rotWithShape="1">
                <a:blip r:embed="rId3"/>
                <a:stretch>
                  <a:fillRect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003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An</a:t>
            </a:r>
            <a:r>
              <a:rPr lang="en-US" sz="3200" dirty="0" smtClean="0">
                <a:solidFill>
                  <a:srgbClr val="7030A0"/>
                </a:solidFill>
              </a:rPr>
              <a:t> inspirational </a:t>
            </a:r>
            <a:r>
              <a:rPr lang="en-US" sz="3200" dirty="0" smtClean="0"/>
              <a:t>problem from </a:t>
            </a:r>
            <a:r>
              <a:rPr lang="en-US" sz="3200" dirty="0" smtClean="0">
                <a:solidFill>
                  <a:srgbClr val="0070C0"/>
                </a:solidFill>
              </a:rPr>
              <a:t>continuous probability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Randomized Monte Carlo algorithm 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2000" dirty="0" smtClean="0"/>
              <a:t>for estimating the size of </a:t>
            </a:r>
            <a:br>
              <a:rPr lang="en-US" sz="2000" dirty="0" smtClean="0"/>
            </a:br>
            <a:r>
              <a:rPr lang="en-US" sz="2000" dirty="0" smtClean="0"/>
              <a:t>Transitive Closure of a Directed Graph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9" idx="2"/>
            <a:endCxn id="4" idx="7"/>
          </p:cNvCxnSpPr>
          <p:nvPr/>
        </p:nvCxnSpPr>
        <p:spPr>
          <a:xfrm flipH="1">
            <a:off x="2187482" y="2590800"/>
            <a:ext cx="631918" cy="327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194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7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78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04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36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1" idx="2"/>
            <a:endCxn id="9" idx="6"/>
          </p:cNvCxnSpPr>
          <p:nvPr/>
        </p:nvCxnSpPr>
        <p:spPr>
          <a:xfrm flipH="1">
            <a:off x="2971800" y="2438400"/>
            <a:ext cx="990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16" idx="7"/>
          </p:cNvCxnSpPr>
          <p:nvPr/>
        </p:nvCxnSpPr>
        <p:spPr>
          <a:xfrm flipH="1">
            <a:off x="4625882" y="2590800"/>
            <a:ext cx="631918" cy="403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5"/>
            <a:endCxn id="19" idx="2"/>
          </p:cNvCxnSpPr>
          <p:nvPr/>
        </p:nvCxnSpPr>
        <p:spPr>
          <a:xfrm>
            <a:off x="5387882" y="2644682"/>
            <a:ext cx="631918" cy="327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3"/>
            <a:endCxn id="21" idx="7"/>
          </p:cNvCxnSpPr>
          <p:nvPr/>
        </p:nvCxnSpPr>
        <p:spPr>
          <a:xfrm flipH="1">
            <a:off x="5387882" y="3025682"/>
            <a:ext cx="654236" cy="425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2"/>
            <a:endCxn id="11" idx="6"/>
          </p:cNvCxnSpPr>
          <p:nvPr/>
        </p:nvCxnSpPr>
        <p:spPr>
          <a:xfrm flipH="1" flipV="1">
            <a:off x="4114800" y="2438400"/>
            <a:ext cx="1143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1"/>
            <a:endCxn id="16" idx="5"/>
          </p:cNvCxnSpPr>
          <p:nvPr/>
        </p:nvCxnSpPr>
        <p:spPr>
          <a:xfrm flipH="1" flipV="1">
            <a:off x="4625882" y="3101882"/>
            <a:ext cx="654236" cy="349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2"/>
          </p:cNvCxnSpPr>
          <p:nvPr/>
        </p:nvCxnSpPr>
        <p:spPr>
          <a:xfrm flipH="1">
            <a:off x="3733800" y="3048000"/>
            <a:ext cx="762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4"/>
            <a:endCxn id="15" idx="7"/>
          </p:cNvCxnSpPr>
          <p:nvPr/>
        </p:nvCxnSpPr>
        <p:spPr>
          <a:xfrm flipH="1">
            <a:off x="3711482" y="2514600"/>
            <a:ext cx="327118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5"/>
            <a:endCxn id="13" idx="0"/>
          </p:cNvCxnSpPr>
          <p:nvPr/>
        </p:nvCxnSpPr>
        <p:spPr>
          <a:xfrm flipH="1">
            <a:off x="2895600" y="2644682"/>
            <a:ext cx="53882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9" idx="5"/>
          </p:cNvCxnSpPr>
          <p:nvPr/>
        </p:nvCxnSpPr>
        <p:spPr>
          <a:xfrm flipH="1" flipV="1">
            <a:off x="2949482" y="2644682"/>
            <a:ext cx="654236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4"/>
            <a:endCxn id="17" idx="0"/>
          </p:cNvCxnSpPr>
          <p:nvPr/>
        </p:nvCxnSpPr>
        <p:spPr>
          <a:xfrm flipH="1">
            <a:off x="4419600" y="3124200"/>
            <a:ext cx="152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7"/>
            <a:endCxn id="18" idx="4"/>
          </p:cNvCxnSpPr>
          <p:nvPr/>
        </p:nvCxnSpPr>
        <p:spPr>
          <a:xfrm flipV="1">
            <a:off x="5006882" y="3886200"/>
            <a:ext cx="1089118" cy="860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5"/>
            <a:endCxn id="23" idx="0"/>
          </p:cNvCxnSpPr>
          <p:nvPr/>
        </p:nvCxnSpPr>
        <p:spPr>
          <a:xfrm>
            <a:off x="4473482" y="3940082"/>
            <a:ext cx="479518" cy="78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7" idx="6"/>
            <a:endCxn id="18" idx="2"/>
          </p:cNvCxnSpPr>
          <p:nvPr/>
        </p:nvCxnSpPr>
        <p:spPr>
          <a:xfrm flipV="1">
            <a:off x="4495800" y="3810000"/>
            <a:ext cx="1524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1" idx="5"/>
            <a:endCxn id="18" idx="1"/>
          </p:cNvCxnSpPr>
          <p:nvPr/>
        </p:nvCxnSpPr>
        <p:spPr>
          <a:xfrm>
            <a:off x="5387882" y="3559082"/>
            <a:ext cx="654236" cy="197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22" idx="7"/>
          </p:cNvCxnSpPr>
          <p:nvPr/>
        </p:nvCxnSpPr>
        <p:spPr>
          <a:xfrm flipH="1">
            <a:off x="3330482" y="3200400"/>
            <a:ext cx="327118" cy="1546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7" idx="3"/>
          </p:cNvCxnSpPr>
          <p:nvPr/>
        </p:nvCxnSpPr>
        <p:spPr>
          <a:xfrm flipH="1">
            <a:off x="3352800" y="3940082"/>
            <a:ext cx="1012918" cy="860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3" idx="2"/>
          </p:cNvCxnSpPr>
          <p:nvPr/>
        </p:nvCxnSpPr>
        <p:spPr>
          <a:xfrm flipH="1">
            <a:off x="3352800" y="48006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4" idx="3"/>
            <a:endCxn id="25" idx="7"/>
          </p:cNvCxnSpPr>
          <p:nvPr/>
        </p:nvCxnSpPr>
        <p:spPr>
          <a:xfrm flipH="1">
            <a:off x="4244882" y="4625882"/>
            <a:ext cx="1721036" cy="8828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24" idx="0"/>
          </p:cNvCxnSpPr>
          <p:nvPr/>
        </p:nvCxnSpPr>
        <p:spPr>
          <a:xfrm flipH="1">
            <a:off x="6019800" y="3886200"/>
            <a:ext cx="76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3" idx="4"/>
            <a:endCxn id="25" idx="7"/>
          </p:cNvCxnSpPr>
          <p:nvPr/>
        </p:nvCxnSpPr>
        <p:spPr>
          <a:xfrm flipH="1">
            <a:off x="4244882" y="4876800"/>
            <a:ext cx="708118" cy="63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2" idx="5"/>
            <a:endCxn id="25" idx="1"/>
          </p:cNvCxnSpPr>
          <p:nvPr/>
        </p:nvCxnSpPr>
        <p:spPr>
          <a:xfrm>
            <a:off x="3330482" y="4854482"/>
            <a:ext cx="806636" cy="6542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4" idx="6"/>
            <a:endCxn id="12" idx="2"/>
          </p:cNvCxnSpPr>
          <p:nvPr/>
        </p:nvCxnSpPr>
        <p:spPr>
          <a:xfrm>
            <a:off x="2133600" y="39624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" idx="5"/>
            <a:endCxn id="13" idx="2"/>
          </p:cNvCxnSpPr>
          <p:nvPr/>
        </p:nvCxnSpPr>
        <p:spPr>
          <a:xfrm>
            <a:off x="2187482" y="3025682"/>
            <a:ext cx="631918" cy="250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" idx="4"/>
            <a:endCxn id="14" idx="0"/>
          </p:cNvCxnSpPr>
          <p:nvPr/>
        </p:nvCxnSpPr>
        <p:spPr>
          <a:xfrm flipH="1">
            <a:off x="2057400" y="3048000"/>
            <a:ext cx="762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3" idx="5"/>
            <a:endCxn id="12" idx="1"/>
          </p:cNvCxnSpPr>
          <p:nvPr/>
        </p:nvCxnSpPr>
        <p:spPr>
          <a:xfrm>
            <a:off x="2949482" y="3330482"/>
            <a:ext cx="120836" cy="578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3" idx="6"/>
            <a:endCxn id="17" idx="2"/>
          </p:cNvCxnSpPr>
          <p:nvPr/>
        </p:nvCxnSpPr>
        <p:spPr>
          <a:xfrm>
            <a:off x="2971800" y="3276600"/>
            <a:ext cx="1371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5"/>
            <a:endCxn id="22" idx="1"/>
          </p:cNvCxnSpPr>
          <p:nvPr/>
        </p:nvCxnSpPr>
        <p:spPr>
          <a:xfrm>
            <a:off x="3178082" y="4016282"/>
            <a:ext cx="44636" cy="730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7" idx="4"/>
            <a:endCxn id="25" idx="0"/>
          </p:cNvCxnSpPr>
          <p:nvPr/>
        </p:nvCxnSpPr>
        <p:spPr>
          <a:xfrm flipH="1">
            <a:off x="4191000" y="3962400"/>
            <a:ext cx="2286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5"/>
            <a:endCxn id="22" idx="2"/>
          </p:cNvCxnSpPr>
          <p:nvPr/>
        </p:nvCxnSpPr>
        <p:spPr>
          <a:xfrm>
            <a:off x="2111282" y="4016282"/>
            <a:ext cx="1089118" cy="78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6096000" y="3015343"/>
            <a:ext cx="633155" cy="1556657"/>
            <a:chOff x="6096000" y="3015343"/>
            <a:chExt cx="633155" cy="1556657"/>
          </a:xfrm>
        </p:grpSpPr>
        <p:sp>
          <p:nvSpPr>
            <p:cNvPr id="129" name="Freeform 128"/>
            <p:cNvSpPr/>
            <p:nvPr/>
          </p:nvSpPr>
          <p:spPr>
            <a:xfrm>
              <a:off x="6096000" y="3015343"/>
              <a:ext cx="633155" cy="1556657"/>
            </a:xfrm>
            <a:custGeom>
              <a:avLst/>
              <a:gdLst>
                <a:gd name="connsiteX0" fmla="*/ 65314 w 633155"/>
                <a:gd name="connsiteY0" fmla="*/ 0 h 1556657"/>
                <a:gd name="connsiteX1" fmla="*/ 478971 w 633155"/>
                <a:gd name="connsiteY1" fmla="*/ 359228 h 1556657"/>
                <a:gd name="connsiteX2" fmla="*/ 631371 w 633155"/>
                <a:gd name="connsiteY2" fmla="*/ 772886 h 1556657"/>
                <a:gd name="connsiteX3" fmla="*/ 522514 w 633155"/>
                <a:gd name="connsiteY3" fmla="*/ 1240971 h 1556657"/>
                <a:gd name="connsiteX4" fmla="*/ 0 w 633155"/>
                <a:gd name="connsiteY4" fmla="*/ 1556657 h 155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155" h="1556657">
                  <a:moveTo>
                    <a:pt x="65314" y="0"/>
                  </a:moveTo>
                  <a:cubicBezTo>
                    <a:pt x="224971" y="115207"/>
                    <a:pt x="384628" y="230414"/>
                    <a:pt x="478971" y="359228"/>
                  </a:cubicBezTo>
                  <a:cubicBezTo>
                    <a:pt x="573314" y="488042"/>
                    <a:pt x="624114" y="625929"/>
                    <a:pt x="631371" y="772886"/>
                  </a:cubicBezTo>
                  <a:cubicBezTo>
                    <a:pt x="638628" y="919843"/>
                    <a:pt x="627742" y="1110343"/>
                    <a:pt x="522514" y="1240971"/>
                  </a:cubicBezTo>
                  <a:cubicBezTo>
                    <a:pt x="417286" y="1371599"/>
                    <a:pt x="208643" y="1464128"/>
                    <a:pt x="0" y="155665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endCxn id="24" idx="6"/>
            </p:cNvCxnSpPr>
            <p:nvPr/>
          </p:nvCxnSpPr>
          <p:spPr>
            <a:xfrm flipH="1">
              <a:off x="6096000" y="4495800"/>
              <a:ext cx="1524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Arrow Connector 134"/>
          <p:cNvCxnSpPr>
            <a:stCxn id="13" idx="4"/>
            <a:endCxn id="14" idx="7"/>
          </p:cNvCxnSpPr>
          <p:nvPr/>
        </p:nvCxnSpPr>
        <p:spPr>
          <a:xfrm flipH="1">
            <a:off x="2111282" y="3352800"/>
            <a:ext cx="784318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5415" y="374546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15" y="3745468"/>
                <a:ext cx="36798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4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9" idx="2"/>
            <a:endCxn id="4" idx="7"/>
          </p:cNvCxnSpPr>
          <p:nvPr/>
        </p:nvCxnSpPr>
        <p:spPr>
          <a:xfrm flipH="1">
            <a:off x="2187482" y="2590800"/>
            <a:ext cx="631918" cy="327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194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38100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7338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7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78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0400" y="4724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4724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3600" y="44958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5486400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1" idx="2"/>
            <a:endCxn id="9" idx="6"/>
          </p:cNvCxnSpPr>
          <p:nvPr/>
        </p:nvCxnSpPr>
        <p:spPr>
          <a:xfrm flipH="1">
            <a:off x="2971800" y="2438400"/>
            <a:ext cx="990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16" idx="7"/>
          </p:cNvCxnSpPr>
          <p:nvPr/>
        </p:nvCxnSpPr>
        <p:spPr>
          <a:xfrm flipH="1">
            <a:off x="4625882" y="2590800"/>
            <a:ext cx="631918" cy="403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5"/>
            <a:endCxn id="19" idx="2"/>
          </p:cNvCxnSpPr>
          <p:nvPr/>
        </p:nvCxnSpPr>
        <p:spPr>
          <a:xfrm>
            <a:off x="5387882" y="2644682"/>
            <a:ext cx="631918" cy="327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3"/>
            <a:endCxn id="21" idx="7"/>
          </p:cNvCxnSpPr>
          <p:nvPr/>
        </p:nvCxnSpPr>
        <p:spPr>
          <a:xfrm flipH="1">
            <a:off x="5387882" y="3025682"/>
            <a:ext cx="654236" cy="425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2"/>
            <a:endCxn id="11" idx="6"/>
          </p:cNvCxnSpPr>
          <p:nvPr/>
        </p:nvCxnSpPr>
        <p:spPr>
          <a:xfrm flipH="1" flipV="1">
            <a:off x="4114800" y="2438400"/>
            <a:ext cx="1143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1"/>
            <a:endCxn id="16" idx="5"/>
          </p:cNvCxnSpPr>
          <p:nvPr/>
        </p:nvCxnSpPr>
        <p:spPr>
          <a:xfrm flipH="1" flipV="1">
            <a:off x="4625882" y="3101882"/>
            <a:ext cx="654236" cy="349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2"/>
          </p:cNvCxnSpPr>
          <p:nvPr/>
        </p:nvCxnSpPr>
        <p:spPr>
          <a:xfrm flipH="1">
            <a:off x="3733800" y="3048000"/>
            <a:ext cx="762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4"/>
            <a:endCxn id="15" idx="7"/>
          </p:cNvCxnSpPr>
          <p:nvPr/>
        </p:nvCxnSpPr>
        <p:spPr>
          <a:xfrm flipH="1">
            <a:off x="3711482" y="2514600"/>
            <a:ext cx="327118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5"/>
            <a:endCxn id="13" idx="0"/>
          </p:cNvCxnSpPr>
          <p:nvPr/>
        </p:nvCxnSpPr>
        <p:spPr>
          <a:xfrm flipH="1">
            <a:off x="2895600" y="2644682"/>
            <a:ext cx="53882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9" idx="5"/>
          </p:cNvCxnSpPr>
          <p:nvPr/>
        </p:nvCxnSpPr>
        <p:spPr>
          <a:xfrm flipH="1" flipV="1">
            <a:off x="2949482" y="2644682"/>
            <a:ext cx="654236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4"/>
            <a:endCxn id="17" idx="0"/>
          </p:cNvCxnSpPr>
          <p:nvPr/>
        </p:nvCxnSpPr>
        <p:spPr>
          <a:xfrm flipH="1">
            <a:off x="4419600" y="3124200"/>
            <a:ext cx="152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7"/>
            <a:endCxn id="18" idx="4"/>
          </p:cNvCxnSpPr>
          <p:nvPr/>
        </p:nvCxnSpPr>
        <p:spPr>
          <a:xfrm flipV="1">
            <a:off x="5006882" y="3886200"/>
            <a:ext cx="1089118" cy="860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5"/>
            <a:endCxn id="23" idx="0"/>
          </p:cNvCxnSpPr>
          <p:nvPr/>
        </p:nvCxnSpPr>
        <p:spPr>
          <a:xfrm>
            <a:off x="4473482" y="3940082"/>
            <a:ext cx="479518" cy="78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7" idx="6"/>
            <a:endCxn id="18" idx="2"/>
          </p:cNvCxnSpPr>
          <p:nvPr/>
        </p:nvCxnSpPr>
        <p:spPr>
          <a:xfrm flipV="1">
            <a:off x="4495800" y="3810000"/>
            <a:ext cx="1524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1" idx="5"/>
            <a:endCxn id="18" idx="1"/>
          </p:cNvCxnSpPr>
          <p:nvPr/>
        </p:nvCxnSpPr>
        <p:spPr>
          <a:xfrm>
            <a:off x="5387882" y="3559082"/>
            <a:ext cx="654236" cy="197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22" idx="7"/>
          </p:cNvCxnSpPr>
          <p:nvPr/>
        </p:nvCxnSpPr>
        <p:spPr>
          <a:xfrm flipH="1">
            <a:off x="3330482" y="3200400"/>
            <a:ext cx="327118" cy="1546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7" idx="3"/>
          </p:cNvCxnSpPr>
          <p:nvPr/>
        </p:nvCxnSpPr>
        <p:spPr>
          <a:xfrm flipH="1">
            <a:off x="3352800" y="3940082"/>
            <a:ext cx="1012918" cy="860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3" idx="2"/>
          </p:cNvCxnSpPr>
          <p:nvPr/>
        </p:nvCxnSpPr>
        <p:spPr>
          <a:xfrm flipH="1">
            <a:off x="3352800" y="48006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4" idx="3"/>
            <a:endCxn id="25" idx="7"/>
          </p:cNvCxnSpPr>
          <p:nvPr/>
        </p:nvCxnSpPr>
        <p:spPr>
          <a:xfrm flipH="1">
            <a:off x="4244882" y="4625882"/>
            <a:ext cx="1721036" cy="8828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24" idx="0"/>
          </p:cNvCxnSpPr>
          <p:nvPr/>
        </p:nvCxnSpPr>
        <p:spPr>
          <a:xfrm flipH="1">
            <a:off x="6019800" y="3886200"/>
            <a:ext cx="76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3" idx="4"/>
            <a:endCxn id="25" idx="7"/>
          </p:cNvCxnSpPr>
          <p:nvPr/>
        </p:nvCxnSpPr>
        <p:spPr>
          <a:xfrm flipH="1">
            <a:off x="4244882" y="4876800"/>
            <a:ext cx="708118" cy="63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2" idx="5"/>
            <a:endCxn id="25" idx="1"/>
          </p:cNvCxnSpPr>
          <p:nvPr/>
        </p:nvCxnSpPr>
        <p:spPr>
          <a:xfrm>
            <a:off x="3330482" y="4854482"/>
            <a:ext cx="806636" cy="6542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4" idx="6"/>
            <a:endCxn id="12" idx="2"/>
          </p:cNvCxnSpPr>
          <p:nvPr/>
        </p:nvCxnSpPr>
        <p:spPr>
          <a:xfrm>
            <a:off x="2133600" y="39624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" idx="5"/>
            <a:endCxn id="13" idx="2"/>
          </p:cNvCxnSpPr>
          <p:nvPr/>
        </p:nvCxnSpPr>
        <p:spPr>
          <a:xfrm>
            <a:off x="2187482" y="3025682"/>
            <a:ext cx="631918" cy="250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" idx="4"/>
            <a:endCxn id="14" idx="0"/>
          </p:cNvCxnSpPr>
          <p:nvPr/>
        </p:nvCxnSpPr>
        <p:spPr>
          <a:xfrm flipH="1">
            <a:off x="2057400" y="3048000"/>
            <a:ext cx="762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3" idx="5"/>
            <a:endCxn id="12" idx="1"/>
          </p:cNvCxnSpPr>
          <p:nvPr/>
        </p:nvCxnSpPr>
        <p:spPr>
          <a:xfrm>
            <a:off x="2949482" y="3330482"/>
            <a:ext cx="120836" cy="578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3" idx="6"/>
            <a:endCxn id="17" idx="2"/>
          </p:cNvCxnSpPr>
          <p:nvPr/>
        </p:nvCxnSpPr>
        <p:spPr>
          <a:xfrm>
            <a:off x="2971800" y="3276600"/>
            <a:ext cx="1371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5"/>
            <a:endCxn id="22" idx="1"/>
          </p:cNvCxnSpPr>
          <p:nvPr/>
        </p:nvCxnSpPr>
        <p:spPr>
          <a:xfrm>
            <a:off x="3178082" y="4016282"/>
            <a:ext cx="44636" cy="730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7" idx="4"/>
            <a:endCxn id="25" idx="0"/>
          </p:cNvCxnSpPr>
          <p:nvPr/>
        </p:nvCxnSpPr>
        <p:spPr>
          <a:xfrm flipH="1">
            <a:off x="4191000" y="3962400"/>
            <a:ext cx="2286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5"/>
            <a:endCxn id="22" idx="2"/>
          </p:cNvCxnSpPr>
          <p:nvPr/>
        </p:nvCxnSpPr>
        <p:spPr>
          <a:xfrm>
            <a:off x="2111282" y="4016282"/>
            <a:ext cx="1089118" cy="78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6096000" y="3015343"/>
            <a:ext cx="633155" cy="1556657"/>
            <a:chOff x="6096000" y="3015343"/>
            <a:chExt cx="633155" cy="1556657"/>
          </a:xfrm>
        </p:grpSpPr>
        <p:sp>
          <p:nvSpPr>
            <p:cNvPr id="129" name="Freeform 128"/>
            <p:cNvSpPr/>
            <p:nvPr/>
          </p:nvSpPr>
          <p:spPr>
            <a:xfrm>
              <a:off x="6096000" y="3015343"/>
              <a:ext cx="633155" cy="1556657"/>
            </a:xfrm>
            <a:custGeom>
              <a:avLst/>
              <a:gdLst>
                <a:gd name="connsiteX0" fmla="*/ 65314 w 633155"/>
                <a:gd name="connsiteY0" fmla="*/ 0 h 1556657"/>
                <a:gd name="connsiteX1" fmla="*/ 478971 w 633155"/>
                <a:gd name="connsiteY1" fmla="*/ 359228 h 1556657"/>
                <a:gd name="connsiteX2" fmla="*/ 631371 w 633155"/>
                <a:gd name="connsiteY2" fmla="*/ 772886 h 1556657"/>
                <a:gd name="connsiteX3" fmla="*/ 522514 w 633155"/>
                <a:gd name="connsiteY3" fmla="*/ 1240971 h 1556657"/>
                <a:gd name="connsiteX4" fmla="*/ 0 w 633155"/>
                <a:gd name="connsiteY4" fmla="*/ 1556657 h 155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155" h="1556657">
                  <a:moveTo>
                    <a:pt x="65314" y="0"/>
                  </a:moveTo>
                  <a:cubicBezTo>
                    <a:pt x="224971" y="115207"/>
                    <a:pt x="384628" y="230414"/>
                    <a:pt x="478971" y="359228"/>
                  </a:cubicBezTo>
                  <a:cubicBezTo>
                    <a:pt x="573314" y="488042"/>
                    <a:pt x="624114" y="625929"/>
                    <a:pt x="631371" y="772886"/>
                  </a:cubicBezTo>
                  <a:cubicBezTo>
                    <a:pt x="638628" y="919843"/>
                    <a:pt x="627742" y="1110343"/>
                    <a:pt x="522514" y="1240971"/>
                  </a:cubicBezTo>
                  <a:cubicBezTo>
                    <a:pt x="417286" y="1371599"/>
                    <a:pt x="208643" y="1464128"/>
                    <a:pt x="0" y="155665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endCxn id="24" idx="6"/>
            </p:cNvCxnSpPr>
            <p:nvPr/>
          </p:nvCxnSpPr>
          <p:spPr>
            <a:xfrm flipH="1">
              <a:off x="6096000" y="4495800"/>
              <a:ext cx="1524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Arrow Connector 134"/>
          <p:cNvCxnSpPr>
            <a:stCxn id="13" idx="4"/>
            <a:endCxn id="14" idx="7"/>
          </p:cNvCxnSpPr>
          <p:nvPr/>
        </p:nvCxnSpPr>
        <p:spPr>
          <a:xfrm flipH="1">
            <a:off x="2111282" y="3352800"/>
            <a:ext cx="784318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75415" y="374546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15" y="3745468"/>
                <a:ext cx="367985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894020" y="3533001"/>
            <a:ext cx="3582980" cy="2382798"/>
            <a:chOff x="2894020" y="3533001"/>
            <a:chExt cx="3582980" cy="2382798"/>
          </a:xfrm>
        </p:grpSpPr>
        <p:sp>
          <p:nvSpPr>
            <p:cNvPr id="57" name="TextBox 56"/>
            <p:cNvSpPr txBox="1"/>
            <p:nvPr/>
          </p:nvSpPr>
          <p:spPr>
            <a:xfrm>
              <a:off x="2894020" y="48284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0.45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60820" y="56388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0.71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53000" y="4724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0.22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91200" y="45998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0.53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18220" y="35330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0.83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60820" y="3581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0.38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1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9" idx="2"/>
            <a:endCxn id="4" idx="7"/>
          </p:cNvCxnSpPr>
          <p:nvPr/>
        </p:nvCxnSpPr>
        <p:spPr>
          <a:xfrm flipH="1">
            <a:off x="2187482" y="2590800"/>
            <a:ext cx="631918" cy="327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194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78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78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004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36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1" idx="2"/>
            <a:endCxn id="9" idx="6"/>
          </p:cNvCxnSpPr>
          <p:nvPr/>
        </p:nvCxnSpPr>
        <p:spPr>
          <a:xfrm flipH="1">
            <a:off x="2971800" y="2438400"/>
            <a:ext cx="990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16" idx="7"/>
          </p:cNvCxnSpPr>
          <p:nvPr/>
        </p:nvCxnSpPr>
        <p:spPr>
          <a:xfrm flipH="1">
            <a:off x="4625882" y="2590800"/>
            <a:ext cx="631918" cy="403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5"/>
            <a:endCxn id="19" idx="2"/>
          </p:cNvCxnSpPr>
          <p:nvPr/>
        </p:nvCxnSpPr>
        <p:spPr>
          <a:xfrm>
            <a:off x="5387882" y="2644682"/>
            <a:ext cx="631918" cy="327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3"/>
            <a:endCxn id="21" idx="7"/>
          </p:cNvCxnSpPr>
          <p:nvPr/>
        </p:nvCxnSpPr>
        <p:spPr>
          <a:xfrm flipH="1">
            <a:off x="5387882" y="3025682"/>
            <a:ext cx="654236" cy="425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2"/>
            <a:endCxn id="11" idx="6"/>
          </p:cNvCxnSpPr>
          <p:nvPr/>
        </p:nvCxnSpPr>
        <p:spPr>
          <a:xfrm flipH="1" flipV="1">
            <a:off x="4114800" y="2438400"/>
            <a:ext cx="1143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1"/>
            <a:endCxn id="16" idx="5"/>
          </p:cNvCxnSpPr>
          <p:nvPr/>
        </p:nvCxnSpPr>
        <p:spPr>
          <a:xfrm flipH="1" flipV="1">
            <a:off x="4625882" y="3101882"/>
            <a:ext cx="654236" cy="349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2"/>
          </p:cNvCxnSpPr>
          <p:nvPr/>
        </p:nvCxnSpPr>
        <p:spPr>
          <a:xfrm flipH="1">
            <a:off x="3733800" y="3048000"/>
            <a:ext cx="762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4"/>
            <a:endCxn id="15" idx="7"/>
          </p:cNvCxnSpPr>
          <p:nvPr/>
        </p:nvCxnSpPr>
        <p:spPr>
          <a:xfrm flipH="1">
            <a:off x="3711482" y="2514600"/>
            <a:ext cx="327118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5"/>
            <a:endCxn id="13" idx="0"/>
          </p:cNvCxnSpPr>
          <p:nvPr/>
        </p:nvCxnSpPr>
        <p:spPr>
          <a:xfrm flipH="1">
            <a:off x="2895600" y="2644682"/>
            <a:ext cx="53882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3"/>
            <a:endCxn id="9" idx="5"/>
          </p:cNvCxnSpPr>
          <p:nvPr/>
        </p:nvCxnSpPr>
        <p:spPr>
          <a:xfrm flipH="1" flipV="1">
            <a:off x="2949482" y="2644682"/>
            <a:ext cx="654236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4"/>
            <a:endCxn id="17" idx="0"/>
          </p:cNvCxnSpPr>
          <p:nvPr/>
        </p:nvCxnSpPr>
        <p:spPr>
          <a:xfrm flipH="1">
            <a:off x="4419600" y="3124200"/>
            <a:ext cx="152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7"/>
            <a:endCxn id="18" idx="4"/>
          </p:cNvCxnSpPr>
          <p:nvPr/>
        </p:nvCxnSpPr>
        <p:spPr>
          <a:xfrm flipV="1">
            <a:off x="5006882" y="3886200"/>
            <a:ext cx="1089118" cy="860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7" idx="5"/>
            <a:endCxn id="23" idx="0"/>
          </p:cNvCxnSpPr>
          <p:nvPr/>
        </p:nvCxnSpPr>
        <p:spPr>
          <a:xfrm>
            <a:off x="4473482" y="3940082"/>
            <a:ext cx="479518" cy="78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7" idx="6"/>
            <a:endCxn id="18" idx="2"/>
          </p:cNvCxnSpPr>
          <p:nvPr/>
        </p:nvCxnSpPr>
        <p:spPr>
          <a:xfrm flipV="1">
            <a:off x="4495800" y="3810000"/>
            <a:ext cx="15240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1"/>
            <a:endCxn id="21" idx="5"/>
          </p:cNvCxnSpPr>
          <p:nvPr/>
        </p:nvCxnSpPr>
        <p:spPr>
          <a:xfrm flipH="1" flipV="1">
            <a:off x="5387882" y="3559082"/>
            <a:ext cx="654236" cy="197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22" idx="7"/>
          </p:cNvCxnSpPr>
          <p:nvPr/>
        </p:nvCxnSpPr>
        <p:spPr>
          <a:xfrm flipH="1">
            <a:off x="3330482" y="3200400"/>
            <a:ext cx="327118" cy="1546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7" idx="3"/>
          </p:cNvCxnSpPr>
          <p:nvPr/>
        </p:nvCxnSpPr>
        <p:spPr>
          <a:xfrm flipH="1">
            <a:off x="3352800" y="3940082"/>
            <a:ext cx="1012918" cy="860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3" idx="2"/>
          </p:cNvCxnSpPr>
          <p:nvPr/>
        </p:nvCxnSpPr>
        <p:spPr>
          <a:xfrm flipH="1">
            <a:off x="3352800" y="48006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4" idx="3"/>
            <a:endCxn id="25" idx="7"/>
          </p:cNvCxnSpPr>
          <p:nvPr/>
        </p:nvCxnSpPr>
        <p:spPr>
          <a:xfrm flipH="1">
            <a:off x="4244882" y="4625882"/>
            <a:ext cx="1721036" cy="8828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24" idx="0"/>
          </p:cNvCxnSpPr>
          <p:nvPr/>
        </p:nvCxnSpPr>
        <p:spPr>
          <a:xfrm flipH="1">
            <a:off x="6019800" y="3886200"/>
            <a:ext cx="762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3" idx="4"/>
            <a:endCxn id="25" idx="7"/>
          </p:cNvCxnSpPr>
          <p:nvPr/>
        </p:nvCxnSpPr>
        <p:spPr>
          <a:xfrm flipH="1">
            <a:off x="4244882" y="4876800"/>
            <a:ext cx="708118" cy="631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22" idx="5"/>
            <a:endCxn id="25" idx="1"/>
          </p:cNvCxnSpPr>
          <p:nvPr/>
        </p:nvCxnSpPr>
        <p:spPr>
          <a:xfrm>
            <a:off x="3330482" y="4854482"/>
            <a:ext cx="806636" cy="6542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4" idx="6"/>
            <a:endCxn id="12" idx="2"/>
          </p:cNvCxnSpPr>
          <p:nvPr/>
        </p:nvCxnSpPr>
        <p:spPr>
          <a:xfrm>
            <a:off x="2133600" y="39624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4" idx="5"/>
            <a:endCxn id="13" idx="2"/>
          </p:cNvCxnSpPr>
          <p:nvPr/>
        </p:nvCxnSpPr>
        <p:spPr>
          <a:xfrm>
            <a:off x="2187482" y="3025682"/>
            <a:ext cx="631918" cy="2509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" idx="4"/>
            <a:endCxn id="14" idx="0"/>
          </p:cNvCxnSpPr>
          <p:nvPr/>
        </p:nvCxnSpPr>
        <p:spPr>
          <a:xfrm flipH="1">
            <a:off x="2057400" y="3048000"/>
            <a:ext cx="762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3" idx="5"/>
            <a:endCxn id="12" idx="1"/>
          </p:cNvCxnSpPr>
          <p:nvPr/>
        </p:nvCxnSpPr>
        <p:spPr>
          <a:xfrm>
            <a:off x="2949482" y="3330482"/>
            <a:ext cx="120836" cy="578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3" idx="6"/>
            <a:endCxn id="17" idx="2"/>
          </p:cNvCxnSpPr>
          <p:nvPr/>
        </p:nvCxnSpPr>
        <p:spPr>
          <a:xfrm>
            <a:off x="2971800" y="3276600"/>
            <a:ext cx="13716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5"/>
            <a:endCxn id="22" idx="1"/>
          </p:cNvCxnSpPr>
          <p:nvPr/>
        </p:nvCxnSpPr>
        <p:spPr>
          <a:xfrm>
            <a:off x="3178082" y="4016282"/>
            <a:ext cx="44636" cy="7304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7" idx="4"/>
            <a:endCxn id="25" idx="0"/>
          </p:cNvCxnSpPr>
          <p:nvPr/>
        </p:nvCxnSpPr>
        <p:spPr>
          <a:xfrm flipH="1">
            <a:off x="4191000" y="3962400"/>
            <a:ext cx="228600" cy="152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5"/>
            <a:endCxn id="22" idx="2"/>
          </p:cNvCxnSpPr>
          <p:nvPr/>
        </p:nvCxnSpPr>
        <p:spPr>
          <a:xfrm>
            <a:off x="2111282" y="4016282"/>
            <a:ext cx="1089118" cy="7843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6096000" y="3015343"/>
            <a:ext cx="633155" cy="1556657"/>
            <a:chOff x="6096000" y="3015343"/>
            <a:chExt cx="633155" cy="1556657"/>
          </a:xfrm>
        </p:grpSpPr>
        <p:sp>
          <p:nvSpPr>
            <p:cNvPr id="129" name="Freeform 128"/>
            <p:cNvSpPr/>
            <p:nvPr/>
          </p:nvSpPr>
          <p:spPr>
            <a:xfrm>
              <a:off x="6096000" y="3015343"/>
              <a:ext cx="633155" cy="1556657"/>
            </a:xfrm>
            <a:custGeom>
              <a:avLst/>
              <a:gdLst>
                <a:gd name="connsiteX0" fmla="*/ 65314 w 633155"/>
                <a:gd name="connsiteY0" fmla="*/ 0 h 1556657"/>
                <a:gd name="connsiteX1" fmla="*/ 478971 w 633155"/>
                <a:gd name="connsiteY1" fmla="*/ 359228 h 1556657"/>
                <a:gd name="connsiteX2" fmla="*/ 631371 w 633155"/>
                <a:gd name="connsiteY2" fmla="*/ 772886 h 1556657"/>
                <a:gd name="connsiteX3" fmla="*/ 522514 w 633155"/>
                <a:gd name="connsiteY3" fmla="*/ 1240971 h 1556657"/>
                <a:gd name="connsiteX4" fmla="*/ 0 w 633155"/>
                <a:gd name="connsiteY4" fmla="*/ 1556657 h 155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155" h="1556657">
                  <a:moveTo>
                    <a:pt x="65314" y="0"/>
                  </a:moveTo>
                  <a:cubicBezTo>
                    <a:pt x="224971" y="115207"/>
                    <a:pt x="384628" y="230414"/>
                    <a:pt x="478971" y="359228"/>
                  </a:cubicBezTo>
                  <a:cubicBezTo>
                    <a:pt x="573314" y="488042"/>
                    <a:pt x="624114" y="625929"/>
                    <a:pt x="631371" y="772886"/>
                  </a:cubicBezTo>
                  <a:cubicBezTo>
                    <a:pt x="638628" y="919843"/>
                    <a:pt x="627742" y="1110343"/>
                    <a:pt x="522514" y="1240971"/>
                  </a:cubicBezTo>
                  <a:cubicBezTo>
                    <a:pt x="417286" y="1371599"/>
                    <a:pt x="208643" y="1464128"/>
                    <a:pt x="0" y="155665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Arrow Connector 129"/>
            <p:cNvCxnSpPr>
              <a:endCxn id="24" idx="6"/>
            </p:cNvCxnSpPr>
            <p:nvPr/>
          </p:nvCxnSpPr>
          <p:spPr>
            <a:xfrm flipH="1">
              <a:off x="6096000" y="4495800"/>
              <a:ext cx="1524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Arrow Connector 134"/>
          <p:cNvCxnSpPr>
            <a:stCxn id="13" idx="4"/>
            <a:endCxn id="14" idx="7"/>
          </p:cNvCxnSpPr>
          <p:nvPr/>
        </p:nvCxnSpPr>
        <p:spPr>
          <a:xfrm flipH="1">
            <a:off x="2111282" y="3352800"/>
            <a:ext cx="784318" cy="5557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598620" y="2085201"/>
            <a:ext cx="4956160" cy="3830598"/>
            <a:chOff x="1598620" y="2085201"/>
            <a:chExt cx="4956160" cy="3830598"/>
          </a:xfrm>
        </p:grpSpPr>
        <p:sp>
          <p:nvSpPr>
            <p:cNvPr id="5" name="TextBox 4"/>
            <p:cNvSpPr txBox="1"/>
            <p:nvPr/>
          </p:nvSpPr>
          <p:spPr>
            <a:xfrm>
              <a:off x="1674820" y="28956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0.34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98620" y="38378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0.14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94020" y="48284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0.45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60820" y="56388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0.71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53000" y="4724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0.22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91200" y="45998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0.53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18220" y="35330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0.83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96000" y="26948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0.28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27620" y="2237601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0.901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06073" y="20852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0.65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65420" y="2286000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0.265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98820" y="30480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0.49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36820" y="322820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0.54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41620" y="3962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0.74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60820" y="3581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0.38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89420" y="2819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0.81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29200" y="320040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0.63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4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Estimating size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0070C0"/>
                </a:solidFill>
              </a:rPr>
              <a:t>Transitive Closure </a:t>
            </a:r>
            <a:r>
              <a:rPr lang="en-US" sz="3200" b="1" dirty="0"/>
              <a:t>of </a:t>
            </a:r>
            <a:br>
              <a:rPr lang="en-US" sz="3200" b="1" dirty="0"/>
            </a:br>
            <a:r>
              <a:rPr lang="en-US" sz="3200" b="1" dirty="0"/>
              <a:t>a Directed Graph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A simple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algorithm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Assign to each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 a random no.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 selected </a:t>
                </a:r>
                <a:r>
                  <a:rPr lang="en-US" sz="1800" dirty="0"/>
                  <a:t>uniformly and independently from 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].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en-US" sz="1800" dirty="0" smtClean="0"/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Compute </a:t>
                </a:r>
                <a:r>
                  <a:rPr lang="en-US" sz="1800" b="1" dirty="0" err="1" smtClean="0">
                    <a:solidFill>
                      <a:srgbClr val="C00000"/>
                    </a:solidFill>
                  </a:rPr>
                  <a:t>minL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 for each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>
                  <a:buFont typeface="+mj-lt"/>
                  <a:buAutoNum type="arabicPeriod"/>
                </a:pPr>
                <a:endParaRPr lang="en-US" sz="1800" b="1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??</a:t>
                </a:r>
              </a:p>
              <a:p>
                <a:pPr>
                  <a:buFont typeface="+mj-lt"/>
                  <a:buAutoNum type="arabicPeriod"/>
                </a:pPr>
                <a:endParaRPr lang="en-US" sz="1800" dirty="0"/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Return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4114800"/>
                <a:ext cx="1446230" cy="64985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m:t>minL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den>
                      </m:f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114800"/>
                <a:ext cx="1446230" cy="649858"/>
              </a:xfrm>
              <a:prstGeom prst="rect">
                <a:avLst/>
              </a:prstGeom>
              <a:blipFill rotWithShape="1">
                <a:blip r:embed="rId3"/>
                <a:stretch>
                  <a:fillRect r="-4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Estimating size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0070C0"/>
                </a:solidFill>
              </a:rPr>
              <a:t>Transitive Closure </a:t>
            </a:r>
            <a:r>
              <a:rPr lang="en-US" sz="3200" b="1" dirty="0"/>
              <a:t>of </a:t>
            </a:r>
            <a:br>
              <a:rPr lang="en-US" sz="3200" b="1" dirty="0"/>
            </a:br>
            <a:r>
              <a:rPr lang="en-US" sz="3200" b="1" dirty="0"/>
              <a:t>a Directed Graph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A better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algorithm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For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1800" dirty="0" smtClean="0"/>
                  <a:t>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{    1. Assign to each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 a random no. selected uniformly and independently from 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].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2. Compute </a:t>
                </a:r>
                <a:r>
                  <a:rPr lang="en-US" sz="1800" b="1" dirty="0" err="1" smtClean="0">
                    <a:solidFill>
                      <a:srgbClr val="C00000"/>
                    </a:solidFill>
                  </a:rPr>
                  <a:t>minL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 for each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      </a:t>
                </a:r>
                <a:r>
                  <a:rPr lang="en-US" sz="1800" dirty="0" smtClean="0"/>
                  <a:t>3.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𝝁</m:t>
                    </m:r>
                    <m:r>
                      <a:rPr lang="en-US" sz="1800" b="1" i="1" smtClean="0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]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err="1" smtClean="0">
                    <a:solidFill>
                      <a:srgbClr val="C00000"/>
                    </a:solidFill>
                  </a:rPr>
                  <a:t>minL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dirty="0"/>
                  <a:t>}</a:t>
                </a:r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??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Return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667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4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 1: </a:t>
                </a:r>
                <a:r>
                  <a:rPr lang="en-US" sz="1800" dirty="0" smtClean="0"/>
                  <a:t>Which value among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{</m:t>
                    </m:r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], </a:t>
                </a:r>
                <a:r>
                  <a:rPr lang="en-US" sz="1800" dirty="0"/>
                  <a:t>…,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/>
                  <a:t>}</a:t>
                </a:r>
                <a:r>
                  <a:rPr lang="en-US" sz="1800" dirty="0" smtClean="0"/>
                  <a:t> is likely to be closest </a:t>
                </a:r>
                <a:r>
                  <a:rPr lang="en-US" sz="1800" dirty="0"/>
                  <a:t>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800" dirty="0"/>
                  <a:t>?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 2:</a:t>
                </a:r>
                <a:r>
                  <a:rPr lang="en-US" sz="2000" b="1" dirty="0" smtClean="0"/>
                  <a:t> </a:t>
                </a:r>
                <a:r>
                  <a:rPr lang="en-US" sz="1800" dirty="0"/>
                  <a:t>How many of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 {</m:t>
                    </m:r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], …,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 smtClean="0"/>
                  <a:t>}  </a:t>
                </a:r>
                <a:r>
                  <a:rPr lang="en-US" sz="1800" dirty="0" smtClean="0"/>
                  <a:t>are likely to have  value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800" b="1" dirty="0"/>
                  <a:t>  </a:t>
                </a:r>
                <a:r>
                  <a:rPr lang="en-US" sz="1800" dirty="0"/>
                  <a:t>?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 3: </a:t>
                </a:r>
                <a:r>
                  <a:rPr lang="en-US" sz="1800" dirty="0" smtClean="0"/>
                  <a:t>What is the probability that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] for any fixed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b="1" dirty="0"/>
                  <a:t>: </a:t>
                </a:r>
                <a:r>
                  <a:rPr lang="en-US" sz="1800" dirty="0" smtClean="0"/>
                  <a:t>(</a:t>
                </a:r>
                <a:r>
                  <a:rPr lang="en-US" sz="1800" dirty="0"/>
                  <a:t>H</a:t>
                </a:r>
                <a:r>
                  <a:rPr lang="en-US" sz="1800" dirty="0" smtClean="0"/>
                  <a:t>int: for this to happen all vertices in </a:t>
                </a:r>
                <a:r>
                  <a:rPr lang="en-US" sz="1800" b="1" dirty="0" smtClean="0"/>
                  <a:t>Reach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 must get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𝑳</m:t>
                    </m:r>
                  </m:oMath>
                </a14:m>
                <a:r>
                  <a:rPr lang="en-US" sz="1800" dirty="0" smtClean="0"/>
                  <a:t>()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)+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600" dirty="0"/>
                  <a:t>T</a:t>
                </a:r>
                <a:r>
                  <a:rPr lang="en-US" sz="1600" dirty="0" smtClean="0"/>
                  <a:t>his probability is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1400" b="1" i="1">
                                <a:latin typeface="Cambria Math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𝝉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</m:d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d>
                      </m:sup>
                    </m:sSup>
                    <m:r>
                      <a:rPr lang="en-US" sz="16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≈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14400" y="5574268"/>
            <a:ext cx="7235886" cy="445532"/>
            <a:chOff x="1143000" y="3962400"/>
            <a:chExt cx="7235886" cy="445532"/>
          </a:xfrm>
        </p:grpSpPr>
        <p:grpSp>
          <p:nvGrpSpPr>
            <p:cNvPr id="5" name="Group 4"/>
            <p:cNvGrpSpPr/>
            <p:nvPr/>
          </p:nvGrpSpPr>
          <p:grpSpPr>
            <a:xfrm>
              <a:off x="1143000" y="3962400"/>
              <a:ext cx="7235886" cy="445532"/>
              <a:chOff x="1143000" y="3962400"/>
              <a:chExt cx="7235886" cy="4455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447800" y="4158734"/>
                <a:ext cx="6705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143000" y="40386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077200" y="3962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4478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1534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48143" y="5690489"/>
            <a:ext cx="1247457" cy="1015111"/>
            <a:chOff x="1648143" y="4038600"/>
            <a:chExt cx="1247457" cy="101511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0" y="4038600"/>
              <a:ext cx="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648143" y="4114800"/>
                  <a:ext cx="1247457" cy="9389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𝝉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)+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43" y="4114800"/>
                  <a:ext cx="1247457" cy="9389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902" b="-97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Down Arrow 14"/>
          <p:cNvSpPr/>
          <p:nvPr/>
        </p:nvSpPr>
        <p:spPr>
          <a:xfrm>
            <a:off x="3886200" y="2057400"/>
            <a:ext cx="1066800" cy="3368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886200" y="2819400"/>
            <a:ext cx="1066800" cy="3368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Ribbon 10"/>
          <p:cNvSpPr/>
          <p:nvPr/>
        </p:nvSpPr>
        <p:spPr>
          <a:xfrm>
            <a:off x="1600200" y="4800600"/>
            <a:ext cx="4724400" cy="688848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you answer </a:t>
            </a:r>
            <a:r>
              <a:rPr lang="en-US" b="1" dirty="0" smtClean="0">
                <a:solidFill>
                  <a:srgbClr val="C00000"/>
                </a:solidFill>
              </a:rPr>
              <a:t>Question 2</a:t>
            </a:r>
            <a:r>
              <a:rPr lang="en-US" dirty="0" smtClean="0">
                <a:solidFill>
                  <a:schemeClr val="tx1"/>
                </a:solidFill>
              </a:rPr>
              <a:t> now 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24600" y="4724400"/>
            <a:ext cx="1447800" cy="618439"/>
            <a:chOff x="6324600" y="4724400"/>
            <a:chExt cx="1447800" cy="618439"/>
          </a:xfrm>
        </p:grpSpPr>
        <p:sp>
          <p:nvSpPr>
            <p:cNvPr id="17" name="Right Arrow 16"/>
            <p:cNvSpPr/>
            <p:nvPr/>
          </p:nvSpPr>
          <p:spPr>
            <a:xfrm>
              <a:off x="6324600" y="4800600"/>
              <a:ext cx="978408" cy="4846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393771" y="4724400"/>
                  <a:ext cx="378629" cy="618439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771" y="4724400"/>
                  <a:ext cx="378629" cy="61843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0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96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Estimating size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0070C0"/>
                </a:solidFill>
              </a:rPr>
              <a:t>Transitive Closure </a:t>
            </a:r>
            <a:r>
              <a:rPr lang="en-US" sz="3200" b="1" dirty="0"/>
              <a:t>of </a:t>
            </a:r>
            <a:br>
              <a:rPr lang="en-US" sz="3200" b="1" dirty="0"/>
            </a:br>
            <a:r>
              <a:rPr lang="en-US" sz="3200" b="1" dirty="0"/>
              <a:t>a Directed Graph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A better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algorithm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For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=1 </m:t>
                    </m:r>
                  </m:oMath>
                </a14:m>
                <a:r>
                  <a:rPr lang="en-US" sz="1800" dirty="0" smtClean="0"/>
                  <a:t>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b="1" dirty="0" smtClean="0"/>
                  <a:t>do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{    1. Assign to each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 a random no. selected uniformly and independently from 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].</a:t>
                </a:r>
                <a:endParaRPr lang="en-US" sz="1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2. Compute </a:t>
                </a:r>
                <a:r>
                  <a:rPr lang="en-US" sz="1800" b="1" dirty="0" err="1" smtClean="0">
                    <a:solidFill>
                      <a:srgbClr val="C00000"/>
                    </a:solidFill>
                  </a:rPr>
                  <a:t>minL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 for each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𝑽</m:t>
                    </m:r>
                  </m:oMath>
                </a14:m>
                <a:r>
                  <a:rPr lang="en-US" sz="1800" dirty="0" smtClean="0"/>
                  <a:t>;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      </a:t>
                </a:r>
                <a:r>
                  <a:rPr lang="en-US" sz="1800" dirty="0" smtClean="0"/>
                  <a:t>3.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𝝁</m:t>
                    </m:r>
                    <m:r>
                      <a:rPr lang="en-US" sz="1800" b="1" i="1" smtClean="0">
                        <a:latin typeface="Cambria Math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1" i="1" smtClean="0">
                        <a:latin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]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err="1" smtClean="0">
                    <a:solidFill>
                      <a:srgbClr val="C00000"/>
                    </a:solidFill>
                  </a:rPr>
                  <a:t>minL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);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}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m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in*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err="1"/>
                  <a:t>th</a:t>
                </a:r>
                <a:r>
                  <a:rPr lang="en-US" sz="1800" dirty="0"/>
                  <a:t> largest value among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{</m:t>
                    </m:r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/>
                  <a:t>], …,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𝝁</m:t>
                    </m:r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1800" b="1" i="1">
                        <a:latin typeface="Cambria Math"/>
                      </a:rPr>
                      <m:t>,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/>
                  <a:t>} </a:t>
                </a:r>
                <a:r>
                  <a:rPr lang="en-US" sz="1800" dirty="0" smtClean="0"/>
                  <a:t>;</a:t>
                </a:r>
                <a:endParaRPr lang="en-US" sz="180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1800" dirty="0" smtClean="0"/>
                  <a:t>)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>
                    <a:sym typeface="Wingdings" pitchFamily="2" charset="2"/>
                  </a:rPr>
                  <a:t>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rgbClr val="C00000"/>
                            </a:solidFill>
                          </a:rPr>
                          <m:t>min</m:t>
                        </m:r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rgbClr val="C00000"/>
                            </a:solidFill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1800" dirty="0"/>
                          <m:t>)</m:t>
                        </m:r>
                      </m:den>
                    </m:f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;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Return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2"/>
                <a:stretch>
                  <a:fillRect l="-741" t="-65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9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Use </a:t>
            </a:r>
            <a:r>
              <a:rPr lang="en-US" sz="2400" b="1" dirty="0" err="1" smtClean="0"/>
              <a:t>Chernoff</a:t>
            </a:r>
            <a:r>
              <a:rPr lang="en-US" sz="2400" dirty="0" smtClean="0"/>
              <a:t> bound to get a high probability bound on the error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Hint: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Proceed along similar lines as in the case of estimating number of balls in a bag.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Make sincere </a:t>
            </a:r>
            <a:r>
              <a:rPr lang="en-US" sz="2000" b="1" dirty="0" smtClean="0"/>
              <a:t>attempts</a:t>
            </a:r>
            <a:r>
              <a:rPr lang="en-US" sz="2000" dirty="0" smtClean="0"/>
              <a:t> to do this homework. I shall discuss the same briefly in the beginning of the next class.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23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points are selected </a:t>
                </a:r>
                <a:r>
                  <a:rPr lang="en-US" sz="2000" u="sng" dirty="0" smtClean="0"/>
                  <a:t>randomly uniformly</a:t>
                </a:r>
                <a:r>
                  <a:rPr lang="en-US" sz="2000" dirty="0" smtClean="0"/>
                  <a:t> and </a:t>
                </a:r>
                <a:r>
                  <a:rPr lang="en-US" sz="2000" u="sng" dirty="0" smtClean="0"/>
                  <a:t>independently</a:t>
                </a:r>
                <a:r>
                  <a:rPr lang="en-US" sz="2000" dirty="0" smtClean="0"/>
                  <a:t> from interval [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 smtClean="0"/>
                  <a:t>,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]. What is the expected value of the </a:t>
                </a:r>
                <a:r>
                  <a:rPr lang="en-US" sz="2000" b="1" dirty="0" smtClean="0"/>
                  <a:t>smallest number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We shall solve many problems dealing with random points in an interval </a:t>
                </a:r>
                <a:r>
                  <a:rPr lang="en-US" sz="2000" dirty="0"/>
                  <a:t>[</a:t>
                </a:r>
                <a:r>
                  <a:rPr lang="en-US" sz="2000" dirty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/>
                  <a:t>,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] in this course. But we won’t require any knowledge of continuous probability theory </a:t>
                </a:r>
                <a:r>
                  <a:rPr lang="en-US" sz="2000" dirty="0" smtClean="0">
                    <a:sym typeface="Wingdings" pitchFamily="2" charset="2"/>
                  </a:rPr>
                  <a:t></a:t>
                </a:r>
                <a:r>
                  <a:rPr lang="en-US" sz="2000" dirty="0" smtClean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All we shall require is the following fact which is quite obvious:</a:t>
                </a:r>
              </a:p>
              <a:p>
                <a:pPr marL="0" indent="0" algn="ctr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 smtClean="0"/>
                  <a:t>(point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 belongs to an interval of length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000" dirty="0" smtClean="0"/>
                  <a:t>)=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741" t="-1250" r="-222" b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43000" y="3962400"/>
            <a:ext cx="7235886" cy="445532"/>
            <a:chOff x="1143000" y="3962400"/>
            <a:chExt cx="7235886" cy="445532"/>
          </a:xfrm>
        </p:grpSpPr>
        <p:grpSp>
          <p:nvGrpSpPr>
            <p:cNvPr id="2" name="Group 1"/>
            <p:cNvGrpSpPr/>
            <p:nvPr/>
          </p:nvGrpSpPr>
          <p:grpSpPr>
            <a:xfrm>
              <a:off x="1143000" y="3962400"/>
              <a:ext cx="7235886" cy="445532"/>
              <a:chOff x="1143000" y="3962400"/>
              <a:chExt cx="7235886" cy="44553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447800" y="4158734"/>
                <a:ext cx="6705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143000" y="40386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077200" y="3962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4478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534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0600" y="3733800"/>
            <a:ext cx="368627" cy="457200"/>
            <a:chOff x="4800600" y="3733800"/>
            <a:chExt cx="368627" cy="457200"/>
          </a:xfrm>
        </p:grpSpPr>
        <p:sp>
          <p:nvSpPr>
            <p:cNvPr id="34" name="Oval 33"/>
            <p:cNvSpPr/>
            <p:nvPr/>
          </p:nvSpPr>
          <p:spPr>
            <a:xfrm>
              <a:off x="4876800" y="4084320"/>
              <a:ext cx="152400" cy="106680"/>
            </a:xfrm>
            <a:prstGeom prst="ellipse">
              <a:avLst/>
            </a:prstGeom>
            <a:solidFill>
              <a:srgbClr val="C0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00600" y="3733800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3733800"/>
                  <a:ext cx="3686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2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6794173" y="3733800"/>
            <a:ext cx="368627" cy="457200"/>
            <a:chOff x="4800600" y="3733800"/>
            <a:chExt cx="368627" cy="457200"/>
          </a:xfrm>
        </p:grpSpPr>
        <p:sp>
          <p:nvSpPr>
            <p:cNvPr id="46" name="Oval 45"/>
            <p:cNvSpPr/>
            <p:nvPr/>
          </p:nvSpPr>
          <p:spPr>
            <a:xfrm>
              <a:off x="4876800" y="4084320"/>
              <a:ext cx="152400" cy="106680"/>
            </a:xfrm>
            <a:prstGeom prst="ellipse">
              <a:avLst/>
            </a:prstGeom>
            <a:solidFill>
              <a:srgbClr val="C0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800600" y="3733800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3733800"/>
                  <a:ext cx="36862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2895600" y="3733800"/>
            <a:ext cx="368627" cy="457200"/>
            <a:chOff x="4800600" y="3733800"/>
            <a:chExt cx="368627" cy="457200"/>
          </a:xfrm>
        </p:grpSpPr>
        <p:sp>
          <p:nvSpPr>
            <p:cNvPr id="51" name="Oval 50"/>
            <p:cNvSpPr/>
            <p:nvPr/>
          </p:nvSpPr>
          <p:spPr>
            <a:xfrm>
              <a:off x="4876800" y="4084320"/>
              <a:ext cx="152400" cy="106680"/>
            </a:xfrm>
            <a:prstGeom prst="ellipse">
              <a:avLst/>
            </a:prstGeom>
            <a:solidFill>
              <a:srgbClr val="C00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800600" y="3733800"/>
                  <a:ext cx="368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3733800"/>
                  <a:ext cx="3686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810000" y="4234934"/>
            <a:ext cx="2209800" cy="413266"/>
            <a:chOff x="3810000" y="4234934"/>
            <a:chExt cx="2209800" cy="41326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810000" y="4343400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76800" y="427886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4278868"/>
                  <a:ext cx="3754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35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>
              <a:off x="3810000" y="4234934"/>
              <a:ext cx="0" cy="18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019800" y="4234934"/>
              <a:ext cx="0" cy="18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10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3000" y="3962400"/>
            <a:ext cx="7235886" cy="445532"/>
            <a:chOff x="1143000" y="3962400"/>
            <a:chExt cx="7235886" cy="445532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3962400"/>
              <a:ext cx="7235886" cy="445532"/>
              <a:chOff x="1143000" y="3962400"/>
              <a:chExt cx="7235886" cy="44553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447800" y="4158734"/>
                <a:ext cx="6705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143000" y="40386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77200" y="3962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4478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534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Sampling points on a </a:t>
            </a:r>
            <a:r>
              <a:rPr lang="en-US" sz="3200" b="1" dirty="0" smtClean="0">
                <a:solidFill>
                  <a:srgbClr val="00B050"/>
                </a:solidFill>
              </a:rPr>
              <a:t>line segment</a:t>
            </a:r>
            <a:endParaRPr 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What is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b="1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</a:t>
                </a:r>
                <a:r>
                  <a:rPr lang="en-US" sz="2000" dirty="0" smtClean="0"/>
                  <a:t>It appears to depend upon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b="1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3770589" y="4114800"/>
            <a:ext cx="4526222" cy="457200"/>
            <a:chOff x="3770589" y="4114800"/>
            <a:chExt cx="4526222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70589" y="4191000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589" y="4191000"/>
                  <a:ext cx="4966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604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43400" y="4202668"/>
                  <a:ext cx="496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4202668"/>
                  <a:ext cx="49661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66483" y="4114800"/>
                  <a:ext cx="730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483" y="4114800"/>
                  <a:ext cx="7303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08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37272" y="4114800"/>
                  <a:ext cx="510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272" y="4114800"/>
                  <a:ext cx="51071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547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/>
          <p:cNvSpPr/>
          <p:nvPr/>
        </p:nvSpPr>
        <p:spPr>
          <a:xfrm>
            <a:off x="22860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814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056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3152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447800" y="4202668"/>
            <a:ext cx="914400" cy="369332"/>
            <a:chOff x="1447800" y="4202668"/>
            <a:chExt cx="9144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09920" y="4202668"/>
                  <a:ext cx="499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920" y="4202668"/>
                  <a:ext cx="49988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325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>
              <a:off x="1447800" y="422148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438400" y="4202668"/>
            <a:ext cx="1219200" cy="369332"/>
            <a:chOff x="2438400" y="4202668"/>
            <a:chExt cx="12192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79989" y="4202668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89" y="4202668"/>
                  <a:ext cx="49661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585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/>
            <p:nvPr/>
          </p:nvCxnSpPr>
          <p:spPr>
            <a:xfrm>
              <a:off x="2438400" y="4221480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430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772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651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Sampling points on a </a:t>
            </a:r>
            <a:r>
              <a:rPr lang="en-US" sz="3200" b="1" dirty="0" smtClean="0">
                <a:solidFill>
                  <a:srgbClr val="00B050"/>
                </a:solidFill>
              </a:rPr>
              <a:t>Circle </a:t>
            </a:r>
            <a:r>
              <a:rPr lang="en-US" sz="2400" b="1" dirty="0" smtClean="0"/>
              <a:t>(of circumference </a:t>
            </a:r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/>
                  <a:t> What </a:t>
                </a:r>
                <a:r>
                  <a:rPr lang="en-US" sz="2000" dirty="0" smtClean="0"/>
                  <a:t>is </a:t>
                </a:r>
                <a:r>
                  <a:rPr lang="en-US" sz="2000" b="1" dirty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smtClean="0"/>
                  <a:t>?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By symmetry of the circle,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has </a:t>
                </a:r>
                <a:r>
                  <a:rPr lang="en-US" sz="1800" b="1" dirty="0" smtClean="0"/>
                  <a:t>identical probability distribution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ym typeface="Wingdings" pitchFamily="2" charset="2"/>
                  </a:rPr>
                  <a:t> </a:t>
                </a:r>
                <a:r>
                  <a:rPr lang="en-US" sz="1800" b="1" dirty="0" smtClean="0"/>
                  <a:t>E</a:t>
                </a:r>
                <a:r>
                  <a:rPr lang="en-US" sz="1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]=</a:t>
                </a:r>
                <a:r>
                  <a:rPr lang="en-US" sz="1800" b="1" dirty="0"/>
                  <a:t>E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]</a:t>
                </a:r>
                <a:r>
                  <a:rPr lang="en-US" sz="1800" dirty="0" smtClean="0"/>
                  <a:t>= … = </a:t>
                </a:r>
                <a:r>
                  <a:rPr lang="en-US" sz="1800" b="1" dirty="0" smtClean="0"/>
                  <a:t>E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]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/>
                  <a:t>E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]</a:t>
                </a:r>
                <a:r>
                  <a:rPr lang="en-US" sz="1800" dirty="0" smtClean="0"/>
                  <a:t>= ??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 </a:t>
                </a:r>
                <a:r>
                  <a:rPr lang="en-US" sz="1800" b="1" dirty="0"/>
                  <a:t>E</a:t>
                </a:r>
                <a:r>
                  <a:rPr lang="en-US" sz="18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]=</a:t>
                </a:r>
                <a:r>
                  <a:rPr lang="en-US" sz="1800" dirty="0" smtClean="0"/>
                  <a:t> ??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  <a:blipFill rotWithShape="1">
                <a:blip r:embed="rId2"/>
                <a:stretch>
                  <a:fillRect l="-741" t="-616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124200" y="2133600"/>
            <a:ext cx="28956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21336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8194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38100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41910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00600" y="4846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13314" y="3921817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35509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0" y="30175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80357" y="2287786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0" y="1927860"/>
            <a:ext cx="0" cy="3581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851072" y="1710928"/>
            <a:ext cx="3567368" cy="3188732"/>
            <a:chOff x="2872843" y="1764268"/>
            <a:chExt cx="3567368" cy="3188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43600" y="3135868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3135868"/>
                  <a:ext cx="4966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585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867400" y="3974068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974068"/>
                  <a:ext cx="49661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34000" y="4583668"/>
                  <a:ext cx="496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4583668"/>
                  <a:ext cx="49661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585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038600" y="1764268"/>
                  <a:ext cx="5107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764268"/>
                  <a:ext cx="51071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1428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72843" y="2351008"/>
                  <a:ext cx="730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843" y="2351008"/>
                  <a:ext cx="73032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0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Arc 33"/>
          <p:cNvSpPr/>
          <p:nvPr/>
        </p:nvSpPr>
        <p:spPr>
          <a:xfrm rot="8728041">
            <a:off x="3472638" y="2946916"/>
            <a:ext cx="1995226" cy="1849483"/>
          </a:xfrm>
          <a:prstGeom prst="arc">
            <a:avLst>
              <a:gd name="adj1" fmla="val 18163658"/>
              <a:gd name="adj2" fmla="val 20993526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105400" y="2090057"/>
            <a:ext cx="990600" cy="707572"/>
            <a:chOff x="5105400" y="2090057"/>
            <a:chExt cx="990600" cy="707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96120" y="2133600"/>
                  <a:ext cx="499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120" y="2133600"/>
                  <a:ext cx="49988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34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Freeform 34"/>
            <p:cNvSpPr/>
            <p:nvPr/>
          </p:nvSpPr>
          <p:spPr>
            <a:xfrm>
              <a:off x="5105400" y="2090057"/>
              <a:ext cx="870857" cy="707572"/>
            </a:xfrm>
            <a:custGeom>
              <a:avLst/>
              <a:gdLst>
                <a:gd name="connsiteX0" fmla="*/ 0 w 772886"/>
                <a:gd name="connsiteY0" fmla="*/ 0 h 707572"/>
                <a:gd name="connsiteX1" fmla="*/ 468086 w 772886"/>
                <a:gd name="connsiteY1" fmla="*/ 272143 h 707572"/>
                <a:gd name="connsiteX2" fmla="*/ 772886 w 772886"/>
                <a:gd name="connsiteY2" fmla="*/ 707572 h 70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886" h="707572">
                  <a:moveTo>
                    <a:pt x="0" y="0"/>
                  </a:moveTo>
                  <a:cubicBezTo>
                    <a:pt x="169636" y="77107"/>
                    <a:pt x="339272" y="154214"/>
                    <a:pt x="468086" y="272143"/>
                  </a:cubicBezTo>
                  <a:cubicBezTo>
                    <a:pt x="596900" y="390072"/>
                    <a:pt x="684893" y="548822"/>
                    <a:pt x="772886" y="70757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0" y="5715000"/>
            <a:ext cx="28886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4000" y="6062246"/>
                <a:ext cx="566502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1/</m:t>
                      </m:r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062246"/>
                <a:ext cx="566502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r="-752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191000" y="5334000"/>
            <a:ext cx="2971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8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4" grpId="0" animBg="1"/>
      <p:bldP spid="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Transforming </a:t>
            </a:r>
            <a:r>
              <a:rPr lang="en-US" sz="3200" b="1" dirty="0" smtClean="0"/>
              <a:t>a </a:t>
            </a:r>
            <a:r>
              <a:rPr lang="en-US" sz="3200" b="1" dirty="0" smtClean="0">
                <a:solidFill>
                  <a:srgbClr val="00B050"/>
                </a:solidFill>
              </a:rPr>
              <a:t>line segment </a:t>
            </a:r>
            <a:r>
              <a:rPr lang="en-US" sz="3200" b="1" dirty="0" smtClean="0"/>
              <a:t>to a </a:t>
            </a:r>
            <a:r>
              <a:rPr lang="en-US" sz="3200" b="1" dirty="0" smtClean="0">
                <a:solidFill>
                  <a:srgbClr val="00B050"/>
                </a:solidFill>
              </a:rPr>
              <a:t>circle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dirty="0" smtClean="0"/>
              <a:t>(just a different perspective)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124200" y="2133600"/>
            <a:ext cx="28956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3526971" y="2438400"/>
            <a:ext cx="2133600" cy="655320"/>
          </a:xfrm>
          <a:prstGeom prst="curvedDownArrow">
            <a:avLst>
              <a:gd name="adj1" fmla="val 13425"/>
              <a:gd name="adj2" fmla="val 40804"/>
              <a:gd name="adj3" fmla="val 27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2057400"/>
            <a:ext cx="152400" cy="106680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4114800" y="5029200"/>
            <a:ext cx="914400" cy="3810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71600" y="5486400"/>
            <a:ext cx="6705600" cy="152400"/>
            <a:chOff x="1371600" y="5486400"/>
            <a:chExt cx="6705600" cy="152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71600" y="5562600"/>
              <a:ext cx="6705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1600" y="54864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77200" y="54864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Line Callout 1 4"/>
          <p:cNvSpPr/>
          <p:nvPr/>
        </p:nvSpPr>
        <p:spPr>
          <a:xfrm>
            <a:off x="6705600" y="1524000"/>
            <a:ext cx="2057400" cy="1242060"/>
          </a:xfrm>
          <a:prstGeom prst="borderCallout1">
            <a:avLst>
              <a:gd name="adj1" fmla="val 50684"/>
              <a:gd name="adj2" fmla="val -1031"/>
              <a:gd name="adj3" fmla="val 45709"/>
              <a:gd name="adj4" fmla="val -97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knot formed by joining the ends of the line segment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172200" y="2895600"/>
            <a:ext cx="2743200" cy="1295400"/>
          </a:xfrm>
          <a:prstGeom prst="cloudCallout">
            <a:avLst>
              <a:gd name="adj1" fmla="val 39137"/>
              <a:gd name="adj2" fmla="val 7913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Give the </a:t>
            </a:r>
            <a:r>
              <a:rPr lang="en-US" sz="1600" b="1" dirty="0" smtClean="0">
                <a:solidFill>
                  <a:schemeClr val="tx1"/>
                </a:solidFill>
              </a:rPr>
              <a:t>knot</a:t>
            </a:r>
            <a:r>
              <a:rPr lang="en-US" sz="1600" dirty="0" smtClean="0">
                <a:solidFill>
                  <a:schemeClr val="tx1"/>
                </a:solidFill>
              </a:rPr>
              <a:t> a uniformly random rotation around the circle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0.08698 1.11111E-6 0.15833 0.09259 0.15833 0.20694 C 0.15833 0.32153 0.08698 0.41458 0 0.41458 C -0.08733 0.41458 -0.15833 0.32153 -0.15833 0.20694 C -0.15833 0.09259 -0.08733 1.11111E-6 0 1.11111E-6 Z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11" grpId="2" animBg="1"/>
      <p:bldP spid="2" grpId="0" animBg="1"/>
      <p:bldP spid="2" grpId="1" animBg="1"/>
      <p:bldP spid="5" grpId="0" animBg="1"/>
      <p:bldP spid="5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Transforming </a:t>
            </a:r>
            <a:r>
              <a:rPr lang="en-US" sz="3200" b="1" dirty="0"/>
              <a:t>a </a:t>
            </a:r>
            <a:r>
              <a:rPr lang="en-US" sz="3200" b="1" dirty="0">
                <a:solidFill>
                  <a:srgbClr val="00B050"/>
                </a:solidFill>
              </a:rPr>
              <a:t>line segment </a:t>
            </a:r>
            <a:r>
              <a:rPr lang="en-US" sz="3200" b="1" dirty="0"/>
              <a:t>to a </a:t>
            </a:r>
            <a:r>
              <a:rPr lang="en-US" sz="3200" b="1" dirty="0">
                <a:solidFill>
                  <a:srgbClr val="00B050"/>
                </a:solidFill>
              </a:rPr>
              <a:t>circle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dirty="0"/>
              <a:t>(just a different perspective)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itchFamily="2" charset="2"/>
                  </a:rPr>
                  <a:t>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Selecting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points </a:t>
                </a:r>
                <a:r>
                  <a:rPr lang="en-US" sz="2000" dirty="0" smtClean="0"/>
                  <a:t>randomly uniformly on </a:t>
                </a:r>
                <a:r>
                  <a:rPr lang="en-US" sz="2000" dirty="0" smtClean="0"/>
                  <a:t>a unit line  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Selecting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points </a:t>
                </a:r>
                <a:r>
                  <a:rPr lang="en-US" sz="2000" dirty="0" smtClean="0"/>
                  <a:t>randomly uniformly on </a:t>
                </a:r>
                <a:r>
                  <a:rPr lang="en-US" sz="2000" dirty="0" smtClean="0"/>
                  <a:t>a unit circle.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741" t="-625" b="-7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124200" y="2133600"/>
            <a:ext cx="2895600" cy="281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21336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8194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38100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91200" y="419100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800600" y="4846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13314" y="3921817"/>
            <a:ext cx="152400" cy="106680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35509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0" y="30175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80357" y="2287786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0" y="1927860"/>
            <a:ext cx="0" cy="3581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026229" y="1710928"/>
            <a:ext cx="3392211" cy="3188732"/>
            <a:chOff x="3048000" y="1764268"/>
            <a:chExt cx="3392211" cy="3188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43600" y="3135868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3135868"/>
                  <a:ext cx="4966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585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867400" y="3974068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974068"/>
                  <a:ext cx="49661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34000" y="4583668"/>
                  <a:ext cx="496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4583668"/>
                  <a:ext cx="49661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585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038600" y="1764268"/>
                  <a:ext cx="730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764268"/>
                  <a:ext cx="73032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48000" y="2209800"/>
                  <a:ext cx="510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2209800"/>
                  <a:ext cx="51071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1547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Arc 33"/>
          <p:cNvSpPr/>
          <p:nvPr/>
        </p:nvSpPr>
        <p:spPr>
          <a:xfrm rot="8728041">
            <a:off x="3472638" y="2946916"/>
            <a:ext cx="1995226" cy="1849483"/>
          </a:xfrm>
          <a:prstGeom prst="arc">
            <a:avLst>
              <a:gd name="adj1" fmla="val 18163658"/>
              <a:gd name="adj2" fmla="val 20993526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96120" y="2133600"/>
                <a:ext cx="499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120" y="2133600"/>
                <a:ext cx="49988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34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qual 1"/>
          <p:cNvSpPr/>
          <p:nvPr/>
        </p:nvSpPr>
        <p:spPr>
          <a:xfrm>
            <a:off x="4114800" y="5638800"/>
            <a:ext cx="914400" cy="3048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Callout 1 23"/>
          <p:cNvSpPr/>
          <p:nvPr/>
        </p:nvSpPr>
        <p:spPr>
          <a:xfrm>
            <a:off x="304800" y="3710940"/>
            <a:ext cx="2286000" cy="819388"/>
          </a:xfrm>
          <a:prstGeom prst="borderCallout1">
            <a:avLst>
              <a:gd name="adj1" fmla="val 48097"/>
              <a:gd name="adj2" fmla="val 101244"/>
              <a:gd name="adj3" fmla="val 36676"/>
              <a:gd name="adj4" fmla="val 1233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First uniformly random point is the </a:t>
            </a:r>
            <a:r>
              <a:rPr lang="en-US" b="1" dirty="0" smtClean="0">
                <a:solidFill>
                  <a:schemeClr val="tx1"/>
                </a:solidFill>
              </a:rPr>
              <a:t>knot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loud Callout 28"/>
              <p:cNvSpPr/>
              <p:nvPr/>
            </p:nvSpPr>
            <p:spPr>
              <a:xfrm>
                <a:off x="76200" y="2145574"/>
                <a:ext cx="2743200" cy="1295400"/>
              </a:xfrm>
              <a:prstGeom prst="cloudCallout">
                <a:avLst>
                  <a:gd name="adj1" fmla="val -35863"/>
                  <a:gd name="adj2" fmla="val 6317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The next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points are the usual points on the line segment.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45574"/>
                <a:ext cx="2743200" cy="1295400"/>
              </a:xfrm>
              <a:prstGeom prst="cloudCallout">
                <a:avLst>
                  <a:gd name="adj1" fmla="val -35863"/>
                  <a:gd name="adj2" fmla="val 63170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65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4" grpId="0" animBg="1"/>
      <p:bldP spid="23" grpId="0"/>
      <p:bldP spid="2" grpId="0" animBg="1"/>
      <p:bldP spid="24" grpId="0" animBg="1"/>
      <p:bldP spid="24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3000" y="3962400"/>
            <a:ext cx="7235886" cy="445532"/>
            <a:chOff x="1143000" y="3962400"/>
            <a:chExt cx="7235886" cy="445532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3962400"/>
              <a:ext cx="7235886" cy="445532"/>
              <a:chOff x="1143000" y="3962400"/>
              <a:chExt cx="7235886" cy="44553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447800" y="4158734"/>
                <a:ext cx="6705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143000" y="40386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77200" y="3962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4478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534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 have got the answer of the problem</a:t>
            </a:r>
            <a:br>
              <a:rPr lang="en-US" sz="3200" b="1" dirty="0" smtClean="0"/>
            </a:br>
            <a:r>
              <a:rPr lang="en-US" sz="2400" dirty="0" smtClean="0">
                <a:solidFill>
                  <a:srgbClr val="7030A0"/>
                </a:solidFill>
              </a:rPr>
              <a:t>(without any knowledge of continuous probability theory)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What is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b="1" dirty="0" smtClean="0"/>
                  <a:t> ?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 algn="ctr">
                  <a:buNone/>
                </a:pP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]  =  …  =  </a:t>
                </a:r>
                <a:r>
                  <a:rPr lang="en-US" sz="2000" b="1" dirty="0" smtClean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  <a:r>
                  <a:rPr lang="en-US" sz="2000" dirty="0" smtClean="0"/>
                  <a:t>  =  …  =  </a:t>
                </a:r>
                <a:r>
                  <a:rPr lang="en-US" sz="2000" b="1" dirty="0" smtClean="0"/>
                  <a:t>E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  <a:r>
                  <a:rPr lang="en-US" sz="20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3770589" y="4114800"/>
            <a:ext cx="4526222" cy="457200"/>
            <a:chOff x="3770589" y="4114800"/>
            <a:chExt cx="4526222" cy="45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70589" y="4191000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589" y="4191000"/>
                  <a:ext cx="49661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333" r="-1604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43400" y="4202668"/>
                  <a:ext cx="496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4202668"/>
                  <a:ext cx="49661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66483" y="4114800"/>
                  <a:ext cx="7303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483" y="4114800"/>
                  <a:ext cx="7303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08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37272" y="4114800"/>
                  <a:ext cx="510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272" y="4114800"/>
                  <a:ext cx="51071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547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/>
          <p:cNvSpPr/>
          <p:nvPr/>
        </p:nvSpPr>
        <p:spPr>
          <a:xfrm>
            <a:off x="22860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814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056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3152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447800" y="4202668"/>
            <a:ext cx="914400" cy="369332"/>
            <a:chOff x="1447800" y="4202668"/>
            <a:chExt cx="9144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709920" y="4202668"/>
                  <a:ext cx="499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920" y="4202668"/>
                  <a:ext cx="49988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325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>
              <a:off x="1447800" y="422148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438400" y="4202668"/>
            <a:ext cx="1219200" cy="369332"/>
            <a:chOff x="2438400" y="4202668"/>
            <a:chExt cx="12192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79989" y="4202668"/>
                  <a:ext cx="496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89" y="4202668"/>
                  <a:ext cx="49661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585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/>
            <p:nvPr/>
          </p:nvCxnSpPr>
          <p:spPr>
            <a:xfrm>
              <a:off x="2438400" y="4221480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430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772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963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2574</Words>
  <Application>Microsoft Office PowerPoint</Application>
  <PresentationFormat>On-screen Show (4:3)</PresentationFormat>
  <Paragraphs>455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Randomized Algorithms CS648 </vt:lpstr>
      <vt:lpstr>Overview of the Lecture</vt:lpstr>
      <vt:lpstr>An inspirational problem from continuous probability</vt:lpstr>
      <vt:lpstr>PowerPoint Presentation</vt:lpstr>
      <vt:lpstr>Sampling points on a line segment</vt:lpstr>
      <vt:lpstr>Sampling points on a Circle (of circumference 1)</vt:lpstr>
      <vt:lpstr>Transforming a line segment to a circle (just a different perspective)</vt:lpstr>
      <vt:lpstr>Transforming a line segment to a circle (just a different perspective)</vt:lpstr>
      <vt:lpstr>We have got the answer of the problem (without any knowledge of continuous probability theory)</vt:lpstr>
      <vt:lpstr>PowerPoint Presentation</vt:lpstr>
      <vt:lpstr>Estimating the number of  Balls in a BAG</vt:lpstr>
      <vt:lpstr>Estimating the number of Balls in a BAG</vt:lpstr>
      <vt:lpstr>Estimating the number of Balls in a BAG</vt:lpstr>
      <vt:lpstr>Estimating the number of Balls in a BAG</vt:lpstr>
      <vt:lpstr>How good is the estimate ?</vt:lpstr>
      <vt:lpstr>Multiple samplings to  improve accuracy and reduce error probability</vt:lpstr>
      <vt:lpstr>A better algorithm for  estimating the number of balls:</vt:lpstr>
      <vt:lpstr>Question: What is P(N ̂ &lt;N/2) ?</vt:lpstr>
      <vt:lpstr>Final result</vt:lpstr>
      <vt:lpstr>Randomized framework for  estimating a parameter</vt:lpstr>
      <vt:lpstr>Estimating the size of  Transitive Closure of a Directed Graph</vt:lpstr>
      <vt:lpstr>Estimating size of Transitive Closure of  a Directed Graph</vt:lpstr>
      <vt:lpstr>Estimating size of Transitive Closure of  a Directed Graph</vt:lpstr>
      <vt:lpstr>Estimating size of Transitive Closure of  a Directed Graph</vt:lpstr>
      <vt:lpstr>Randomized Monte Carlo Algorithm for  estimating the size of transitive closure of directed graph</vt:lpstr>
      <vt:lpstr>MIN-Label Problem</vt:lpstr>
      <vt:lpstr>MIN-Label Problem</vt:lpstr>
      <vt:lpstr>MIN-Label Problem</vt:lpstr>
      <vt:lpstr>Inference from the inspirational problem</vt:lpstr>
      <vt:lpstr>Randomized Monte Carlo algorithm  for estimating the size of  Transitive Closure of a Directed Graph</vt:lpstr>
      <vt:lpstr>PowerPoint Presentation</vt:lpstr>
      <vt:lpstr>PowerPoint Presentation</vt:lpstr>
      <vt:lpstr>PowerPoint Presentation</vt:lpstr>
      <vt:lpstr>Estimating size of Transitive Closure of  a Directed Graph</vt:lpstr>
      <vt:lpstr>Estimating size of Transitive Closure of  a Directed Graph</vt:lpstr>
      <vt:lpstr>PowerPoint Presentation</vt:lpstr>
      <vt:lpstr>Estimating size of Transitive Closure of  a Directed Graph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Algorithms CS648</dc:title>
  <dc:creator>Surender Baswana</dc:creator>
  <cp:lastModifiedBy>Surender Baswana</cp:lastModifiedBy>
  <cp:revision>79</cp:revision>
  <dcterms:created xsi:type="dcterms:W3CDTF">2013-08-23T04:10:57Z</dcterms:created>
  <dcterms:modified xsi:type="dcterms:W3CDTF">2013-08-26T06:33:27Z</dcterms:modified>
</cp:coreProperties>
</file>