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  <p:sldId id="262" r:id="rId7"/>
    <p:sldId id="25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1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7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0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90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37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4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3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3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3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8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FCEB3-2602-4D06-B9B8-58950834D6AD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46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FCEB3-2602-4D06-B9B8-58950834D6AD}" type="datetimeFigureOut">
              <a:rPr lang="en-US" smtClean="0"/>
              <a:t>8/23/2013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7BA18-A586-4AF4-955B-9203AC8317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2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82000" cy="14668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Algorithms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 smtClean="0">
                <a:solidFill>
                  <a:srgbClr val="002060"/>
                </a:solidFill>
              </a:rPr>
              <a:t>CS648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495800"/>
            <a:ext cx="7086600" cy="182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Lecture </a:t>
            </a:r>
            <a:r>
              <a:rPr lang="en-US" sz="2400" b="1" dirty="0" smtClean="0">
                <a:solidFill>
                  <a:srgbClr val="C00000"/>
                </a:solidFill>
              </a:rPr>
              <a:t>8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Tools for bounding deviation of a random variable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Markov’s Inequality </a:t>
            </a:r>
          </a:p>
          <a:p>
            <a:pPr marL="342900" indent="-3429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b="1" dirty="0" err="1" smtClean="0">
                <a:solidFill>
                  <a:srgbClr val="002060"/>
                </a:solidFill>
              </a:rPr>
              <a:t>Chernoff</a:t>
            </a:r>
            <a:r>
              <a:rPr lang="en-US" sz="2400" b="1" dirty="0" smtClean="0">
                <a:solidFill>
                  <a:srgbClr val="002060"/>
                </a:solidFill>
              </a:rPr>
              <a:t> Bound</a:t>
            </a: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F4FD3-5535-4BD2-8147-A67FFD5F22D1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885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Markov</a:t>
            </a:r>
            <a:r>
              <a:rPr lang="en-US" sz="2000" dirty="0" smtClean="0"/>
              <a:t>’s Inequality and </a:t>
            </a:r>
            <a:r>
              <a:rPr lang="en-US" sz="2000" b="1" dirty="0" err="1" smtClean="0"/>
              <a:t>Chernoff</a:t>
            </a:r>
            <a:r>
              <a:rPr lang="en-US" sz="2000" dirty="0" smtClean="0"/>
              <a:t> bound were stated and proved in this lecture class in an interactive manner providing all intuition and reasoning for each step of the proof.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8512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Markov’s Inequality</a:t>
            </a:r>
            <a:endParaRPr lang="en-US" sz="36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Theorem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: </a:t>
                </a:r>
                <a:r>
                  <a:rPr lang="en-US" sz="2000" dirty="0" smtClean="0"/>
                  <a:t>Suppose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𝑿</m:t>
                    </m:r>
                    <m:r>
                      <a:rPr lang="en-US" sz="2000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000" b="0" i="0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is a random variable defined </a:t>
                </a:r>
                <a:r>
                  <a:rPr lang="en-US" sz="2000" dirty="0" smtClean="0"/>
                  <a:t>over a probability space </a:t>
                </a:r>
                <a:r>
                  <a:rPr lang="en-US" sz="2000" b="1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𝛀</m:t>
                    </m:r>
                  </m:oMath>
                </a14:m>
                <a:r>
                  <a:rPr lang="en-US" sz="2000" b="1" dirty="0" smtClean="0"/>
                  <a:t>,P)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such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𝑿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l-GR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ω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) </m:t>
                    </m:r>
                  </m:oMath>
                </a14:m>
                <a:r>
                  <a:rPr lang="en-US" sz="2000" dirty="0" smtClean="0">
                    <a:latin typeface="Cambria Math"/>
                    <a:ea typeface="Cambria Math"/>
                  </a:rPr>
                  <a:t>≥ 0 </a:t>
                </a:r>
                <a:r>
                  <a:rPr lang="en-US" sz="2000" dirty="0" smtClean="0"/>
                  <a:t>for each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ω</m:t>
                    </m:r>
                    <m:r>
                      <a:rPr lang="el-GR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l-GR" sz="2000" dirty="0" smtClean="0"/>
                  <a:t>ϵ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𝛀</m:t>
                    </m:r>
                  </m:oMath>
                </a14:m>
                <a:r>
                  <a:rPr lang="en-US" sz="2000" dirty="0" smtClean="0"/>
                  <a:t>. Then for any positive real number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𝒂</m:t>
                    </m:r>
                  </m:oMath>
                </a14:m>
                <a:r>
                  <a:rPr lang="en-US" sz="2000" dirty="0" smtClean="0"/>
                  <a:t>,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then </a:t>
                </a:r>
                <a:endParaRPr lang="en-US" sz="2000" dirty="0" smtClean="0"/>
              </a:p>
              <a:p>
                <a:pPr marL="0" indent="0" algn="ctr">
                  <a:buNone/>
                </a:pPr>
                <a:r>
                  <a:rPr lang="en-US" sz="2000" b="1" dirty="0"/>
                  <a:t>P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𝑿</m:t>
                    </m:r>
                    <m:r>
                      <m:rPr>
                        <m:nor/>
                      </m:rPr>
                      <a:rPr lang="en-US" sz="2000" b="1" dirty="0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𝒂</m:t>
                    </m:r>
                  </m:oMath>
                </a14:m>
                <a:r>
                  <a:rPr lang="en-US" sz="2000" dirty="0" smtClean="0"/>
                  <a:t>) </a:t>
                </a:r>
                <a:r>
                  <a:rPr lang="en-US" sz="2000" dirty="0"/>
                  <a:t>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𝑬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[</m:t>
                        </m:r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𝑿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]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𝒂</m:t>
                        </m:r>
                      </m:den>
                    </m:f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002060"/>
                    </a:solidFill>
                  </a:rPr>
                  <a:t>Important points:</a:t>
                </a:r>
              </a:p>
              <a:p>
                <a:r>
                  <a:rPr lang="en-US" sz="1800" dirty="0" smtClean="0"/>
                  <a:t>Applied only for a </a:t>
                </a:r>
                <a:r>
                  <a:rPr lang="en-US" sz="1800" b="1" dirty="0" smtClean="0"/>
                  <a:t>nonnegative</a:t>
                </a:r>
                <a:r>
                  <a:rPr lang="en-US" sz="1800" dirty="0" smtClean="0"/>
                  <a:t> random variable.</a:t>
                </a:r>
              </a:p>
              <a:p>
                <a:r>
                  <a:rPr lang="en-US" sz="1800" dirty="0" smtClean="0"/>
                  <a:t>Makes sense only for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𝒂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lang="en-US" sz="18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𝑬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[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𝑿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]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r>
                  <a:rPr lang="en-US" sz="1800" dirty="0" smtClean="0"/>
                  <a:t>Applied only for getting a bound of the probability of “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𝑿</m:t>
                    </m:r>
                    <m:r>
                      <m:rPr>
                        <m:nor/>
                      </m:rPr>
                      <a:rPr lang="en-US" sz="1800" b="1" dirty="0" smtClean="0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𝒂</m:t>
                    </m:r>
                  </m:oMath>
                </a14:m>
                <a:r>
                  <a:rPr lang="en-US" sz="1800" dirty="0" smtClean="0"/>
                  <a:t>” , (</a:t>
                </a:r>
                <a:r>
                  <a:rPr lang="en-US" sz="1800" b="1" dirty="0" smtClean="0"/>
                  <a:t>can’t</a:t>
                </a:r>
                <a:r>
                  <a:rPr lang="en-US" sz="1800" dirty="0" smtClean="0"/>
                  <a:t> be used for “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𝑿</m:t>
                    </m:r>
                    <m:r>
                      <a:rPr lang="en-US" sz="1800" b="1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𝒂</m:t>
                    </m:r>
                  </m:oMath>
                </a14:m>
                <a:r>
                  <a:rPr lang="en-US" sz="1800" dirty="0" smtClean="0"/>
                  <a:t>”)</a:t>
                </a:r>
              </a:p>
              <a:p>
                <a:r>
                  <a:rPr lang="en-US" sz="1800" dirty="0" smtClean="0"/>
                  <a:t>gives very large bound and so </a:t>
                </a:r>
                <a:r>
                  <a:rPr lang="en-US" sz="1800" b="1" dirty="0" smtClean="0"/>
                  <a:t>not useful most of the times.</a:t>
                </a:r>
              </a:p>
              <a:p>
                <a:r>
                  <a:rPr lang="en-US" sz="1800" dirty="0" smtClean="0"/>
                  <a:t>Plays a key role in proving other stronger inequalities (</a:t>
                </a:r>
                <a:r>
                  <a:rPr lang="en-US" sz="1800" b="1" dirty="0" err="1" smtClean="0"/>
                  <a:t>Chernoff</a:t>
                </a:r>
                <a:r>
                  <a:rPr lang="en-US" sz="1800" dirty="0" smtClean="0"/>
                  <a:t> bound, </a:t>
                </a:r>
                <a:r>
                  <a:rPr lang="en-US" sz="1800" b="1" dirty="0" err="1" smtClean="0"/>
                  <a:t>Chebyshev</a:t>
                </a:r>
                <a:r>
                  <a:rPr lang="en-US" sz="1800" dirty="0" err="1" smtClean="0"/>
                  <a:t>’s</a:t>
                </a:r>
                <a:r>
                  <a:rPr lang="en-US" sz="1800" dirty="0" smtClean="0"/>
                  <a:t> Inequality)</a:t>
                </a:r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8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</a:rPr>
              <a:t>Chernoff’s</a:t>
            </a:r>
            <a:r>
              <a:rPr lang="en-US" b="1" dirty="0" smtClean="0">
                <a:solidFill>
                  <a:srgbClr val="7030A0"/>
                </a:solidFill>
              </a:rPr>
              <a:t> Bound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Theorem (a): </a:t>
                </a:r>
                <a:r>
                  <a:rPr lang="en-US" sz="2000" dirty="0" smtClean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𝒏</m:t>
                        </m:r>
                      </m:sub>
                    </m:sSub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be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smtClean="0"/>
                  <a:t>independent </a:t>
                </a:r>
                <a:r>
                  <a:rPr lang="en-US" sz="2000" b="1" dirty="0" smtClean="0"/>
                  <a:t>Bernoulli</a:t>
                </a:r>
                <a:r>
                  <a:rPr lang="en-US" sz="2000" dirty="0" smtClean="0"/>
                  <a:t> random variables with parameters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,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, that is,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 smtClean="0"/>
                  <a:t> takes value 1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 smtClean="0"/>
                  <a:t> and 0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 smtClean="0"/>
                  <a:t>. Let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𝑿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𝝁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𝑬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[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𝑿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]=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sub>
                      <m:sup/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 smtClean="0"/>
                  <a:t>.  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For any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  <m:r>
                      <a:rPr lang="en-US" sz="2000" b="1" i="1" smtClean="0">
                        <a:latin typeface="Cambria Math"/>
                      </a:rPr>
                      <m:t>&gt;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en-US" sz="2000" dirty="0" smtClean="0"/>
                  <a:t>, </a:t>
                </a:r>
                <a:endParaRPr lang="en-US" sz="2000" b="1" i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latin typeface="Cambria Math"/>
                        </a:rPr>
                        <m:t>𝐏</m:t>
                      </m:r>
                      <m:d>
                        <m:d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𝑿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≥</m:t>
                          </m:r>
                          <m:d>
                            <m:d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𝜹</m:t>
                              </m:r>
                            </m:e>
                          </m:d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</m:d>
                      <m:r>
                        <a:rPr lang="en-US" sz="2000" b="1" i="1" smtClean="0">
                          <a:latin typeface="Cambria Math"/>
                        </a:rPr>
                        <m:t>≤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b="1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1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en-US" sz="2000" b="1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𝜹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000" b="1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b="1" i="1" smtClean="0">
                                          <a:latin typeface="Cambria Math"/>
                                        </a:rPr>
                                        <m:t>(</m:t>
                                      </m:r>
                                      <m:r>
                                        <a:rPr lang="en-US" sz="2000" b="1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  <m:r>
                                        <a:rPr lang="en-US" sz="2000" b="1" i="1" smtClean="0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2000" b="1" i="1" smtClean="0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𝜹</m:t>
                                      </m:r>
                                      <m:r>
                                        <a:rPr lang="en-US" sz="2000" b="1" i="1" smtClean="0">
                                          <a:latin typeface="Cambria Math"/>
                                        </a:rPr>
                                        <m:t>)</m:t>
                                      </m:r>
                                    </m:e>
                                    <m:sup>
                                      <m:d>
                                        <m:dPr>
                                          <m:ctrlPr>
                                            <a:rPr lang="en-US" sz="2000" b="1" i="1" smtClean="0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b="1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</a:rPr>
                                            <m:t>𝟏</m:t>
                                          </m:r>
                                          <m:r>
                                            <a:rPr lang="en-US" sz="2000" b="1" i="1" smtClean="0">
                                              <a:latin typeface="Cambria Math"/>
                                            </a:rPr>
                                            <m:t>+</m:t>
                                          </m:r>
                                          <m:r>
                                            <a:rPr lang="en-US" sz="2000" b="1" i="1" smtClean="0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</a:rPr>
                                            <m:t>𝜹</m:t>
                                          </m:r>
                                        </m:e>
                                      </m:d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𝝁</m:t>
                          </m:r>
                        </m:sup>
                      </m:sSup>
                    </m:oMath>
                  </m:oMathPara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Alternate and more usable forms: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If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≥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𝒆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dirty="0" smtClean="0"/>
                  <a:t>    then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/>
                      </a:rPr>
                      <m:t>𝐏</m:t>
                    </m:r>
                    <m:d>
                      <m:d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latin typeface="Cambria Math"/>
                          </a:rPr>
                          <m:t>𝑿</m:t>
                        </m:r>
                        <m:r>
                          <a:rPr lang="en-US" sz="2000" b="1" i="1" smtClean="0">
                            <a:latin typeface="Cambria Math"/>
                          </a:rPr>
                          <m:t>≥</m:t>
                        </m:r>
                        <m:d>
                          <m:d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𝜹</m:t>
                            </m:r>
                          </m:e>
                        </m:d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𝝁</m:t>
                        </m:r>
                      </m:e>
                    </m:d>
                    <m:r>
                      <a:rPr lang="en-US" sz="2000" b="1" i="1" smtClean="0">
                        <a:latin typeface="Cambria Math"/>
                      </a:rPr>
                      <m:t>≤</m:t>
                    </m:r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e>
                      <m:sup>
                        <m:r>
                          <a:rPr lang="en-US" sz="2000" b="0" i="1" dirty="0" smtClean="0"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sz="20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0" i="1" dirty="0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𝜹</m:t>
                            </m:r>
                          </m:e>
                        </m:d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𝝁</m:t>
                        </m:r>
                      </m:sup>
                    </m:sSup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If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0&lt;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 &lt;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𝒆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dirty="0" smtClean="0"/>
                  <a:t>, then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/>
                      </a:rPr>
                      <m:t>𝐏</m:t>
                    </m:r>
                    <m:d>
                      <m:d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latin typeface="Cambria Math"/>
                          </a:rPr>
                          <m:t>𝑿</m:t>
                        </m:r>
                        <m:r>
                          <a:rPr lang="en-US" sz="2000" b="1" i="1" smtClean="0">
                            <a:latin typeface="Cambria Math"/>
                          </a:rPr>
                          <m:t>≥</m:t>
                        </m:r>
                        <m:d>
                          <m:d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𝜹</m:t>
                            </m:r>
                          </m:e>
                        </m:d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𝝁</m:t>
                        </m:r>
                      </m:e>
                    </m:d>
                    <m:r>
                      <a:rPr lang="en-US" sz="2000" b="1" i="1" smtClean="0">
                        <a:latin typeface="Cambria Math"/>
                      </a:rPr>
                      <m:t>≤</m:t>
                    </m:r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0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𝝁</m:t>
                        </m:r>
                        <m:sSup>
                          <m:sSupPr>
                            <m:ctrlPr>
                              <a:rPr lang="en-US" sz="20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𝜹</m:t>
                            </m:r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𝟒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519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1448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</a:rPr>
              <a:t>Chernoff’s</a:t>
            </a:r>
            <a:r>
              <a:rPr lang="en-US" b="1" dirty="0" smtClean="0">
                <a:solidFill>
                  <a:srgbClr val="7030A0"/>
                </a:solidFill>
              </a:rPr>
              <a:t> Bound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Theorem (b): </a:t>
                </a:r>
                <a:r>
                  <a:rPr lang="en-US" sz="2000" dirty="0" smtClean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𝒏</m:t>
                        </m:r>
                      </m:sub>
                    </m:sSub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be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smtClean="0"/>
                  <a:t>independent </a:t>
                </a:r>
                <a:r>
                  <a:rPr lang="en-US" sz="2000" b="1" dirty="0" smtClean="0"/>
                  <a:t>Bernoulli</a:t>
                </a:r>
                <a:r>
                  <a:rPr lang="en-US" sz="2000" dirty="0" smtClean="0"/>
                  <a:t> random variables with parameters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,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𝒏</m:t>
                        </m:r>
                      </m:sub>
                    </m:sSub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, that is,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𝑿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 smtClean="0"/>
                  <a:t> takes value 1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 smtClean="0"/>
                  <a:t> and 0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𝒑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 smtClean="0"/>
                  <a:t>. Let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𝑿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𝝁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𝑬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[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𝑿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]=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</m:sub>
                      <m:sup/>
                      <m:e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</a:rPr>
                              <m:t>𝒑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 smtClean="0"/>
                  <a:t>.  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For any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𝜹</m:t>
                    </m:r>
                    <m:r>
                      <a:rPr lang="en-US" sz="2000" b="1" i="1" smtClean="0">
                        <a:latin typeface="Cambria Math"/>
                      </a:rPr>
                      <m:t>&gt;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en-US" sz="2000" dirty="0" smtClean="0"/>
                  <a:t>, </a:t>
                </a:r>
                <a:endParaRPr lang="en-US" sz="2000" b="1" i="0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/>
                      </a:rPr>
                      <m:t>𝐏</m:t>
                    </m:r>
                    <m:d>
                      <m:d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latin typeface="Cambria Math"/>
                          </a:rPr>
                          <m:t>𝑿</m:t>
                        </m:r>
                        <m:r>
                          <a:rPr lang="en-US" sz="2000" b="1" i="1" smtClean="0">
                            <a:latin typeface="Cambria Math"/>
                          </a:rPr>
                          <m:t>≥</m:t>
                        </m:r>
                        <m:d>
                          <m:dPr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sz="2000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𝜹</m:t>
                            </m:r>
                          </m:e>
                        </m:d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𝝁</m:t>
                        </m:r>
                      </m:e>
                    </m:d>
                    <m:r>
                      <a:rPr lang="en-US" sz="2000" b="1" i="1" smtClean="0">
                        <a:latin typeface="Cambria Math"/>
                      </a:rPr>
                      <m:t>≤</m:t>
                    </m:r>
                  </m:oMath>
                </a14:m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0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𝝁</m:t>
                        </m:r>
                        <m:sSup>
                          <m:sSupPr>
                            <m:ctrlPr>
                              <a:rPr lang="en-US" sz="20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𝜹</m:t>
                            </m:r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20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519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6557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7030A0"/>
                </a:solidFill>
              </a:rPr>
              <a:t>Chernoff’s</a:t>
            </a:r>
            <a:r>
              <a:rPr lang="en-US" b="1" dirty="0" smtClean="0">
                <a:solidFill>
                  <a:srgbClr val="7030A0"/>
                </a:solidFill>
              </a:rPr>
              <a:t>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b="1" dirty="0" smtClean="0"/>
              <a:t>Where to use: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If given random variable </a:t>
            </a:r>
            <a:r>
              <a:rPr lang="en-US" sz="2000" b="1" dirty="0" smtClean="0"/>
              <a:t>X</a:t>
            </a:r>
            <a:r>
              <a:rPr lang="en-US" sz="2000" dirty="0" smtClean="0"/>
              <a:t> can be expressed as a sum of </a:t>
            </a:r>
            <a:r>
              <a:rPr lang="en-US" sz="2000" b="1" dirty="0" smtClean="0">
                <a:solidFill>
                  <a:srgbClr val="0070C0"/>
                </a:solidFill>
              </a:rPr>
              <a:t>n</a:t>
            </a:r>
            <a:r>
              <a:rPr lang="en-US" sz="2000" dirty="0" smtClean="0"/>
              <a:t> mutually </a:t>
            </a:r>
            <a:r>
              <a:rPr lang="en-US" sz="2000" u="sng" dirty="0" smtClean="0"/>
              <a:t>independent</a:t>
            </a:r>
            <a:r>
              <a:rPr lang="en-US" sz="2000" dirty="0" smtClean="0"/>
              <a:t> Bernoulli random variables.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263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Homework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 various problems till now, we used our knowledge of binomial coefficients, elementary probability theory and </a:t>
            </a:r>
            <a:r>
              <a:rPr lang="en-US" sz="2400" dirty="0" err="1" smtClean="0"/>
              <a:t>Stirling’s</a:t>
            </a:r>
            <a:r>
              <a:rPr lang="en-US" sz="2400" dirty="0" smtClean="0"/>
              <a:t> approximation for getting a bound on the probability of error or probability of deviation from average running time. Try to use </a:t>
            </a:r>
            <a:r>
              <a:rPr lang="en-US" sz="2400" dirty="0" err="1" smtClean="0"/>
              <a:t>Chernoff’s</a:t>
            </a:r>
            <a:r>
              <a:rPr lang="en-US" sz="2400" dirty="0" smtClean="0"/>
              <a:t> bound to analyze these problems.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633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575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Randomized Algorithms CS648 </vt:lpstr>
      <vt:lpstr>PowerPoint Presentation</vt:lpstr>
      <vt:lpstr>Markov’s Inequality</vt:lpstr>
      <vt:lpstr>Chernoff’s Bound</vt:lpstr>
      <vt:lpstr>Chernoff’s Bound</vt:lpstr>
      <vt:lpstr>Chernoff’s Bound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Randomized Algorithms CS648</dc:title>
  <dc:creator>Surender Baswana</dc:creator>
  <cp:lastModifiedBy>Surender Baswana</cp:lastModifiedBy>
  <cp:revision>12</cp:revision>
  <dcterms:created xsi:type="dcterms:W3CDTF">2013-08-23T04:10:57Z</dcterms:created>
  <dcterms:modified xsi:type="dcterms:W3CDTF">2013-08-23T06:51:35Z</dcterms:modified>
</cp:coreProperties>
</file>