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428" r:id="rId2"/>
    <p:sldId id="571" r:id="rId3"/>
    <p:sldId id="572" r:id="rId4"/>
    <p:sldId id="567" r:id="rId5"/>
    <p:sldId id="568" r:id="rId6"/>
    <p:sldId id="569" r:id="rId7"/>
    <p:sldId id="591" r:id="rId8"/>
    <p:sldId id="597" r:id="rId9"/>
    <p:sldId id="592" r:id="rId10"/>
    <p:sldId id="594" r:id="rId11"/>
    <p:sldId id="574" r:id="rId12"/>
    <p:sldId id="601" r:id="rId13"/>
    <p:sldId id="580" r:id="rId14"/>
    <p:sldId id="577" r:id="rId15"/>
    <p:sldId id="570" r:id="rId16"/>
    <p:sldId id="596" r:id="rId17"/>
    <p:sldId id="595" r:id="rId18"/>
    <p:sldId id="575" r:id="rId19"/>
    <p:sldId id="585" r:id="rId20"/>
    <p:sldId id="590" r:id="rId21"/>
    <p:sldId id="586" r:id="rId22"/>
    <p:sldId id="588" r:id="rId23"/>
    <p:sldId id="581" r:id="rId24"/>
    <p:sldId id="583" r:id="rId25"/>
    <p:sldId id="582" r:id="rId26"/>
    <p:sldId id="584" r:id="rId27"/>
    <p:sldId id="598" r:id="rId28"/>
    <p:sldId id="603" r:id="rId29"/>
    <p:sldId id="600" r:id="rId30"/>
    <p:sldId id="604" r:id="rId31"/>
    <p:sldId id="606" r:id="rId32"/>
    <p:sldId id="60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4676" autoAdjust="0"/>
  </p:normalViewPr>
  <p:slideViewPr>
    <p:cSldViewPr>
      <p:cViewPr>
        <p:scale>
          <a:sx n="85" d="100"/>
          <a:sy n="85" d="100"/>
        </p:scale>
        <p:origin x="-7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7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Two applications of </a:t>
            </a:r>
            <a:r>
              <a:rPr lang="en-US" sz="2400" b="1" dirty="0" smtClean="0">
                <a:solidFill>
                  <a:srgbClr val="7030A0"/>
                </a:solidFill>
              </a:rPr>
              <a:t>Union Theorem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Balls into Bin experiment : </a:t>
            </a:r>
            <a:r>
              <a:rPr lang="en-US" sz="2200" b="1" dirty="0" smtClean="0">
                <a:solidFill>
                  <a:srgbClr val="C00000"/>
                </a:solidFill>
              </a:rPr>
              <a:t>Maximum load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rgbClr val="002060"/>
                </a:solidFill>
              </a:rPr>
              <a:t>Randomized Quick Sort: </a:t>
            </a:r>
            <a:r>
              <a:rPr lang="en-US" sz="1900" b="1" dirty="0" smtClean="0">
                <a:solidFill>
                  <a:srgbClr val="C00000"/>
                </a:solidFill>
              </a:rPr>
              <a:t>Concentration of the running time</a:t>
            </a:r>
            <a:r>
              <a:rPr lang="en-US" sz="2600" b="1" dirty="0" smtClean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722313" y="1447800"/>
                <a:ext cx="7772400" cy="1362075"/>
              </a:xfrm>
            </p:spPr>
            <p:txBody>
              <a:bodyPr/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AIM: </a:t>
                </a:r>
                <a:r>
                  <a:rPr lang="en-US" sz="3600" dirty="0" smtClean="0"/>
                  <a:t>To show</a:t>
                </a:r>
                <a:br>
                  <a:rPr lang="en-US" sz="3600" dirty="0" smtClean="0"/>
                </a:br>
                <a:r>
                  <a:rPr lang="en-US" sz="36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/>
                  <a:t>)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3600" dirty="0" smtClean="0">
                    <a:solidFill>
                      <a:srgbClr val="0070C0"/>
                    </a:solidFill>
                  </a:rPr>
                </a:br>
                <a:r>
                  <a:rPr lang="en-US" sz="3600" dirty="0" smtClean="0"/>
                  <a:t>P</a:t>
                </a:r>
                <a:r>
                  <a:rPr lang="en-US" sz="36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 err="1"/>
                  <a:t>th</a:t>
                </a:r>
                <a:r>
                  <a:rPr lang="en-US" sz="2800" dirty="0"/>
                  <a:t> bin has at least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𝐜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𝐥𝐨𝐠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balls) </a:t>
                </a:r>
                <a:r>
                  <a:rPr lang="en-US" sz="2800" dirty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2313" y="1447800"/>
                <a:ext cx="7772400" cy="1362075"/>
              </a:xfrm>
              <a:blipFill rotWithShape="1">
                <a:blip r:embed="rId2"/>
                <a:stretch>
                  <a:fillRect t="-6726" b="-87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153400" cy="868362"/>
              </a:xfrm>
            </p:spPr>
            <p:txBody>
              <a:bodyPr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Calculating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smtClean="0"/>
                  <a:t>P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153400" cy="868362"/>
              </a:xfrm>
              <a:blipFill rotWithShape="1">
                <a:blip r:embed="rId2"/>
                <a:stretch>
                  <a:fillRect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]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th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bin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has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balls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(</m:t>
                                </m:r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box>
                                      <m:boxPr>
                                        <m:ctrlPr>
                                          <a:rPr lang="en-US" sz="18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box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solidFill>
                                      <a:srgbClr val="0070C0"/>
                                    </a:solidFill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 dirty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box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0070C0"/>
                                </a:solidFill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1600" i="1" dirty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nary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…(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!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</m:e>
                    </m:box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!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:r>
                  <a:rPr lang="en-US" sz="2000" dirty="0"/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200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 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=2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b>
                      <m:sup/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3"/>
                <a:stretch>
                  <a:fillRect l="-741" t="-9697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own Ribbon 1"/>
              <p:cNvSpPr/>
              <p:nvPr/>
            </p:nvSpPr>
            <p:spPr>
              <a:xfrm>
                <a:off x="3429000" y="3733800"/>
                <a:ext cx="5638800" cy="685800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Using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Stirling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’s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formula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!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Down Ribbo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733800"/>
                <a:ext cx="5638800" cy="685800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own Ribbon 5"/>
              <p:cNvSpPr/>
              <p:nvPr/>
            </p:nvSpPr>
            <p:spPr>
              <a:xfrm>
                <a:off x="4267200" y="4419600"/>
                <a:ext cx="3657600" cy="6888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Down Ribb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19600"/>
                <a:ext cx="3657600" cy="6888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4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2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Balls into Bins</a:t>
            </a: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balls are thrown randomly uniformly and independently into bins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then with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 smtClean="0"/>
                  <a:t>, maximum load of any bin will be </a:t>
                </a:r>
                <a:r>
                  <a:rPr lang="en-US" sz="2000" b="1" i="1" dirty="0"/>
                  <a:t>O</a:t>
                </a:r>
                <a:r>
                  <a:rPr lang="en-US" sz="2000" dirty="0"/>
                  <a:t>(</a:t>
                </a:r>
                <a:r>
                  <a:rPr lang="en-US" sz="2000" b="1" dirty="0"/>
                  <a:t>log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) balls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Note: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With slightly more careful calculation, it can be shown that the maximum load will be </a:t>
                </a:r>
                <a:r>
                  <a:rPr lang="en-US" sz="2000" b="1" i="1" dirty="0"/>
                  <a:t>O</a:t>
                </a:r>
                <a:r>
                  <a:rPr lang="en-US" sz="2000" dirty="0" smtClean="0"/>
                  <a:t>((</a:t>
                </a:r>
                <a:r>
                  <a:rPr lang="en-US" sz="2000" b="1" dirty="0" smtClean="0"/>
                  <a:t>log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)/</a:t>
                </a:r>
                <a:r>
                  <a:rPr lang="en-US" sz="2000" b="1" dirty="0" smtClean="0"/>
                  <a:t>log </a:t>
                </a:r>
                <a:r>
                  <a:rPr lang="en-US" sz="2000" b="1" dirty="0" err="1" smtClean="0"/>
                  <a:t>log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). 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Application 2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C00000"/>
                </a:solidFill>
              </a:rPr>
              <a:t>Union Theorem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3600" dirty="0" smtClean="0"/>
              <a:t>Randomized Quick sort:</a:t>
            </a:r>
            <a:r>
              <a:rPr lang="en-US" sz="3600" dirty="0" smtClean="0">
                <a:solidFill>
                  <a:srgbClr val="0070C0"/>
                </a:solidFill>
              </a:rPr>
              <a:t> 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The secret of its popularity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Concentration of </a:t>
            </a:r>
            <a:r>
              <a:rPr lang="en-US" sz="3600" b="1" dirty="0" smtClean="0"/>
              <a:t>Randomized </a:t>
            </a:r>
            <a:r>
              <a:rPr lang="en-US" sz="3600" b="1" dirty="0">
                <a:solidFill>
                  <a:srgbClr val="7030A0"/>
                </a:solidFill>
              </a:rPr>
              <a:t>Quick </a:t>
            </a:r>
            <a:r>
              <a:rPr lang="en-US" sz="3600" b="1" dirty="0" smtClean="0">
                <a:solidFill>
                  <a:srgbClr val="7030A0"/>
                </a:solidFill>
              </a:rPr>
              <a:t>Sort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/>
                  <a:t>random variable for the no. of comparisons during </a:t>
                </a:r>
                <a:r>
                  <a:rPr lang="en-US" sz="2000" b="1" dirty="0" smtClean="0"/>
                  <a:t>Randomized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Quick Sort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We know: 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dirty="0" smtClean="0"/>
                  <a:t>]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Our aim: 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/>
                  <a:t>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)   &lt;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For any constant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, we can find constants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such that the above inequality holds.</a:t>
                </a:r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We shall show that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  &lt;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1752600"/>
            <a:ext cx="7848608" cy="762000"/>
            <a:chOff x="304800" y="1981200"/>
            <a:chExt cx="7848608" cy="7620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ontent Placeholder 1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554903027"/>
                    </p:ext>
                  </p:extLst>
                </p:nvPr>
              </p:nvGraphicFramePr>
              <p:xfrm>
                <a:off x="685801" y="2362200"/>
                <a:ext cx="7467607" cy="3810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</a:tblGrid>
                    <a:tr h="381000"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" name="Content Placeholder 1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81234088"/>
                    </p:ext>
                  </p:extLst>
                </p:nvPr>
              </p:nvGraphicFramePr>
              <p:xfrm>
                <a:off x="685801" y="2362200"/>
                <a:ext cx="7467607" cy="3810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  <a:gridCol w="439271"/>
                    </a:tblGrid>
                    <a:tr h="381000"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  <a:tc>
                        <a:txBody>
                          <a:bodyPr/>
                          <a:lstStyle/>
                          <a:p>
                            <a:endParaRPr lang="en-US" sz="1300" dirty="0"/>
                          </a:p>
                        </a:txBody>
                        <a:tcPr marL="57150" marR="57150" marT="28575" marB="28575"/>
                      </a:tc>
                    </a:tr>
                  </a:tbl>
                </a:graphicData>
              </a:graphic>
            </p:graphicFrame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304800" y="23622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85800" y="1981200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dirty="0" smtClean="0"/>
                    <a:t>      …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981200"/>
                  <a:ext cx="79861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12214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701776" y="19812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776" y="1981200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031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13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Concentration of </a:t>
            </a:r>
            <a:r>
              <a:rPr lang="en-US" sz="3600" b="1" dirty="0" smtClean="0">
                <a:solidFill>
                  <a:srgbClr val="002060"/>
                </a:solidFill>
              </a:rPr>
              <a:t>Randomized </a:t>
            </a:r>
            <a:r>
              <a:rPr lang="en-US" sz="3600" b="1" dirty="0" smtClean="0">
                <a:solidFill>
                  <a:srgbClr val="7030A0"/>
                </a:solidFill>
              </a:rPr>
              <a:t>Quick </a:t>
            </a:r>
            <a:r>
              <a:rPr lang="en-US" sz="3600" b="1" dirty="0">
                <a:solidFill>
                  <a:srgbClr val="7030A0"/>
                </a:solidFill>
              </a:rPr>
              <a:t>S</a:t>
            </a:r>
            <a:r>
              <a:rPr lang="en-US" sz="3600" b="1" dirty="0" smtClean="0">
                <a:solidFill>
                  <a:srgbClr val="7030A0"/>
                </a:solidFill>
              </a:rPr>
              <a:t>ort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Tools </a:t>
            </a:r>
            <a:r>
              <a:rPr lang="en-US" sz="3600" b="1" dirty="0" smtClean="0">
                <a:solidFill>
                  <a:srgbClr val="C00000"/>
                </a:solidFill>
              </a:rPr>
              <a:t>needed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endParaRPr lang="en-US" sz="2000" b="1" u="sng" dirty="0" smtClean="0"/>
              </a:p>
              <a:p>
                <a:pPr marL="457200" indent="-457200">
                  <a:buAutoNum type="arabicPeriod"/>
                </a:pPr>
                <a:endParaRPr lang="en-US" sz="2000" b="1" u="sng" dirty="0"/>
              </a:p>
              <a:p>
                <a:pPr marL="457200" indent="-457200">
                  <a:buAutoNum type="arabicPeriod"/>
                </a:pPr>
                <a:r>
                  <a:rPr lang="en-US" sz="2000" b="1" u="sng" dirty="0" smtClean="0"/>
                  <a:t>Slightly  generalized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Union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theorem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Suppose </a:t>
                </a:r>
                <a:r>
                  <a:rPr lang="en-US" sz="2000" dirty="0"/>
                  <a:t>there is an event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defined over a probability space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𝛀</m:t>
                    </m:r>
                  </m:oMath>
                </a14:m>
                <a:r>
                  <a:rPr lang="en-US" sz="2000" b="1" dirty="0"/>
                  <a:t>,P)</a:t>
                </a:r>
                <a:r>
                  <a:rPr lang="en-US" sz="2000" dirty="0"/>
                  <a:t> such that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 </a:t>
                </a:r>
                <a:r>
                  <a:rPr lang="en-US" sz="1600" b="1" dirty="0" smtClean="0"/>
                  <a:t>=</a:t>
                </a:r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600" dirty="0"/>
                  <a:t> </a:t>
                </a:r>
                <a:r>
                  <a:rPr lang="en-US" sz="2000" dirty="0"/>
                  <a:t>, then </a:t>
                </a:r>
              </a:p>
              <a:p>
                <a:pPr marL="0" indent="0" algn="ctr">
                  <a:buNone/>
                </a:pP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>
                            <a:latin typeface="Cambria Math"/>
                          </a:rPr>
                          <m:t>  </m:t>
                        </m:r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2.</a:t>
                </a:r>
                <a:r>
                  <a:rPr lang="en-US" sz="2000" dirty="0" smtClean="0"/>
                  <a:t> Probability that we get less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/>
                  <a:t>HEADS</a:t>
                </a:r>
                <a:r>
                  <a:rPr lang="en-US" sz="2000" dirty="0" smtClean="0"/>
                  <a:t> during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tosses of a fair coin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3288268"/>
                <a:ext cx="304800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/>
                          <a:ea typeface="Cambria Math"/>
                        </a:rPr>
                        <m:t>⊆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88268"/>
                <a:ext cx="304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5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3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Randomized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QuickSort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The main </a:t>
            </a:r>
            <a:r>
              <a:rPr lang="en-US" sz="2400" b="1" dirty="0" smtClean="0">
                <a:solidFill>
                  <a:srgbClr val="00B050"/>
                </a:solidFill>
              </a:rPr>
              <a:t>difficulty and the way out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main difficulty in showing </a:t>
                </a: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:r>
                  <a:rPr lang="en-US" sz="2000" dirty="0" smtClean="0"/>
                  <a:t>No direct way to bound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because </a:t>
                </a:r>
              </a:p>
              <a:p>
                <a:r>
                  <a:rPr lang="en-US" sz="2000" dirty="0" smtClean="0"/>
                  <a:t>sample space is </a:t>
                </a:r>
                <a:r>
                  <a:rPr lang="en-US" sz="2000" b="1" dirty="0" smtClean="0"/>
                  <a:t>too huge</a:t>
                </a:r>
              </a:p>
              <a:p>
                <a:r>
                  <a:rPr lang="en-US" sz="2000" dirty="0" smtClean="0"/>
                  <a:t>Sample space is </a:t>
                </a:r>
                <a:r>
                  <a:rPr lang="en-US" sz="2000" b="1" dirty="0" smtClean="0"/>
                  <a:t>non-uniform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How could we bound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dirty="0" smtClean="0"/>
                  <a:t>]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:r>
                  <a:rPr lang="en-US" sz="2000" dirty="0" smtClean="0"/>
                  <a:t>(by taking  microscopic view of Randomized Quick sort)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14400" y="2362200"/>
            <a:ext cx="7086600" cy="76200"/>
            <a:chOff x="914400" y="2362200"/>
            <a:chExt cx="7086600" cy="76200"/>
          </a:xfrm>
        </p:grpSpPr>
        <p:sp>
          <p:nvSpPr>
            <p:cNvPr id="6" name="Oval 5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847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192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57518" y="1447800"/>
            <a:ext cx="419282" cy="838200"/>
            <a:chOff x="2362200" y="1143000"/>
            <a:chExt cx="419282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29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>
              <a:off x="2514600" y="1524000"/>
              <a:ext cx="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ight Arrow 37"/>
          <p:cNvSpPr/>
          <p:nvPr/>
        </p:nvSpPr>
        <p:spPr>
          <a:xfrm>
            <a:off x="838200" y="1447800"/>
            <a:ext cx="2819400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Elements of </a:t>
            </a:r>
            <a:r>
              <a:rPr lang="en-US" sz="1400" b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rgbClr val="0070C0"/>
                </a:solidFill>
              </a:rPr>
              <a:t> arranged in 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286318" y="1447800"/>
            <a:ext cx="417999" cy="838200"/>
            <a:chOff x="2362200" y="1143000"/>
            <a:chExt cx="417999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62200" y="1143000"/>
                  <a:ext cx="417999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143000"/>
                  <a:ext cx="417999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r="-18841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>
              <a:off x="2514600" y="1524000"/>
              <a:ext cx="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02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Randomized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QuickSort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The main </a:t>
            </a:r>
            <a:r>
              <a:rPr lang="en-US" sz="2400" b="1" dirty="0" smtClean="0">
                <a:solidFill>
                  <a:srgbClr val="00B050"/>
                </a:solidFill>
              </a:rPr>
              <a:t>difficulty and the way out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main difficulty in showing </a:t>
                </a: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:r>
                  <a:rPr lang="en-US" sz="2000" dirty="0" smtClean="0"/>
                  <a:t>No direct way to bound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because </a:t>
                </a:r>
              </a:p>
              <a:p>
                <a:r>
                  <a:rPr lang="en-US" sz="2000" dirty="0" smtClean="0"/>
                  <a:t>sample space is </a:t>
                </a:r>
                <a:r>
                  <a:rPr lang="en-US" sz="2000" b="1" dirty="0" smtClean="0"/>
                  <a:t>too huge</a:t>
                </a:r>
              </a:p>
              <a:p>
                <a:r>
                  <a:rPr lang="en-US" sz="2000" dirty="0" smtClean="0"/>
                  <a:t>Sample space is </a:t>
                </a:r>
                <a:r>
                  <a:rPr lang="en-US" sz="2000" b="1" dirty="0" smtClean="0"/>
                  <a:t>non-uniform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How could we bound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dirty="0" smtClean="0"/>
                  <a:t>]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:r>
                  <a:rPr lang="en-US" sz="2000" dirty="0" smtClean="0"/>
                  <a:t>(by taking  microscopic view of Randomized Quick sort)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14400" y="2362200"/>
            <a:ext cx="7086600" cy="76200"/>
            <a:chOff x="914400" y="2362200"/>
            <a:chExt cx="7086600" cy="76200"/>
          </a:xfrm>
        </p:grpSpPr>
        <p:sp>
          <p:nvSpPr>
            <p:cNvPr id="6" name="Oval 5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847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192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57518" y="1447800"/>
            <a:ext cx="419282" cy="838200"/>
            <a:chOff x="2362200" y="1143000"/>
            <a:chExt cx="419282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29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>
              <a:off x="2514600" y="1524000"/>
              <a:ext cx="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ight Arrow 37"/>
          <p:cNvSpPr/>
          <p:nvPr/>
        </p:nvSpPr>
        <p:spPr>
          <a:xfrm>
            <a:off x="838200" y="1447800"/>
            <a:ext cx="2819400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Elements of </a:t>
            </a:r>
            <a:r>
              <a:rPr lang="en-US" sz="1400" b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rgbClr val="0070C0"/>
                </a:solidFill>
              </a:rPr>
              <a:t> arranged in 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Randomized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</a:rPr>
                  <a:t>QuickSort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br>
                  <a:rPr lang="en-US" sz="3200" b="1" dirty="0" smtClean="0">
                    <a:solidFill>
                      <a:srgbClr val="00B050"/>
                    </a:solidFill>
                  </a:rPr>
                </a:br>
                <a:r>
                  <a:rPr lang="en-US" sz="2800" dirty="0" smtClean="0"/>
                  <a:t>from </a:t>
                </a:r>
                <a:r>
                  <a:rPr lang="en-US" sz="2800" u="sng" dirty="0" smtClean="0">
                    <a:solidFill>
                      <a:srgbClr val="7030A0"/>
                    </a:solidFill>
                  </a:rPr>
                  <a:t>perspective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4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38200" y="1447800"/>
            <a:ext cx="2819400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Elements of </a:t>
            </a:r>
            <a:r>
              <a:rPr lang="en-US" sz="1400" b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rgbClr val="0070C0"/>
                </a:solidFill>
              </a:rPr>
              <a:t> arranged in 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57450" y="2362200"/>
            <a:ext cx="952500" cy="76200"/>
            <a:chOff x="2457450" y="2362200"/>
            <a:chExt cx="952500" cy="76200"/>
          </a:xfrm>
        </p:grpSpPr>
        <p:sp>
          <p:nvSpPr>
            <p:cNvPr id="8" name="Oval 7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6650" y="2362200"/>
            <a:ext cx="2800350" cy="76200"/>
            <a:chOff x="3676650" y="2362200"/>
            <a:chExt cx="2800350" cy="76200"/>
          </a:xfrm>
        </p:grpSpPr>
        <p:sp>
          <p:nvSpPr>
            <p:cNvPr id="12" name="Oval 11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4650" y="2362200"/>
            <a:ext cx="361950" cy="76200"/>
            <a:chOff x="6724650" y="2362200"/>
            <a:chExt cx="361950" cy="76200"/>
          </a:xfrm>
        </p:grpSpPr>
        <p:sp>
          <p:nvSpPr>
            <p:cNvPr id="22" name="Oval 21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2362200"/>
            <a:ext cx="1295400" cy="76200"/>
            <a:chOff x="914400" y="2362200"/>
            <a:chExt cx="1295400" cy="76200"/>
          </a:xfrm>
        </p:grpSpPr>
        <p:sp>
          <p:nvSpPr>
            <p:cNvPr id="5" name="Oval 4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47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192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34250" y="2362200"/>
            <a:ext cx="666750" cy="76200"/>
            <a:chOff x="7334250" y="2362200"/>
            <a:chExt cx="666750" cy="76200"/>
          </a:xfrm>
        </p:grpSpPr>
        <p:sp>
          <p:nvSpPr>
            <p:cNvPr id="24" name="Oval 23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57518" y="1447800"/>
            <a:ext cx="419282" cy="838200"/>
            <a:chOff x="2362200" y="1143000"/>
            <a:chExt cx="419282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29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2514600" y="1524000"/>
              <a:ext cx="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own Arrow 26"/>
          <p:cNvSpPr/>
          <p:nvPr/>
        </p:nvSpPr>
        <p:spPr>
          <a:xfrm>
            <a:off x="4038600" y="25908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2286000"/>
            <a:ext cx="20955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476500" y="3124200"/>
            <a:ext cx="4610100" cy="76200"/>
            <a:chOff x="2476500" y="3124200"/>
            <a:chExt cx="4610100" cy="76200"/>
          </a:xfrm>
        </p:grpSpPr>
        <p:grpSp>
          <p:nvGrpSpPr>
            <p:cNvPr id="55" name="Group 54"/>
            <p:cNvGrpSpPr/>
            <p:nvPr/>
          </p:nvGrpSpPr>
          <p:grpSpPr>
            <a:xfrm>
              <a:off x="2476500" y="3124200"/>
              <a:ext cx="952500" cy="76200"/>
              <a:chOff x="2457450" y="2362200"/>
              <a:chExt cx="952500" cy="76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457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762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048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3528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676650" y="3124200"/>
              <a:ext cx="2800350" cy="76200"/>
              <a:chOff x="3676650" y="2362200"/>
              <a:chExt cx="2800350" cy="76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676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91050" y="2362200"/>
                <a:ext cx="57150" cy="76200"/>
              </a:xfrm>
              <a:prstGeom prst="ellipse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286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624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895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200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505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810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115050" y="23622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419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724650" y="3124200"/>
              <a:ext cx="361950" cy="76200"/>
              <a:chOff x="6724650" y="2362200"/>
              <a:chExt cx="361950" cy="762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6724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029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7315200" y="3124200"/>
            <a:ext cx="666750" cy="76200"/>
            <a:chOff x="7334250" y="2362200"/>
            <a:chExt cx="666750" cy="76200"/>
          </a:xfrm>
        </p:grpSpPr>
        <p:sp>
          <p:nvSpPr>
            <p:cNvPr id="75" name="Oval 74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Oval 77"/>
          <p:cNvSpPr/>
          <p:nvPr/>
        </p:nvSpPr>
        <p:spPr>
          <a:xfrm>
            <a:off x="7258050" y="3048000"/>
            <a:ext cx="20955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4038600" y="34290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476500" y="3962400"/>
            <a:ext cx="952500" cy="76200"/>
            <a:chOff x="2457450" y="2362200"/>
            <a:chExt cx="952500" cy="76200"/>
          </a:xfrm>
        </p:grpSpPr>
        <p:sp>
          <p:nvSpPr>
            <p:cNvPr id="97" name="Oval 96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76650" y="3962400"/>
            <a:ext cx="2800350" cy="76200"/>
            <a:chOff x="3676650" y="2362200"/>
            <a:chExt cx="2800350" cy="76200"/>
          </a:xfrm>
        </p:grpSpPr>
        <p:sp>
          <p:nvSpPr>
            <p:cNvPr id="87" name="Oval 86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57200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24650" y="3962400"/>
            <a:ext cx="361950" cy="76200"/>
            <a:chOff x="6724650" y="2362200"/>
            <a:chExt cx="361950" cy="76200"/>
          </a:xfrm>
        </p:grpSpPr>
        <p:sp>
          <p:nvSpPr>
            <p:cNvPr id="85" name="Oval 84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Oval 100"/>
          <p:cNvSpPr/>
          <p:nvPr/>
        </p:nvSpPr>
        <p:spPr>
          <a:xfrm>
            <a:off x="6629400" y="3886200"/>
            <a:ext cx="20955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Down Arrow 101"/>
          <p:cNvSpPr/>
          <p:nvPr/>
        </p:nvSpPr>
        <p:spPr>
          <a:xfrm>
            <a:off x="4038600" y="4267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3676650" y="4800600"/>
            <a:ext cx="2800350" cy="76200"/>
            <a:chOff x="3676650" y="2362200"/>
            <a:chExt cx="2800350" cy="76200"/>
          </a:xfrm>
        </p:grpSpPr>
        <p:sp>
          <p:nvSpPr>
            <p:cNvPr id="104" name="Oval 103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962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438400" y="4800600"/>
            <a:ext cx="952500" cy="76200"/>
            <a:chOff x="2457450" y="2362200"/>
            <a:chExt cx="952500" cy="76200"/>
          </a:xfrm>
        </p:grpSpPr>
        <p:sp>
          <p:nvSpPr>
            <p:cNvPr id="115" name="Oval 114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Oval 118"/>
          <p:cNvSpPr/>
          <p:nvPr/>
        </p:nvSpPr>
        <p:spPr>
          <a:xfrm>
            <a:off x="3295650" y="4724400"/>
            <a:ext cx="20955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wn Arrow 119"/>
          <p:cNvSpPr/>
          <p:nvPr/>
        </p:nvSpPr>
        <p:spPr>
          <a:xfrm>
            <a:off x="4038600" y="5029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591050" y="5562600"/>
            <a:ext cx="57150" cy="762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676650" y="5562600"/>
            <a:ext cx="2800350" cy="76200"/>
            <a:chOff x="3676650" y="5562600"/>
            <a:chExt cx="2800350" cy="76200"/>
          </a:xfrm>
        </p:grpSpPr>
        <p:sp>
          <p:nvSpPr>
            <p:cNvPr id="122" name="Oval 121"/>
            <p:cNvSpPr/>
            <p:nvPr/>
          </p:nvSpPr>
          <p:spPr>
            <a:xfrm>
              <a:off x="3676650" y="5562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286250" y="5562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962400" y="5562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895850" y="5562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200650" y="5562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5505450" y="5562600"/>
              <a:ext cx="971550" cy="76200"/>
              <a:chOff x="5505450" y="5562600"/>
              <a:chExt cx="971550" cy="762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5505450" y="55626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810250" y="55626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115050" y="55626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419850" y="55626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2" name="Oval 131"/>
          <p:cNvSpPr/>
          <p:nvPr/>
        </p:nvSpPr>
        <p:spPr>
          <a:xfrm>
            <a:off x="4514850" y="5486400"/>
            <a:ext cx="20955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own Ribbon 42"/>
              <p:cNvSpPr/>
              <p:nvPr/>
            </p:nvSpPr>
            <p:spPr>
              <a:xfrm>
                <a:off x="304800" y="4953000"/>
                <a:ext cx="2381250" cy="990600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leaves the algorithm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Down Ribbon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53000"/>
                <a:ext cx="2381250" cy="990600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9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7" grpId="0" animBg="1"/>
      <p:bldP spid="32" grpId="0" animBg="1"/>
      <p:bldP spid="32" grpId="1" animBg="1"/>
      <p:bldP spid="78" grpId="0" animBg="1"/>
      <p:bldP spid="78" grpId="1" animBg="1"/>
      <p:bldP spid="79" grpId="0" animBg="1"/>
      <p:bldP spid="101" grpId="0" animBg="1"/>
      <p:bldP spid="101" grpId="1" animBg="1"/>
      <p:bldP spid="102" grpId="0" animBg="1"/>
      <p:bldP spid="119" grpId="0" animBg="1"/>
      <p:bldP spid="119" grpId="1" animBg="1"/>
      <p:bldP spid="120" grpId="0" animBg="1"/>
      <p:bldP spid="123" grpId="0" animBg="1"/>
      <p:bldP spid="123" grpId="1" animBg="1"/>
      <p:bldP spid="132" grpId="0" animBg="1"/>
      <p:bldP spid="132" grpId="1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Randomized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br>
                  <a:rPr lang="en-US" sz="3200" b="1" dirty="0">
                    <a:solidFill>
                      <a:srgbClr val="00B050"/>
                    </a:solidFill>
                  </a:rPr>
                </a:br>
                <a:r>
                  <a:rPr lang="en-US" sz="2800" dirty="0"/>
                  <a:t>from </a:t>
                </a:r>
                <a:r>
                  <a:rPr lang="en-US" sz="2800" u="sng" dirty="0">
                    <a:solidFill>
                      <a:srgbClr val="7030A0"/>
                    </a:solidFill>
                  </a:rPr>
                  <a:t>perspective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4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:  no. of recursive calls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participates before being selected as a pivot.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Is there any relation between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Union theorem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000" dirty="0" smtClean="0"/>
                  <a:t>Suppose there is an event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defined over a probability space </a:t>
                </a:r>
                <a:r>
                  <a:rPr lang="en-US" sz="20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𝛀</m:t>
                    </m:r>
                  </m:oMath>
                </a14:m>
                <a:r>
                  <a:rPr lang="en-US" sz="2000" b="1" dirty="0" smtClean="0"/>
                  <a:t>,P)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such that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600" dirty="0" smtClean="0"/>
                  <a:t> </a:t>
                </a:r>
                <a:r>
                  <a:rPr lang="en-US" sz="2000" dirty="0" smtClean="0"/>
                  <a:t>, then </a:t>
                </a:r>
              </a:p>
              <a:p>
                <a:pPr marL="0" indent="0" algn="ctr">
                  <a:buNone/>
                </a:pP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 smtClean="0">
                            <a:latin typeface="Cambria Math"/>
                          </a:rPr>
                          <m:t>  </m:t>
                        </m:r>
                        <m:r>
                          <a:rPr lang="en-US" sz="2000" b="1" smtClean="0">
                            <a:latin typeface="Cambria Math"/>
                          </a:rPr>
                          <m:t>𝐏</m:t>
                        </m:r>
                        <m:r>
                          <a:rPr lang="en-US" sz="2000" b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Furthermore, if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same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, then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1600" dirty="0"/>
                  <a:t>≤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Randomized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QuickSort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800" b="1" dirty="0" smtClean="0"/>
              <a:t>A</a:t>
            </a:r>
            <a:r>
              <a:rPr lang="en-US" sz="2800" b="1" dirty="0" smtClean="0">
                <a:solidFill>
                  <a:srgbClr val="7030A0"/>
                </a:solidFill>
              </a:rPr>
              <a:t> new way </a:t>
            </a:r>
            <a:r>
              <a:rPr lang="en-US" sz="2800" b="1" dirty="0" smtClean="0"/>
              <a:t>to</a:t>
            </a:r>
            <a:r>
              <a:rPr lang="en-US" sz="2800" b="1" dirty="0" smtClean="0">
                <a:solidFill>
                  <a:srgbClr val="7030A0"/>
                </a:solidFill>
              </a:rPr>
              <a:t> count </a:t>
            </a:r>
            <a:r>
              <a:rPr lang="en-US" sz="2800" b="1" dirty="0" smtClean="0"/>
              <a:t>the</a:t>
            </a:r>
            <a:r>
              <a:rPr lang="en-US" sz="2800" b="1" dirty="0" smtClean="0">
                <a:solidFill>
                  <a:srgbClr val="7030A0"/>
                </a:solidFill>
              </a:rPr>
              <a:t> comparisons</a:t>
            </a:r>
            <a:endParaRPr lang="en-US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Key idea: </a:t>
                </a:r>
              </a:p>
              <a:p>
                <a:pPr marL="0" indent="0">
                  <a:buNone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ssign each comparison during a recursive calls to the </a:t>
                </a:r>
                <a:r>
                  <a:rPr lang="en-US" sz="2000" u="sng" dirty="0" smtClean="0"/>
                  <a:t>non-pivot</a:t>
                </a:r>
                <a:r>
                  <a:rPr lang="en-US" sz="2000" dirty="0" smtClean="0"/>
                  <a:t> element.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 </a:t>
                </a:r>
                <a:r>
                  <a:rPr lang="en-US" sz="2000" dirty="0"/>
                  <a:t>Is there any relation between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Answer: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</a:t>
                </a:r>
                <a:r>
                  <a:rPr lang="en-US" sz="2000" dirty="0">
                    <a:solidFill>
                      <a:srgbClr val="7030A0"/>
                    </a:solidFill>
                  </a:rPr>
                  <a:t>:</a:t>
                </a:r>
                <a:r>
                  <a:rPr lang="en-US" sz="2000" b="1" dirty="0"/>
                  <a:t>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, there must be at least one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953000"/>
              </a:xfrm>
              <a:blipFill rotWithShape="1">
                <a:blip r:embed="rId2"/>
                <a:stretch>
                  <a:fillRect l="-1154" t="-985" b="-18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4400" y="2362200"/>
            <a:ext cx="6781800" cy="76200"/>
            <a:chOff x="914400" y="2362200"/>
            <a:chExt cx="6781800" cy="76200"/>
          </a:xfrm>
        </p:grpSpPr>
        <p:sp>
          <p:nvSpPr>
            <p:cNvPr id="23" name="Oval 22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/>
          <p:nvPr/>
        </p:nvSpPr>
        <p:spPr>
          <a:xfrm>
            <a:off x="3905250" y="2286000"/>
            <a:ext cx="20955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27221" y="-1140581"/>
            <a:ext cx="7514494" cy="4485523"/>
            <a:chOff x="727221" y="-1140581"/>
            <a:chExt cx="7514494" cy="4485523"/>
          </a:xfrm>
        </p:grpSpPr>
        <p:sp>
          <p:nvSpPr>
            <p:cNvPr id="51" name="Arc 50"/>
            <p:cNvSpPr/>
            <p:nvPr/>
          </p:nvSpPr>
          <p:spPr>
            <a:xfrm rot="8170535">
              <a:off x="3837616" y="1671044"/>
              <a:ext cx="935367" cy="896185"/>
            </a:xfrm>
            <a:prstGeom prst="arc">
              <a:avLst>
                <a:gd name="adj1" fmla="val 16080204"/>
                <a:gd name="adj2" fmla="val 21063069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8170535">
              <a:off x="3569285" y="-1140581"/>
              <a:ext cx="4672430" cy="4485523"/>
            </a:xfrm>
            <a:prstGeom prst="arc">
              <a:avLst>
                <a:gd name="adj1" fmla="val 15588621"/>
                <a:gd name="adj2" fmla="val 381528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8170535">
              <a:off x="3293798" y="1750071"/>
              <a:ext cx="880001" cy="843829"/>
            </a:xfrm>
            <a:prstGeom prst="arc">
              <a:avLst>
                <a:gd name="adj1" fmla="val 16080204"/>
                <a:gd name="adj2" fmla="val 225808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8170535">
              <a:off x="1130039" y="-380725"/>
              <a:ext cx="3759721" cy="3235597"/>
            </a:xfrm>
            <a:prstGeom prst="arc">
              <a:avLst>
                <a:gd name="adj1" fmla="val 16557624"/>
                <a:gd name="adj2" fmla="val 381528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8170535">
              <a:off x="727221" y="-259493"/>
              <a:ext cx="3879557" cy="3440873"/>
            </a:xfrm>
            <a:prstGeom prst="arc">
              <a:avLst>
                <a:gd name="adj1" fmla="val 15588621"/>
                <a:gd name="adj2" fmla="val 887053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8170535">
              <a:off x="3618013" y="-180009"/>
              <a:ext cx="3508173" cy="3057511"/>
            </a:xfrm>
            <a:prstGeom prst="arc">
              <a:avLst>
                <a:gd name="adj1" fmla="val 16203678"/>
                <a:gd name="adj2" fmla="val 101315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8170535">
              <a:off x="3764782" y="-54336"/>
              <a:ext cx="3748034" cy="3137730"/>
            </a:xfrm>
            <a:prstGeom prst="arc">
              <a:avLst>
                <a:gd name="adj1" fmla="val 15331556"/>
                <a:gd name="adj2" fmla="val 598395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rot="8170535">
              <a:off x="3628949" y="259693"/>
              <a:ext cx="2648099" cy="2523053"/>
            </a:xfrm>
            <a:prstGeom prst="arc">
              <a:avLst>
                <a:gd name="adj1" fmla="val 16203678"/>
                <a:gd name="adj2" fmla="val 21448843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8170535">
              <a:off x="1933642" y="383865"/>
              <a:ext cx="2533515" cy="2422352"/>
            </a:xfrm>
            <a:prstGeom prst="arc">
              <a:avLst>
                <a:gd name="adj1" fmla="val 16203678"/>
                <a:gd name="adj2" fmla="val 381528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8170535">
              <a:off x="3773831" y="941359"/>
              <a:ext cx="1929132" cy="1691102"/>
            </a:xfrm>
            <a:prstGeom prst="arc">
              <a:avLst>
                <a:gd name="adj1" fmla="val 16615385"/>
                <a:gd name="adj2" fmla="val 21244102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8170535">
              <a:off x="2776592" y="1467795"/>
              <a:ext cx="1445377" cy="1247927"/>
            </a:xfrm>
            <a:prstGeom prst="arc">
              <a:avLst>
                <a:gd name="adj1" fmla="val 15926098"/>
                <a:gd name="adj2" fmla="val 1119523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ight Arrow 60"/>
          <p:cNvSpPr/>
          <p:nvPr/>
        </p:nvSpPr>
        <p:spPr>
          <a:xfrm>
            <a:off x="838200" y="1522107"/>
            <a:ext cx="2819400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Elements of </a:t>
            </a:r>
            <a:r>
              <a:rPr lang="en-US" sz="1400" b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rgbClr val="0070C0"/>
                </a:solidFill>
              </a:rPr>
              <a:t> arranged in 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8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Randomized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QuickSort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Applying Union theorem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</a:t>
                </a:r>
                <a:r>
                  <a:rPr lang="en-US" sz="2000" dirty="0">
                    <a:solidFill>
                      <a:srgbClr val="7030A0"/>
                    </a:solidFill>
                  </a:rPr>
                  <a:t>:</a:t>
                </a:r>
                <a:r>
                  <a:rPr lang="en-US" sz="2000" b="1" dirty="0"/>
                  <a:t>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, there must be at least one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Event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Event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relation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 </a:t>
                </a:r>
                <a:r>
                  <a:rPr lang="en-US" sz="2000" dirty="0" smtClean="0"/>
                  <a:t>In order to show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2000" dirty="0" smtClean="0"/>
                  <a:t>, it suffice to show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&lt; ??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76600" y="5410200"/>
            <a:ext cx="2514600" cy="68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49645" y="4800600"/>
                <a:ext cx="603755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45" y="4800600"/>
                <a:ext cx="60375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2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722313" y="1905000"/>
                <a:ext cx="7772400" cy="1362075"/>
              </a:xfrm>
            </p:spPr>
            <p:txBody>
              <a:bodyPr/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AIM: </a:t>
                </a:r>
                <a:r>
                  <a:rPr lang="en-US" sz="3600" dirty="0" smtClean="0"/>
                  <a:t>To show</a:t>
                </a:r>
                <a:br>
                  <a:rPr lang="en-US" sz="3600" dirty="0" smtClean="0"/>
                </a:br>
                <a:r>
                  <a:rPr lang="en-US" sz="3600" dirty="0" smtClean="0"/>
                  <a:t>P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00206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&gt;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600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600" dirty="0"/>
                  <a:t>)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2313" y="1905000"/>
                <a:ext cx="7772400" cy="1362075"/>
              </a:xfrm>
              <a:blipFill rotWithShape="1">
                <a:blip r:embed="rId2"/>
                <a:stretch>
                  <a:fillRect t="-6726" b="-4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Randomized </a:t>
            </a:r>
            <a:r>
              <a:rPr lang="en-US" sz="3600" b="1" dirty="0">
                <a:solidFill>
                  <a:srgbClr val="7030A0"/>
                </a:solidFill>
              </a:rPr>
              <a:t>Quick </a:t>
            </a:r>
            <a:r>
              <a:rPr lang="en-US" sz="3600" b="1" dirty="0" smtClean="0">
                <a:solidFill>
                  <a:srgbClr val="7030A0"/>
                </a:solidFill>
              </a:rPr>
              <a:t>Sort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/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Definition:  </a:t>
            </a:r>
            <a:r>
              <a:rPr lang="en-US" sz="2000" dirty="0" smtClean="0"/>
              <a:t>a recursive call is </a:t>
            </a:r>
            <a:r>
              <a:rPr lang="en-US" sz="2000" b="1" dirty="0" smtClean="0"/>
              <a:t>good</a:t>
            </a:r>
            <a:r>
              <a:rPr lang="en-US" sz="2000" dirty="0" smtClean="0"/>
              <a:t> if the pivot is selected from the middle half, and </a:t>
            </a:r>
            <a:r>
              <a:rPr lang="en-US" sz="2000" b="1" dirty="0" smtClean="0"/>
              <a:t>bad</a:t>
            </a:r>
            <a:r>
              <a:rPr lang="en-US" sz="2000" dirty="0" smtClean="0"/>
              <a:t> otherwise.</a:t>
            </a:r>
          </a:p>
          <a:p>
            <a:pPr marL="0" indent="0" algn="ctr">
              <a:buNone/>
            </a:pPr>
            <a:r>
              <a:rPr lang="en-US" sz="2000" b="1" dirty="0" smtClean="0"/>
              <a:t>P</a:t>
            </a:r>
            <a:r>
              <a:rPr lang="en-US" sz="2000" dirty="0" smtClean="0"/>
              <a:t>(a recursive call is </a:t>
            </a:r>
            <a:r>
              <a:rPr lang="en-US" sz="2000" b="1" dirty="0" smtClean="0"/>
              <a:t>good</a:t>
            </a:r>
            <a:r>
              <a:rPr lang="en-US" sz="2000" dirty="0" smtClean="0"/>
              <a:t>) = ??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Notation: </a:t>
            </a:r>
            <a:r>
              <a:rPr lang="en-US" sz="2000" dirty="0" smtClean="0"/>
              <a:t>The </a:t>
            </a:r>
            <a:r>
              <a:rPr lang="en-US" sz="2000" b="1" dirty="0" smtClean="0"/>
              <a:t>size</a:t>
            </a:r>
            <a:r>
              <a:rPr lang="en-US" sz="2000" dirty="0" smtClean="0"/>
              <a:t> of a recursive call is the size of the </a:t>
            </a:r>
            <a:r>
              <a:rPr lang="en-US" sz="2000" dirty="0" err="1" smtClean="0"/>
              <a:t>subarray</a:t>
            </a:r>
            <a:r>
              <a:rPr lang="en-US" sz="2000" dirty="0" smtClean="0"/>
              <a:t> it sorts.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3962400"/>
            <a:ext cx="4648200" cy="76200"/>
            <a:chOff x="1524000" y="2436507"/>
            <a:chExt cx="4648200" cy="76200"/>
          </a:xfrm>
        </p:grpSpPr>
        <p:grpSp>
          <p:nvGrpSpPr>
            <p:cNvPr id="8" name="Group 7"/>
            <p:cNvGrpSpPr/>
            <p:nvPr/>
          </p:nvGrpSpPr>
          <p:grpSpPr>
            <a:xfrm>
              <a:off x="2457450" y="2436507"/>
              <a:ext cx="952500" cy="76200"/>
              <a:chOff x="2457450" y="2362200"/>
              <a:chExt cx="952500" cy="76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57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762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48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6650" y="2436507"/>
              <a:ext cx="2495550" cy="76200"/>
              <a:chOff x="3676650" y="2362200"/>
              <a:chExt cx="2495550" cy="7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676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81450" y="2362200"/>
                <a:ext cx="57150" cy="76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86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910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95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200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505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10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15050" y="23622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24000" y="2436507"/>
              <a:ext cx="685800" cy="76200"/>
              <a:chOff x="1524000" y="2362200"/>
              <a:chExt cx="685800" cy="76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24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47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52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429000" y="4114800"/>
            <a:ext cx="2286000" cy="609600"/>
            <a:chOff x="2971800" y="6169152"/>
            <a:chExt cx="2286000" cy="609600"/>
          </a:xfrm>
        </p:grpSpPr>
        <p:sp>
          <p:nvSpPr>
            <p:cNvPr id="28" name="Right Brace 27"/>
            <p:cNvSpPr/>
            <p:nvPr/>
          </p:nvSpPr>
          <p:spPr>
            <a:xfrm rot="5400000">
              <a:off x="3960876" y="5180076"/>
              <a:ext cx="307848" cy="2286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6274" y="6409420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dirty="0" smtClean="0"/>
                <a:t>iddle-half</a:t>
              </a:r>
              <a:endParaRPr lang="en-US" b="1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5181600" y="3886200"/>
            <a:ext cx="24765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457450" y="2133600"/>
            <a:ext cx="952500" cy="76200"/>
            <a:chOff x="2457450" y="2362200"/>
            <a:chExt cx="952500" cy="76200"/>
          </a:xfrm>
        </p:grpSpPr>
        <p:sp>
          <p:nvSpPr>
            <p:cNvPr id="33" name="Oval 32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76650" y="2133600"/>
            <a:ext cx="2800350" cy="76200"/>
            <a:chOff x="3676650" y="2362200"/>
            <a:chExt cx="2800350" cy="76200"/>
          </a:xfrm>
        </p:grpSpPr>
        <p:sp>
          <p:nvSpPr>
            <p:cNvPr id="38" name="Oval 37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24650" y="2133600"/>
            <a:ext cx="361950" cy="76200"/>
            <a:chOff x="6724650" y="2362200"/>
            <a:chExt cx="361950" cy="76200"/>
          </a:xfrm>
        </p:grpSpPr>
        <p:sp>
          <p:nvSpPr>
            <p:cNvPr id="49" name="Oval 48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14400" y="2133600"/>
            <a:ext cx="1295400" cy="76200"/>
            <a:chOff x="914400" y="2362200"/>
            <a:chExt cx="1295400" cy="76200"/>
          </a:xfrm>
        </p:grpSpPr>
        <p:sp>
          <p:nvSpPr>
            <p:cNvPr id="52" name="Oval 51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47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2192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34250" y="2133600"/>
            <a:ext cx="666750" cy="76200"/>
            <a:chOff x="7334250" y="2362200"/>
            <a:chExt cx="666750" cy="76200"/>
          </a:xfrm>
        </p:grpSpPr>
        <p:sp>
          <p:nvSpPr>
            <p:cNvPr id="58" name="Oval 57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914400" y="1524000"/>
            <a:ext cx="2514600" cy="533400"/>
          </a:xfrm>
          <a:prstGeom prst="rightArrow">
            <a:avLst>
              <a:gd name="adj1" fmla="val 50000"/>
              <a:gd name="adj2" fmla="val 369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038600" y="2362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iped Right Arrow 67"/>
          <p:cNvSpPr/>
          <p:nvPr/>
        </p:nvSpPr>
        <p:spPr>
          <a:xfrm rot="5400000">
            <a:off x="4149089" y="3172397"/>
            <a:ext cx="426720" cy="6960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 rot="5400000">
            <a:off x="4225602" y="2701602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91200" y="5256464"/>
                <a:ext cx="365805" cy="6109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256464"/>
                <a:ext cx="365805" cy="610936"/>
              </a:xfrm>
              <a:prstGeom prst="rect">
                <a:avLst/>
              </a:prstGeom>
              <a:blipFill rotWithShape="1">
                <a:blip r:embed="rId2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2724150" y="3886200"/>
            <a:ext cx="24765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686550" y="3886200"/>
            <a:ext cx="24765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  <p:bldP spid="30" grpId="1" animBg="1"/>
      <p:bldP spid="65" grpId="0" animBg="1"/>
      <p:bldP spid="66" grpId="0" animBg="1"/>
      <p:bldP spid="68" grpId="0" animBg="1"/>
      <p:bldP spid="69" grpId="0"/>
      <p:bldP spid="70" grpId="0" animBg="1"/>
      <p:bldP spid="71" grpId="0" animBg="1"/>
      <p:bldP spid="71" grpId="1" animBg="1"/>
      <p:bldP spid="72" grpId="0" animBg="1"/>
      <p:bldP spid="7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Randomized </a:t>
            </a:r>
            <a:r>
              <a:rPr lang="en-US" sz="3600" b="1" dirty="0">
                <a:solidFill>
                  <a:srgbClr val="7030A0"/>
                </a:solidFill>
              </a:rPr>
              <a:t>Quick </a:t>
            </a:r>
            <a:r>
              <a:rPr lang="en-US" sz="3600" b="1" dirty="0" smtClean="0">
                <a:solidFill>
                  <a:srgbClr val="7030A0"/>
                </a:solidFill>
              </a:rPr>
              <a:t>Sort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smtClean="0"/>
                  <a:t>If a recursive call is </a:t>
                </a:r>
                <a:r>
                  <a:rPr lang="en-US" sz="2000" b="1" dirty="0" smtClean="0"/>
                  <a:t>good</a:t>
                </a:r>
                <a:r>
                  <a:rPr lang="en-US" sz="2000" dirty="0" smtClean="0"/>
                  <a:t>, size of each of its child-recursive calls reduces by a factor of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type m:val="skw"/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 r="-22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3962400"/>
            <a:ext cx="4648200" cy="76200"/>
            <a:chOff x="1524000" y="2436507"/>
            <a:chExt cx="4648200" cy="76200"/>
          </a:xfrm>
        </p:grpSpPr>
        <p:grpSp>
          <p:nvGrpSpPr>
            <p:cNvPr id="8" name="Group 7"/>
            <p:cNvGrpSpPr/>
            <p:nvPr/>
          </p:nvGrpSpPr>
          <p:grpSpPr>
            <a:xfrm>
              <a:off x="2457450" y="2436507"/>
              <a:ext cx="952500" cy="76200"/>
              <a:chOff x="2457450" y="2362200"/>
              <a:chExt cx="952500" cy="76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57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762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48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6650" y="2436507"/>
              <a:ext cx="2495550" cy="76200"/>
              <a:chOff x="3676650" y="2362200"/>
              <a:chExt cx="2495550" cy="7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676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81450" y="2362200"/>
                <a:ext cx="57150" cy="762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86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910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95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200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505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10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15050" y="23622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24000" y="2436507"/>
              <a:ext cx="685800" cy="76200"/>
              <a:chOff x="1524000" y="2362200"/>
              <a:chExt cx="685800" cy="76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24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47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52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429000" y="4114800"/>
            <a:ext cx="2286000" cy="609600"/>
            <a:chOff x="2971800" y="6169152"/>
            <a:chExt cx="2286000" cy="609600"/>
          </a:xfrm>
        </p:grpSpPr>
        <p:sp>
          <p:nvSpPr>
            <p:cNvPr id="28" name="Right Brace 27"/>
            <p:cNvSpPr/>
            <p:nvPr/>
          </p:nvSpPr>
          <p:spPr>
            <a:xfrm rot="5400000">
              <a:off x="3960876" y="5180076"/>
              <a:ext cx="307848" cy="2286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6274" y="6409420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dirty="0" smtClean="0"/>
                <a:t>iddle-half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57450" y="2133600"/>
            <a:ext cx="952500" cy="76200"/>
            <a:chOff x="2457450" y="2362200"/>
            <a:chExt cx="952500" cy="76200"/>
          </a:xfrm>
        </p:grpSpPr>
        <p:sp>
          <p:nvSpPr>
            <p:cNvPr id="33" name="Oval 32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76650" y="2133600"/>
            <a:ext cx="2800350" cy="76200"/>
            <a:chOff x="3676650" y="2362200"/>
            <a:chExt cx="2800350" cy="76200"/>
          </a:xfrm>
        </p:grpSpPr>
        <p:sp>
          <p:nvSpPr>
            <p:cNvPr id="38" name="Oval 37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24650" y="2133600"/>
            <a:ext cx="361950" cy="76200"/>
            <a:chOff x="6724650" y="2362200"/>
            <a:chExt cx="361950" cy="76200"/>
          </a:xfrm>
        </p:grpSpPr>
        <p:sp>
          <p:nvSpPr>
            <p:cNvPr id="49" name="Oval 48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14400" y="2133600"/>
            <a:ext cx="1295400" cy="76200"/>
            <a:chOff x="914400" y="2362200"/>
            <a:chExt cx="1295400" cy="76200"/>
          </a:xfrm>
        </p:grpSpPr>
        <p:sp>
          <p:nvSpPr>
            <p:cNvPr id="52" name="Oval 51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47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2192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34250" y="2133600"/>
            <a:ext cx="666750" cy="76200"/>
            <a:chOff x="7334250" y="2362200"/>
            <a:chExt cx="666750" cy="76200"/>
          </a:xfrm>
        </p:grpSpPr>
        <p:sp>
          <p:nvSpPr>
            <p:cNvPr id="58" name="Oval 57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914400" y="1524000"/>
            <a:ext cx="2514600" cy="533400"/>
          </a:xfrm>
          <a:prstGeom prst="rightArrow">
            <a:avLst>
              <a:gd name="adj1" fmla="val 50000"/>
              <a:gd name="adj2" fmla="val 369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038600" y="2362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iped Right Arrow 67"/>
          <p:cNvSpPr/>
          <p:nvPr/>
        </p:nvSpPr>
        <p:spPr>
          <a:xfrm rot="5400000">
            <a:off x="4149089" y="3172397"/>
            <a:ext cx="426720" cy="6960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 rot="5400000">
            <a:off x="4225602" y="2701602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Randomized </a:t>
            </a:r>
            <a:r>
              <a:rPr lang="en-US" sz="3600" b="1" dirty="0">
                <a:solidFill>
                  <a:srgbClr val="7030A0"/>
                </a:solidFill>
              </a:rPr>
              <a:t>Quick </a:t>
            </a:r>
            <a:r>
              <a:rPr lang="en-US" sz="3600" b="1" dirty="0" smtClean="0">
                <a:solidFill>
                  <a:srgbClr val="7030A0"/>
                </a:solidFill>
              </a:rPr>
              <a:t>Sort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maximum no. of </a:t>
                </a:r>
                <a:r>
                  <a:rPr lang="en-US" sz="2000" b="1" dirty="0" smtClean="0"/>
                  <a:t>good</a:t>
                </a:r>
                <a:r>
                  <a:rPr lang="en-US" sz="2000" dirty="0" smtClean="0"/>
                  <a:t> recursive calls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have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 i="0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b="1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3962400"/>
            <a:ext cx="4648200" cy="76200"/>
            <a:chOff x="1524000" y="2436507"/>
            <a:chExt cx="4648200" cy="76200"/>
          </a:xfrm>
        </p:grpSpPr>
        <p:grpSp>
          <p:nvGrpSpPr>
            <p:cNvPr id="8" name="Group 7"/>
            <p:cNvGrpSpPr/>
            <p:nvPr/>
          </p:nvGrpSpPr>
          <p:grpSpPr>
            <a:xfrm>
              <a:off x="2457450" y="2436507"/>
              <a:ext cx="952500" cy="76200"/>
              <a:chOff x="2457450" y="2362200"/>
              <a:chExt cx="952500" cy="76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57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762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48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6650" y="2436507"/>
              <a:ext cx="2495550" cy="76200"/>
              <a:chOff x="3676650" y="2362200"/>
              <a:chExt cx="2495550" cy="76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676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81450" y="2362200"/>
                <a:ext cx="57150" cy="762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86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910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95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200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505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10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15050" y="23622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24000" y="2436507"/>
              <a:ext cx="685800" cy="76200"/>
              <a:chOff x="1524000" y="2362200"/>
              <a:chExt cx="685800" cy="76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24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47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52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429000" y="4114800"/>
            <a:ext cx="2286000" cy="609600"/>
            <a:chOff x="2971800" y="6169152"/>
            <a:chExt cx="2286000" cy="609600"/>
          </a:xfrm>
        </p:grpSpPr>
        <p:sp>
          <p:nvSpPr>
            <p:cNvPr id="28" name="Right Brace 27"/>
            <p:cNvSpPr/>
            <p:nvPr/>
          </p:nvSpPr>
          <p:spPr>
            <a:xfrm rot="5400000">
              <a:off x="3960876" y="5180076"/>
              <a:ext cx="307848" cy="2286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6274" y="6409420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dirty="0" smtClean="0"/>
                <a:t>iddle-half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57450" y="2133600"/>
            <a:ext cx="952500" cy="76200"/>
            <a:chOff x="2457450" y="2362200"/>
            <a:chExt cx="952500" cy="76200"/>
          </a:xfrm>
        </p:grpSpPr>
        <p:sp>
          <p:nvSpPr>
            <p:cNvPr id="33" name="Oval 32"/>
            <p:cNvSpPr/>
            <p:nvPr/>
          </p:nvSpPr>
          <p:spPr>
            <a:xfrm>
              <a:off x="2457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62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76650" y="2133600"/>
            <a:ext cx="2800350" cy="76200"/>
            <a:chOff x="3676650" y="2362200"/>
            <a:chExt cx="2800350" cy="76200"/>
          </a:xfrm>
        </p:grpSpPr>
        <p:sp>
          <p:nvSpPr>
            <p:cNvPr id="38" name="Oval 37"/>
            <p:cNvSpPr/>
            <p:nvPr/>
          </p:nvSpPr>
          <p:spPr>
            <a:xfrm>
              <a:off x="3676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91050" y="2362200"/>
              <a:ext cx="57150" cy="76200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86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81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95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200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505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10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15050" y="2362200"/>
              <a:ext cx="57150" cy="762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419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24650" y="2133600"/>
            <a:ext cx="361950" cy="76200"/>
            <a:chOff x="6724650" y="2362200"/>
            <a:chExt cx="361950" cy="76200"/>
          </a:xfrm>
        </p:grpSpPr>
        <p:sp>
          <p:nvSpPr>
            <p:cNvPr id="49" name="Oval 48"/>
            <p:cNvSpPr/>
            <p:nvPr/>
          </p:nvSpPr>
          <p:spPr>
            <a:xfrm>
              <a:off x="6724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294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14400" y="2133600"/>
            <a:ext cx="1295400" cy="76200"/>
            <a:chOff x="914400" y="2362200"/>
            <a:chExt cx="1295400" cy="76200"/>
          </a:xfrm>
        </p:grpSpPr>
        <p:sp>
          <p:nvSpPr>
            <p:cNvPr id="52" name="Oval 51"/>
            <p:cNvSpPr/>
            <p:nvPr/>
          </p:nvSpPr>
          <p:spPr>
            <a:xfrm>
              <a:off x="15240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47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526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2192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1440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34250" y="2133600"/>
            <a:ext cx="666750" cy="76200"/>
            <a:chOff x="7334250" y="2362200"/>
            <a:chExt cx="666750" cy="76200"/>
          </a:xfrm>
        </p:grpSpPr>
        <p:sp>
          <p:nvSpPr>
            <p:cNvPr id="58" name="Oval 57"/>
            <p:cNvSpPr/>
            <p:nvPr/>
          </p:nvSpPr>
          <p:spPr>
            <a:xfrm>
              <a:off x="73342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390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43850" y="2362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57518" y="1219200"/>
            <a:ext cx="419282" cy="838200"/>
            <a:chOff x="2362200" y="1143000"/>
            <a:chExt cx="419282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29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/>
            <p:nvPr/>
          </p:nvCxnSpPr>
          <p:spPr>
            <a:xfrm>
              <a:off x="2514600" y="1524000"/>
              <a:ext cx="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ight Arrow 64"/>
          <p:cNvSpPr/>
          <p:nvPr/>
        </p:nvSpPr>
        <p:spPr>
          <a:xfrm>
            <a:off x="914400" y="1524000"/>
            <a:ext cx="2514600" cy="533400"/>
          </a:xfrm>
          <a:prstGeom prst="rightArrow">
            <a:avLst>
              <a:gd name="adj1" fmla="val 50000"/>
              <a:gd name="adj2" fmla="val 369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038600" y="2362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iped Right Arrow 67"/>
          <p:cNvSpPr/>
          <p:nvPr/>
        </p:nvSpPr>
        <p:spPr>
          <a:xfrm rot="5400000">
            <a:off x="4149089" y="3172397"/>
            <a:ext cx="426720" cy="6960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 rot="5400000">
            <a:off x="4225602" y="2701602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66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/>
                  <a:t>Randomized 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Quick </a:t>
                </a:r>
                <a:r>
                  <a:rPr lang="en-US" sz="3600" b="1" dirty="0" smtClean="0">
                    <a:solidFill>
                      <a:srgbClr val="7030A0"/>
                    </a:solidFill>
                  </a:rPr>
                  <a:t>Sort</a:t>
                </a:r>
                <a:br>
                  <a:rPr lang="en-US" sz="3600" b="1" dirty="0" smtClean="0">
                    <a:solidFill>
                      <a:srgbClr val="7030A0"/>
                    </a:solidFill>
                  </a:rPr>
                </a:br>
                <a:r>
                  <a:rPr lang="en-US" sz="3200" b="1" dirty="0" smtClean="0">
                    <a:solidFill>
                      <a:srgbClr val="002060"/>
                    </a:solidFill>
                  </a:rPr>
                  <a:t>Summary from the perspective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447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During Randomized Quick Sort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Participates in a sequence of recursive calls each of which is good independently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leaves the algorithm on or before participating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 i="0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/>
                  <a:t>good</a:t>
                </a:r>
                <a:r>
                  <a:rPr lang="en-US" sz="2000" dirty="0" smtClean="0"/>
                  <a:t> recursive calls.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can be re-stated as: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participated in more than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8 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 recursive calls but fewer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/>
                          </a:rPr>
                          <m:t>𝐥𝐨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turned out to be good.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)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000" b="1">
                                <a:latin typeface="Cambria Math"/>
                              </a:rPr>
                              <m:t>𝐥𝐨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𝐠</m:t>
                                </m:r>
                              </m:e>
                              <m:sub>
                                <m:r>
                                  <a:rPr lang="en-US" sz="2000" b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b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400" y="4038600"/>
            <a:ext cx="7315200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3352800" y="4876800"/>
                <a:ext cx="5791200" cy="1219200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Probability we </a:t>
                </a:r>
                <a:r>
                  <a:rPr lang="en-US" dirty="0">
                    <a:solidFill>
                      <a:srgbClr val="002060"/>
                    </a:solidFill>
                  </a:rPr>
                  <a:t>get less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HEADS</a:t>
                </a:r>
                <a:r>
                  <a:rPr lang="en-US" dirty="0">
                    <a:solidFill>
                      <a:srgbClr val="002060"/>
                    </a:solidFill>
                  </a:rPr>
                  <a:t> during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tosses of a fair coin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876800"/>
                <a:ext cx="5791200" cy="1219200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Randomized </a:t>
            </a:r>
            <a:r>
              <a:rPr lang="en-US" sz="3600" b="1" dirty="0">
                <a:solidFill>
                  <a:srgbClr val="7030A0"/>
                </a:solidFill>
              </a:rPr>
              <a:t>Quick Sort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Final result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400" dirty="0" smtClean="0"/>
                  <a:t>Let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 the random </a:t>
                </a:r>
                <a:r>
                  <a:rPr lang="en-US" sz="2000" dirty="0"/>
                  <a:t>variable for the no. of comparisons during </a:t>
                </a:r>
                <a:r>
                  <a:rPr lang="en-US" sz="2000" b="1" dirty="0"/>
                  <a:t>Randomized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7030A0"/>
                    </a:solidFill>
                  </a:rPr>
                  <a:t>Quick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Sort </a:t>
                </a:r>
                <a:r>
                  <a:rPr lang="en-US" sz="2000" dirty="0" smtClean="0"/>
                  <a:t>on input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  &lt;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Homework: </a:t>
                </a:r>
                <a:r>
                  <a:rPr lang="en-US" sz="2000" dirty="0" smtClean="0"/>
                  <a:t>Rework the calculation to find the </a:t>
                </a:r>
                <a:r>
                  <a:rPr lang="en-US" sz="2000" dirty="0" smtClean="0"/>
                  <a:t>smallest possible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 such that</a:t>
                </a:r>
              </a:p>
              <a:p>
                <a:pPr marL="0" indent="0" algn="ctr">
                  <a:buNone/>
                </a:pP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</m:t>
                        </m:r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   &lt;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Some</a:t>
            </a:r>
            <a:r>
              <a:rPr lang="en-US" sz="3200" dirty="0" smtClean="0">
                <a:solidFill>
                  <a:srgbClr val="0070C0"/>
                </a:solidFill>
              </a:rPr>
              <a:t> Well Known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Well STUDIED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Random Variables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Bernoulli </a:t>
            </a:r>
            <a:r>
              <a:rPr lang="en-US" sz="4000" b="1" dirty="0"/>
              <a:t>Random </a:t>
            </a:r>
            <a:r>
              <a:rPr lang="en-US" sz="4000" b="1" dirty="0" smtClean="0"/>
              <a:t>Variable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Bernoulli </a:t>
                </a:r>
                <a:r>
                  <a:rPr lang="en-US" sz="2400" b="1" dirty="0" smtClean="0"/>
                  <a:t>Random Variable: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 random variable </a:t>
                </a:r>
                <a:r>
                  <a:rPr lang="en-US" sz="2000" b="1" dirty="0" smtClean="0"/>
                  <a:t>X</a:t>
                </a:r>
                <a:r>
                  <a:rPr lang="en-US" sz="2000" dirty="0" smtClean="0"/>
                  <a:t> is said to be a Bernoulli random variable with parameter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if it takes value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1 </a:t>
                </a:r>
                <a:r>
                  <a:rPr lang="en-US" sz="20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and takes value 0 with probability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1−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The corresponding random experiment is </a:t>
                </a:r>
                <a:r>
                  <a:rPr lang="en-US" sz="2000" dirty="0" smtClean="0"/>
                  <a:t>usually called </a:t>
                </a:r>
                <a:r>
                  <a:rPr lang="en-US" sz="2000" dirty="0"/>
                  <a:t>a </a:t>
                </a:r>
                <a:r>
                  <a:rPr lang="en-US" sz="2000" b="1" dirty="0"/>
                  <a:t>Bernoulli trial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Example: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Tossing a coin (of HEADS probability=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) once, HEADS corresponds to 1 and TAILS corresponds to 0.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/>
                  <a:t>X</a:t>
                </a:r>
                <a:r>
                  <a:rPr lang="en-US" sz="2000" dirty="0" smtClean="0"/>
                  <a:t>]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  <a:blipFill rotWithShape="1">
                <a:blip r:embed="rId2"/>
                <a:stretch>
                  <a:fillRect l="-1101" t="-1078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Union theorem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When to use Union theorem: </a:t>
                </a:r>
                <a:r>
                  <a:rPr lang="en-US" sz="2000" dirty="0" smtClean="0"/>
                  <a:t>Suppose we wish to get an upper bound on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but it turns out to be difficult to calculate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directly.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How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to use Union theorem: </a:t>
                </a:r>
                <a:r>
                  <a:rPr lang="en-US" sz="2000" dirty="0" smtClean="0"/>
                  <a:t>Try to express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 as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u="sng" dirty="0" smtClean="0"/>
                  <a:t>(usually identical)</a:t>
                </a:r>
                <a:r>
                  <a:rPr lang="en-US" sz="2000" dirty="0" smtClean="0"/>
                  <a:t> such that it is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easy to calculate 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we can get an upper bound on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as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1600" dirty="0"/>
                  <a:t>≤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Binomial </a:t>
            </a:r>
            <a:r>
              <a:rPr lang="en-US" sz="4000" b="1" dirty="0"/>
              <a:t>Random </a:t>
            </a:r>
            <a:r>
              <a:rPr lang="en-US" sz="4000" b="1" dirty="0" smtClean="0"/>
              <a:t>Variable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Binomial </a:t>
                </a:r>
                <a:r>
                  <a:rPr lang="en-US" sz="2400" b="1" dirty="0" smtClean="0"/>
                  <a:t>Random Variable: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,…,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be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independent Bernoulli </a:t>
                </a:r>
                <a:r>
                  <a:rPr lang="en-US" sz="2000" dirty="0"/>
                  <a:t>random variables with parameter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, then random variable </a:t>
                </a:r>
                <a:r>
                  <a:rPr lang="en-US" sz="2000" b="1" dirty="0" smtClean="0"/>
                  <a:t>X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=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is said to be a Binomial random variable with parameters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Example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 smtClean="0"/>
                  <a:t>number of HEADS when we toss a coin (of HEADs probability=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times.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Homework: </a:t>
                </a: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Prove, without any knowledge of binomial coefficients, that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X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𝑛𝑝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Geometric </a:t>
            </a:r>
            <a:r>
              <a:rPr lang="en-US" sz="4000" b="1" dirty="0" smtClean="0"/>
              <a:t>Random Variable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Geometric </a:t>
                </a:r>
                <a:r>
                  <a:rPr lang="en-US" sz="2400" b="1" dirty="0" smtClean="0"/>
                  <a:t>Random Variable:</a:t>
                </a:r>
              </a:p>
              <a:p>
                <a:pPr marL="0" indent="0">
                  <a:buNone/>
                </a:pPr>
                <a:r>
                  <a:rPr lang="en-US" sz="2000" dirty="0"/>
                  <a:t>C</a:t>
                </a:r>
                <a:r>
                  <a:rPr lang="en-US" sz="2000" dirty="0" smtClean="0"/>
                  <a:t>onsider an infinite sequence of independent and identical Bernoulli trials with parameter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 Let </a:t>
                </a:r>
                <a:r>
                  <a:rPr lang="en-US" sz="2000" b="1" dirty="0" smtClean="0"/>
                  <a:t>X </a:t>
                </a:r>
                <a:r>
                  <a:rPr lang="en-US" sz="2000" dirty="0" smtClean="0"/>
                  <a:t>denote the number of these trials </a:t>
                </a:r>
                <a:r>
                  <a:rPr lang="en-US" sz="2000" dirty="0" err="1" smtClean="0"/>
                  <a:t>upto</a:t>
                </a:r>
                <a:r>
                  <a:rPr lang="en-US" sz="2000" dirty="0" smtClean="0"/>
                  <a:t> and including the trial which gives the first 1 is called a Geometric random variable with parameter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Example</a:t>
                </a:r>
                <a:r>
                  <a:rPr lang="en-US" sz="2000" b="1" dirty="0"/>
                  <a:t>: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Number of tosses of a </a:t>
                </a:r>
                <a:r>
                  <a:rPr lang="en-US" sz="2000" dirty="0"/>
                  <a:t>coin (of HEADs probability=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to get the first HEADS.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Homework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000" dirty="0"/>
                  <a:t>Find the probability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:r>
                  <a:rPr lang="en-US" sz="2000" b="1" dirty="0"/>
                  <a:t>X=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r>
                  <a:rPr lang="en-US" sz="2000" dirty="0"/>
                  <a:t>Prove, </a:t>
                </a:r>
                <a:r>
                  <a:rPr lang="en-US" sz="2000" dirty="0" smtClean="0"/>
                  <a:t>that </a:t>
                </a:r>
                <a:r>
                  <a:rPr lang="en-US" sz="2000" b="1" dirty="0"/>
                  <a:t>E</a:t>
                </a:r>
                <a:r>
                  <a:rPr lang="en-US" sz="2000" dirty="0"/>
                  <a:t>[</a:t>
                </a:r>
                <a:r>
                  <a:rPr lang="en-US" sz="2000" b="1" dirty="0"/>
                  <a:t>X</a:t>
                </a:r>
                <a:r>
                  <a:rPr lang="en-US" sz="2000" dirty="0"/>
                  <a:t>] 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  <a:blipFill rotWithShape="1">
                <a:blip r:embed="rId2"/>
                <a:stretch>
                  <a:fillRect l="-1101" t="-1078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Negative Binomial </a:t>
            </a:r>
            <a:r>
              <a:rPr lang="en-US" sz="4000" b="1" dirty="0"/>
              <a:t>Random </a:t>
            </a:r>
            <a:r>
              <a:rPr lang="en-US" sz="4000" b="1" dirty="0" smtClean="0"/>
              <a:t>Variable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Negative Binomial </a:t>
                </a:r>
                <a:r>
                  <a:rPr lang="en-US" sz="2400" b="1" dirty="0" smtClean="0"/>
                  <a:t>Random Variable: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,…,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be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independent Geometric random </a:t>
                </a:r>
                <a:r>
                  <a:rPr lang="en-US" sz="2000" dirty="0"/>
                  <a:t>variables with parameter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, then random variable </a:t>
                </a:r>
                <a:r>
                  <a:rPr lang="en-US" sz="2000" b="1" dirty="0" smtClean="0"/>
                  <a:t>X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=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is said to be a negative-Binomial random variable with parameters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Example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 smtClean="0"/>
                  <a:t>number of tosses of a coin (of HEADs probability=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) to get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HEADS.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Homework: </a:t>
                </a: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000" dirty="0" smtClean="0"/>
                  <a:t>Guess why it is called “negative” Binomial random variable.</a:t>
                </a:r>
              </a:p>
              <a:p>
                <a:r>
                  <a:rPr lang="en-US" sz="2000" dirty="0" smtClean="0"/>
                  <a:t>Find the probability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</a:t>
                </a:r>
                <a:r>
                  <a:rPr lang="en-US" sz="2000" b="1" dirty="0" smtClean="0"/>
                  <a:t>X=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r>
                  <a:rPr lang="en-US" sz="2000" dirty="0" smtClean="0"/>
                  <a:t>Prove, without any knowledge of binomial coefficients, that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 smtClean="0"/>
                  <a:t>X</a:t>
                </a:r>
                <a:r>
                  <a:rPr lang="en-US" sz="2000" dirty="0" smtClean="0"/>
                  <a:t>] 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1091" t="-1078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Application 1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C00000"/>
                </a:solidFill>
              </a:rPr>
              <a:t>Union Theorem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3600" dirty="0" smtClean="0"/>
              <a:t>balls into Bins:</a:t>
            </a:r>
            <a:r>
              <a:rPr lang="en-US" sz="3600" dirty="0" smtClean="0">
                <a:solidFill>
                  <a:srgbClr val="0070C0"/>
                </a:solidFill>
              </a:rPr>
              <a:t>  Maximum load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Balls into Bins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Ball-bin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Experiment:  </a:t>
                </a:r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balls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bins. Each ball selects its bin </a:t>
                </a:r>
                <a:r>
                  <a:rPr lang="en-US" sz="2000" u="sng" dirty="0"/>
                  <a:t>randomly uniformly</a:t>
                </a:r>
                <a:r>
                  <a:rPr lang="en-US" sz="2000" dirty="0"/>
                  <a:t> and </a:t>
                </a:r>
                <a:r>
                  <a:rPr lang="en-US" sz="2000" u="sng" dirty="0"/>
                  <a:t>independent</a:t>
                </a:r>
                <a:r>
                  <a:rPr lang="en-US" sz="2000" dirty="0"/>
                  <a:t> of other balls  and falls into it.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Used in:</a:t>
                </a:r>
              </a:p>
              <a:p>
                <a:r>
                  <a:rPr lang="en-US" sz="1600" dirty="0" smtClean="0"/>
                  <a:t>Hashing</a:t>
                </a:r>
              </a:p>
              <a:p>
                <a:r>
                  <a:rPr lang="en-US" sz="1600" dirty="0" smtClean="0"/>
                  <a:t>Load balancing in distributed environment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  <a:blipFill rotWithShape="1">
                <a:blip r:embed="rId2"/>
                <a:stretch>
                  <a:fillRect l="-815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67400" cy="902732"/>
            <a:chOff x="1676400" y="4800600"/>
            <a:chExt cx="5867400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788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i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4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Balls into Bins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Ball-bin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Experiment:  </a:t>
                </a:r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balls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bins. Each ball selects its bin </a:t>
                </a:r>
                <a:r>
                  <a:rPr lang="en-US" sz="2000" u="sng" dirty="0"/>
                  <a:t>randomly uniformly</a:t>
                </a:r>
                <a:r>
                  <a:rPr lang="en-US" sz="2000" dirty="0"/>
                  <a:t> and </a:t>
                </a:r>
                <a:r>
                  <a:rPr lang="en-US" sz="2000" u="sng" dirty="0"/>
                  <a:t>independent</a:t>
                </a:r>
                <a:r>
                  <a:rPr lang="en-US" sz="2000" dirty="0"/>
                  <a:t> of other balls  and falls into it.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000" dirty="0" smtClean="0"/>
                  <a:t>For the case when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prove that with very high probability, every bin has </a:t>
                </a:r>
                <a:r>
                  <a:rPr lang="en-US" sz="2000" b="1" i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b="1" dirty="0" smtClean="0"/>
                  <a:t>log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 balls. </a:t>
                </a:r>
                <a:endParaRPr lang="en-US" sz="20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08551"/>
              </a:xfrm>
              <a:blipFill rotWithShape="1">
                <a:blip r:embed="rId2"/>
                <a:stretch>
                  <a:fillRect l="-815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96166" cy="902732"/>
            <a:chOff x="1676400" y="4800600"/>
            <a:chExt cx="5896166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896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j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0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Balls into Bins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The main difficulty and the way out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ea typeface="Cambria Math"/>
                  </a:rPr>
                  <a:t>Event</a:t>
                </a:r>
                <a:r>
                  <a:rPr lang="en-US" sz="2800" dirty="0" smtClean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:  There is some bin having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balls.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 </a:t>
                </a:r>
                <a:r>
                  <a:rPr lang="en-US" sz="2000" dirty="0" smtClean="0"/>
                  <a:t>It is too difficult to calculate </a:t>
                </a: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 directly.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What is the way out?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96166" cy="902732"/>
            <a:chOff x="1676400" y="4800600"/>
            <a:chExt cx="5896166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896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j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707095" y="3061453"/>
            <a:ext cx="914400" cy="12837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Balls into Bins</a:t>
                </a:r>
                <a:br>
                  <a:rPr lang="en-US" sz="3600" b="1" dirty="0" smtClean="0">
                    <a:solidFill>
                      <a:srgbClr val="002060"/>
                    </a:solidFill>
                  </a:rPr>
                </a:br>
                <a:r>
                  <a:rPr lang="en-US" sz="3200" b="1" dirty="0">
                    <a:solidFill>
                      <a:srgbClr val="002060"/>
                    </a:solidFill>
                  </a:rPr>
                  <a:t>From perspective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b="1" dirty="0" err="1">
                    <a:solidFill>
                      <a:srgbClr val="002060"/>
                    </a:solidFill>
                  </a:rPr>
                  <a:t>th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bin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447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ea typeface="Cambria Math"/>
                  </a:rPr>
                  <a:t>Event</a:t>
                </a:r>
                <a:r>
                  <a:rPr lang="en-US" sz="2800" dirty="0" smtClean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:  There is some bin having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balls.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Event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b="1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/>
                  <a:t> bin has at </a:t>
                </a:r>
                <a:r>
                  <a:rPr lang="en-US" sz="2000" dirty="0" smtClean="0"/>
                  <a:t>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balls.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/>
                  <a:t>What is the relation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?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Answer: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b="-2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96166" cy="902732"/>
            <a:chOff x="1676400" y="4800600"/>
            <a:chExt cx="5896166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896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j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707095" y="3061453"/>
            <a:ext cx="914400" cy="12837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3113" y="4648200"/>
                <a:ext cx="1979966" cy="40094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  </a:t>
                </a:r>
                <a:r>
                  <a:rPr lang="en-US" b="1" dirty="0" smtClean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/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1">
                            <a:latin typeface="Cambria Math"/>
                          </a:rPr>
                          <m:t>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13" y="4648200"/>
                <a:ext cx="1979966" cy="400944"/>
              </a:xfrm>
              <a:prstGeom prst="rect">
                <a:avLst/>
              </a:prstGeom>
              <a:blipFill rotWithShape="1">
                <a:blip r:embed="rId4"/>
                <a:stretch>
                  <a:fillRect l="-2462" t="-109231" r="-5231" b="-16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Balls into Bins</a:t>
                </a:r>
                <a:r>
                  <a:rPr lang="en-US" sz="40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US" sz="4000" b="1" dirty="0" smtClean="0">
                    <a:solidFill>
                      <a:srgbClr val="002060"/>
                    </a:solidFill>
                  </a:rPr>
                </a:br>
                <a:r>
                  <a:rPr lang="en-US" sz="3200" b="1" dirty="0" smtClean="0">
                    <a:solidFill>
                      <a:srgbClr val="002060"/>
                    </a:solidFill>
                  </a:rPr>
                  <a:t>From perspective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b="1" dirty="0" err="1" smtClean="0">
                    <a:solidFill>
                      <a:srgbClr val="002060"/>
                    </a:solidFill>
                  </a:rPr>
                  <a:t>th</a:t>
                </a:r>
                <a:r>
                  <a:rPr lang="en-US" sz="3200" b="1" dirty="0" smtClean="0">
                    <a:solidFill>
                      <a:srgbClr val="002060"/>
                    </a:solidFill>
                  </a:rPr>
                  <a:t> bin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447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ea typeface="Cambria Math"/>
                  </a:rPr>
                  <a:t>Event</a:t>
                </a:r>
                <a:r>
                  <a:rPr lang="en-US" sz="2800" dirty="0" smtClean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:  There is some bin having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balls.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Event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b="1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/>
                  <a:t> bin has at </a:t>
                </a:r>
                <a:r>
                  <a:rPr lang="en-US" sz="2000" dirty="0" smtClean="0"/>
                  <a:t>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balls.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In order to show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, it suffice to show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) &lt; ??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)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3429000"/>
            <a:ext cx="5896166" cy="902732"/>
            <a:chOff x="1676400" y="4800600"/>
            <a:chExt cx="5896166" cy="90273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896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   3               …                 j                  …       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52600" y="1447800"/>
            <a:ext cx="5908990" cy="609600"/>
            <a:chOff x="1752600" y="1447800"/>
            <a:chExt cx="5908990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590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2      3    4      5                                 …         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707095" y="3061453"/>
            <a:ext cx="914400" cy="12837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49645" y="5190190"/>
                <a:ext cx="603755" cy="3724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45" y="5190190"/>
                <a:ext cx="603755" cy="372410"/>
              </a:xfrm>
              <a:prstGeom prst="rect">
                <a:avLst/>
              </a:prstGeom>
              <a:blipFill rotWithShape="1">
                <a:blip r:embed="rId4"/>
                <a:stretch>
                  <a:fillRect t="-6452" r="-1200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3124200" y="5562600"/>
            <a:ext cx="25146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83113" y="4648200"/>
                <a:ext cx="1979966" cy="40094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  </a:t>
                </a:r>
                <a:r>
                  <a:rPr lang="en-US" b="1" dirty="0" smtClean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/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1">
                            <a:latin typeface="Cambria Math"/>
                          </a:rPr>
                          <m:t>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13" y="4648200"/>
                <a:ext cx="1979966" cy="400944"/>
              </a:xfrm>
              <a:prstGeom prst="rect">
                <a:avLst/>
              </a:prstGeom>
              <a:blipFill rotWithShape="1">
                <a:blip r:embed="rId5"/>
                <a:stretch>
                  <a:fillRect l="-2462" t="-109231" r="-5231" b="-16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9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6305</TotalTime>
  <Words>2545</Words>
  <Application>Microsoft Office PowerPoint</Application>
  <PresentationFormat>On-screen Show (4:3)</PresentationFormat>
  <Paragraphs>331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Randomized Algorithms CS648 </vt:lpstr>
      <vt:lpstr>Union theorem </vt:lpstr>
      <vt:lpstr>Union theorem </vt:lpstr>
      <vt:lpstr>Application 1 of the Union Theorem balls into Bins:  Maximum load</vt:lpstr>
      <vt:lpstr>Balls into Bins </vt:lpstr>
      <vt:lpstr>Balls into Bins </vt:lpstr>
      <vt:lpstr>Balls into Bins The main difficulty and the way out</vt:lpstr>
      <vt:lpstr>Balls into Bins From perspective of jth bin</vt:lpstr>
      <vt:lpstr>Balls into Bins From perspective of jth bin</vt:lpstr>
      <vt:lpstr>AIM: To show P(ε_j) &lt; n^(-5) P(jth bin has at least  c log n balls) &lt; n^(-5) </vt:lpstr>
      <vt:lpstr>Calculating P(ε_j)</vt:lpstr>
      <vt:lpstr>Balls into Bins </vt:lpstr>
      <vt:lpstr>Application 2 of the Union Theorem Randomized Quick sort:   The secret of its popularity</vt:lpstr>
      <vt:lpstr>Concentration of Randomized Quick Sort </vt:lpstr>
      <vt:lpstr>Concentration of Randomized Quick Sort Tools needed</vt:lpstr>
      <vt:lpstr>Randomized QuickSort  The main difficulty and the way out</vt:lpstr>
      <vt:lpstr>Randomized QuickSort  The main difficulty and the way out</vt:lpstr>
      <vt:lpstr>Randomized QuickSort  from perspective of e_i</vt:lpstr>
      <vt:lpstr>Randomized QuickSort  from perspective of e_i</vt:lpstr>
      <vt:lpstr>Randomized QuickSort  A new way to count the comparisons</vt:lpstr>
      <vt:lpstr>Randomized QuickSort  Applying Union theorem</vt:lpstr>
      <vt:lpstr>AIM: To show P(Y_i&gt; 8 〖log_(4/3)〗⁡n) &lt; n^(-8)</vt:lpstr>
      <vt:lpstr>Randomized Quick Sort  </vt:lpstr>
      <vt:lpstr>Randomized Quick Sort  </vt:lpstr>
      <vt:lpstr>Randomized Quick Sort  </vt:lpstr>
      <vt:lpstr>Randomized Quick Sort Summary from the perspective of e_i</vt:lpstr>
      <vt:lpstr>Randomized Quick Sort Final result</vt:lpstr>
      <vt:lpstr>Some Well Known and Well STUDIED Random Variables</vt:lpstr>
      <vt:lpstr>Bernoulli Random Variable</vt:lpstr>
      <vt:lpstr>Binomial Random Variable</vt:lpstr>
      <vt:lpstr>Geometric Random Variable</vt:lpstr>
      <vt:lpstr>Negative Binomial Random Variable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admin</cp:lastModifiedBy>
  <cp:revision>743</cp:revision>
  <dcterms:created xsi:type="dcterms:W3CDTF">2011-12-03T04:13:03Z</dcterms:created>
  <dcterms:modified xsi:type="dcterms:W3CDTF">2013-08-19T06:16:22Z</dcterms:modified>
</cp:coreProperties>
</file>