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7"/>
  </p:notesMasterIdLst>
  <p:sldIdLst>
    <p:sldId id="428" r:id="rId2"/>
    <p:sldId id="539" r:id="rId3"/>
    <p:sldId id="544" r:id="rId4"/>
    <p:sldId id="545" r:id="rId5"/>
    <p:sldId id="552" r:id="rId6"/>
    <p:sldId id="551" r:id="rId7"/>
    <p:sldId id="541" r:id="rId8"/>
    <p:sldId id="543" r:id="rId9"/>
    <p:sldId id="550" r:id="rId10"/>
    <p:sldId id="546" r:id="rId11"/>
    <p:sldId id="547" r:id="rId12"/>
    <p:sldId id="549" r:id="rId13"/>
    <p:sldId id="508" r:id="rId14"/>
    <p:sldId id="548" r:id="rId15"/>
    <p:sldId id="511" r:id="rId16"/>
    <p:sldId id="445" r:id="rId17"/>
    <p:sldId id="513" r:id="rId18"/>
    <p:sldId id="514" r:id="rId19"/>
    <p:sldId id="540" r:id="rId20"/>
    <p:sldId id="520" r:id="rId21"/>
    <p:sldId id="515" r:id="rId22"/>
    <p:sldId id="525" r:id="rId23"/>
    <p:sldId id="526" r:id="rId24"/>
    <p:sldId id="555" r:id="rId25"/>
    <p:sldId id="530" r:id="rId26"/>
    <p:sldId id="557" r:id="rId27"/>
    <p:sldId id="554" r:id="rId28"/>
    <p:sldId id="556" r:id="rId29"/>
    <p:sldId id="558" r:id="rId30"/>
    <p:sldId id="559" r:id="rId31"/>
    <p:sldId id="560" r:id="rId32"/>
    <p:sldId id="563" r:id="rId33"/>
    <p:sldId id="562" r:id="rId34"/>
    <p:sldId id="564" r:id="rId35"/>
    <p:sldId id="56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3" autoAdjust="0"/>
    <p:restoredTop sz="94676" autoAdjust="0"/>
  </p:normalViewPr>
  <p:slideViewPr>
    <p:cSldViewPr>
      <p:cViewPr>
        <p:scale>
          <a:sx n="85" d="100"/>
          <a:sy n="85" d="100"/>
        </p:scale>
        <p:origin x="-78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51.png"/><Relationship Id="rId10" Type="http://schemas.openxmlformats.org/officeDocument/2006/relationships/image" Target="../media/image26.png"/><Relationship Id="rId4" Type="http://schemas.openxmlformats.org/officeDocument/2006/relationships/image" Target="../media/image4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6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Reviewing the last 3 lectures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Application of Fingerprinting Techniques</a:t>
            </a:r>
          </a:p>
          <a:p>
            <a:pPr marL="1257300" lvl="2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1-dimensional Pattern matching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rgbClr val="002060"/>
                </a:solidFill>
              </a:rPr>
              <a:t>Preparation for the next lecture.</a:t>
            </a:r>
            <a:r>
              <a:rPr lang="en-US" sz="26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 </a:t>
            </a:r>
            <a:r>
              <a:rPr lang="en-US" sz="3200" b="1" dirty="0" smtClean="0"/>
              <a:t>Algorithm for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Approximate median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A sample captures the </a:t>
            </a:r>
            <a:r>
              <a:rPr lang="en-US" sz="2000" b="1" dirty="0" smtClean="0">
                <a:solidFill>
                  <a:srgbClr val="7030A0"/>
                </a:solidFill>
              </a:rPr>
              <a:t>essence</a:t>
            </a:r>
            <a:r>
              <a:rPr lang="en-US" sz="2000" dirty="0" smtClean="0"/>
              <a:t> of the original population.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41" y="2590800"/>
            <a:ext cx="5832159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905000"/>
            <a:ext cx="4343401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 Algorithm for 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Approximate median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Idea:</a:t>
            </a:r>
            <a:r>
              <a:rPr lang="en-US" sz="2000" dirty="0" smtClean="0"/>
              <a:t> Is it possible to select a small subset of elements whose median approximates the median ? </a:t>
            </a:r>
          </a:p>
          <a:p>
            <a:pPr marL="0" indent="0" algn="ctr">
              <a:buNone/>
            </a:pPr>
            <a:r>
              <a:rPr lang="en-US" sz="2000" dirty="0"/>
              <a:t>(not possible deterministically </a:t>
            </a:r>
            <a:r>
              <a:rPr lang="en-US" sz="2000" dirty="0">
                <a:sym typeface="Wingdings" pitchFamily="2" charset="2"/>
              </a:rPr>
              <a:t></a:t>
            </a:r>
            <a:r>
              <a:rPr lang="en-US" sz="2000" dirty="0"/>
              <a:t>)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Median of a</a:t>
            </a:r>
            <a:r>
              <a:rPr lang="en-US" sz="2000" b="1" dirty="0" smtClean="0"/>
              <a:t> </a:t>
            </a:r>
            <a:r>
              <a:rPr lang="en-US" sz="2000" b="1" dirty="0"/>
              <a:t>uniformly </a:t>
            </a:r>
            <a:r>
              <a:rPr lang="en-US" sz="2000" b="1" dirty="0" smtClean="0"/>
              <a:t>random sample</a:t>
            </a:r>
            <a:r>
              <a:rPr lang="en-US" sz="2000" dirty="0" smtClean="0"/>
              <a:t> will be approximate median.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1905000" y="2819400"/>
            <a:ext cx="5181600" cy="11430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</a:rPr>
              <a:t>random sample </a:t>
            </a:r>
            <a:r>
              <a:rPr lang="en-US" dirty="0">
                <a:solidFill>
                  <a:schemeClr val="tx1"/>
                </a:solidFill>
              </a:rPr>
              <a:t>captures the </a:t>
            </a:r>
            <a:r>
              <a:rPr lang="en-US" b="1" dirty="0">
                <a:solidFill>
                  <a:srgbClr val="7030A0"/>
                </a:solidFill>
              </a:rPr>
              <a:t>essence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of the original population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Frievald</a:t>
            </a:r>
            <a:r>
              <a:rPr lang="en-US" dirty="0" err="1" smtClean="0"/>
              <a:t>’s</a:t>
            </a:r>
            <a:r>
              <a:rPr lang="en-US" dirty="0" smtClean="0"/>
              <a:t> Technique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400" dirty="0" smtClean="0"/>
              <a:t>Application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matrix product verification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53011"/>
              </p:ext>
            </p:extLst>
          </p:nvPr>
        </p:nvGraphicFramePr>
        <p:xfrm>
          <a:off x="533400" y="152400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5400000">
                <a:off x="2521012" y="347488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≟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21012" y="3474881"/>
                <a:ext cx="63350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4906" r="-1415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1981200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81200"/>
                <a:ext cx="71525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4600" y="5943600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43600"/>
                <a:ext cx="38183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5400" y="342900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29000"/>
                <a:ext cx="38985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22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429000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4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96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07028"/>
              </p:ext>
            </p:extLst>
          </p:nvPr>
        </p:nvGraphicFramePr>
        <p:xfrm>
          <a:off x="2971800" y="152400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83057"/>
              </p:ext>
            </p:extLst>
          </p:nvPr>
        </p:nvGraphicFramePr>
        <p:xfrm>
          <a:off x="1791230" y="402336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51998"/>
              </p:ext>
            </p:extLst>
          </p:nvPr>
        </p:nvGraphicFramePr>
        <p:xfrm>
          <a:off x="5372630" y="1508760"/>
          <a:ext cx="194257" cy="1920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1141" y="20499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41" y="2049959"/>
                <a:ext cx="715259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748" r="-427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57800" y="1460718"/>
                <a:ext cx="38183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4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b="0" dirty="0" smtClean="0">
                    <a:solidFill>
                      <a:srgbClr val="0070C0"/>
                    </a:solidFill>
                  </a:rPr>
                  <a:t> 0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460718"/>
                <a:ext cx="381836" cy="2031325"/>
              </a:xfrm>
              <a:prstGeom prst="rect">
                <a:avLst/>
              </a:prstGeom>
              <a:blipFill rotWithShape="1">
                <a:blip r:embed="rId8"/>
                <a:stretch>
                  <a:fillRect l="-4839" t="-601" r="-1613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5943600" y="2133600"/>
            <a:ext cx="609600" cy="60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31500"/>
              </p:ext>
            </p:extLst>
          </p:nvPr>
        </p:nvGraphicFramePr>
        <p:xfrm>
          <a:off x="4191000" y="4023360"/>
          <a:ext cx="194257" cy="1920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46465"/>
              </p:ext>
            </p:extLst>
          </p:nvPr>
        </p:nvGraphicFramePr>
        <p:xfrm>
          <a:off x="7120943" y="1524000"/>
          <a:ext cx="194257" cy="19202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4800" y="3962400"/>
                <a:ext cx="38183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4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b="0" dirty="0" smtClean="0">
                    <a:solidFill>
                      <a:srgbClr val="0070C0"/>
                    </a:solidFill>
                  </a:rPr>
                  <a:t> 0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62400"/>
                <a:ext cx="381836" cy="2031325"/>
              </a:xfrm>
              <a:prstGeom prst="rect">
                <a:avLst/>
              </a:prstGeom>
              <a:blipFill rotWithShape="1">
                <a:blip r:embed="rId9"/>
                <a:stretch>
                  <a:fillRect l="-3175" t="-601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81400" y="44883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88359"/>
                <a:ext cx="715259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5748" r="-427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5943600" y="4572000"/>
            <a:ext cx="609600" cy="60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78079"/>
              </p:ext>
            </p:extLst>
          </p:nvPr>
        </p:nvGraphicFramePr>
        <p:xfrm>
          <a:off x="7120943" y="4038600"/>
          <a:ext cx="194257" cy="19202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895600" y="1295399"/>
            <a:ext cx="2895599" cy="2375951"/>
            <a:chOff x="2895600" y="1295399"/>
            <a:chExt cx="2895599" cy="2375951"/>
          </a:xfrm>
        </p:grpSpPr>
        <p:sp>
          <p:nvSpPr>
            <p:cNvPr id="37" name="Left Bracket 36"/>
            <p:cNvSpPr/>
            <p:nvPr/>
          </p:nvSpPr>
          <p:spPr>
            <a:xfrm>
              <a:off x="2895600" y="1295400"/>
              <a:ext cx="304800" cy="2375950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ket 38"/>
            <p:cNvSpPr/>
            <p:nvPr/>
          </p:nvSpPr>
          <p:spPr>
            <a:xfrm flipH="1">
              <a:off x="5463028" y="1295399"/>
              <a:ext cx="328171" cy="237595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68186" y="33528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86" y="3352800"/>
                <a:ext cx="37061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10400" y="3352800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52800"/>
                <a:ext cx="37542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0400" y="5867400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867400"/>
                <a:ext cx="35618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24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25186" y="59436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86" y="5943600"/>
                <a:ext cx="37061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48976 0.0018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8" grpId="0" build="p"/>
      <p:bldP spid="30" grpId="0" animBg="1"/>
      <p:bldP spid="33" grpId="0"/>
      <p:bldP spid="34" grpId="0"/>
      <p:bldP spid="35" grpId="0" animBg="1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</a:rPr>
              <a:t>Frievald’s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600" b="1" dirty="0"/>
              <a:t>Algorithm</a:t>
            </a:r>
            <a:br>
              <a:rPr lang="en-US" sz="3600" b="1" dirty="0"/>
            </a:br>
            <a:r>
              <a:rPr lang="en-US" sz="2400" b="1" dirty="0" smtClean="0"/>
              <a:t>The key idea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Fact: </a:t>
                </a:r>
                <a:r>
                  <a:rPr lang="en-US" sz="1800" dirty="0" smtClean="0"/>
                  <a:t>An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800" dirty="0" smtClean="0"/>
                  <a:t> has a unique solution depending upon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1800" dirty="0" smtClean="0"/>
                  <a:t> only.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Problem:</a:t>
                </a:r>
                <a:r>
                  <a:rPr lang="en-US" sz="2000" dirty="0" smtClean="0"/>
                  <a:t> </a:t>
                </a:r>
                <a:r>
                  <a:rPr lang="en-US" sz="1800" dirty="0" smtClean="0"/>
                  <a:t>Suppose you do not know the values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1800" dirty="0" smtClean="0"/>
                  <a:t>. Your aim is to select a value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which does not satisfy the corresponding equation. 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Idea:</a:t>
                </a:r>
                <a:r>
                  <a:rPr lang="en-US" sz="1800" dirty="0" smtClean="0"/>
                  <a:t> Consider any two different values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}. Surely the equation is not satisfied for at least one of </a:t>
                </a:r>
                <a:r>
                  <a:rPr lang="en-US" sz="1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}. </a:t>
                </a:r>
                <a:r>
                  <a:rPr lang="en-US" sz="1800" dirty="0" smtClean="0"/>
                  <a:t>Can we select that value deterministically 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selects a value randomly uniformly out of </a:t>
                </a:r>
                <a:r>
                  <a:rPr lang="en-US" sz="1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}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1905000" y="4191000"/>
            <a:ext cx="4572000" cy="11430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Randomization used to exploit the </a:t>
            </a:r>
            <a:r>
              <a:rPr lang="en-US" dirty="0" smtClean="0">
                <a:solidFill>
                  <a:schemeClr val="tx1"/>
                </a:solidFill>
              </a:rPr>
              <a:t>idea: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45278"/>
              </p:ext>
            </p:extLst>
          </p:nvPr>
        </p:nvGraphicFramePr>
        <p:xfrm>
          <a:off x="5334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1   2               …          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79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 2</a:t>
                </a: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9091" t="-1058" r="-606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4572000"/>
                <a:ext cx="1803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180369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0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13425"/>
              </p:ext>
            </p:extLst>
          </p:nvPr>
        </p:nvGraphicFramePr>
        <p:xfrm>
          <a:off x="3200400" y="2414630"/>
          <a:ext cx="219456" cy="22335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9456"/>
              </a:tblGrid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4586" y="458366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586" y="4583668"/>
                <a:ext cx="37061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8751067"/>
              </p:ext>
            </p:extLst>
          </p:nvPr>
        </p:nvGraphicFramePr>
        <p:xfrm>
          <a:off x="533400" y="3276600"/>
          <a:ext cx="2209800" cy="2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54706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800600" y="2514600"/>
                <a:ext cx="3810000" cy="457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…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3810000" cy="457200"/>
              </a:xfrm>
              <a:prstGeom prst="roundRect">
                <a:avLst/>
              </a:prstGeom>
              <a:blipFill rotWithShape="1">
                <a:blip r:embed="rId8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4800600" y="4572000"/>
                <a:ext cx="3810000" cy="457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…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72000"/>
                <a:ext cx="3810000" cy="457200"/>
              </a:xfrm>
              <a:prstGeom prst="roundRect">
                <a:avLst/>
              </a:prstGeom>
              <a:blipFill rotWithShape="1">
                <a:blip r:embed="rId9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Callout 16"/>
              <p:cNvSpPr/>
              <p:nvPr/>
            </p:nvSpPr>
            <p:spPr>
              <a:xfrm>
                <a:off x="4800600" y="3352800"/>
                <a:ext cx="4038600" cy="986879"/>
              </a:xfrm>
              <a:prstGeom prst="downArrow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Fixing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…,</a:t>
                </a:r>
                <a:r>
                  <a:rPr lang="en-US" b="1" dirty="0" smtClean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arbitrarily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Down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52800"/>
                <a:ext cx="4038600" cy="986879"/>
              </a:xfrm>
              <a:prstGeom prst="downArrowCallout">
                <a:avLst/>
              </a:prstGeom>
              <a:blipFill rotWithShape="1">
                <a:blip r:embed="rId10"/>
                <a:stretch>
                  <a:fillRect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6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Fingerprinting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Application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Cryptography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Aim: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To determine </a:t>
            </a:r>
            <a:r>
              <a:rPr lang="en-US" sz="2000" dirty="0"/>
              <a:t>if File 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</a:t>
            </a:r>
            <a:r>
              <a:rPr lang="en-US" sz="2000" dirty="0" smtClean="0"/>
              <a:t>identical to </a:t>
            </a:r>
            <a:r>
              <a:rPr lang="en-US" sz="2000" dirty="0"/>
              <a:t>File </a:t>
            </a:r>
            <a:r>
              <a:rPr lang="en-US" sz="2000" b="1" dirty="0" smtClean="0">
                <a:solidFill>
                  <a:srgbClr val="7030A0"/>
                </a:solidFill>
              </a:rPr>
              <a:t>B</a:t>
            </a:r>
            <a:r>
              <a:rPr lang="en-US" sz="2000" dirty="0"/>
              <a:t> </a:t>
            </a:r>
            <a:r>
              <a:rPr lang="en-US" sz="2000" dirty="0" smtClean="0"/>
              <a:t>by communicating fewest bits ?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828800"/>
            <a:ext cx="2451100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905000"/>
            <a:ext cx="2451100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971800" y="2819400"/>
            <a:ext cx="3505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733800" y="1871927"/>
            <a:ext cx="2209800" cy="14808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124200"/>
            <a:ext cx="685800" cy="1710154"/>
            <a:chOff x="838200" y="3810000"/>
            <a:chExt cx="685800" cy="1710154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4495800"/>
              <a:ext cx="685800" cy="1024354"/>
              <a:chOff x="990600" y="4572000"/>
              <a:chExt cx="685800" cy="102435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5720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90600" y="5257800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File </a:t>
                </a:r>
                <a:r>
                  <a:rPr lang="en-US" sz="1600" b="1" dirty="0" smtClean="0"/>
                  <a:t>A</a:t>
                </a:r>
                <a:endParaRPr lang="en-US" sz="1600" b="1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219200" y="3810000"/>
              <a:ext cx="0" cy="675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3276600"/>
            <a:ext cx="685800" cy="1557754"/>
            <a:chOff x="6324600" y="3962400"/>
            <a:chExt cx="685800" cy="1557754"/>
          </a:xfrm>
        </p:grpSpPr>
        <p:grpSp>
          <p:nvGrpSpPr>
            <p:cNvPr id="9" name="Group 8"/>
            <p:cNvGrpSpPr/>
            <p:nvPr/>
          </p:nvGrpSpPr>
          <p:grpSpPr>
            <a:xfrm>
              <a:off x="6324600" y="4495800"/>
              <a:ext cx="685800" cy="1024354"/>
              <a:chOff x="6324600" y="4572000"/>
              <a:chExt cx="685800" cy="102435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5720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73687" y="5257800"/>
                <a:ext cx="6367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File </a:t>
                </a:r>
                <a:r>
                  <a:rPr lang="en-US" sz="1600" b="1" dirty="0" smtClean="0"/>
                  <a:t>B</a:t>
                </a:r>
                <a:endParaRPr lang="en-US" sz="1600" b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6629400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3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How many primes less than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 ?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386158"/>
                  </p:ext>
                </p:extLst>
              </p:nvPr>
            </p:nvGraphicFramePr>
            <p:xfrm>
              <a:off x="1524000" y="1938845"/>
              <a:ext cx="6096000" cy="3602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Primes less than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1229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78498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386158"/>
                  </p:ext>
                </p:extLst>
              </p:nvPr>
            </p:nvGraphicFramePr>
            <p:xfrm>
              <a:off x="1524000" y="1938845"/>
              <a:ext cx="6096000" cy="3602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667" r="-100000" b="-7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667" b="-709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1229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78498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34426" r="-100000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34426" b="-27377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97333" r="-100000" b="-12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97333" b="-122667"/>
                          </a:stretch>
                        </a:blipFill>
                      </a:tcPr>
                    </a:tc>
                  </a:tr>
                  <a:tr h="463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88158" r="-10000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88158" b="-2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9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Key idea from prime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700994" y="4648200"/>
            <a:ext cx="7604806" cy="533400"/>
            <a:chOff x="700994" y="4648200"/>
            <a:chExt cx="7604806" cy="533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14400" y="4724400"/>
              <a:ext cx="7391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46482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62400" y="46482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577946" y="4800600"/>
                  <a:ext cx="1122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946" y="4800600"/>
                  <a:ext cx="112229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333" r="-652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0994" y="481226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4" y="4812268"/>
                  <a:ext cx="3658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156010" y="4681654"/>
            <a:ext cx="2590800" cy="76200"/>
            <a:chOff x="1219200" y="4267200"/>
            <a:chExt cx="2590800" cy="76200"/>
          </a:xfrm>
        </p:grpSpPr>
        <p:sp>
          <p:nvSpPr>
            <p:cNvPr id="25" name="Oval 24"/>
            <p:cNvSpPr/>
            <p:nvPr/>
          </p:nvSpPr>
          <p:spPr>
            <a:xfrm>
              <a:off x="12192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78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764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050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860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6670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004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3528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8956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2000" y="2362200"/>
            <a:ext cx="7581864" cy="609600"/>
            <a:chOff x="762000" y="2362200"/>
            <a:chExt cx="7581864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077200" y="23622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62000" y="2373868"/>
              <a:ext cx="7581864" cy="597932"/>
              <a:chOff x="762000" y="2362200"/>
              <a:chExt cx="7581864" cy="5979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90600" y="2438400"/>
                <a:ext cx="3276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848600" y="2514600"/>
                    <a:ext cx="4952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8600" y="2514600"/>
                    <a:ext cx="49526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148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62000" y="2590800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2590800"/>
                    <a:ext cx="36580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1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/>
              <p:cNvCxnSpPr/>
              <p:nvPr/>
            </p:nvCxnSpPr>
            <p:spPr>
              <a:xfrm>
                <a:off x="990600" y="2362200"/>
                <a:ext cx="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191000" y="2438400"/>
                <a:ext cx="10668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5257800" y="2438400"/>
              <a:ext cx="2895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689410" y="2384167"/>
            <a:ext cx="3886200" cy="76200"/>
            <a:chOff x="1219200" y="4267200"/>
            <a:chExt cx="3886200" cy="76200"/>
          </a:xfrm>
        </p:grpSpPr>
        <p:sp>
          <p:nvSpPr>
            <p:cNvPr id="37" name="Oval 36"/>
            <p:cNvSpPr/>
            <p:nvPr/>
          </p:nvSpPr>
          <p:spPr>
            <a:xfrm>
              <a:off x="12192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9050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2860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92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406594" y="2362200"/>
            <a:ext cx="377924" cy="565666"/>
            <a:chOff x="7406594" y="2863334"/>
            <a:chExt cx="377924" cy="565666"/>
          </a:xfrm>
        </p:grpSpPr>
        <p:sp>
          <p:nvSpPr>
            <p:cNvPr id="14" name="Oval 13"/>
            <p:cNvSpPr/>
            <p:nvPr/>
          </p:nvSpPr>
          <p:spPr>
            <a:xfrm>
              <a:off x="7543800" y="2863334"/>
              <a:ext cx="76200" cy="10846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406594" y="3059668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594" y="3059668"/>
                  <a:ext cx="3779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1935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1765610" y="2514600"/>
            <a:ext cx="3644590" cy="914400"/>
            <a:chOff x="1765610" y="2514600"/>
            <a:chExt cx="3644590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3225490" y="2851666"/>
                  <a:ext cx="2032310" cy="57733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2060"/>
                      </a:solidFill>
                    </a:rPr>
                    <a:t>Less than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</a:rPr>
                    <a:t>prime factors of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490" y="2851666"/>
                  <a:ext cx="2032310" cy="577334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 t="-8081" b="-19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/>
            <p:nvPr/>
          </p:nvCxnSpPr>
          <p:spPr>
            <a:xfrm>
              <a:off x="1765610" y="2526268"/>
              <a:ext cx="1524000" cy="32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13310" y="2526268"/>
              <a:ext cx="1333500" cy="32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70510" y="2514600"/>
              <a:ext cx="1091890" cy="337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241646" y="2514600"/>
              <a:ext cx="464" cy="337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724400" y="2514600"/>
              <a:ext cx="685800" cy="337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156010" y="4800600"/>
            <a:ext cx="2628900" cy="1066800"/>
            <a:chOff x="1156010" y="4800600"/>
            <a:chExt cx="26289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47"/>
                <p:cNvSpPr/>
                <p:nvPr/>
              </p:nvSpPr>
              <p:spPr>
                <a:xfrm>
                  <a:off x="1156010" y="5290066"/>
                  <a:ext cx="2628900" cy="57733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2060"/>
                      </a:solidFill>
                    </a:rPr>
                    <a:t>around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</a:rPr>
                    <a:t>prime numbers in </a:t>
                  </a:r>
                  <a14:m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</a:rPr>
                    <a:t>]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ounded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10" y="5290066"/>
                  <a:ext cx="2628900" cy="577334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l="-460" t="-8081" r="-2069" b="-19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/>
            <p:nvPr/>
          </p:nvCxnSpPr>
          <p:spPr>
            <a:xfrm>
              <a:off x="1219200" y="4856202"/>
              <a:ext cx="241610" cy="433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422710" y="4856202"/>
              <a:ext cx="95250" cy="433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622735" y="4812268"/>
              <a:ext cx="0" cy="477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852961" y="4812268"/>
              <a:ext cx="0" cy="477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260910" y="4800600"/>
              <a:ext cx="0" cy="477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641910" y="4812268"/>
              <a:ext cx="0" cy="477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854713" y="4800600"/>
              <a:ext cx="0" cy="477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080060" y="4809893"/>
              <a:ext cx="53434" cy="468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213410" y="4805246"/>
              <a:ext cx="106170" cy="484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416455" y="4856202"/>
              <a:ext cx="254155" cy="433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Randomized Algorithms 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2800" b="1" dirty="0" smtClean="0"/>
              <a:t>discussed till now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Randomized algorithm for </a:t>
            </a:r>
            <a:r>
              <a:rPr lang="en-US" sz="2400" b="1" dirty="0" smtClean="0">
                <a:solidFill>
                  <a:srgbClr val="002060"/>
                </a:solidFill>
              </a:rPr>
              <a:t>Approximate Median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/>
              <a:t>Randomized </a:t>
            </a:r>
            <a:r>
              <a:rPr lang="en-US" sz="2400" b="1" dirty="0" smtClean="0">
                <a:solidFill>
                  <a:srgbClr val="002060"/>
                </a:solidFill>
              </a:rPr>
              <a:t>Quick Sort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Frievald’s</a:t>
            </a:r>
            <a:r>
              <a:rPr lang="en-US" sz="2400" dirty="0" smtClean="0"/>
              <a:t> algorithm  for </a:t>
            </a:r>
            <a:r>
              <a:rPr lang="en-US" sz="2400" b="1" dirty="0" smtClean="0">
                <a:solidFill>
                  <a:srgbClr val="002060"/>
                </a:solidFill>
              </a:rPr>
              <a:t>Matrix Product Verification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Randomized </a:t>
            </a:r>
            <a:r>
              <a:rPr lang="en-US" sz="2400" dirty="0"/>
              <a:t>algorithm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002060"/>
                </a:solidFill>
              </a:rPr>
              <a:t>Equality of two files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2133600"/>
            <a:ext cx="32004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Randomly select a </a:t>
            </a:r>
            <a:r>
              <a:rPr lang="en-US" dirty="0" smtClean="0">
                <a:solidFill>
                  <a:srgbClr val="C00000"/>
                </a:solidFill>
              </a:rPr>
              <a:t>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3352800"/>
            <a:ext cx="32004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Randomly </a:t>
            </a:r>
            <a:r>
              <a:rPr lang="en-US" dirty="0" smtClean="0">
                <a:solidFill>
                  <a:srgbClr val="C00000"/>
                </a:solidFill>
              </a:rPr>
              <a:t>permute the array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0" y="4648200"/>
            <a:ext cx="32004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Randomly </a:t>
            </a:r>
            <a:r>
              <a:rPr lang="en-US" dirty="0" smtClean="0">
                <a:solidFill>
                  <a:srgbClr val="C00000"/>
                </a:solidFill>
              </a:rPr>
              <a:t>select a vector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6019800"/>
            <a:ext cx="3429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Randomly </a:t>
            </a:r>
            <a:r>
              <a:rPr lang="en-US" dirty="0" smtClean="0">
                <a:solidFill>
                  <a:srgbClr val="C00000"/>
                </a:solidFill>
              </a:rPr>
              <a:t>select a prime number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Visualize a file as a binary number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File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                                       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File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Overview of Protocol: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be a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prime</a:t>
                </a:r>
                <a:r>
                  <a:rPr lang="en-US" sz="2000" dirty="0" smtClean="0"/>
                  <a:t> number </a:t>
                </a:r>
                <a:r>
                  <a:rPr lang="en-US" sz="2000" dirty="0"/>
                  <a:t>selected randomly uniformly from 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]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If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000" dirty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   </a:t>
                </a:r>
                <a:r>
                  <a:rPr lang="en-US" sz="2000" b="1" dirty="0" smtClean="0"/>
                  <a:t>then</a:t>
                </a:r>
                <a:r>
                  <a:rPr lang="en-US" sz="2000" dirty="0" smtClean="0"/>
                  <a:t> conclude </a:t>
                </a:r>
                <a:r>
                  <a:rPr lang="en-US" sz="2000" b="1" dirty="0" smtClean="0"/>
                  <a:t>A=B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</a:t>
                </a:r>
                <a:r>
                  <a:rPr lang="en-US" sz="2000" b="1" dirty="0" smtClean="0"/>
                  <a:t>else</a:t>
                </a:r>
                <a:r>
                  <a:rPr lang="en-US" sz="2000" dirty="0" smtClean="0"/>
                  <a:t> conclude </a:t>
                </a:r>
                <a:r>
                  <a:rPr lang="en-US" sz="2000" b="1" dirty="0"/>
                  <a:t>A≠B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E</a:t>
                </a:r>
                <a:r>
                  <a:rPr lang="en-US" sz="2000" b="1" dirty="0" smtClean="0"/>
                  <a:t>rror occurs </a:t>
                </a:r>
                <a:r>
                  <a:rPr lang="en-US" sz="2000" dirty="0" smtClean="0"/>
                  <a:t>if  </a:t>
                </a:r>
                <a:r>
                  <a:rPr lang="en-US" sz="2000" b="1" dirty="0" smtClean="0"/>
                  <a:t>“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is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one of 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the prime factors </a:t>
                </a:r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of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)”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ft Arrow 4"/>
              <p:cNvSpPr/>
              <p:nvPr/>
            </p:nvSpPr>
            <p:spPr>
              <a:xfrm>
                <a:off x="3124200" y="2667000"/>
                <a:ext cx="978408" cy="484632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Lef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667000"/>
                <a:ext cx="978408" cy="484632"/>
              </a:xfrm>
              <a:prstGeom prst="leftArrow">
                <a:avLst/>
              </a:prstGeom>
              <a:blipFill rotWithShape="1">
                <a:blip r:embed="rId3"/>
                <a:stretch>
                  <a:fillRect r="-2439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ft Arrow 5"/>
              <p:cNvSpPr/>
              <p:nvPr/>
            </p:nvSpPr>
            <p:spPr>
              <a:xfrm>
                <a:off x="3124200" y="3124200"/>
                <a:ext cx="978408" cy="484632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Lef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124200"/>
                <a:ext cx="978408" cy="484632"/>
              </a:xfrm>
              <a:prstGeom prst="leftArrow">
                <a:avLst/>
              </a:prstGeom>
              <a:blipFill rotWithShape="1">
                <a:blip r:embed="rId3"/>
                <a:stretch>
                  <a:fillRect r="-2439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Fingerprinting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Application 3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Pattern matching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Text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 is said to </a:t>
                </a:r>
                <a:r>
                  <a:rPr lang="en-US" sz="1800" b="1" dirty="0" smtClean="0"/>
                  <a:t>appear</a:t>
                </a:r>
                <a:r>
                  <a:rPr lang="en-US" sz="1800" dirty="0" smtClean="0"/>
                  <a:t> in Text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𝑻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at location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𝑻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𝑷</m:t>
                    </m:r>
                    <m:r>
                      <a:rPr lang="en-US" sz="1800" i="1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b="1" dirty="0" smtClean="0"/>
                  <a:t>     for</a:t>
                </a:r>
                <a:r>
                  <a:rPr lang="en-US" sz="1800" dirty="0" smtClean="0"/>
                  <a:t> all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Problem: </a:t>
                </a:r>
                <a:r>
                  <a:rPr lang="en-US" sz="1800" dirty="0" smtClean="0"/>
                  <a:t>Given a Text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𝑻</m:t>
                    </m:r>
                    <m:r>
                      <a:rPr lang="en-US" sz="1800" b="0" i="1" smtClean="0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…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1800" dirty="0" smtClean="0"/>
                  <a:t>, and a pattern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𝑷</m:t>
                    </m:r>
                    <m:r>
                      <a:rPr lang="en-US" sz="1800" i="1">
                        <a:latin typeface="Cambria Math"/>
                      </a:rPr>
                      <m:t>[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</a:rPr>
                      <m:t>…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appear anywhere in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Deterministic Algorithm</a:t>
                </a:r>
              </a:p>
              <a:p>
                <a:r>
                  <a:rPr lang="en-US" sz="1800" b="1" dirty="0" smtClean="0"/>
                  <a:t>Trivial algorithm: </a:t>
                </a:r>
                <a:r>
                  <a:rPr lang="en-US" sz="1800" b="1" i="1" dirty="0" smtClean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𝑚𝑛</m:t>
                    </m:r>
                  </m:oMath>
                </a14:m>
                <a:r>
                  <a:rPr lang="en-US" sz="1800" dirty="0" smtClean="0"/>
                  <a:t>) time</a:t>
                </a:r>
                <a:endParaRPr lang="en-US" sz="1800" dirty="0"/>
              </a:p>
              <a:p>
                <a:r>
                  <a:rPr lang="en-US" sz="1800" b="1" dirty="0" smtClean="0">
                    <a:solidFill>
                      <a:srgbClr val="00B050"/>
                    </a:solidFill>
                  </a:rPr>
                  <a:t>Knuth-Morris-Pratt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 smtClean="0"/>
                  <a:t>algorithm: </a:t>
                </a:r>
                <a:r>
                  <a:rPr lang="en-US" sz="1800" b="1" i="1" dirty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time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Randomized Monte Carlo Algorithm</a:t>
                </a:r>
              </a:p>
              <a:p>
                <a:r>
                  <a:rPr lang="en-US" sz="1800" b="1" i="1" dirty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time, and </a:t>
                </a:r>
                <a:r>
                  <a:rPr lang="en-US" sz="1800" b="1" dirty="0" smtClean="0"/>
                  <a:t>error</a:t>
                </a:r>
                <a:r>
                  <a:rPr lang="en-US" sz="1800" dirty="0" smtClean="0"/>
                  <a:t> probability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741" t="-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0012" y="1447800"/>
            <a:ext cx="591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100101100110001101111010101110101010111010000101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7199" y="182880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011110101011101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29200" y="990600"/>
            <a:ext cx="341760" cy="533400"/>
            <a:chOff x="3429000" y="1066800"/>
            <a:chExt cx="341760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94410" y="1295400"/>
              <a:ext cx="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29000" y="10668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4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0122 3.7037E-7 C 0.14636 3.7037E-7 0.20243 -0.00787 0.20243 -0.01412 L 0.20243 -0.02824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Motivation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800" dirty="0" smtClean="0"/>
              <a:t>Simplicity, </a:t>
            </a:r>
            <a:r>
              <a:rPr lang="en-US" sz="1800" dirty="0"/>
              <a:t> </a:t>
            </a:r>
            <a:r>
              <a:rPr lang="en-US" sz="1800" dirty="0" smtClean="0"/>
              <a:t> real time implementation,   streaming environment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Extension to 2-dimensions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/>
              <a:t>Converting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Monte Carlo </a:t>
            </a:r>
            <a:r>
              <a:rPr lang="en-US" sz="2000" dirty="0" smtClean="0"/>
              <a:t>to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Las Vegas algorithm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0" y="2514600"/>
            <a:ext cx="762000" cy="990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162800" y="2510388"/>
            <a:ext cx="1717081" cy="1538883"/>
            <a:chOff x="7162800" y="2510388"/>
            <a:chExt cx="1717081" cy="1538883"/>
          </a:xfrm>
        </p:grpSpPr>
        <p:grpSp>
          <p:nvGrpSpPr>
            <p:cNvPr id="10" name="Group 9"/>
            <p:cNvGrpSpPr/>
            <p:nvPr/>
          </p:nvGrpSpPr>
          <p:grpSpPr>
            <a:xfrm>
              <a:off x="7162800" y="2510388"/>
              <a:ext cx="926088" cy="1169551"/>
              <a:chOff x="7162800" y="2510388"/>
              <a:chExt cx="926088" cy="116955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162800" y="2510388"/>
                <a:ext cx="88036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>
                  <a:buAutoNum type="arabicPlain"/>
                </a:pPr>
                <a:r>
                  <a:rPr lang="en-US" sz="1000" dirty="0" smtClean="0"/>
                  <a:t>1     1    0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1      1    0     1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1     0     1     1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1     1      1    1</a:t>
                </a:r>
                <a:endParaRPr lang="en-US" sz="1000" dirty="0"/>
              </a:p>
            </p:txBody>
          </p:sp>
          <p:sp>
            <p:nvSpPr>
              <p:cNvPr id="8" name="Left Bracket 7"/>
              <p:cNvSpPr/>
              <p:nvPr/>
            </p:nvSpPr>
            <p:spPr>
              <a:xfrm>
                <a:off x="7165848" y="2514600"/>
                <a:ext cx="73152" cy="1143000"/>
              </a:xfrm>
              <a:prstGeom prst="leftBracket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Bracket 8"/>
              <p:cNvSpPr/>
              <p:nvPr/>
            </p:nvSpPr>
            <p:spPr>
              <a:xfrm>
                <a:off x="8043169" y="2514600"/>
                <a:ext cx="45719" cy="1143000"/>
              </a:xfrm>
              <a:prstGeom prst="rightBracket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153400" y="3679939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</a:rPr>
                <a:t>m</a:t>
              </a:r>
              <a:r>
                <a:rPr lang="en-US" dirty="0" err="1" smtClean="0">
                  <a:latin typeface="Cambria Math"/>
                  <a:ea typeface="Cambria Math"/>
                </a:rPr>
                <a:t>⨯</a:t>
              </a:r>
              <a:r>
                <a:rPr lang="en-US" dirty="0" err="1" smtClean="0">
                  <a:solidFill>
                    <a:srgbClr val="0070C0"/>
                  </a:solidFill>
                  <a:latin typeface="Cambria Math"/>
                  <a:ea typeface="Cambria Math"/>
                </a:rPr>
                <a:t>m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2286000"/>
            <a:ext cx="4943244" cy="3036332"/>
            <a:chOff x="1524000" y="2286000"/>
            <a:chExt cx="4943244" cy="30363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86000"/>
              <a:ext cx="4487745" cy="28432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67400" y="4953000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</a:rPr>
                <a:t>n</a:t>
              </a:r>
              <a:r>
                <a:rPr lang="en-US" dirty="0" err="1" smtClean="0">
                  <a:latin typeface="Cambria Math"/>
                  <a:ea typeface="Cambria Math"/>
                </a:rPr>
                <a:t>⨯</a:t>
              </a:r>
              <a:r>
                <a:rPr lang="en-US" dirty="0" err="1" smtClean="0">
                  <a:solidFill>
                    <a:srgbClr val="0070C0"/>
                  </a:solidFill>
                  <a:latin typeface="Cambria Math"/>
                  <a:ea typeface="Cambria Math"/>
                </a:rPr>
                <a:t>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048000" y="5322332"/>
                <a:ext cx="3419244" cy="39266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time algorithm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322332"/>
                <a:ext cx="3419244" cy="392668"/>
              </a:xfrm>
              <a:prstGeom prst="roundRect">
                <a:avLst/>
              </a:prstGeom>
              <a:blipFill rotWithShape="1"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Randomized Algorithm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3200" dirty="0" smtClean="0"/>
              <a:t>for </a:t>
            </a:r>
            <a:r>
              <a:rPr lang="en-US" sz="3200" dirty="0" smtClean="0">
                <a:solidFill>
                  <a:srgbClr val="C00000"/>
                </a:solidFill>
              </a:rPr>
              <a:t>Fingerprinting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Checking if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appears in Text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at location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/>
                </a:r>
                <a:br>
                  <a:rPr lang="en-US" sz="3200" b="1" dirty="0">
                    <a:solidFill>
                      <a:srgbClr val="7030A0"/>
                    </a:solidFill>
                  </a:rPr>
                </a:br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19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Text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alibri" pitchFamily="34" charset="0"/>
                  </a:rPr>
                  <a:t>Observation: </a:t>
                </a:r>
                <a:r>
                  <a:rPr lang="en-US" sz="2000" b="1" i="1" dirty="0" smtClean="0">
                    <a:latin typeface="Calibri" pitchFamily="34" charset="0"/>
                  </a:rPr>
                  <a:t>O</a:t>
                </a:r>
                <a:r>
                  <a:rPr lang="en-US" sz="2000" dirty="0" smtClean="0"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) time algorithm is obvious.</a:t>
                </a:r>
              </a:p>
              <a:p>
                <a:pPr marL="0" indent="0">
                  <a:buNone/>
                </a:pPr>
                <a:endParaRPr lang="en-US" sz="2000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Question:</a:t>
                </a:r>
                <a:r>
                  <a:rPr lang="en-US" sz="2000" dirty="0" smtClean="0">
                    <a:latin typeface="Calibri" pitchFamily="34" charset="0"/>
                  </a:rPr>
                  <a:t> How to do this task in </a:t>
                </a:r>
                <a:r>
                  <a:rPr lang="en-US" sz="2000" b="1" i="1" dirty="0" smtClean="0">
                    <a:latin typeface="Calibri" pitchFamily="34" charset="0"/>
                  </a:rPr>
                  <a:t>O</a:t>
                </a:r>
                <a:r>
                  <a:rPr lang="en-US" sz="2000" dirty="0" smtClean="0">
                    <a:latin typeface="Calibri" pitchFamily="34" charset="0"/>
                  </a:rPr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</a:rPr>
                  <a:t>1</a:t>
                </a:r>
                <a:r>
                  <a:rPr lang="en-US" sz="2000" dirty="0" smtClean="0">
                    <a:latin typeface="Calibri" pitchFamily="34" charset="0"/>
                  </a:rPr>
                  <a:t>) time ?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Calibri" pitchFamily="34" charset="0"/>
                  </a:rPr>
                  <a:t>Answer: </a:t>
                </a:r>
                <a:r>
                  <a:rPr lang="en-US" sz="2000" dirty="0" smtClean="0">
                    <a:latin typeface="Calibri" pitchFamily="34" charset="0"/>
                  </a:rPr>
                  <a:t>have a 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Calibri" pitchFamily="34" charset="0"/>
                  </a:rPr>
                  <a:t> fingerprint 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  <a:latin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Question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itchFamily="34" charset="0"/>
                  </a:rPr>
                  <a:t>:</a:t>
                </a:r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What properties should the </a:t>
                </a:r>
                <a:r>
                  <a:rPr lang="en-US" sz="2000" i="1" dirty="0">
                    <a:solidFill>
                      <a:srgbClr val="002060"/>
                    </a:solidFill>
                    <a:latin typeface="Calibri" pitchFamily="34" charset="0"/>
                  </a:rPr>
                  <a:t>fingerprint 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possess?</a:t>
                </a:r>
              </a:p>
              <a:p>
                <a:r>
                  <a:rPr lang="en-US" sz="2000" dirty="0" smtClean="0">
                    <a:latin typeface="Calibri" pitchFamily="34" charset="0"/>
                  </a:rPr>
                  <a:t> ??</a:t>
                </a:r>
              </a:p>
              <a:p>
                <a:r>
                  <a:rPr lang="en-US" sz="2000" dirty="0" smtClean="0">
                    <a:latin typeface="Calibri" pitchFamily="34" charset="0"/>
                  </a:rPr>
                  <a:t>?? </a:t>
                </a:r>
                <a:endParaRPr lang="en-US" sz="2000" b="1" dirty="0" smtClean="0"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3"/>
                <a:stretch>
                  <a:fillRect l="-741" t="-625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87199" y="1828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0111101110110101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298377"/>
            <a:ext cx="1905000" cy="518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43400" y="990600"/>
            <a:ext cx="335348" cy="533400"/>
            <a:chOff x="3429000" y="1066800"/>
            <a:chExt cx="335348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94410" y="1295400"/>
              <a:ext cx="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1272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190012" y="14478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100101100110001101111010101010101010111010000101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724400"/>
            <a:ext cx="10883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 size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181600"/>
            <a:ext cx="22830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Efficiently computable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Checking if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appears in Text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at location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/>
                </a:r>
                <a:br>
                  <a:rPr lang="en-US" sz="3200" b="1" dirty="0">
                    <a:solidFill>
                      <a:srgbClr val="7030A0"/>
                    </a:solidFill>
                  </a:rPr>
                </a:br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19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Text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/>
                  <a:t>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be a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prime</a:t>
                </a:r>
                <a:r>
                  <a:rPr lang="en-US" sz="2000" dirty="0"/>
                  <a:t> number selected randomly uniformly from 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]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b="1" dirty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If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/>
                  <a:t>then</a:t>
                </a:r>
                <a:r>
                  <a:rPr lang="en-US" sz="2000" dirty="0" smtClean="0"/>
                  <a:t> conclude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 appears at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                                                 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Error occurs </a:t>
                </a:r>
                <a:r>
                  <a:rPr lang="en-US" sz="2000" dirty="0"/>
                  <a:t>if  </a:t>
                </a:r>
                <a:r>
                  <a:rPr lang="en-US" sz="2000" b="1" dirty="0"/>
                  <a:t>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is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one of 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the prime factors </a:t>
                </a:r>
                <a:r>
                  <a:rPr lang="en-US" sz="2000" dirty="0">
                    <a:solidFill>
                      <a:srgbClr val="002060"/>
                    </a:solidFill>
                    <a:ea typeface="Cambria Math"/>
                  </a:rPr>
                  <a:t>of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)”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Error probability at location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≤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box>
                              <m:box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a:rPr lang="en-US" sz="2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box>
                          </m:den>
                        </m:f>
                      </m:e>
                    </m:box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Fingerprint has size=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2000" dirty="0" smtClean="0"/>
                  <a:t>) bits.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3"/>
                <a:stretch>
                  <a:fillRect l="-741" t="-625" b="-4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298377"/>
            <a:ext cx="1905000" cy="518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43400" y="990600"/>
            <a:ext cx="335348" cy="533400"/>
            <a:chOff x="3429000" y="1066800"/>
            <a:chExt cx="335348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94410" y="1295400"/>
              <a:ext cx="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1272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190012" y="14478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100101100110001101111010101010101010111010000101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7199" y="1828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0111101110110101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55388" y="5181600"/>
            <a:ext cx="2683812" cy="1496199"/>
            <a:chOff x="5181600" y="5334000"/>
            <a:chExt cx="2683812" cy="1496199"/>
          </a:xfrm>
        </p:grpSpPr>
        <p:sp>
          <p:nvSpPr>
            <p:cNvPr id="3" name="Smiley Face 2"/>
            <p:cNvSpPr/>
            <p:nvPr/>
          </p:nvSpPr>
          <p:spPr>
            <a:xfrm>
              <a:off x="5943600" y="5334000"/>
              <a:ext cx="914400" cy="914400"/>
            </a:xfrm>
            <a:prstGeom prst="smileyFace">
              <a:avLst>
                <a:gd name="adj" fmla="val -465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6183868"/>
              <a:ext cx="2683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Small size but 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Not efficiently computable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0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800" y="1298377"/>
            <a:ext cx="1905000" cy="518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Checking if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appears in Text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at location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/>
                </a:r>
                <a:br>
                  <a:rPr lang="en-US" sz="3200" b="1" dirty="0">
                    <a:solidFill>
                      <a:srgbClr val="7030A0"/>
                    </a:solidFill>
                  </a:rPr>
                </a:br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19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Text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/>
                  <a:t>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Any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? 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/>
                  <a:t>Any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dirty="0" smtClean="0"/>
                  <a:t> ? 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smtClean="0"/>
                  <a:t>mod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= 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+ 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b="1" dirty="0" smtClean="0"/>
                  <a:t>)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mod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+ 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dirty="0"/>
                  <a:t> = 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b="1" dirty="0"/>
                          <m:t>mod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+ 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3"/>
                <a:stretch>
                  <a:fillRect l="-741" t="-625" b="-3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447800"/>
            <a:ext cx="19050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12852" y="990600"/>
            <a:ext cx="335348" cy="533400"/>
            <a:chOff x="3429000" y="1066800"/>
            <a:chExt cx="335348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94410" y="1295400"/>
              <a:ext cx="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1272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190012" y="14478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100101100110001101111010101010101010111010000101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199" y="1828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0111101110110101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78262" y="3701796"/>
            <a:ext cx="1160538" cy="4130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95797" y="1752597"/>
            <a:ext cx="1905003" cy="674135"/>
            <a:chOff x="4495797" y="1752597"/>
            <a:chExt cx="1905003" cy="674135"/>
          </a:xfrm>
        </p:grpSpPr>
        <p:sp>
          <p:nvSpPr>
            <p:cNvPr id="3" name="Left Brace 2"/>
            <p:cNvSpPr/>
            <p:nvPr/>
          </p:nvSpPr>
          <p:spPr>
            <a:xfrm rot="5400000" flipH="1">
              <a:off x="5295897" y="952497"/>
              <a:ext cx="304804" cy="1905003"/>
            </a:xfrm>
            <a:prstGeom prst="leftBrac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05400" y="2057400"/>
                  <a:ext cx="8650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057400"/>
                  <a:ext cx="86504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1205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572001" y="926068"/>
            <a:ext cx="1981201" cy="597935"/>
            <a:chOff x="4572001" y="926068"/>
            <a:chExt cx="1981201" cy="597935"/>
          </a:xfrm>
        </p:grpSpPr>
        <p:sp>
          <p:nvSpPr>
            <p:cNvPr id="15" name="Left Brace 14"/>
            <p:cNvSpPr/>
            <p:nvPr/>
          </p:nvSpPr>
          <p:spPr>
            <a:xfrm rot="16200000" flipH="1">
              <a:off x="5410201" y="381001"/>
              <a:ext cx="304802" cy="1981201"/>
            </a:xfrm>
            <a:prstGeom prst="leftBrac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953000" y="926068"/>
                  <a:ext cx="1269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+1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926068"/>
                  <a:ext cx="126900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769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2438400" y="5943600"/>
            <a:ext cx="2362200" cy="750332"/>
            <a:chOff x="2438400" y="5943600"/>
            <a:chExt cx="2362200" cy="750332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38600" y="5943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971800" y="6019800"/>
              <a:ext cx="8382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29000" y="5943600"/>
              <a:ext cx="1371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5943600"/>
              <a:ext cx="609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98557" y="6324600"/>
                  <a:ext cx="492443" cy="3693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&lt;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557" y="6324600"/>
                  <a:ext cx="49244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111" t="-8333" r="-19753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6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Fingerprint function:</a:t>
            </a:r>
            <a:r>
              <a:rPr lang="en-US" sz="3200" b="1" dirty="0" smtClean="0">
                <a:solidFill>
                  <a:srgbClr val="7030A0"/>
                </a:solidFill>
              </a:rPr>
              <a:t> how good is it ?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Text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−1]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/>
                  <a:t>  </a:t>
                </a:r>
                <a:r>
                  <a:rPr lang="en-US" sz="2000" b="1" dirty="0" smtClean="0"/>
                  <a:t>mod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dirty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 smtClean="0"/>
                  <a:t>  </a:t>
                </a:r>
                <a:r>
                  <a:rPr lang="en-US" sz="2000" b="1" dirty="0" smtClean="0"/>
                  <a:t>mod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Lemma: </a:t>
                </a:r>
                <a:r>
                  <a:rPr lang="en-US" sz="2000" dirty="0" smtClean="0"/>
                  <a:t>The fingerprint function </a:t>
                </a:r>
              </a:p>
              <a:p>
                <a:r>
                  <a:rPr lang="en-US" sz="2000" dirty="0"/>
                  <a:t>O</a:t>
                </a:r>
                <a:r>
                  <a:rPr lang="en-US" sz="2000" dirty="0" smtClean="0"/>
                  <a:t>ccupies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bits.</a:t>
                </a:r>
                <a:endParaRPr lang="en-US" sz="2000" dirty="0"/>
              </a:p>
              <a:p>
                <a:r>
                  <a:rPr lang="en-US" sz="2000" dirty="0" smtClean="0"/>
                  <a:t>Computing take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𝐥𝐨𝐠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dirty="0" smtClean="0"/>
                  <a:t>) bits operations. </a:t>
                </a:r>
              </a:p>
              <a:p>
                <a:r>
                  <a:rPr lang="en-US" sz="2000" b="1" dirty="0" smtClean="0"/>
                  <a:t>Error</a:t>
                </a:r>
                <a:r>
                  <a:rPr lang="en-US" sz="2000" dirty="0" smtClean="0"/>
                  <a:t> probability for </a:t>
                </a:r>
                <a:r>
                  <a:rPr lang="en-US" sz="2000" u="sng" dirty="0" smtClean="0"/>
                  <a:t>any particular</a:t>
                </a:r>
                <a:r>
                  <a:rPr lang="en-US" sz="2000" dirty="0" smtClean="0"/>
                  <a:t> location is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dirty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box>
                              <m:box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box>
                          </m:den>
                        </m:f>
                      </m:e>
                    </m:box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What is the </a:t>
                </a:r>
                <a:r>
                  <a:rPr lang="en-US" sz="2000" b="1" dirty="0" smtClean="0"/>
                  <a:t>error</a:t>
                </a:r>
                <a:r>
                  <a:rPr lang="en-US" sz="2000" dirty="0" smtClean="0"/>
                  <a:t> probability of the algorithm ?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741" t="-625" b="-3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447800"/>
            <a:ext cx="19050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43400" y="990600"/>
            <a:ext cx="335348" cy="533400"/>
            <a:chOff x="3429000" y="1066800"/>
            <a:chExt cx="335348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94410" y="1295400"/>
              <a:ext cx="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1066800"/>
                  <a:ext cx="33534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1272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190012" y="14478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100101100110001101111010101010101010111010000101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7199" y="1828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0111101110110101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Bounding the </a:t>
            </a:r>
            <a:r>
              <a:rPr lang="en-US" sz="3200" b="1" dirty="0" smtClean="0">
                <a:solidFill>
                  <a:srgbClr val="7030A0"/>
                </a:solidFill>
              </a:rPr>
              <a:t>error</a:t>
            </a:r>
            <a:r>
              <a:rPr lang="en-US" sz="3200" b="1" dirty="0" smtClean="0"/>
              <a:t> probability of the algorithm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: event that the algorithm fails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event that the fingerprint shows a false match at any fixed location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Can you see some relation </a:t>
                </a:r>
                <a:r>
                  <a:rPr lang="en-US" sz="2000" dirty="0" smtClean="0"/>
                  <a:t>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’s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  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𝐏</m:t>
                        </m:r>
                        <m:r>
                          <a:rPr lang="en-US" sz="1800" b="1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1" i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         </a:t>
                </a:r>
                <a:r>
                  <a:rPr lang="en-US" sz="2400" dirty="0" smtClean="0"/>
                  <a:t>since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𝐏</m:t>
                    </m:r>
                    <m:r>
                      <a:rPr lang="en-US" sz="18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smtClean="0"/>
                  <a:t> </a:t>
                </a:r>
                <a:r>
                  <a:rPr lang="en-US" sz="1800" dirty="0" smtClean="0"/>
                  <a:t>is</a:t>
                </a:r>
                <a:r>
                  <a:rPr lang="en-US" sz="1800" b="1" dirty="0" smtClean="0"/>
                  <a:t> the same </a:t>
                </a:r>
                <a:r>
                  <a:rPr lang="en-US" sz="18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b="1" dirty="0" smtClean="0"/>
                  <a:t>.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</a:t>
                </a:r>
                <a:r>
                  <a:rPr lang="en-US" sz="2000" dirty="0" smtClean="0"/>
                  <a:t>&lt;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   </a:t>
                </a:r>
                <a:r>
                  <a:rPr lang="en-US" sz="2000" b="1" dirty="0" smtClean="0"/>
                  <a:t>=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/>
                      </a:rPr>
                      <m:t>   </m:t>
                    </m:r>
                    <m:box>
                      <m:boxPr>
                        <m:ctrlPr>
                          <a:rPr lang="en-US" sz="2800" i="1" dirty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box>
                              <m:box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box>
                          </m:den>
                        </m:f>
                      </m:e>
                    </m:box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How large should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to ensure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0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𝛀</m:t>
                    </m:r>
                  </m:oMath>
                </a14:m>
                <a:r>
                  <a:rPr lang="en-US" sz="20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b="1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ym typeface="Wingdings" pitchFamily="2" charset="2"/>
                  </a:rPr>
                  <a:t> </a:t>
                </a:r>
                <a:r>
                  <a:rPr lang="en-US" sz="2000" dirty="0" smtClean="0">
                    <a:sym typeface="Wingdings" pitchFamily="2" charset="2"/>
                  </a:rPr>
                  <a:t>Fingerprint size: </a:t>
                </a:r>
                <a:r>
                  <a:rPr lang="en-US" sz="2000" b="1" dirty="0" smtClean="0">
                    <a:sym typeface="Wingdings" pitchFamily="2" charset="2"/>
                  </a:rPr>
                  <a:t>O</a:t>
                </a:r>
                <a:r>
                  <a:rPr lang="en-US" sz="2000" dirty="0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>
                    <a:sym typeface="Wingdings" pitchFamily="2" charset="2"/>
                  </a:rPr>
                  <a:t>).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741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Randomized </a:t>
            </a:r>
            <a:r>
              <a:rPr lang="en-US" sz="3200" b="1" dirty="0" smtClean="0">
                <a:solidFill>
                  <a:srgbClr val="7030A0"/>
                </a:solidFill>
              </a:rPr>
              <a:t>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How does one go about designing a randomized algorithm 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324100"/>
            <a:ext cx="2019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Final result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/>
                  <a:t>Theorem:</a:t>
                </a:r>
                <a:r>
                  <a:rPr lang="en-US" sz="2000" dirty="0" smtClean="0"/>
                  <a:t> There is a </a:t>
                </a:r>
                <a:r>
                  <a:rPr lang="en-US" sz="2000" b="1" dirty="0" smtClean="0"/>
                  <a:t>Monte Carlo </a:t>
                </a:r>
                <a:r>
                  <a:rPr lang="en-US" sz="2000" dirty="0" smtClean="0"/>
                  <a:t>randomized algorithm for detecting any match of </a:t>
                </a:r>
                <a:r>
                  <a:rPr lang="en-US" sz="2000" b="1" i="1" dirty="0" smtClean="0"/>
                  <a:t>P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0…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] in </a:t>
                </a:r>
                <a:r>
                  <a:rPr lang="en-US" sz="2000" b="1" i="1" dirty="0" smtClean="0"/>
                  <a:t>T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0…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] that :</a:t>
                </a:r>
              </a:p>
              <a:p>
                <a:r>
                  <a:rPr lang="en-US" sz="2000" dirty="0" smtClean="0"/>
                  <a:t>Fails with error probability &lt;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Performs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 operations involving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 bit numbers.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Homework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 smtClean="0"/>
                  <a:t>It is  possible to convert the above algorithm to </a:t>
                </a:r>
                <a:r>
                  <a:rPr lang="en-US" sz="2000" b="1" dirty="0" smtClean="0"/>
                  <a:t>Las </a:t>
                </a:r>
                <a:r>
                  <a:rPr lang="en-US" sz="2000" b="1" dirty="0" err="1" smtClean="0"/>
                  <a:t>Vagas</a:t>
                </a:r>
                <a:r>
                  <a:rPr lang="en-US" sz="2000" dirty="0" smtClean="0"/>
                  <a:t>. Spend some time thinking over it (we shall discuss it in some class).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Line Callout 1 4"/>
              <p:cNvSpPr/>
              <p:nvPr/>
            </p:nvSpPr>
            <p:spPr>
              <a:xfrm>
                <a:off x="1828800" y="3962400"/>
                <a:ext cx="6324600" cy="762000"/>
              </a:xfrm>
              <a:prstGeom prst="borderCallout1">
                <a:avLst>
                  <a:gd name="adj1" fmla="val -1272"/>
                  <a:gd name="adj2" fmla="val 27235"/>
                  <a:gd name="adj3" fmla="val -47674"/>
                  <a:gd name="adj4" fmla="val 27074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It takes O(1) time on word-RAM model of computation  for  an operation involving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O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bit numbers. So the time complexity of the algorithm is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O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Line Callout 1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962400"/>
                <a:ext cx="6324600" cy="762000"/>
              </a:xfrm>
              <a:prstGeom prst="borderCallout1">
                <a:avLst>
                  <a:gd name="adj1" fmla="val -1272"/>
                  <a:gd name="adj2" fmla="val 27235"/>
                  <a:gd name="adj3" fmla="val -47674"/>
                  <a:gd name="adj4" fmla="val 27074"/>
                </a:avLst>
              </a:prstGeom>
              <a:blipFill rotWithShape="1">
                <a:blip r:embed="rId3"/>
                <a:stretch>
                  <a:fillRect r="-480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Probability tool </a:t>
            </a:r>
            <a:r>
              <a:rPr lang="en-US" sz="4000" b="1" dirty="0" smtClean="0">
                <a:solidFill>
                  <a:srgbClr val="C00000"/>
                </a:solidFill>
              </a:rPr>
              <a:t>(union theorem)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Suppose there is an event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defined over a probability space </a:t>
                </a:r>
                <a:r>
                  <a:rPr lang="en-US" sz="20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𝛀</m:t>
                    </m:r>
                  </m:oMath>
                </a14:m>
                <a:r>
                  <a:rPr lang="en-US" sz="2000" b="1" dirty="0" smtClean="0"/>
                  <a:t>,P)</a:t>
                </a:r>
                <a:r>
                  <a:rPr lang="en-US" sz="2000" dirty="0" smtClean="0"/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Aim: </a:t>
                </a:r>
                <a:r>
                  <a:rPr lang="en-US" sz="2000" dirty="0" smtClean="0"/>
                  <a:t>to get an upper bound on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If it is difficult to calculate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try to express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 as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u="sng" dirty="0" smtClean="0"/>
                  <a:t>(usually </a:t>
                </a:r>
                <a:r>
                  <a:rPr lang="en-US" sz="2000" u="sng" dirty="0" smtClean="0"/>
                  <a:t>similar/same)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such that</a:t>
                </a:r>
              </a:p>
              <a:p>
                <a:r>
                  <a:rPr lang="en-US" sz="2000" dirty="0" smtClean="0"/>
                  <a:t>it is easy to calculate 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you may bound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using the following inequality: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1600" dirty="0"/>
                  <a:t>≤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Applications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Union Theorem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Ball-bin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Experiment: 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balls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bins. Each ball selects its bin </a:t>
                </a:r>
                <a:r>
                  <a:rPr lang="en-US" sz="2000" u="sng" dirty="0"/>
                  <a:t>randomly uniformly</a:t>
                </a:r>
                <a:r>
                  <a:rPr lang="en-US" sz="2000" dirty="0"/>
                  <a:t> and </a:t>
                </a:r>
                <a:r>
                  <a:rPr lang="en-US" sz="2000" u="sng" dirty="0"/>
                  <a:t>independent</a:t>
                </a:r>
                <a:r>
                  <a:rPr lang="en-US" sz="2000" dirty="0"/>
                  <a:t> of other balls  and falls into it.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Used in:</a:t>
                </a:r>
              </a:p>
              <a:p>
                <a:r>
                  <a:rPr lang="en-US" sz="1600" dirty="0" smtClean="0"/>
                  <a:t>Hashing</a:t>
                </a:r>
              </a:p>
              <a:p>
                <a:r>
                  <a:rPr lang="en-US" sz="1600" dirty="0" smtClean="0"/>
                  <a:t>Load balancing in distributed environment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  <a:blipFill rotWithShape="1">
                <a:blip r:embed="rId2"/>
                <a:stretch>
                  <a:fillRect l="-815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67400" cy="902732"/>
            <a:chOff x="1676400" y="4800600"/>
            <a:chExt cx="5867400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788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i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Ball-bin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Experiment: 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balls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bins. Each ball selects its bin </a:t>
                </a:r>
                <a:r>
                  <a:rPr lang="en-US" sz="2000" u="sng" dirty="0"/>
                  <a:t>randomly uniformly</a:t>
                </a:r>
                <a:r>
                  <a:rPr lang="en-US" sz="2000" dirty="0"/>
                  <a:t> and </a:t>
                </a:r>
                <a:r>
                  <a:rPr lang="en-US" sz="2000" u="sng" dirty="0"/>
                  <a:t>independent</a:t>
                </a:r>
                <a:r>
                  <a:rPr lang="en-US" sz="2000" dirty="0"/>
                  <a:t> of other balls  and falls into it.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000" dirty="0" smtClean="0"/>
                  <a:t>For the case when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prove that with very high probability, every bin has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b="1" dirty="0" smtClean="0"/>
                  <a:t>log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 balls. </a:t>
                </a: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00B050"/>
                    </a:solidFill>
                  </a:rPr>
                  <a:t>(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The proof requires Union theorem and elementary probability. We shall discuss it in the next class. Spend some time to prove it on your own.)</a:t>
                </a:r>
                <a:endParaRPr lang="en-US" sz="18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  <a:blipFill rotWithShape="1">
                <a:blip r:embed="rId2"/>
                <a:stretch>
                  <a:fillRect l="-815" t="-634" b="-11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67400" cy="902732"/>
            <a:chOff x="1676400" y="4800600"/>
            <a:chExt cx="5867400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788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i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5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Randomized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000" dirty="0" smtClean="0"/>
                  <a:t>Probability that Randomized Quick sort performs more than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8 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log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comparisons is less than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Tools needed:</a:t>
                </a:r>
              </a:p>
              <a:p>
                <a:pPr marL="457200" indent="-457200">
                  <a:buAutoNum type="arabicPeriod"/>
                </a:pPr>
                <a:r>
                  <a:rPr lang="en-US" sz="2000" b="1" dirty="0" smtClean="0"/>
                  <a:t>Union</a:t>
                </a:r>
                <a:r>
                  <a:rPr lang="en-US" sz="2000" dirty="0" smtClean="0"/>
                  <a:t> theorem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 smtClean="0"/>
                  <a:t> Probability that we get less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HEADS during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tosses of a fair coin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(</a:t>
                </a:r>
                <a:r>
                  <a:rPr lang="en-US" sz="2000" dirty="0">
                    <a:solidFill>
                      <a:srgbClr val="00B050"/>
                    </a:solidFill>
                  </a:rPr>
                  <a:t>The proof requires Union theorem and elementary probability. We shall discuss it in the next class. Spend some time to prove it on your own.)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259" b="-16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Randomized </a:t>
            </a:r>
            <a:r>
              <a:rPr lang="en-US" sz="3200" b="1" dirty="0" smtClean="0">
                <a:solidFill>
                  <a:srgbClr val="7030A0"/>
                </a:solidFill>
              </a:rPr>
              <a:t>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Some  </a:t>
            </a:r>
            <a:r>
              <a:rPr lang="en-US" sz="2000" i="1" dirty="0" smtClean="0">
                <a:solidFill>
                  <a:srgbClr val="0070C0"/>
                </a:solidFill>
              </a:rPr>
              <a:t>random</a:t>
            </a:r>
            <a:r>
              <a:rPr lang="en-US" sz="2000" dirty="0" smtClean="0"/>
              <a:t> idea is required to design a randomized algorithm.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2133600"/>
            <a:ext cx="6705600" cy="914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24000" y="2133600"/>
            <a:ext cx="6629400" cy="83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Randomized </a:t>
            </a:r>
            <a:r>
              <a:rPr lang="en-US" sz="3200" b="1" dirty="0" smtClean="0">
                <a:solidFill>
                  <a:srgbClr val="7030A0"/>
                </a:solidFill>
              </a:rPr>
              <a:t>Algorithms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70C0"/>
                </a:solidFill>
              </a:rPr>
              <a:t>idea</a:t>
            </a:r>
            <a:r>
              <a:rPr lang="en-US" sz="2400" dirty="0" smtClean="0"/>
              <a:t> based on insight into the problem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Difficult/</a:t>
            </a:r>
            <a:r>
              <a:rPr lang="en-US" sz="2400" dirty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mpossible</a:t>
            </a:r>
            <a:r>
              <a:rPr lang="en-US" sz="2400" dirty="0" smtClean="0"/>
              <a:t> to exploit the </a:t>
            </a:r>
            <a:r>
              <a:rPr lang="en-US" sz="2400" b="1" dirty="0" smtClean="0">
                <a:solidFill>
                  <a:srgbClr val="0070C0"/>
                </a:solidFill>
              </a:rPr>
              <a:t>idea</a:t>
            </a:r>
            <a:r>
              <a:rPr lang="en-US" sz="2400" dirty="0" smtClean="0"/>
              <a:t> deterministically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 randomized algorithm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2667000" y="3733800"/>
            <a:ext cx="4267200" cy="8382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Randomization to materialize the </a:t>
            </a:r>
            <a:r>
              <a:rPr lang="en-US" dirty="0" smtClean="0">
                <a:solidFill>
                  <a:srgbClr val="C00000"/>
                </a:solidFill>
              </a:rPr>
              <a:t>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Randomized Quick Sort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Randomized </a:t>
            </a:r>
            <a:r>
              <a:rPr lang="en-US" sz="3600" b="1" dirty="0" smtClean="0">
                <a:solidFill>
                  <a:srgbClr val="7030A0"/>
                </a:solidFill>
              </a:rPr>
              <a:t>Quick Sort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38165"/>
              </p:ext>
            </p:extLst>
          </p:nvPr>
        </p:nvGraphicFramePr>
        <p:xfrm>
          <a:off x="4114800" y="3124200"/>
          <a:ext cx="48006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"/>
                <a:gridCol w="480060"/>
                <a:gridCol w="480060"/>
                <a:gridCol w="480060"/>
                <a:gridCol w="480060"/>
                <a:gridCol w="480060"/>
                <a:gridCol w="480060"/>
                <a:gridCol w="480060"/>
                <a:gridCol w="480060"/>
                <a:gridCol w="480060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071913"/>
              </p:ext>
            </p:extLst>
          </p:nvPr>
        </p:nvGraphicFramePr>
        <p:xfrm>
          <a:off x="762000" y="3124200"/>
          <a:ext cx="2667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66800" y="3962400"/>
            <a:ext cx="7162800" cy="990600"/>
            <a:chOff x="838200" y="1522107"/>
            <a:chExt cx="7162800" cy="990600"/>
          </a:xfrm>
        </p:grpSpPr>
        <p:sp>
          <p:nvSpPr>
            <p:cNvPr id="9" name="Right Arrow 8"/>
            <p:cNvSpPr/>
            <p:nvPr/>
          </p:nvSpPr>
          <p:spPr>
            <a:xfrm>
              <a:off x="838200" y="1522107"/>
              <a:ext cx="2819400" cy="7620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</a:rPr>
                <a:t>Elements of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</a:t>
              </a:r>
              <a:r>
                <a:rPr lang="en-US" sz="1400" dirty="0" smtClean="0">
                  <a:solidFill>
                    <a:srgbClr val="0070C0"/>
                  </a:solidFill>
                </a:rPr>
                <a:t> arranged in Increasing order of values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4400" y="2436507"/>
              <a:ext cx="7086600" cy="76200"/>
              <a:chOff x="914400" y="2436507"/>
              <a:chExt cx="7086600" cy="76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57450" y="2436507"/>
                <a:ext cx="952500" cy="76200"/>
                <a:chOff x="2457450" y="2362200"/>
                <a:chExt cx="952500" cy="76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4574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7622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04800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35280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676650" y="2436507"/>
                <a:ext cx="2800350" cy="76200"/>
                <a:chOff x="3676650" y="2362200"/>
                <a:chExt cx="2800350" cy="7620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6766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981450" y="2362200"/>
                  <a:ext cx="57150" cy="76200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2862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5910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8958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2006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5054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8102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15050" y="2362200"/>
                  <a:ext cx="57150" cy="76200"/>
                </a:xfrm>
                <a:prstGeom prst="ellips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4198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24650" y="2436507"/>
                <a:ext cx="361950" cy="76200"/>
                <a:chOff x="6724650" y="2362200"/>
                <a:chExt cx="361950" cy="76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7246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0294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914400" y="2436507"/>
                <a:ext cx="1295400" cy="76200"/>
                <a:chOff x="914400" y="2362200"/>
                <a:chExt cx="1295400" cy="762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52400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478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1526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21920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91440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334250" y="2436507"/>
                <a:ext cx="666750" cy="76200"/>
                <a:chOff x="7334250" y="2362200"/>
                <a:chExt cx="666750" cy="762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73342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6390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943850" y="2362200"/>
                  <a:ext cx="5715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700507" y="5029200"/>
            <a:ext cx="4338046" cy="536448"/>
            <a:chOff x="2700507" y="6169152"/>
            <a:chExt cx="4338046" cy="536448"/>
          </a:xfrm>
        </p:grpSpPr>
        <p:sp>
          <p:nvSpPr>
            <p:cNvPr id="41" name="Right Brace 40"/>
            <p:cNvSpPr/>
            <p:nvPr/>
          </p:nvSpPr>
          <p:spPr>
            <a:xfrm rot="5400000">
              <a:off x="4570476" y="4646676"/>
              <a:ext cx="307848" cy="33528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700507" y="6336268"/>
                  <a:ext cx="6522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507" y="6336268"/>
                  <a:ext cx="65229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3364" t="-116393" r="-7196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248400" y="6260068"/>
                  <a:ext cx="7901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6260068"/>
                  <a:ext cx="79015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9" t="-116393" r="-59231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4800" y="1295400"/>
            <a:ext cx="7848608" cy="762000"/>
            <a:chOff x="304800" y="1981200"/>
            <a:chExt cx="7848608" cy="7620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ontent Placeholder 1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81234088"/>
                    </p:ext>
                  </p:extLst>
                </p:nvPr>
              </p:nvGraphicFramePr>
              <p:xfrm>
                <a:off x="685801" y="2362200"/>
                <a:ext cx="7467607" cy="3810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</a:tblGrid>
                    <a:tr h="381000"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" name="Content Placeholder 1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81234088"/>
                    </p:ext>
                  </p:extLst>
                </p:nvPr>
              </p:nvGraphicFramePr>
              <p:xfrm>
                <a:off x="685801" y="2362200"/>
                <a:ext cx="7467607" cy="3810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</a:tblGrid>
                    <a:tr h="381000"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</a:tr>
                  </a:tbl>
                </a:graphicData>
              </a:graphic>
            </p:graphicFrame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304800" y="23622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85800" y="1981200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dirty="0" smtClean="0"/>
                    <a:t>      …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81200"/>
                  <a:ext cx="79861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221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701776" y="19812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776" y="1981200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31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230266" y="2057400"/>
            <a:ext cx="1824642" cy="978408"/>
            <a:chOff x="3230266" y="2734729"/>
            <a:chExt cx="1824642" cy="978408"/>
          </a:xfrm>
        </p:grpSpPr>
        <p:sp>
          <p:nvSpPr>
            <p:cNvPr id="50" name="Down Arrow 49"/>
            <p:cNvSpPr/>
            <p:nvPr/>
          </p:nvSpPr>
          <p:spPr>
            <a:xfrm rot="2140290">
              <a:off x="3230266" y="2734729"/>
              <a:ext cx="285750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8843614">
              <a:off x="4422829" y="2696867"/>
              <a:ext cx="285750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3810000" y="4800600"/>
            <a:ext cx="24765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657600" y="4507468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pivot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Sort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Observation:  </a:t>
            </a:r>
            <a:r>
              <a:rPr lang="en-US" sz="2000" dirty="0" smtClean="0"/>
              <a:t>There are </a:t>
            </a:r>
            <a:r>
              <a:rPr lang="en-US" sz="2000" i="1" dirty="0" smtClean="0">
                <a:solidFill>
                  <a:srgbClr val="0070C0"/>
                </a:solidFill>
              </a:rPr>
              <a:t>many</a:t>
            </a:r>
            <a:r>
              <a:rPr lang="en-US" sz="2000" dirty="0" smtClean="0"/>
              <a:t> elements in </a:t>
            </a:r>
            <a:r>
              <a:rPr lang="en-US" sz="2000" b="1" dirty="0" smtClean="0"/>
              <a:t>A</a:t>
            </a:r>
            <a:r>
              <a:rPr lang="en-US" sz="2000" dirty="0" smtClean="0"/>
              <a:t> that are </a:t>
            </a:r>
            <a:r>
              <a:rPr lang="en-US" sz="2000" b="1" dirty="0" smtClean="0">
                <a:solidFill>
                  <a:srgbClr val="C00000"/>
                </a:solidFill>
              </a:rPr>
              <a:t>good pivot</a:t>
            </a:r>
            <a:r>
              <a:rPr lang="en-US" sz="2000" dirty="0" smtClean="0"/>
              <a:t>. 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Is it possible to select one good pivot efficiently ?</a:t>
            </a:r>
          </a:p>
          <a:p>
            <a:pPr marL="0" indent="0" algn="ctr">
              <a:buNone/>
            </a:pPr>
            <a:r>
              <a:rPr lang="en-US" sz="2400" dirty="0" smtClean="0"/>
              <a:t>(not possible deterministically </a:t>
            </a:r>
            <a:r>
              <a:rPr lang="en-US" sz="2400" dirty="0" smtClean="0">
                <a:sym typeface="Wingdings" pitchFamily="2" charset="2"/>
              </a:rPr>
              <a:t>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We select pivot element </a:t>
            </a:r>
            <a:r>
              <a:rPr lang="en-US" sz="2000" b="1" dirty="0" smtClean="0"/>
              <a:t>randomly uniformly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Arrow Callout 4"/>
              <p:cNvSpPr/>
              <p:nvPr/>
            </p:nvSpPr>
            <p:spPr>
              <a:xfrm>
                <a:off x="1905000" y="2971800"/>
                <a:ext cx="4572000" cy="1143000"/>
              </a:xfrm>
              <a:prstGeom prst="downArrow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randomly selected element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good pivot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with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Down Arrow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71800"/>
                <a:ext cx="4572000" cy="1143000"/>
              </a:xfrm>
              <a:prstGeom prst="downArrowCallou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8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Randomized Algorithm for </a:t>
            </a:r>
            <a:r>
              <a:rPr lang="en-US" dirty="0" smtClean="0">
                <a:solidFill>
                  <a:srgbClr val="7030A0"/>
                </a:solidFill>
              </a:rPr>
              <a:t>Approximate median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2434</Words>
  <Application>Microsoft Office PowerPoint</Application>
  <PresentationFormat>On-screen Show (4:3)</PresentationFormat>
  <Paragraphs>436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Randomized Algorithms CS648 </vt:lpstr>
      <vt:lpstr>Randomized Algorithms  discussed till now</vt:lpstr>
      <vt:lpstr>Randomized Algorithms</vt:lpstr>
      <vt:lpstr>Randomized Algorithms</vt:lpstr>
      <vt:lpstr>Randomized Algorithms</vt:lpstr>
      <vt:lpstr>Randomized Quick Sort</vt:lpstr>
      <vt:lpstr>Randomized Quick Sort</vt:lpstr>
      <vt:lpstr>Randomized Quick Sort</vt:lpstr>
      <vt:lpstr>Randomized Algorithm for Approximate median</vt:lpstr>
      <vt:lpstr>Randomized Algorithm for  Approximate median</vt:lpstr>
      <vt:lpstr>Randomized Algorithm for  Approximate median</vt:lpstr>
      <vt:lpstr>Frievald’s Technique Application  matrix product verification</vt:lpstr>
      <vt:lpstr>Frievald’s Algorithm </vt:lpstr>
      <vt:lpstr>Frievald’s Algorithm The key idea </vt:lpstr>
      <vt:lpstr>Frievald’s Algorithm (Analyzing error probability)</vt:lpstr>
      <vt:lpstr>Fingerprinting Application  Cryptography</vt:lpstr>
      <vt:lpstr>PowerPoint Presentation</vt:lpstr>
      <vt:lpstr>How many primes less than n ?</vt:lpstr>
      <vt:lpstr>Key idea from prime </vt:lpstr>
      <vt:lpstr>Visualize a file as a binary number</vt:lpstr>
      <vt:lpstr>Fingerprinting Application 3  Pattern matching</vt:lpstr>
      <vt:lpstr>PowerPoint Presentation</vt:lpstr>
      <vt:lpstr>Motivation</vt:lpstr>
      <vt:lpstr>Randomized Algorithm  for Fingerprinting </vt:lpstr>
      <vt:lpstr>Checking if P appears in Text T at location k  </vt:lpstr>
      <vt:lpstr>Checking if P appears in Text T at location k  </vt:lpstr>
      <vt:lpstr>Checking if P appears in Text T at location k  </vt:lpstr>
      <vt:lpstr>Fingerprint function: how good is it ? </vt:lpstr>
      <vt:lpstr>Bounding the error probability of the algorithm</vt:lpstr>
      <vt:lpstr>Final result</vt:lpstr>
      <vt:lpstr>Probability tool (union theorem)</vt:lpstr>
      <vt:lpstr>Applications of  the Union Theorem</vt:lpstr>
      <vt:lpstr>Balls into Bins</vt:lpstr>
      <vt:lpstr>Balls into Bins</vt:lpstr>
      <vt:lpstr>Randomized Quick sort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admin</cp:lastModifiedBy>
  <cp:revision>692</cp:revision>
  <dcterms:created xsi:type="dcterms:W3CDTF">2011-12-03T04:13:03Z</dcterms:created>
  <dcterms:modified xsi:type="dcterms:W3CDTF">2013-08-17T06:57:13Z</dcterms:modified>
</cp:coreProperties>
</file>