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sldIdLst>
    <p:sldId id="428" r:id="rId2"/>
    <p:sldId id="516" r:id="rId3"/>
    <p:sldId id="506" r:id="rId4"/>
    <p:sldId id="508" r:id="rId5"/>
    <p:sldId id="507" r:id="rId6"/>
    <p:sldId id="509" r:id="rId7"/>
    <p:sldId id="511" r:id="rId8"/>
    <p:sldId id="537" r:id="rId9"/>
    <p:sldId id="532" r:id="rId10"/>
    <p:sldId id="535" r:id="rId11"/>
    <p:sldId id="531" r:id="rId12"/>
    <p:sldId id="536" r:id="rId13"/>
    <p:sldId id="538" r:id="rId14"/>
    <p:sldId id="512" r:id="rId15"/>
    <p:sldId id="534" r:id="rId16"/>
    <p:sldId id="445" r:id="rId17"/>
    <p:sldId id="518" r:id="rId18"/>
    <p:sldId id="514" r:id="rId19"/>
    <p:sldId id="519" r:id="rId20"/>
    <p:sldId id="517" r:id="rId21"/>
    <p:sldId id="513" r:id="rId22"/>
    <p:sldId id="521" r:id="rId23"/>
    <p:sldId id="520" r:id="rId24"/>
    <p:sldId id="523" r:id="rId25"/>
    <p:sldId id="522" r:id="rId26"/>
    <p:sldId id="524" r:id="rId27"/>
    <p:sldId id="53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5" d="100"/>
          <a:sy n="85" d="100"/>
        </p:scale>
        <p:origin x="-56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A3A7DB-FD4B-4A56-961D-EE92B832D86A}" type="datetimeFigureOut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8B6ACE-7DA9-451D-B4FE-F8D8CCE41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E3B87-0EAF-4D3F-A8FE-4D644E3BA938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7C87-4399-4169-8EAA-A2FF838D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F363-266E-4B39-9664-0E5F96917999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759C-6D63-4A5B-8A92-29BD5C9D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32EBB-5C32-49A2-ADCD-F3C86202F8FA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702-FB5B-4ADB-8DA9-1EFEE2FC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23F-070E-4955-A2E9-D262826D12BE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3F34-CCFE-4664-990B-25D48250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1857-66C0-437E-ACBA-BF7BCE55233B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ED8-BBDD-47A1-9C62-8C7F2ACFB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FB79-49E0-495C-87BE-B2A1C6E0B2F0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7573-F1C1-4830-B7EC-9EBDAFC3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81FA-412A-4421-9246-D21324FE2C44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61BB-7A72-48FB-85BD-B2543F198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A6B7-3376-42F2-8702-2D1FCF5FB182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96056-B04C-48AB-8C53-BBF1FF11C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36330-39E0-4348-93D8-084D75D931AB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7131A-5F98-4DE9-B58E-5AC46F8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380A-2B94-4740-AAA2-00B55E91136B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E9EF9-6F51-43C7-88C5-01DDD3A5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CF8B-C8E2-441C-9E33-F2F799897A47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FE0-7502-4E07-8F32-3833EEC26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24DF6E-159B-4851-B8CD-5F6A63451708}" type="datetime1">
              <a:rPr lang="en-US"/>
              <a:pPr>
                <a:defRPr/>
              </a:pPr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7F3E5-79B2-43C4-81B5-7811AF160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1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7.png"/><Relationship Id="rId7" Type="http://schemas.openxmlformats.org/officeDocument/2006/relationships/image" Target="../media/image27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5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Algebraic Techniques</a:t>
            </a:r>
          </a:p>
          <a:p>
            <a:pPr marL="800100" lvl="1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err="1" smtClean="0">
                <a:solidFill>
                  <a:srgbClr val="7030A0"/>
                </a:solidFill>
              </a:rPr>
              <a:t>Frievald’s</a:t>
            </a:r>
            <a:r>
              <a:rPr lang="en-US" sz="1800" b="1" dirty="0" smtClean="0">
                <a:solidFill>
                  <a:srgbClr val="7030A0"/>
                </a:solidFill>
              </a:rPr>
              <a:t> Algorithm</a:t>
            </a:r>
          </a:p>
          <a:p>
            <a:pPr marL="800100" lvl="1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7030A0"/>
                </a:solidFill>
              </a:rPr>
              <a:t>Fingerprinting Techniques</a:t>
            </a:r>
            <a:r>
              <a:rPr lang="en-US" sz="2400" dirty="0" smtClean="0">
                <a:solidFill>
                  <a:srgbClr val="7030A0"/>
                </a:solidFill>
              </a:rPr>
              <a:t>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b="1" dirty="0">
                <a:solidFill>
                  <a:srgbClr val="C00000"/>
                </a:solidFill>
              </a:rPr>
              <a:t>Question:</a:t>
            </a:r>
            <a:r>
              <a:rPr lang="en-US" sz="2800" b="1" dirty="0"/>
              <a:t> </a:t>
            </a:r>
            <a:r>
              <a:rPr lang="en-US" sz="2400" dirty="0"/>
              <a:t>When to use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7030A0"/>
                </a:solidFill>
              </a:rPr>
              <a:t>Partition</a:t>
            </a:r>
            <a:r>
              <a:rPr lang="en-US" sz="2400" dirty="0" smtClean="0"/>
              <a:t> </a:t>
            </a:r>
            <a:r>
              <a:rPr lang="en-US" sz="2400" dirty="0"/>
              <a:t>theorem </a:t>
            </a:r>
            <a:r>
              <a:rPr lang="en-US" sz="2400" dirty="0" smtClean="0"/>
              <a:t>?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/>
                  <a:t>Let be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an event defined over a probability space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l-GR" sz="1800" b="1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sz="1800" dirty="0"/>
                  <a:t>,</a:t>
                </a:r>
                <a:r>
                  <a:rPr lang="en-US" sz="1800" b="1" dirty="0"/>
                  <a:t>P</a:t>
                </a:r>
                <a:r>
                  <a:rPr lang="en-US" sz="1800" dirty="0" smtClean="0"/>
                  <a:t>).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Suppose it turns out that it is </a:t>
                </a:r>
                <a:r>
                  <a:rPr lang="en-US" sz="1800" dirty="0"/>
                  <a:t>not easy to </a:t>
                </a:r>
                <a:r>
                  <a:rPr lang="en-US" sz="1800" dirty="0" smtClean="0"/>
                  <a:t>calculate or get a good bound on </a:t>
                </a:r>
                <a:r>
                  <a:rPr lang="en-US" sz="1800" b="1" dirty="0"/>
                  <a:t>P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800" dirty="0"/>
                  <a:t>) </a:t>
                </a:r>
                <a:r>
                  <a:rPr lang="en-US" sz="1800" dirty="0" smtClean="0"/>
                  <a:t>directly using the standard tools. In such situation, one may explore the following possibility: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Try </a:t>
                </a:r>
                <a:r>
                  <a:rPr lang="en-US" sz="1800" dirty="0"/>
                  <a:t>to design a partition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/>
                  <a:t>} of the sample space such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dirty="0"/>
                      <m:t>(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800" dirty="0"/>
                  <a:t>) is easy to calculate. </a:t>
                </a:r>
                <a:r>
                  <a:rPr lang="en-US" sz="1800" dirty="0" smtClean="0"/>
                  <a:t>This may be used to calculate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dirty="0"/>
                      <m:t>(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800" dirty="0" smtClean="0"/>
                  <a:t>).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IMPORTANT:</a:t>
                </a:r>
                <a:r>
                  <a:rPr lang="en-US" sz="1800" dirty="0" smtClean="0"/>
                  <a:t> Most of the times,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dirty="0"/>
                      <m:t>(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800" dirty="0"/>
                  <a:t>)</a:t>
                </a:r>
                <a:r>
                  <a:rPr lang="en-US" sz="1800" dirty="0" smtClean="0"/>
                  <a:t> turns out to be independent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sz="1800" dirty="0" smtClean="0"/>
                  <a:t>. In this case,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dirty="0"/>
                      <m:t>(</m:t>
                    </m:r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800" dirty="0" smtClean="0"/>
                  <a:t>) can be  bounded directly as follows.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 dirty="0"/>
                      <m:t>P</m:t>
                    </m:r>
                    <m:r>
                      <m:rPr>
                        <m:nor/>
                      </m:rPr>
                      <a:rPr lang="en-US" sz="1600" dirty="0"/>
                      <m:t>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800" b="1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1800" dirty="0"/>
                  <a:t>)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≤</m:t>
                    </m:r>
                    <m:r>
                      <a:rPr lang="en-US" sz="1800" i="1" dirty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800" dirty="0"/>
                  <a:t> for every possible value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sz="1800" dirty="0"/>
                  <a:t>, then </a:t>
                </a:r>
                <a:endParaRPr lang="en-US" sz="1800" dirty="0" smtClean="0"/>
              </a:p>
              <a:p>
                <a:pPr marL="0" lvl="1" indent="0">
                  <a:buNone/>
                </a:pPr>
                <a:r>
                  <a:rPr lang="en-US" sz="1800" b="1" dirty="0"/>
                  <a:t>P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800" dirty="0"/>
                  <a:t>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1600" b="1" dirty="0"/>
                          <m:t>P</m:t>
                        </m:r>
                        <m:r>
                          <m:rPr>
                            <m:nor/>
                          </m:rPr>
                          <a:rPr lang="en-US" sz="1600" dirty="0"/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nary>
                    <m:r>
                      <m:rPr>
                        <m:nor/>
                      </m:rPr>
                      <a:rPr lang="en-US" sz="1600" b="1" dirty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en-US" sz="1800" dirty="0">
                    <a:latin typeface="Cambria Math"/>
                    <a:ea typeface="Cambria Math"/>
                  </a:rPr>
                  <a:t>∙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dirty="0"/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/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lvl="1" indent="0">
                  <a:buNone/>
                </a:pPr>
                <a:r>
                  <a:rPr lang="en-US" sz="18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nary>
                  </m:oMath>
                </a14:m>
                <a:r>
                  <a:rPr lang="en-US" sz="1800" dirty="0">
                    <a:latin typeface="Cambria Math"/>
                    <a:ea typeface="Cambria Math"/>
                  </a:rPr>
                  <a:t>∙</a:t>
                </a:r>
                <a:r>
                  <a:rPr lang="en-US" sz="18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dirty="0"/>
                      <m:t>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/>
                      <m:t>)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</a:rPr>
                      <m:t>=</m:t>
                    </m:r>
                    <m:r>
                      <a:rPr lang="en-US" sz="1800" i="1" dirty="0">
                        <a:latin typeface="Cambria Math"/>
                        <a:ea typeface="Cambria Math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1800" b="1" dirty="0"/>
                          <m:t>P</m:t>
                        </m:r>
                        <m:r>
                          <m:rPr>
                            <m:nor/>
                          </m:rPr>
                          <a:rPr lang="en-US" sz="1800" dirty="0"/>
                          <m:t>(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𝐀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1800" dirty="0"/>
                          <m:t>) </m:t>
                        </m:r>
                      </m:e>
                    </m:nary>
                  </m:oMath>
                </a14:m>
                <a:endParaRPr lang="en-US" sz="180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/>
                      </a:rPr>
                      <m:t>=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741" t="-635" r="-1037" b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7030A0"/>
                </a:solidFill>
              </a:rPr>
              <a:t>Frievald’s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200" b="1" dirty="0"/>
              <a:t>Algorithm</a:t>
            </a:r>
            <a:br>
              <a:rPr lang="en-US" sz="3200" b="1" dirty="0"/>
            </a:br>
            <a:r>
              <a:rPr lang="en-US" sz="2800" b="1" dirty="0">
                <a:solidFill>
                  <a:srgbClr val="002060"/>
                </a:solidFill>
              </a:rPr>
              <a:t>(Analyzing error probability)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/>
                  <a:t>P</a:t>
                </a:r>
                <a:r>
                  <a:rPr lang="en-US" sz="2000" dirty="0"/>
                  <a:t>(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+ …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𝑖𝑛</m:t>
                        </m:r>
                      </m:sub>
                      <m:sup/>
                    </m:sSub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0  ) = ??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Suggestion: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Think of some suitable partition of </a:t>
                </a:r>
                <a14:m>
                  <m:oMath xmlns:m="http://schemas.openxmlformats.org/officeDocument/2006/math">
                    <m:r>
                      <a:rPr lang="el-GR" sz="2000" b="1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r>
                      <a:rPr lang="el-GR" sz="20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that will enable you to use the partition theorem effectively to calculate </a:t>
                </a:r>
                <a:r>
                  <a:rPr lang="en-US" sz="2000" b="1" dirty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 smtClean="0"/>
                  <a:t>).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We shall use the partition defined by the values taken by all the random variables excluding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en-US" sz="2000" dirty="0" smtClean="0">
                    <a:solidFill>
                      <a:srgbClr val="00B050"/>
                    </a:solidFill>
                  </a:rPr>
                  <a:t>Think over this partition before proceeding further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1">
                <a:blip r:embed="rId2"/>
                <a:stretch>
                  <a:fillRect l="-727"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27573-F1C1-4830-B7EC-9EBDAFC3F1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2001" y="914400"/>
            <a:ext cx="2694878" cy="923694"/>
            <a:chOff x="762001" y="914400"/>
            <a:chExt cx="2694878" cy="923694"/>
          </a:xfrm>
        </p:grpSpPr>
        <p:sp>
          <p:nvSpPr>
            <p:cNvPr id="11" name="Left Brace 10"/>
            <p:cNvSpPr/>
            <p:nvPr/>
          </p:nvSpPr>
          <p:spPr>
            <a:xfrm rot="5400000" flipV="1">
              <a:off x="1896465" y="277681"/>
              <a:ext cx="425949" cy="26948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883992" y="914400"/>
                  <a:ext cx="47820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3992" y="914400"/>
                  <a:ext cx="478208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2500" r="-41772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6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7030A0"/>
                </a:solidFill>
              </a:rPr>
              <a:t>Frievald’s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200" b="1" dirty="0"/>
              <a:t>Algorithm</a:t>
            </a:r>
            <a:br>
              <a:rPr lang="en-US" sz="3200" b="1" dirty="0"/>
            </a:br>
            <a:r>
              <a:rPr lang="en-US" sz="2800" b="1" dirty="0">
                <a:solidFill>
                  <a:srgbClr val="002060"/>
                </a:solidFill>
              </a:rPr>
              <a:t>(Analyzing error probability)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145"/>
                <a:ext cx="8382000" cy="50648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/>
                  <a:t>P</a:t>
                </a:r>
                <a:r>
                  <a:rPr lang="en-US" sz="2000" dirty="0"/>
                  <a:t>(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+ …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𝑖𝑛</m:t>
                        </m:r>
                      </m:sub>
                      <m:sup/>
                    </m:sSub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0  ) = ?? 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1800" dirty="0" smtClean="0"/>
                  <a:t>What is the probability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800" dirty="0" smtClean="0"/>
                  <a:t>conditioned on any arbitrary but fixed values taken by </a:t>
                </a:r>
                <a:r>
                  <a:rPr lang="en-US" sz="1800" b="1" dirty="0" smtClean="0"/>
                  <a:t>all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sz="18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  <a:r>
                  <a:rPr lang="en-US" sz="1800" dirty="0" smtClean="0"/>
                  <a:t>Consider any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en-US" sz="1800" dirty="0" smtClean="0"/>
                  <a:t>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1800" dirty="0"/>
                      <m:t>…,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i="1" dirty="0">
                        <a:latin typeface="Cambria Math"/>
                      </a:rPr>
                      <m:t> 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ϵ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We are interested in the probability of event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1800" b="0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conditioned on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1800" dirty="0"/>
                      <m:t>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i="1" dirty="0">
                        <a:latin typeface="Cambria Math"/>
                      </a:rPr>
                      <m:t> …,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/>
                  <a:t>”.  This probability  can be expressed as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/>
                      <m:t>P</m:t>
                    </m:r>
                    <m:r>
                      <m:rPr>
                        <m:nor/>
                      </m:rPr>
                      <a:rPr lang="en-US" sz="2000" dirty="0"/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ℰ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rgbClr val="002060"/>
                        </a:solidFill>
                        <a:ea typeface="Cambria Math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| 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2000" dirty="0"/>
                      <m:t>…</m:t>
                    </m:r>
                    <m:r>
                      <m:rPr>
                        <m:nor/>
                      </m:rPr>
                      <a:rPr lang="en-US" sz="2000" b="0" i="0" dirty="0" smtClean="0"/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mbria Math"/>
                  </a:rPr>
                  <a:t>)</a:t>
                </a:r>
                <a:endParaRPr lang="en-US" sz="2000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dirty="0"/>
                      <m:t>(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  <m:r>
                          <a:rPr lang="en-US" sz="1800" i="1" dirty="0">
                            <a:latin typeface="Cambria Math"/>
                          </a:rPr>
                          <m:t>,1</m:t>
                        </m:r>
                      </m:sub>
                      <m:sup/>
                    </m:sSubSup>
                    <m:r>
                      <m:rPr>
                        <m:nor/>
                      </m:rPr>
                      <a:rPr lang="en-US" sz="1800" b="1" dirty="0">
                        <a:solidFill>
                          <a:srgbClr val="002060"/>
                        </a:solidFill>
                        <a:ea typeface="Cambria Math"/>
                      </a:rPr>
                      <m:t> 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1800" dirty="0"/>
                      <m:t>…</m:t>
                    </m:r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  <m:r>
                          <a:rPr lang="en-US" sz="1800" i="1" dirty="0">
                            <a:latin typeface="Cambria Math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1800" i="1" dirty="0">
                            <a:latin typeface="Cambria Math"/>
                          </a:rPr>
                          <m:t>−1</m:t>
                        </m:r>
                      </m:sub>
                      <m:sup/>
                    </m:sSubSup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m:rPr>
                        <m:nor/>
                      </m:rPr>
                      <a:rPr lang="en-US" sz="18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 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  <m:r>
                          <a:rPr lang="en-US" sz="1800" i="1" dirty="0">
                            <a:latin typeface="Cambria Math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𝑘</m:t>
                        </m:r>
                      </m:sub>
                      <m:sup/>
                    </m:sSubSup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  <m:r>
                          <a:rPr lang="en-US" sz="1800" i="1" dirty="0">
                            <a:latin typeface="Cambria Math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1800" i="1" dirty="0">
                            <a:latin typeface="Cambria Math"/>
                          </a:rPr>
                          <m:t>+1</m:t>
                        </m:r>
                      </m:sub>
                      <m:sup/>
                    </m:sSubSup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/>
                          </a:rPr>
                          <m:t>+ …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𝑖𝑛</m:t>
                        </m:r>
                      </m:sub>
                      <m:sup/>
                    </m:sSubSup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/>
                      <m:t> = 0</m:t>
                    </m:r>
                  </m:oMath>
                </a14:m>
                <a:r>
                  <a:rPr lang="en-US" sz="1800" b="0" dirty="0" smtClean="0">
                    <a:latin typeface="Cambria Math"/>
                  </a:rPr>
                  <a:t>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1800" b="1" dirty="0"/>
                        <m:t>P</m:t>
                      </m:r>
                      <m:r>
                        <m:rPr>
                          <m:nor/>
                        </m:rPr>
                        <a:rPr lang="en-US" sz="1800" dirty="0"/>
                        <m:t>(</m:t>
                      </m:r>
                      <m:sSubSup>
                        <m:sSubSupPr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800" i="1" dirty="0">
                              <a:latin typeface="Cambria Math"/>
                            </a:rPr>
                            <m:t>𝑖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dirty="0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</m:sSubSup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=−(</m:t>
                      </m:r>
                      <m:sSubSup>
                        <m:sSubSupPr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800" i="1" dirty="0">
                              <a:latin typeface="Cambria Math"/>
                            </a:rPr>
                            <m:t>𝑖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,1</m:t>
                          </m:r>
                        </m:sub>
                        <m:sup/>
                      </m:sSubSup>
                      <m:r>
                        <m:rPr>
                          <m:nor/>
                        </m:rPr>
                        <a:rPr lang="en-US" sz="1800" b="1" dirty="0">
                          <a:solidFill>
                            <a:srgbClr val="002060"/>
                          </a:solidFill>
                          <a:ea typeface="Cambria Math"/>
                        </a:rPr>
                        <m:t> 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sz="1800" dirty="0"/>
                        <m:t>…</m:t>
                      </m:r>
                      <m:r>
                        <a:rPr lang="en-US" sz="18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800" i="1" dirty="0">
                              <a:latin typeface="Cambria Math"/>
                            </a:rPr>
                            <m:t>𝑖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−1</m:t>
                          </m:r>
                        </m:sub>
                        <m:sup/>
                      </m:sSubSup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800" i="1" dirty="0">
                              <a:latin typeface="Cambria Math"/>
                            </a:rPr>
                            <m:t>𝑖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800" b="0" i="1" dirty="0" smtClean="0">
                              <a:latin typeface="Cambria Math"/>
                            </a:rPr>
                            <m:t>+1</m:t>
                          </m:r>
                        </m:sub>
                        <m:sup/>
                      </m:sSubSup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i="1" dirty="0">
                              <a:latin typeface="Cambria Math"/>
                            </a:rPr>
                            <m:t>+ …</m:t>
                          </m:r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1800" i="1" dirty="0">
                              <a:latin typeface="Cambria Math"/>
                            </a:rPr>
                            <m:t>𝑖𝑛</m:t>
                          </m:r>
                        </m:sub>
                        <m:sup/>
                      </m:sSubSup>
                      <m:r>
                        <a:rPr lang="en-US" sz="1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180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1800" b="1" dirty="0"/>
                      <m:t>P</m:t>
                    </m:r>
                    <m:r>
                      <m:rPr>
                        <m:nor/>
                      </m:rPr>
                      <a:rPr lang="en-US" sz="1800" dirty="0"/>
                      <m:t>(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=−(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  <m:r>
                          <a:rPr lang="en-US" sz="1800" i="1" dirty="0">
                            <a:latin typeface="Cambria Math"/>
                          </a:rPr>
                          <m:t>,1</m:t>
                        </m:r>
                      </m:sub>
                      <m:sup/>
                    </m:sSubSup>
                    <m:r>
                      <m:rPr>
                        <m:nor/>
                      </m:rPr>
                      <a:rPr lang="en-US" sz="1800" b="1" dirty="0">
                        <a:solidFill>
                          <a:srgbClr val="002060"/>
                        </a:solidFill>
                        <a:ea typeface="Cambria Math"/>
                      </a:rPr>
                      <m:t> 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1800" dirty="0"/>
                      <m:t>…</m:t>
                    </m:r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  <m:r>
                          <a:rPr lang="en-US" sz="1800" i="1" dirty="0">
                            <a:latin typeface="Cambria Math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1800" i="1" dirty="0">
                            <a:latin typeface="Cambria Math"/>
                          </a:rPr>
                          <m:t>−1</m:t>
                        </m:r>
                      </m:sub>
                      <m:sup/>
                    </m:sSubSup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m:rPr>
                        <m:nor/>
                      </m:rPr>
                      <a:rPr lang="en-US" sz="18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 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  <m:r>
                          <a:rPr lang="en-US" sz="1800" i="1" dirty="0">
                            <a:latin typeface="Cambria Math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1800" i="1" dirty="0">
                            <a:latin typeface="Cambria Math"/>
                          </a:rPr>
                          <m:t>+1</m:t>
                        </m:r>
                      </m:sub>
                      <m:sup/>
                    </m:sSubSup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/>
                          </a:rPr>
                          <m:t>+ …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𝑖𝑛</m:t>
                        </m:r>
                      </m:sub>
                      <m:sup/>
                    </m:sSubSup>
                    <m:r>
                      <m:rPr>
                        <m:nor/>
                      </m:rPr>
                      <a:rPr lang="en-US" sz="1800" b="1" dirty="0">
                        <a:solidFill>
                          <a:srgbClr val="002060"/>
                        </a:solidFill>
                        <a:ea typeface="Cambria Math"/>
                      </a:rPr>
                      <m:t> 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sz="18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)/</m:t>
                    </m:r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  <m:r>
                          <a:rPr lang="en-US" sz="1800" i="1" dirty="0">
                            <a:latin typeface="Cambria Math"/>
                          </a:rPr>
                          <m:t>,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𝑘</m:t>
                        </m:r>
                      </m:sub>
                      <m:sup/>
                    </m:sSubSup>
                  </m:oMath>
                </a14:m>
                <a:r>
                  <a:rPr lang="en-US" sz="1800" dirty="0" smtClean="0"/>
                  <a:t>)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½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145"/>
                <a:ext cx="8382000" cy="5064855"/>
              </a:xfrm>
              <a:blipFill rotWithShape="1">
                <a:blip r:embed="rId2"/>
                <a:stretch>
                  <a:fillRect l="-727" t="-602" b="-3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27573-F1C1-4830-B7EC-9EBDAFC3F1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86200" y="4191000"/>
            <a:ext cx="381000" cy="533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86200" y="38862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≠0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57600" y="1447800"/>
                <a:ext cx="732893" cy="3693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½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447800"/>
                <a:ext cx="732893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667" t="-8333" r="-13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62001" y="685800"/>
            <a:ext cx="2694878" cy="923694"/>
            <a:chOff x="762001" y="914400"/>
            <a:chExt cx="2694878" cy="923694"/>
          </a:xfrm>
        </p:grpSpPr>
        <p:sp>
          <p:nvSpPr>
            <p:cNvPr id="11" name="Left Brace 10"/>
            <p:cNvSpPr/>
            <p:nvPr/>
          </p:nvSpPr>
          <p:spPr>
            <a:xfrm rot="5400000" flipV="1">
              <a:off x="1896465" y="277681"/>
              <a:ext cx="425949" cy="269487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883992" y="914400"/>
                  <a:ext cx="47820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3992" y="914400"/>
                  <a:ext cx="478208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2632" r="-41772" b="-34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447800" y="5562600"/>
            <a:ext cx="6629400" cy="914400"/>
            <a:chOff x="1447800" y="5791200"/>
            <a:chExt cx="6629400" cy="914400"/>
          </a:xfrm>
        </p:grpSpPr>
        <p:sp>
          <p:nvSpPr>
            <p:cNvPr id="4" name="Rounded Rectangle 3"/>
            <p:cNvSpPr/>
            <p:nvPr/>
          </p:nvSpPr>
          <p:spPr>
            <a:xfrm>
              <a:off x="1447800" y="5791200"/>
              <a:ext cx="6629400" cy="381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6336268"/>
              <a:ext cx="360066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Could be 0, 1 or some other number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762500" y="6172200"/>
              <a:ext cx="0" cy="16406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43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7030A0"/>
                </a:solidFill>
              </a:rPr>
              <a:t>Frievald’s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200" b="1" dirty="0"/>
              <a:t>Algorithm</a:t>
            </a:r>
            <a:br>
              <a:rPr lang="en-US" sz="3200" b="1" dirty="0"/>
            </a:br>
            <a:r>
              <a:rPr lang="en-US" sz="2800" b="1" dirty="0">
                <a:solidFill>
                  <a:srgbClr val="002060"/>
                </a:solidFill>
              </a:rPr>
              <a:t>(Analyzing error probability)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Theorem: </a:t>
                </a:r>
                <a:r>
                  <a:rPr lang="en-US" sz="2000" dirty="0" smtClean="0"/>
                  <a:t>The probability that algorithm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RandomProductVerify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makes an error is at most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½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Note: </a:t>
                </a:r>
                <a:r>
                  <a:rPr lang="en-US" sz="1800" dirty="0" smtClean="0"/>
                  <a:t>There is nothing magical about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½</m:t>
                    </m:r>
                  </m:oMath>
                </a14:m>
                <a:r>
                  <a:rPr lang="en-US" sz="2400" dirty="0" smtClean="0"/>
                  <a:t>. </a:t>
                </a:r>
                <a:r>
                  <a:rPr lang="en-US" sz="1800" dirty="0" smtClean="0"/>
                  <a:t>If each element of the random vector is selected randomly uniformly and independently from a set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sz="1800" dirty="0" smtClean="0"/>
                  <a:t> values, the corresponding probability of error will be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1800" dirty="0" smtClean="0"/>
                  <a:t> . </a:t>
                </a:r>
                <a:r>
                  <a:rPr lang="en-US" sz="2400" b="1" dirty="0" smtClean="0"/>
                  <a:t> </a:t>
                </a:r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 </a:t>
                </a:r>
                <a:r>
                  <a:rPr lang="en-US" sz="1800" dirty="0" smtClean="0"/>
                  <a:t>How to reduce the error probability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½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  <a:r>
                  <a:rPr lang="en-US" sz="1800" dirty="0" smtClean="0"/>
                  <a:t>repeat the algorithm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800" dirty="0" smtClean="0"/>
                  <a:t> times.</a:t>
                </a:r>
              </a:p>
              <a:p>
                <a:pPr marL="0" indent="0">
                  <a:buNone/>
                </a:pPr>
                <a:r>
                  <a:rPr lang="en-US" sz="1800" b="1" dirty="0"/>
                  <a:t> </a:t>
                </a:r>
                <a:r>
                  <a:rPr lang="en-US" sz="1800" b="1" dirty="0" smtClean="0"/>
                  <a:t>     (think over this answer carefully before proceeding further)</a:t>
                </a:r>
                <a:endParaRPr lang="en-US" sz="1800" b="1" dirty="0"/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7030A0"/>
                </a:solidFill>
              </a:rPr>
              <a:t>Frievald’s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2800" b="1" dirty="0"/>
              <a:t>Algorithm</a:t>
            </a:r>
            <a:br>
              <a:rPr lang="en-US" sz="2800" b="1" dirty="0"/>
            </a:br>
            <a:r>
              <a:rPr lang="en-US" sz="2400" b="1" dirty="0" smtClean="0">
                <a:solidFill>
                  <a:srgbClr val="002060"/>
                </a:solidFill>
              </a:rPr>
              <a:t>(reducing the </a:t>
            </a:r>
            <a:r>
              <a:rPr lang="en-US" sz="2400" b="1" dirty="0">
                <a:solidFill>
                  <a:srgbClr val="002060"/>
                </a:solidFill>
              </a:rPr>
              <a:t>error probability)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RandomProductVerify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dirty="0" smtClean="0"/>
                  <a:t>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000" dirty="0" smtClean="0"/>
                  <a:t>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)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Repeat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1800" dirty="0" smtClean="0"/>
                  <a:t> times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{    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be a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>
                    <a:latin typeface="Cambria Math"/>
                    <a:ea typeface="Cambria Math"/>
                  </a:rPr>
                  <a:t>-by-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matrix (vector) whose elements are selected randomly uniformly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and independently from {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1800" dirty="0" smtClean="0"/>
                  <a:t>,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800" dirty="0" smtClean="0"/>
                  <a:t>}.</a:t>
                </a:r>
                <a:r>
                  <a:rPr lang="en-US" sz="1800" b="1" i="1" dirty="0" smtClean="0">
                    <a:solidFill>
                      <a:srgbClr val="002060"/>
                    </a:solidFill>
                    <a:latin typeface="Cambria Math"/>
                  </a:rPr>
                  <a:t>  </a:t>
                </a:r>
                <a:endParaRPr lang="en-US" sz="18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en-US" sz="2000" dirty="0" smtClean="0"/>
                  <a:t> ;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</a:t>
                </a:r>
                <a:r>
                  <a:rPr lang="en-US" sz="2000" b="1" dirty="0" smtClean="0"/>
                  <a:t>If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𝒖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≠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en-US" sz="2000" dirty="0" smtClean="0"/>
                  <a:t>)    { output “AB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≠ </a:t>
                </a:r>
                <a:r>
                  <a:rPr lang="en-US" sz="2000" dirty="0" smtClean="0"/>
                  <a:t>C” ; break}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}   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output </a:t>
                </a:r>
                <a:r>
                  <a:rPr lang="en-US" sz="2000" dirty="0"/>
                  <a:t>“AB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= </a:t>
                </a:r>
                <a:r>
                  <a:rPr lang="en-US" sz="2000" dirty="0"/>
                  <a:t>C”                      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Time complexity: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𝑶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𝑘𝑛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       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Error probability: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½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111" t="-616" r="-963" b="-44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7030A0"/>
                </a:solidFill>
              </a:rPr>
              <a:t>Frievald’s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2800" b="1" dirty="0" smtClean="0"/>
              <a:t>Algorithm </a:t>
            </a:r>
            <a:br>
              <a:rPr lang="en-US" sz="2800" b="1" dirty="0" smtClean="0"/>
            </a:br>
            <a:r>
              <a:rPr lang="en-US" sz="2800" b="1" dirty="0" smtClean="0"/>
              <a:t>(final</a:t>
            </a:r>
            <a:r>
              <a:rPr lang="en-US" sz="2400" b="1" dirty="0" smtClean="0"/>
              <a:t> result)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Theorem: </a:t>
                </a:r>
                <a:r>
                  <a:rPr lang="en-US" sz="1800" dirty="0" smtClean="0"/>
                  <a:t>Given </a:t>
                </a:r>
                <a:r>
                  <a:rPr lang="en-US" sz="1800" dirty="0"/>
                  <a:t>three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>
                    <a:latin typeface="Cambria Math"/>
                    <a:ea typeface="Cambria Math"/>
                  </a:rPr>
                  <a:t>-by-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matrices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1800" dirty="0"/>
                  <a:t>,</a:t>
                </a:r>
                <a:r>
                  <a:rPr lang="en-US" sz="1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1800" dirty="0"/>
                  <a:t>,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sz="1800" dirty="0"/>
                  <a:t>, </a:t>
                </a:r>
                <a:r>
                  <a:rPr lang="en-US" sz="1800" dirty="0" smtClean="0"/>
                  <a:t>there is a Randomized Monte Carlo algorithm which determines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</a:rPr>
                      <m:t>≟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⨯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𝑩</m:t>
                    </m:r>
                  </m:oMath>
                </a14:m>
                <a:r>
                  <a:rPr lang="en-US" sz="1800" dirty="0" smtClean="0"/>
                  <a:t>. The running time is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𝑶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</a:rPr>
                      <m:t>log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,</a:t>
                </a:r>
                <a:r>
                  <a:rPr lang="en-US" sz="1800" dirty="0" smtClean="0"/>
                  <a:t> and  the error probability is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Fingerprinting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/>
              <a:t>Application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Cryptography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376613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295525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Prime </a:t>
            </a:r>
            <a:r>
              <a:rPr lang="en-US" dirty="0" smtClean="0"/>
              <a:t>numbers</a:t>
            </a:r>
            <a:br>
              <a:rPr lang="en-US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(some basic facts)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How many primes less than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</a:rPr>
                  <a:t> ?</a:t>
                </a:r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386158"/>
                  </p:ext>
                </p:extLst>
              </p:nvPr>
            </p:nvGraphicFramePr>
            <p:xfrm>
              <a:off x="1524000" y="1938845"/>
              <a:ext cx="6096000" cy="360260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Primes less than</a:t>
                          </a:r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endParaRPr lang="en-US" sz="24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1229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9592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78498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/>
                                    <a:ea typeface="Cambria Math"/>
                                  </a:rPr>
                                  <m:t>≈</m:t>
                                </m:r>
                                <m:box>
                                  <m:box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386158"/>
                  </p:ext>
                </p:extLst>
              </p:nvPr>
            </p:nvGraphicFramePr>
            <p:xfrm>
              <a:off x="1524000" y="1938845"/>
              <a:ext cx="6096000" cy="360260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048000"/>
                    <a:gridCol w="3048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667" r="-100000" b="-7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667" b="-709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1229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9592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78498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34426" r="-100000" b="-2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34426" b="-27377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97333" r="-100000" b="-12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597333" b="-122667"/>
                          </a:stretch>
                        </a:blipFill>
                      </a:tcPr>
                    </a:tc>
                  </a:tr>
                  <a:tr h="4631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88158" r="-100000" b="-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88158" b="-2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69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</a:rPr>
                  <a:t>How many primes less than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</a:rPr>
                  <a:t> ?</a:t>
                </a:r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Theorem:</a:t>
                </a:r>
                <a:r>
                  <a:rPr lang="en-US" sz="2000" dirty="0" smtClean="0"/>
                  <a:t> The number of </a:t>
                </a:r>
                <a:r>
                  <a:rPr lang="en-US" sz="2000" b="1" dirty="0" smtClean="0"/>
                  <a:t>primes</a:t>
                </a:r>
                <a:r>
                  <a:rPr lang="en-US" sz="2000" dirty="0" smtClean="0"/>
                  <a:t> less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box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[An elementary proof: </a:t>
                </a:r>
                <a:r>
                  <a:rPr lang="en-US" sz="2000" b="1" dirty="0" smtClean="0"/>
                  <a:t>Paul </a:t>
                </a:r>
                <a:r>
                  <a:rPr lang="en-US" sz="2000" b="1" dirty="0" err="1" smtClean="0"/>
                  <a:t>Erd</a:t>
                </a:r>
                <a:r>
                  <a:rPr lang="az-Cyrl-AZ" sz="2000" b="1" dirty="0" smtClean="0"/>
                  <a:t>ӧ</a:t>
                </a:r>
                <a:r>
                  <a:rPr lang="en-US" sz="2000" b="1" dirty="0" smtClean="0"/>
                  <a:t>s</a:t>
                </a:r>
                <a:r>
                  <a:rPr lang="en-US" sz="2000" dirty="0" smtClean="0"/>
                  <a:t>, 1949 ]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Notation: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𝜋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the number of primes less than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8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362075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Frievald’s</a:t>
            </a:r>
            <a:r>
              <a:rPr lang="en-US" dirty="0" smtClean="0">
                <a:solidFill>
                  <a:srgbClr val="7030A0"/>
                </a:solidFill>
              </a:rPr>
              <a:t> technique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400" dirty="0" smtClean="0"/>
              <a:t>Application 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Matrix Product verification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376613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b="1" dirty="0" smtClean="0"/>
                  <a:t>Prime factors </a:t>
                </a:r>
                <a:r>
                  <a:rPr lang="en-US" sz="3600" dirty="0" smtClean="0"/>
                  <a:t>of a number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dirty="0" smtClean="0"/>
                  <a:t>?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How many </a:t>
                </a:r>
                <a:r>
                  <a:rPr lang="en-US" sz="2000" b="1" dirty="0" smtClean="0"/>
                  <a:t>prime factors</a:t>
                </a:r>
                <a:r>
                  <a:rPr lang="en-US" sz="2000" dirty="0" smtClean="0"/>
                  <a:t> are for a positive integer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?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Answer:</a:t>
                </a:r>
                <a:r>
                  <a:rPr lang="en-US" sz="2000" dirty="0" smtClean="0"/>
                  <a:t> less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Proof: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just use </a:t>
                </a:r>
              </a:p>
              <a:p>
                <a:r>
                  <a:rPr lang="en-US" sz="2000" dirty="0" smtClean="0"/>
                  <a:t>unique prime factorization theorem (every integer can be uniquely expressed as product of powers of prime numbers. For example: 3500=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r>
                  <a:rPr lang="en-US" sz="2000" dirty="0" smtClean="0"/>
                  <a:t>The fact that every prime factor must be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Aim: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To determine </a:t>
            </a:r>
            <a:r>
              <a:rPr lang="en-US" sz="2000" dirty="0"/>
              <a:t>if File </a:t>
            </a:r>
            <a:r>
              <a:rPr lang="en-US" sz="2000" b="1" dirty="0" smtClean="0">
                <a:solidFill>
                  <a:srgbClr val="7030A0"/>
                </a:solidFill>
              </a:rPr>
              <a:t>A</a:t>
            </a:r>
            <a:r>
              <a:rPr lang="en-US" sz="2000" b="1" dirty="0" smtClean="0"/>
              <a:t> </a:t>
            </a:r>
            <a:r>
              <a:rPr lang="en-US" sz="2000" dirty="0" smtClean="0"/>
              <a:t>identical to </a:t>
            </a:r>
            <a:r>
              <a:rPr lang="en-US" sz="2000" dirty="0"/>
              <a:t>File </a:t>
            </a:r>
            <a:r>
              <a:rPr lang="en-US" sz="2000" b="1" dirty="0" smtClean="0">
                <a:solidFill>
                  <a:srgbClr val="7030A0"/>
                </a:solidFill>
              </a:rPr>
              <a:t>B</a:t>
            </a:r>
            <a:r>
              <a:rPr lang="en-US" sz="2000" dirty="0"/>
              <a:t> </a:t>
            </a:r>
            <a:r>
              <a:rPr lang="en-US" sz="2000" dirty="0" smtClean="0"/>
              <a:t>by communicating fewest bits ? 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828800"/>
            <a:ext cx="2451100" cy="151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905000"/>
            <a:ext cx="2451100" cy="151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971800" y="2819400"/>
            <a:ext cx="3505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3733800" y="1871927"/>
            <a:ext cx="2209800" cy="148087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38200" y="3124200"/>
            <a:ext cx="685800" cy="1710154"/>
            <a:chOff x="838200" y="3810000"/>
            <a:chExt cx="685800" cy="1710154"/>
          </a:xfrm>
        </p:grpSpPr>
        <p:grpSp>
          <p:nvGrpSpPr>
            <p:cNvPr id="6" name="Group 5"/>
            <p:cNvGrpSpPr/>
            <p:nvPr/>
          </p:nvGrpSpPr>
          <p:grpSpPr>
            <a:xfrm>
              <a:off x="838200" y="4495800"/>
              <a:ext cx="685800" cy="1024354"/>
              <a:chOff x="990600" y="4572000"/>
              <a:chExt cx="685800" cy="102435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45720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990600" y="5257800"/>
                <a:ext cx="6463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File </a:t>
                </a:r>
                <a:r>
                  <a:rPr lang="en-US" sz="1600" b="1" dirty="0" smtClean="0"/>
                  <a:t>A</a:t>
                </a:r>
                <a:endParaRPr lang="en-US" sz="1600" b="1" dirty="0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219200" y="3810000"/>
              <a:ext cx="0" cy="6754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324600" y="3276600"/>
            <a:ext cx="685800" cy="1557754"/>
            <a:chOff x="6324600" y="3962400"/>
            <a:chExt cx="685800" cy="1557754"/>
          </a:xfrm>
        </p:grpSpPr>
        <p:grpSp>
          <p:nvGrpSpPr>
            <p:cNvPr id="9" name="Group 8"/>
            <p:cNvGrpSpPr/>
            <p:nvPr/>
          </p:nvGrpSpPr>
          <p:grpSpPr>
            <a:xfrm>
              <a:off x="6324600" y="4495800"/>
              <a:ext cx="685800" cy="1024354"/>
              <a:chOff x="6324600" y="4572000"/>
              <a:chExt cx="685800" cy="102435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572000"/>
                <a:ext cx="685800" cy="6858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373687" y="5257800"/>
                <a:ext cx="6367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File </a:t>
                </a:r>
                <a:r>
                  <a:rPr lang="en-US" sz="1600" b="1" dirty="0" smtClean="0"/>
                  <a:t>B</a:t>
                </a:r>
                <a:endParaRPr lang="en-US" sz="1600" b="1" dirty="0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6629400" y="3962400"/>
              <a:ext cx="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34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Question:</a:t>
            </a:r>
            <a:r>
              <a:rPr lang="en-US" sz="2400" dirty="0" smtClean="0"/>
              <a:t> What is a File ?</a:t>
            </a:r>
          </a:p>
          <a:p>
            <a:pPr marL="0" indent="0">
              <a:buNone/>
            </a:pPr>
            <a:r>
              <a:rPr lang="en-US" sz="2400" b="1" dirty="0" smtClean="0"/>
              <a:t>Answer: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 bit string.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0" y="2688336"/>
            <a:ext cx="2225040" cy="14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Visualize a file as a binary number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File </a:t>
                </a:r>
                <a:r>
                  <a:rPr lang="en-US" sz="2000" b="1" dirty="0" smtClean="0"/>
                  <a:t>A</a:t>
                </a:r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File </a:t>
                </a:r>
                <a:r>
                  <a:rPr lang="en-US" sz="2000" b="1" dirty="0" smtClean="0"/>
                  <a:t>B</a:t>
                </a:r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00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=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(trivial) Observation: </a:t>
                </a:r>
                <a:r>
                  <a:rPr lang="en-US" sz="2000" dirty="0"/>
                  <a:t>File </a:t>
                </a:r>
                <a:r>
                  <a:rPr lang="en-US" sz="2000" b="1" dirty="0"/>
                  <a:t>A</a:t>
                </a:r>
                <a:r>
                  <a:rPr lang="en-US" sz="2000" dirty="0"/>
                  <a:t> = File </a:t>
                </a:r>
                <a:r>
                  <a:rPr lang="en-US" sz="2000" b="1" dirty="0" smtClean="0"/>
                  <a:t>B</a:t>
                </a:r>
                <a:r>
                  <a:rPr lang="en-US" sz="2000" dirty="0" smtClean="0"/>
                  <a:t> </a:t>
                </a:r>
                <a:r>
                  <a:rPr lang="en-US" sz="2000" b="1" dirty="0" smtClean="0"/>
                  <a:t>if</a:t>
                </a:r>
                <a:r>
                  <a:rPr lang="en-US" sz="2000" dirty="0" smtClean="0"/>
                  <a:t> and </a:t>
                </a:r>
                <a:r>
                  <a:rPr lang="en-US" sz="2000" b="1" dirty="0" smtClean="0"/>
                  <a:t>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2000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 smtClean="0"/>
                  <a:t>How large a number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sz="2000" dirty="0" smtClean="0"/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sz="2000" dirty="0" smtClean="0"/>
                  <a:t>) be 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b="1" dirty="0" smtClean="0"/>
                  <a:t>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200" b="1" dirty="0" err="1" smtClean="0">
                    <a:solidFill>
                      <a:srgbClr val="7030A0"/>
                    </a:solidFill>
                  </a:rPr>
                  <a:t>RandomEqualityChecking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-Protocol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3200" dirty="0"/>
                  <a:t>,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3200" dirty="0"/>
                  <a:t>) </a:t>
                </a:r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/>
                  <a:t>Processing</a:t>
                </a:r>
                <a:r>
                  <a:rPr lang="en-US" sz="2000" dirty="0" smtClean="0"/>
                  <a:t> at the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s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ender</a:t>
                </a:r>
                <a:r>
                  <a:rPr lang="en-US" sz="2000" dirty="0" smtClean="0"/>
                  <a:t> computer :   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𝒑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be </a:t>
                </a:r>
                <a:r>
                  <a:rPr lang="en-US" sz="1800" dirty="0" smtClean="0"/>
                  <a:t>a 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prime</a:t>
                </a:r>
                <a:r>
                  <a:rPr lang="en-US" sz="1800" dirty="0" smtClean="0"/>
                  <a:t> number </a:t>
                </a:r>
                <a:r>
                  <a:rPr lang="en-US" sz="1800" dirty="0" smtClean="0"/>
                  <a:t>selected randomly </a:t>
                </a:r>
                <a:r>
                  <a:rPr lang="en-US" sz="1800" dirty="0"/>
                  <a:t>uniformly from [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1800" i="1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1800" dirty="0"/>
                  <a:t>]</a:t>
                </a:r>
                <a:r>
                  <a:rPr lang="en-US" sz="1800" dirty="0" smtClean="0"/>
                  <a:t> </a:t>
                </a:r>
                <a:endParaRPr lang="en-US" sz="1800" dirty="0"/>
              </a:p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itchFamily="2" charset="2"/>
                  </a:rPr>
                  <a:t>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sz="2000" dirty="0" smtClean="0"/>
                  <a:t> mod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dirty="0" smtClean="0"/>
                  <a:t>;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dirty="0" smtClean="0"/>
                  <a:t> </a:t>
                </a:r>
                <a:r>
                  <a:rPr lang="en-US" sz="1800" b="1" dirty="0" smtClean="0">
                    <a:solidFill>
                      <a:srgbClr val="00B050"/>
                    </a:solidFill>
                  </a:rPr>
                  <a:t>sender  </a:t>
                </a:r>
                <a:r>
                  <a:rPr lang="en-US" sz="1800" dirty="0" smtClean="0"/>
                  <a:t>sends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000" dirty="0" smtClean="0"/>
                  <a:t>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dirty="0" smtClean="0"/>
                  <a:t>) </a:t>
                </a:r>
                <a:r>
                  <a:rPr lang="en-US" sz="1800" dirty="0" smtClean="0"/>
                  <a:t>to </a:t>
                </a:r>
                <a:r>
                  <a:rPr lang="en-US" sz="1800" b="1" dirty="0" smtClean="0">
                    <a:solidFill>
                      <a:srgbClr val="00B050"/>
                    </a:solidFill>
                  </a:rPr>
                  <a:t>receiver </a:t>
                </a:r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Processing</a:t>
                </a:r>
                <a:r>
                  <a:rPr lang="en-US" sz="2000" dirty="0" smtClean="0"/>
                  <a:t> at the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receiver</a:t>
                </a:r>
                <a:r>
                  <a:rPr lang="en-US" sz="2000" dirty="0" smtClean="0"/>
                  <a:t> computer: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dirty="0" smtClean="0"/>
                  <a:t>) </a:t>
                </a:r>
                <a:r>
                  <a:rPr lang="en-US" sz="1800" dirty="0" smtClean="0"/>
                  <a:t>is received from </a:t>
                </a:r>
                <a:r>
                  <a:rPr lang="en-US" sz="1800" b="1" dirty="0">
                    <a:solidFill>
                      <a:srgbClr val="00B050"/>
                    </a:solidFill>
                  </a:rPr>
                  <a:t>sender</a:t>
                </a:r>
                <a:r>
                  <a:rPr lang="en-US" sz="1800" dirty="0" smtClean="0"/>
                  <a:t>.  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sz="2000" dirty="0"/>
                  <a:t> mod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dirty="0" smtClean="0"/>
                  <a:t>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 </a:t>
                </a:r>
                <a:r>
                  <a:rPr lang="en-US" sz="2000" b="1" dirty="0" smtClean="0"/>
                  <a:t>If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000" dirty="0" smtClean="0"/>
                  <a:t>)    send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“A=B” </a:t>
                </a:r>
                <a:r>
                  <a:rPr lang="en-US" sz="2000" dirty="0" smtClean="0"/>
                  <a:t>to the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sender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</a:t>
                </a:r>
                <a:r>
                  <a:rPr lang="en-US" sz="2000" b="1" dirty="0" smtClean="0"/>
                  <a:t>else            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send </a:t>
                </a:r>
                <a:r>
                  <a:rPr lang="en-US" sz="2000" dirty="0">
                    <a:solidFill>
                      <a:srgbClr val="7030A0"/>
                    </a:solidFill>
                  </a:rPr>
                  <a:t>“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A≠B</a:t>
                </a:r>
                <a:r>
                  <a:rPr lang="en-US" sz="2000" dirty="0">
                    <a:solidFill>
                      <a:srgbClr val="7030A0"/>
                    </a:solidFill>
                  </a:rPr>
                  <a:t>” </a:t>
                </a:r>
                <a:r>
                  <a:rPr lang="en-US" sz="2000" dirty="0"/>
                  <a:t>to the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sender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                   </a:t>
                </a: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Number of Bits transmitted: 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800" b="1" i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0" smtClean="0">
                        <a:solidFill>
                          <a:srgbClr val="002060"/>
                        </a:solidFill>
                        <a:latin typeface="Cambria Math"/>
                      </a:rPr>
                      <m:t>𝐥𝐨𝐠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RandomEqualityChecking</a:t>
            </a:r>
            <a:r>
              <a:rPr lang="en-US" sz="3200" b="1" dirty="0" smtClean="0">
                <a:solidFill>
                  <a:srgbClr val="7030A0"/>
                </a:solidFill>
              </a:rPr>
              <a:t>-Protocol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2400" b="1" dirty="0" smtClean="0"/>
              <a:t>(bounding the error probability)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 smtClean="0"/>
                  <a:t> </a:t>
                </a:r>
                <a:r>
                  <a:rPr lang="en-US" sz="1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dirty="0" smtClean="0"/>
                  <a:t>, what is the </a:t>
                </a:r>
                <a:r>
                  <a:rPr lang="en-US" sz="1800" b="1" dirty="0" smtClean="0"/>
                  <a:t>probability </a:t>
                </a:r>
                <a:r>
                  <a:rPr lang="en-US" sz="1800" dirty="0" smtClean="0"/>
                  <a:t>that the protocol concludes “</a:t>
                </a:r>
                <a:r>
                  <a:rPr lang="en-US" sz="1800" b="1" dirty="0" smtClean="0"/>
                  <a:t>A</a:t>
                </a:r>
                <a:r>
                  <a:rPr lang="en-US" sz="1800" dirty="0" smtClean="0"/>
                  <a:t>=</a:t>
                </a:r>
                <a:r>
                  <a:rPr lang="en-US" sz="1800" b="1" dirty="0" smtClean="0"/>
                  <a:t>B</a:t>
                </a:r>
                <a:r>
                  <a:rPr lang="en-US" sz="1800" dirty="0" smtClean="0"/>
                  <a:t>” 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000" dirty="0" smtClean="0"/>
                  <a:t>  =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|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Observation: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/>
                  <a:t>, then surely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1800" dirty="0" smtClean="0"/>
                  <a:t>The protocol makes an error </a:t>
                </a:r>
                <a:r>
                  <a:rPr lang="en-US" sz="1800" dirty="0" err="1" smtClean="0"/>
                  <a:t>iff</a:t>
                </a:r>
                <a:r>
                  <a:rPr lang="en-US" sz="1800" dirty="0" smtClean="0"/>
                  <a:t> 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1800" b="1" i="1" smtClean="0">
                        <a:latin typeface="Cambria Math"/>
                      </a:rPr>
                      <m:t> </m:t>
                    </m:r>
                    <m:r>
                      <a:rPr lang="en-US" sz="1800" b="1" i="0" smtClean="0">
                        <a:latin typeface="Cambria Math"/>
                      </a:rPr>
                      <m:t>𝐦𝐨𝐝</m:t>
                    </m:r>
                    <m:r>
                      <a:rPr lang="en-US" sz="1800" b="1" i="1" smtClean="0">
                        <a:latin typeface="Cambria Math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B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 </m:t>
                    </m:r>
                    <m:r>
                      <a:rPr lang="en-US" sz="1800" b="1">
                        <a:latin typeface="Cambria Math"/>
                      </a:rPr>
                      <m:t>𝐦𝐨𝐝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sz="1800" dirty="0" smtClean="0"/>
              </a:p>
              <a:p>
                <a:pPr>
                  <a:buFont typeface="Wingdings"/>
                  <a:buChar char="ó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 </m:t>
                    </m:r>
                    <m:r>
                      <a:rPr lang="en-US" sz="1800" b="1">
                        <a:latin typeface="Cambria Math"/>
                      </a:rPr>
                      <m:t>𝐦𝐨𝐝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B</m:t>
                        </m:r>
                      </m:sub>
                    </m:sSub>
                    <m:r>
                      <a:rPr lang="en-US" sz="1800" b="1" i="1">
                        <a:latin typeface="Cambria Math"/>
                      </a:rPr>
                      <m:t> </m:t>
                    </m:r>
                    <m:r>
                      <a:rPr lang="en-US" sz="1800" b="1">
                        <a:latin typeface="Cambria Math"/>
                      </a:rPr>
                      <m:t>𝐦𝐨𝐝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1800" dirty="0" smtClean="0"/>
              </a:p>
              <a:p>
                <a:pPr>
                  <a:buFont typeface="Wingdings"/>
                  <a:buChar char="ó"/>
                </a:pP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dirty="0" smtClean="0"/>
                  <a:t>)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𝐦𝐨𝐝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1800" b="1" dirty="0" smtClean="0">
                    <a:solidFill>
                      <a:srgbClr val="002060"/>
                    </a:solidFill>
                    <a:ea typeface="Cambria Math"/>
                  </a:rPr>
                  <a:t> </a:t>
                </a:r>
                <a:r>
                  <a:rPr lang="en-US" sz="18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1800" dirty="0"/>
              </a:p>
              <a:p>
                <a:pPr>
                  <a:buFont typeface="Wingdings"/>
                  <a:buChar char="ó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2060"/>
                    </a:solidFill>
                    <a:ea typeface="Cambria Math"/>
                  </a:rPr>
                  <a:t>d</a:t>
                </a:r>
                <a:r>
                  <a:rPr lang="en-US" sz="1800" b="1" dirty="0" smtClean="0">
                    <a:solidFill>
                      <a:srgbClr val="002060"/>
                    </a:solidFill>
                    <a:ea typeface="Cambria Math"/>
                  </a:rPr>
                  <a:t>ivides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𝒅</m:t>
                    </m:r>
                  </m:oMath>
                </a14:m>
                <a:endParaRPr lang="en-US" sz="1800" dirty="0" smtClean="0">
                  <a:solidFill>
                    <a:srgbClr val="0070C0"/>
                  </a:solidFill>
                </a:endParaRPr>
              </a:p>
              <a:p>
                <a:pPr>
                  <a:buFont typeface="Wingdings"/>
                  <a:buChar char="ó"/>
                </a:pPr>
                <a:r>
                  <a:rPr lang="en-US" sz="1800" b="1" dirty="0" smtClean="0"/>
                  <a:t>“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rgbClr val="002060"/>
                    </a:solidFill>
                    <a:ea typeface="Cambria Math"/>
                  </a:rPr>
                  <a:t>is</a:t>
                </a:r>
                <a:r>
                  <a:rPr lang="en-US" sz="1800" b="1" dirty="0" smtClean="0">
                    <a:solidFill>
                      <a:srgbClr val="002060"/>
                    </a:solidFill>
                    <a:ea typeface="Cambria Math"/>
                  </a:rPr>
                  <a:t> </a:t>
                </a:r>
                <a:r>
                  <a:rPr lang="en-US" sz="1800" dirty="0" smtClean="0">
                    <a:solidFill>
                      <a:srgbClr val="002060"/>
                    </a:solidFill>
                    <a:ea typeface="Cambria Math"/>
                  </a:rPr>
                  <a:t>one of </a:t>
                </a:r>
                <a:r>
                  <a:rPr lang="en-US" sz="1800" b="1" dirty="0" smtClean="0">
                    <a:solidFill>
                      <a:srgbClr val="002060"/>
                    </a:solidFill>
                    <a:ea typeface="Cambria Math"/>
                  </a:rPr>
                  <a:t>the prime factors </a:t>
                </a:r>
                <a:r>
                  <a:rPr lang="en-US" sz="1800" dirty="0" smtClean="0">
                    <a:solidFill>
                      <a:srgbClr val="002060"/>
                    </a:solidFill>
                    <a:ea typeface="Cambria Math"/>
                  </a:rPr>
                  <a:t>of</a:t>
                </a:r>
                <a:r>
                  <a:rPr lang="en-US" sz="1800" b="1" dirty="0" smtClean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𝒅</m:t>
                    </m:r>
                  </m:oMath>
                </a14:m>
                <a:r>
                  <a:rPr lang="en-US" sz="1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1800" dirty="0" smtClean="0"/>
                  <a:t>”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ym typeface="Wingdings" pitchFamily="2" charset="2"/>
                  </a:rPr>
                  <a:t> Error probability = ??  </a:t>
                </a:r>
                <a:endParaRPr lang="en-US" sz="1800" dirty="0"/>
              </a:p>
              <a:p>
                <a:pPr>
                  <a:buFont typeface="Wingdings"/>
                  <a:buChar char="ó"/>
                </a:pPr>
                <a:endParaRPr lang="en-US" sz="1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10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own Ribbon 4"/>
              <p:cNvSpPr/>
              <p:nvPr/>
            </p:nvSpPr>
            <p:spPr>
              <a:xfrm>
                <a:off x="4114800" y="3352800"/>
                <a:ext cx="4724400" cy="917448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C00000"/>
                    </a:solidFill>
                  </a:rPr>
                  <a:t>How many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prime factors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can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have ?</a:t>
                </a:r>
                <a:endParaRPr lang="en-US" dirty="0"/>
              </a:p>
            </p:txBody>
          </p:sp>
        </mc:Choice>
        <mc:Fallback xmlns="">
          <p:sp>
            <p:nvSpPr>
              <p:cNvPr id="5" name="Down Ribb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352800"/>
                <a:ext cx="4724400" cy="917448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3"/>
                <a:stretch>
                  <a:fillRect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/>
              <p:cNvSpPr/>
              <p:nvPr/>
            </p:nvSpPr>
            <p:spPr>
              <a:xfrm>
                <a:off x="5334000" y="4419600"/>
                <a:ext cx="2743200" cy="765048"/>
              </a:xfrm>
              <a:prstGeom prst="cloudCallout">
                <a:avLst>
                  <a:gd name="adj1" fmla="val 60874"/>
                  <a:gd name="adj2" fmla="val 67961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since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less </a:t>
                </a:r>
                <a:r>
                  <a:rPr lang="en-US" b="1" dirty="0">
                    <a:solidFill>
                      <a:schemeClr val="tx1"/>
                    </a:solidFill>
                  </a:rPr>
                  <a:t>than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419600"/>
                <a:ext cx="2743200" cy="765048"/>
              </a:xfrm>
              <a:prstGeom prst="cloudCallout">
                <a:avLst>
                  <a:gd name="adj1" fmla="val 60874"/>
                  <a:gd name="adj2" fmla="val 67961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32268" y="5403926"/>
                <a:ext cx="668132" cy="61587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268" y="5403926"/>
                <a:ext cx="668132" cy="615874"/>
              </a:xfrm>
              <a:prstGeom prst="rect">
                <a:avLst/>
              </a:prstGeom>
              <a:blipFill rotWithShape="1">
                <a:blip r:embed="rId5"/>
                <a:stretch>
                  <a:fillRect r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Down Ribbon 7"/>
              <p:cNvSpPr/>
              <p:nvPr/>
            </p:nvSpPr>
            <p:spPr>
              <a:xfrm>
                <a:off x="4114800" y="4267200"/>
                <a:ext cx="4876800" cy="917448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C00000"/>
                    </a:solidFill>
                  </a:rPr>
                  <a:t>How many choices are there for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?</a:t>
                </a:r>
                <a:endParaRPr lang="en-US" dirty="0"/>
              </a:p>
            </p:txBody>
          </p:sp>
        </mc:Choice>
        <mc:Fallback>
          <p:sp>
            <p:nvSpPr>
              <p:cNvPr id="8" name="Down Ribbo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267200"/>
                <a:ext cx="4876800" cy="917448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loud Callout 8"/>
              <p:cNvSpPr/>
              <p:nvPr/>
            </p:nvSpPr>
            <p:spPr>
              <a:xfrm>
                <a:off x="4724400" y="5102352"/>
                <a:ext cx="4038600" cy="765048"/>
              </a:xfrm>
              <a:prstGeom prst="cloudCallout">
                <a:avLst>
                  <a:gd name="adj1" fmla="val 60874"/>
                  <a:gd name="adj2" fmla="val 67961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since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</a:t>
                </a:r>
                <a:r>
                  <a:rPr lang="en-US" b="1" dirty="0"/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a random prime number from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102352"/>
                <a:ext cx="4038600" cy="765048"/>
              </a:xfrm>
              <a:prstGeom prst="cloudCallout">
                <a:avLst>
                  <a:gd name="adj1" fmla="val 60874"/>
                  <a:gd name="adj2" fmla="val 67961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24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7030A0"/>
                </a:solidFill>
              </a:rPr>
              <a:t>RandomEqualityChecking</a:t>
            </a:r>
            <a:r>
              <a:rPr lang="en-US" sz="3200" b="1" dirty="0">
                <a:solidFill>
                  <a:srgbClr val="7030A0"/>
                </a:solidFill>
              </a:rPr>
              <a:t>-Protocol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2400" b="1" dirty="0"/>
              <a:t>(bounding the error probability)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Lemma: </a:t>
                </a:r>
                <a:r>
                  <a:rPr lang="en-US" sz="1800" dirty="0" smtClean="0"/>
                  <a:t>The probability </a:t>
                </a:r>
                <a:r>
                  <a:rPr lang="en-US" sz="1800" b="1" dirty="0" err="1" smtClean="0">
                    <a:solidFill>
                      <a:srgbClr val="7030A0"/>
                    </a:solidFill>
                  </a:rPr>
                  <a:t>RandomEqualityChecking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-Protocol </a:t>
                </a:r>
                <a:r>
                  <a:rPr lang="en-US" sz="1800" dirty="0" smtClean="0"/>
                  <a:t>makes an error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1800" dirty="0" smtClean="0"/>
                  <a:t>How large should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1800" dirty="0" smtClean="0"/>
                  <a:t> be in order to achieve error probability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800" dirty="0" smtClean="0"/>
                  <a:t>  ?</a:t>
                </a:r>
                <a:endParaRPr lang="en-US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  <a:r>
                  <a:rPr lang="en-US" sz="1800" dirty="0" smtClean="0"/>
                  <a:t>Pick 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US" sz="1800" b="1" dirty="0" smtClean="0"/>
                  <a:t> &gt;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log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num>
                      <m:den>
                        <m:func>
                          <m:funcPr>
                            <m:ctrlP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1800" dirty="0" smtClean="0"/>
                  <a:t> .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              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1800" b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800" b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800" dirty="0"/>
                          <m:t>log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2 </m:t>
                        </m:r>
                        <m:func>
                          <m:func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+2+</m:t>
                        </m:r>
                        <m:func>
                          <m:funcPr>
                            <m:ctrlP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sz="1800" dirty="0"/>
                  <a:t> 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              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1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&gt;4</m:t>
                    </m:r>
                  </m:oMath>
                </a14:m>
                <a:endParaRPr lang="en-US" sz="1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Bits transmitted: 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𝐥𝐨𝐠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= </a:t>
                </a:r>
                <a:r>
                  <a:rPr lang="en-US" sz="1800" b="1" i="1" dirty="0" smtClean="0"/>
                  <a:t>O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2060"/>
                        </a:solidFill>
                        <a:latin typeface="Cambria Math"/>
                      </a:rPr>
                      <m:t>𝐥𝐨𝐠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)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404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smtClean="0"/>
              <a:t>Please go through the slides of this lecture carefully and patiently. You are welcome to discuss any doubt in the next class </a:t>
            </a:r>
            <a:r>
              <a:rPr lang="en-US" sz="2800" dirty="0" smtClean="0"/>
              <a:t>(Saturday,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August)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7030A0"/>
                </a:solidFill>
              </a:rPr>
              <a:t>Frievald’s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/>
              <a:t>Algorithm</a:t>
            </a:r>
            <a:br>
              <a:rPr lang="en-US" sz="3200" b="1" dirty="0"/>
            </a:br>
            <a:r>
              <a:rPr lang="en-US" sz="2800" b="1" dirty="0">
                <a:solidFill>
                  <a:srgbClr val="002060"/>
                </a:solidFill>
              </a:rPr>
              <a:t>(</a:t>
            </a:r>
            <a:r>
              <a:rPr lang="en-US" sz="2800" b="1" dirty="0" err="1">
                <a:solidFill>
                  <a:srgbClr val="002060"/>
                </a:solidFill>
              </a:rPr>
              <a:t>Rusins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Frievald</a:t>
            </a:r>
            <a:r>
              <a:rPr lang="en-US" sz="2800" b="1" dirty="0">
                <a:solidFill>
                  <a:srgbClr val="002060"/>
                </a:solidFill>
              </a:rPr>
              <a:t>, 1977)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Problem: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Given three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>
                    <a:latin typeface="Cambria Math"/>
                    <a:ea typeface="Cambria Math"/>
                  </a:rPr>
                  <a:t>-by-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matrices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0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, determine 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≟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⨯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𝑩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</a:rPr>
                  <a:t>Best deterministic </a:t>
                </a:r>
                <a:r>
                  <a:rPr lang="en-US" sz="2000" dirty="0"/>
                  <a:t>algorithm: </a:t>
                </a:r>
              </a:p>
              <a:p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𝑫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sym typeface="Wingdings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⨯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𝑩</m:t>
                    </m:r>
                  </m:oMath>
                </a14:m>
                <a:r>
                  <a:rPr lang="en-US" sz="1600" dirty="0"/>
                  <a:t>;</a:t>
                </a:r>
              </a:p>
              <a:p>
                <a:r>
                  <a:rPr lang="en-US" sz="1600" dirty="0"/>
                  <a:t>Verify if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1600" b="1" i="1">
                        <a:solidFill>
                          <a:srgbClr val="002060"/>
                        </a:solidFill>
                        <a:latin typeface="Cambria Math"/>
                      </a:rPr>
                      <m:t>𝑫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?                    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943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09170"/>
              </p:ext>
            </p:extLst>
          </p:nvPr>
        </p:nvGraphicFramePr>
        <p:xfrm>
          <a:off x="533400" y="2438400"/>
          <a:ext cx="2209800" cy="2184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</a:tblGrid>
              <a:tr h="2184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728315"/>
              </p:ext>
            </p:extLst>
          </p:nvPr>
        </p:nvGraphicFramePr>
        <p:xfrm>
          <a:off x="3505200" y="2438400"/>
          <a:ext cx="2209800" cy="2184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</a:tblGrid>
              <a:tr h="2184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191683"/>
              </p:ext>
            </p:extLst>
          </p:nvPr>
        </p:nvGraphicFramePr>
        <p:xfrm>
          <a:off x="6324600" y="2438400"/>
          <a:ext cx="2209800" cy="2184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</a:tblGrid>
              <a:tr h="2184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43200" y="2895600"/>
                <a:ext cx="73449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≟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895600"/>
                <a:ext cx="734496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5873" r="-41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66304" y="3040559"/>
                <a:ext cx="7152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⨯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304" y="3040559"/>
                <a:ext cx="715259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5873" r="-4273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2099846"/>
                <a:ext cx="23725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1   2               …          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    </m:t>
                      </m:r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99846"/>
                <a:ext cx="2372509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357" r="-179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260" y="2362200"/>
                <a:ext cx="402803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6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 2</a:t>
                </a: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160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6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0" y="2362200"/>
                <a:ext cx="402803" cy="2308324"/>
              </a:xfrm>
              <a:prstGeom prst="rect">
                <a:avLst/>
              </a:prstGeom>
              <a:blipFill rotWithShape="1">
                <a:blip r:embed="rId6"/>
                <a:stretch>
                  <a:fillRect l="-9091" t="-1058" r="-606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70765" y="4572000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765" y="4572000"/>
                <a:ext cx="38183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90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0" y="458366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83668"/>
                <a:ext cx="38985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03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06350" y="4659868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50" y="4659868"/>
                <a:ext cx="40427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96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352800" y="5334000"/>
            <a:ext cx="2743200" cy="584775"/>
            <a:chOff x="3352800" y="5334000"/>
            <a:chExt cx="2743200" cy="584775"/>
          </a:xfrm>
        </p:grpSpPr>
        <p:sp>
          <p:nvSpPr>
            <p:cNvPr id="15" name="Right Brace 14"/>
            <p:cNvSpPr/>
            <p:nvPr/>
          </p:nvSpPr>
          <p:spPr>
            <a:xfrm>
              <a:off x="3352800" y="5334000"/>
              <a:ext cx="280344" cy="53340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34236" y="5334000"/>
                  <a:ext cx="246176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Time complexity: </a:t>
                  </a:r>
                  <a14:m>
                    <m:oMath xmlns:m="http://schemas.openxmlformats.org/officeDocument/2006/math">
                      <m:r>
                        <a:rPr lang="en-US" sz="1600" b="1" i="1">
                          <a:solidFill>
                            <a:srgbClr val="002060"/>
                          </a:solidFill>
                          <a:latin typeface="Cambria Math"/>
                        </a:rPr>
                        <m:t>𝑶</m:t>
                      </m:r>
                      <m:r>
                        <a:rPr lang="en-US" sz="1600" b="1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sup>
                      </m:sSup>
                      <m:r>
                        <a:rPr lang="en-US" sz="1600" b="1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1600" dirty="0" smtClean="0"/>
                    <a:t>,    </a:t>
                  </a:r>
                </a:p>
                <a:p>
                  <a:r>
                    <a:rPr lang="en-US" sz="1600" dirty="0" smtClean="0"/>
                    <a:t>current value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1600" i="1">
                          <a:latin typeface="Cambria Math"/>
                        </a:rPr>
                        <m:t>2.37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4236" y="5334000"/>
                  <a:ext cx="2461764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238" t="-3125" r="-222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90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7030A0"/>
                </a:solidFill>
              </a:rPr>
              <a:t>Frievald’s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/>
              <a:t>Algorithm</a:t>
            </a:r>
            <a:br>
              <a:rPr lang="en-US" sz="3200" b="1" dirty="0"/>
            </a:br>
            <a:r>
              <a:rPr lang="en-US" sz="2800" b="1" dirty="0">
                <a:solidFill>
                  <a:srgbClr val="002060"/>
                </a:solidFill>
              </a:rPr>
              <a:t>(</a:t>
            </a:r>
            <a:r>
              <a:rPr lang="en-US" sz="2800" b="1" dirty="0" err="1">
                <a:solidFill>
                  <a:srgbClr val="002060"/>
                </a:solidFill>
              </a:rPr>
              <a:t>Rusins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Frievald</a:t>
            </a:r>
            <a:r>
              <a:rPr lang="en-US" sz="2800" b="1" dirty="0">
                <a:solidFill>
                  <a:srgbClr val="002060"/>
                </a:solidFill>
              </a:rPr>
              <a:t>, 1977)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53011"/>
              </p:ext>
            </p:extLst>
          </p:nvPr>
        </p:nvGraphicFramePr>
        <p:xfrm>
          <a:off x="533400" y="1524000"/>
          <a:ext cx="1942570" cy="19202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5400000">
                <a:off x="6980081" y="347488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≟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980081" y="3474881"/>
                <a:ext cx="633507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4906" r="-1415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2200" y="1981200"/>
                <a:ext cx="7152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⨯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981200"/>
                <a:ext cx="715259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5873" r="-4273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5365" y="5943600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365" y="5943600"/>
                <a:ext cx="38183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5400" y="342900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429000"/>
                <a:ext cx="38985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2222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33800" y="3429000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429000"/>
                <a:ext cx="404277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969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07028"/>
              </p:ext>
            </p:extLst>
          </p:nvPr>
        </p:nvGraphicFramePr>
        <p:xfrm>
          <a:off x="2971800" y="1524000"/>
          <a:ext cx="1942570" cy="19202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8075"/>
              </p:ext>
            </p:extLst>
          </p:nvPr>
        </p:nvGraphicFramePr>
        <p:xfrm>
          <a:off x="3010430" y="4023360"/>
          <a:ext cx="1942570" cy="19202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51998"/>
              </p:ext>
            </p:extLst>
          </p:nvPr>
        </p:nvGraphicFramePr>
        <p:xfrm>
          <a:off x="5372630" y="1508760"/>
          <a:ext cx="194257" cy="19202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71141" y="2049959"/>
                <a:ext cx="7152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⨯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41" y="2049959"/>
                <a:ext cx="715259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5748" r="-42735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57800" y="1460718"/>
                <a:ext cx="381836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1400" dirty="0" smtClean="0">
                    <a:solidFill>
                      <a:srgbClr val="0070C0"/>
                    </a:solidFill>
                  </a:rPr>
                  <a:t> 0</a:t>
                </a:r>
              </a:p>
              <a:p>
                <a:endParaRPr lang="en-US" sz="14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140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endParaRPr lang="en-US" sz="14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4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1400" b="0" dirty="0" smtClean="0">
                    <a:solidFill>
                      <a:srgbClr val="0070C0"/>
                    </a:solidFill>
                  </a:rPr>
                  <a:t> 0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460718"/>
                <a:ext cx="381836" cy="2031325"/>
              </a:xfrm>
              <a:prstGeom prst="rect">
                <a:avLst/>
              </a:prstGeom>
              <a:blipFill rotWithShape="1">
                <a:blip r:embed="rId8"/>
                <a:stretch>
                  <a:fillRect l="-4839" t="-601" r="-1613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/>
          <p:cNvSpPr/>
          <p:nvPr/>
        </p:nvSpPr>
        <p:spPr>
          <a:xfrm>
            <a:off x="5943600" y="2133600"/>
            <a:ext cx="609600" cy="605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98902"/>
              </p:ext>
            </p:extLst>
          </p:nvPr>
        </p:nvGraphicFramePr>
        <p:xfrm>
          <a:off x="5368343" y="4023360"/>
          <a:ext cx="194257" cy="19202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846465"/>
              </p:ext>
            </p:extLst>
          </p:nvPr>
        </p:nvGraphicFramePr>
        <p:xfrm>
          <a:off x="7120943" y="1524000"/>
          <a:ext cx="194257" cy="19202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57800" y="3962400"/>
                <a:ext cx="381836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1400" dirty="0" smtClean="0">
                    <a:solidFill>
                      <a:srgbClr val="0070C0"/>
                    </a:solidFill>
                  </a:rPr>
                  <a:t> 0</a:t>
                </a:r>
              </a:p>
              <a:p>
                <a:endParaRPr lang="en-US" sz="14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140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endParaRPr lang="en-US" sz="14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4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1400" b="0" dirty="0" smtClean="0">
                    <a:solidFill>
                      <a:srgbClr val="0070C0"/>
                    </a:solidFill>
                  </a:rPr>
                  <a:t> 0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962400"/>
                <a:ext cx="381836" cy="2031325"/>
              </a:xfrm>
              <a:prstGeom prst="rect">
                <a:avLst/>
              </a:prstGeom>
              <a:blipFill rotWithShape="1">
                <a:blip r:embed="rId9"/>
                <a:stretch>
                  <a:fillRect l="-4839" t="-601" r="-1613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00600" y="4488359"/>
                <a:ext cx="7152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⨯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488359"/>
                <a:ext cx="715259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5748" r="-42735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5943600" y="4572000"/>
            <a:ext cx="609600" cy="605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278079"/>
              </p:ext>
            </p:extLst>
          </p:nvPr>
        </p:nvGraphicFramePr>
        <p:xfrm>
          <a:off x="7120943" y="4038600"/>
          <a:ext cx="194257" cy="19202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4257"/>
              </a:tblGrid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22989" marR="22989" marT="11493" marB="11493"/>
                </a:tc>
              </a:tr>
              <a:tr h="1920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2989" marR="22989" marT="11493" marB="11493"/>
                </a:tc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2895600" y="1295399"/>
            <a:ext cx="2895599" cy="2375951"/>
            <a:chOff x="2895600" y="1295399"/>
            <a:chExt cx="2895599" cy="2375951"/>
          </a:xfrm>
        </p:grpSpPr>
        <p:sp>
          <p:nvSpPr>
            <p:cNvPr id="37" name="Left Bracket 36"/>
            <p:cNvSpPr/>
            <p:nvPr/>
          </p:nvSpPr>
          <p:spPr>
            <a:xfrm>
              <a:off x="2895600" y="1295400"/>
              <a:ext cx="304800" cy="2375950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 Bracket 38"/>
            <p:cNvSpPr/>
            <p:nvPr/>
          </p:nvSpPr>
          <p:spPr>
            <a:xfrm flipH="1">
              <a:off x="5463028" y="1295399"/>
              <a:ext cx="328171" cy="2375951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68186" y="3352800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186" y="3352800"/>
                <a:ext cx="370614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295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010400" y="3352800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352800"/>
                <a:ext cx="375423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193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010400" y="5867400"/>
                <a:ext cx="356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867400"/>
                <a:ext cx="356187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2241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257800" y="5943600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943600"/>
                <a:ext cx="370614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4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8" grpId="0" build="p"/>
      <p:bldP spid="30" grpId="0" animBg="1"/>
      <p:bldP spid="33" grpId="0"/>
      <p:bldP spid="34" grpId="0"/>
      <p:bldP spid="35" grpId="0" animBg="1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Frievald’s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/>
              <a:t>Algorithm</a:t>
            </a:r>
            <a:br>
              <a:rPr lang="en-US" sz="2800" b="1" dirty="0" smtClean="0"/>
            </a:br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</a:rPr>
              <a:t>Rusins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Frievald</a:t>
            </a:r>
            <a:r>
              <a:rPr lang="en-US" sz="2400" b="1" dirty="0" smtClean="0">
                <a:solidFill>
                  <a:srgbClr val="002060"/>
                </a:solidFill>
              </a:rPr>
              <a:t>, 1977)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err="1" smtClean="0">
                    <a:solidFill>
                      <a:srgbClr val="7030A0"/>
                    </a:solidFill>
                  </a:rPr>
                  <a:t>RandomProductVerify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000" dirty="0" smtClean="0"/>
                  <a:t>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000" dirty="0" smtClean="0"/>
                  <a:t>,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)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be a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>
                    <a:latin typeface="Cambria Math"/>
                    <a:ea typeface="Cambria Math"/>
                  </a:rPr>
                  <a:t>-by-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matrix (vector) whose elements are selected </a:t>
                </a:r>
                <a:r>
                  <a:rPr lang="en-US" sz="1800" u="sng" dirty="0" smtClean="0"/>
                  <a:t>randomly</a:t>
                </a:r>
                <a:r>
                  <a:rPr lang="en-US" sz="1800" dirty="0" smtClean="0"/>
                  <a:t> </a:t>
                </a:r>
                <a:r>
                  <a:rPr lang="en-US" sz="1800" u="sng" dirty="0" smtClean="0"/>
                  <a:t>uniformly</a:t>
                </a:r>
                <a:r>
                  <a:rPr lang="en-US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and </a:t>
                </a:r>
                <a:r>
                  <a:rPr lang="en-US" sz="1800" u="sng" dirty="0" smtClean="0"/>
                  <a:t>independently</a:t>
                </a:r>
                <a:r>
                  <a:rPr lang="en-US" sz="1800" dirty="0" smtClean="0"/>
                  <a:t> from {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0</a:t>
                </a:r>
                <a:r>
                  <a:rPr lang="en-US" sz="1800" dirty="0" smtClean="0"/>
                  <a:t>,</a:t>
                </a:r>
                <a:r>
                  <a:rPr lang="en-US" sz="1800" b="1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1800" dirty="0" smtClean="0"/>
                  <a:t>}.</a:t>
                </a:r>
                <a:r>
                  <a:rPr lang="en-US" sz="1800" b="1" i="1" dirty="0" smtClean="0">
                    <a:solidFill>
                      <a:srgbClr val="002060"/>
                    </a:solidFill>
                    <a:latin typeface="Cambria Math"/>
                  </a:rPr>
                  <a:t>  </a:t>
                </a:r>
                <a:endParaRPr lang="en-US" sz="18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en-US" sz="2000" dirty="0" smtClean="0"/>
                  <a:t> ;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𝒖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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     </a:t>
                </a:r>
                <a:r>
                  <a:rPr lang="en-US" sz="2000" b="1" dirty="0" smtClean="0"/>
                  <a:t>If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en-US" sz="2000" dirty="0" smtClean="0"/>
                  <a:t>)    </a:t>
                </a:r>
                <a:r>
                  <a:rPr lang="en-US" sz="1800" dirty="0" smtClean="0"/>
                  <a:t>output “AB=C”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</a:t>
                </a:r>
                <a:r>
                  <a:rPr lang="en-US" sz="2000" b="1" dirty="0" smtClean="0"/>
                  <a:t>else</a:t>
                </a:r>
                <a:r>
                  <a:rPr lang="en-US" sz="2000" dirty="0" smtClean="0"/>
                  <a:t>             </a:t>
                </a:r>
                <a:r>
                  <a:rPr lang="en-US" sz="1800" dirty="0" smtClean="0"/>
                  <a:t>output “AB≠C”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                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Time complexity: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𝑶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7030A0"/>
                </a:solidFill>
              </a:rPr>
              <a:t>Frievald’s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2800" b="1" dirty="0"/>
              <a:t>Algorithm</a:t>
            </a:r>
            <a:br>
              <a:rPr lang="en-US" sz="2800" b="1" dirty="0"/>
            </a:br>
            <a:r>
              <a:rPr lang="en-US" sz="2400" b="1" dirty="0" smtClean="0">
                <a:solidFill>
                  <a:srgbClr val="002060"/>
                </a:solidFill>
              </a:rPr>
              <a:t>(Analyzing error probability)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, what is the probability that the algorithm outputs “AB=C” ?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𝑫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Observation: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, then surely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𝑫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b="1" dirty="0" smtClean="0">
                    <a:solidFill>
                      <a:srgbClr val="7030A0"/>
                    </a:solidFill>
                  </a:rPr>
                  <a:t>not</a:t>
                </a:r>
                <a:r>
                  <a:rPr lang="en-US" sz="2000" dirty="0" smtClean="0"/>
                  <a:t> a null matrix.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Error</a:t>
                </a:r>
                <a:r>
                  <a:rPr lang="en-US" sz="2000" dirty="0" smtClean="0"/>
                  <a:t> Probability of the algorithm = </a:t>
                </a:r>
                <a:r>
                  <a:rPr lang="en-US" sz="2000" b="1" dirty="0" smtClean="0"/>
                  <a:t>P</a:t>
                </a:r>
                <a:r>
                  <a:rPr lang="en-US" sz="2000" dirty="0" smtClean="0"/>
                  <a:t>(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en-US" sz="2000" dirty="0" smtClean="0"/>
                  <a:t> )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endParaRPr lang="en-US" sz="2000" dirty="0" smtClean="0"/>
              </a:p>
              <a:p>
                <a:pPr>
                  <a:buFont typeface="Wingdings"/>
                  <a:buChar char="ó"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000" dirty="0" smtClean="0"/>
              </a:p>
              <a:p>
                <a:pPr>
                  <a:buFont typeface="Wingdings"/>
                  <a:buChar char="ó"/>
                </a:pP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−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sz="2000" dirty="0" smtClean="0"/>
                  <a:t>)</a:t>
                </a:r>
                <a:r>
                  <a:rPr lang="en-US" sz="20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en-US" sz="20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000" dirty="0"/>
              </a:p>
              <a:p>
                <a:pPr>
                  <a:buFont typeface="Wingdings"/>
                  <a:buChar char="ó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𝑫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3F34-CCFE-4664-990B-25D48250FF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95800" y="3810000"/>
                <a:ext cx="167640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𝑫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810000"/>
                <a:ext cx="16764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Callout 1 5"/>
          <p:cNvSpPr/>
          <p:nvPr/>
        </p:nvSpPr>
        <p:spPr>
          <a:xfrm>
            <a:off x="4267200" y="5102352"/>
            <a:ext cx="1828800" cy="612648"/>
          </a:xfrm>
          <a:prstGeom prst="borderCallout1">
            <a:avLst>
              <a:gd name="adj1" fmla="val 49693"/>
              <a:gd name="adj2" fmla="val -406"/>
              <a:gd name="adj3" fmla="val -47674"/>
              <a:gd name="adj4" fmla="val -669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null</a:t>
            </a:r>
            <a:r>
              <a:rPr lang="en-US" dirty="0" smtClean="0">
                <a:solidFill>
                  <a:schemeClr val="tx1"/>
                </a:solidFill>
              </a:rPr>
              <a:t> vector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7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7030A0"/>
                </a:solidFill>
              </a:rPr>
              <a:t>Frievald’s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/>
              <a:t>Algorithm</a:t>
            </a:r>
            <a:br>
              <a:rPr lang="en-US" sz="3200" b="1" dirty="0"/>
            </a:br>
            <a:r>
              <a:rPr lang="en-US" sz="2800" b="1" dirty="0">
                <a:solidFill>
                  <a:srgbClr val="002060"/>
                </a:solidFill>
              </a:rPr>
              <a:t>(Analyzing error probability)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614307" y="1600200"/>
                <a:ext cx="5377293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b="1" dirty="0" smtClean="0"/>
                  <a:t>    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latin typeface="Cambria Math"/>
                      </a:rPr>
                      <m:t>𝐏</m:t>
                    </m:r>
                    <m:r>
                      <a:rPr lang="en-US" sz="1800" i="1" dirty="0">
                        <a:latin typeface="Cambria Math"/>
                      </a:rPr>
                      <m:t>(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𝑫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1800" dirty="0" smtClean="0"/>
                  <a:t>)  depends upon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𝑫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So what to do ?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Our goal is to get an upper bound on this probability.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So we start with the least information about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𝑫</m:t>
                    </m:r>
                  </m:oMath>
                </a14:m>
                <a:r>
                  <a:rPr lang="en-US" sz="1800" dirty="0" smtClean="0"/>
                  <a:t>, 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which is: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There is at least </a:t>
                </a:r>
                <a:r>
                  <a:rPr lang="en-US" sz="1800" b="1" dirty="0" smtClean="0"/>
                  <a:t>one</a:t>
                </a:r>
                <a:r>
                  <a:rPr lang="en-US" sz="1800" dirty="0" smtClean="0"/>
                  <a:t> 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non-zero</a:t>
                </a:r>
                <a:r>
                  <a:rPr lang="en-US" sz="1800" dirty="0" smtClean="0"/>
                  <a:t> element in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𝑫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Let this element be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𝑫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  <m:sup/>
                    </m:sSubSup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</a:t>
                </a:r>
                <a:endParaRPr lang="en-US" sz="1800" dirty="0"/>
              </a:p>
              <a:p>
                <a:r>
                  <a:rPr lang="en-US" sz="1800" b="1" dirty="0"/>
                  <a:t>P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𝑫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1800" dirty="0" smtClean="0"/>
                  <a:t>)     =      </a:t>
                </a:r>
                <a:r>
                  <a:rPr lang="en-US" sz="1800" b="1" dirty="0" smtClean="0"/>
                  <a:t>P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pHide m:val="on"/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0" i="1" dirty="0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nary>
                  </m:oMath>
                </a14:m>
                <a:r>
                  <a:rPr lang="en-US" sz="1800" dirty="0" smtClean="0"/>
                  <a:t>)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1800" b="1" dirty="0" smtClean="0"/>
                  <a:t>     P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𝑫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1800" dirty="0" smtClean="0"/>
                  <a:t>)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So we need to focus on the product of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/>
                      </a:rPr>
                      <m:t>𝒊</m:t>
                    </m:r>
                  </m:oMath>
                </a14:m>
                <a:r>
                  <a:rPr lang="en-US" sz="1800" dirty="0" err="1" smtClean="0"/>
                  <a:t>th</a:t>
                </a:r>
                <a:r>
                  <a:rPr lang="en-US" sz="1800" dirty="0" smtClean="0"/>
                  <a:t>  row and vector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en-US" sz="1800" dirty="0" smtClean="0"/>
                  <a:t>. 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14307" y="1600200"/>
                <a:ext cx="5377293" cy="4525963"/>
              </a:xfrm>
              <a:blipFill rotWithShape="1">
                <a:blip r:embed="rId2"/>
                <a:stretch>
                  <a:fillRect l="-1020" t="-674" r="-1814" b="-4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45278"/>
              </p:ext>
            </p:extLst>
          </p:nvPr>
        </p:nvGraphicFramePr>
        <p:xfrm>
          <a:off x="533400" y="2438400"/>
          <a:ext cx="2209800" cy="2184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</a:tblGrid>
              <a:tr h="2184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0800" y="3040559"/>
                <a:ext cx="7152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⨯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040559"/>
                <a:ext cx="715259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5873" r="-4273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2099846"/>
                <a:ext cx="23725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1   2               …          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    </m:t>
                      </m:r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99846"/>
                <a:ext cx="2372509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179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260" y="2362200"/>
                <a:ext cx="402803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6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 2</a:t>
                </a: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160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6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0" y="2362200"/>
                <a:ext cx="402803" cy="2308324"/>
              </a:xfrm>
              <a:prstGeom prst="rect">
                <a:avLst/>
              </a:prstGeom>
              <a:blipFill rotWithShape="1">
                <a:blip r:embed="rId5"/>
                <a:stretch>
                  <a:fillRect l="-9091" t="-1058" r="-606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70765" y="457200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765" y="4572000"/>
                <a:ext cx="41068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940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517615"/>
              </p:ext>
            </p:extLst>
          </p:nvPr>
        </p:nvGraphicFramePr>
        <p:xfrm>
          <a:off x="3200400" y="2414630"/>
          <a:ext cx="219456" cy="223357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9456"/>
              </a:tblGrid>
              <a:tr h="22335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2669" marR="52669" marT="26334" marB="26334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4586" y="458366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586" y="4583668"/>
                <a:ext cx="37061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295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-27952" y="1676400"/>
            <a:ext cx="1694286" cy="1931685"/>
            <a:chOff x="-27952" y="1676400"/>
            <a:chExt cx="1694286" cy="1931685"/>
          </a:xfrm>
        </p:grpSpPr>
        <p:sp>
          <p:nvSpPr>
            <p:cNvPr id="7" name="Right Arrow 6"/>
            <p:cNvSpPr/>
            <p:nvPr/>
          </p:nvSpPr>
          <p:spPr>
            <a:xfrm>
              <a:off x="228600" y="3352800"/>
              <a:ext cx="244602" cy="14123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1363566" y="2150510"/>
              <a:ext cx="295924" cy="127455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295400" y="1676400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1676400"/>
                  <a:ext cx="37093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2333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-27952" y="3238753"/>
                  <a:ext cx="3186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952" y="3238753"/>
                  <a:ext cx="31861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2264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1471891" y="3352800"/>
              <a:ext cx="128309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6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7030A0"/>
                </a:solidFill>
              </a:rPr>
              <a:t>Frievald’s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/>
              <a:t>Algorithm</a:t>
            </a:r>
            <a:br>
              <a:rPr lang="en-US" sz="3200" b="1" dirty="0"/>
            </a:br>
            <a:r>
              <a:rPr lang="en-US" sz="2800" b="1" dirty="0">
                <a:solidFill>
                  <a:srgbClr val="002060"/>
                </a:solidFill>
              </a:rPr>
              <a:t>(Analyzing error probability)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b="1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799614" y="1600200"/>
                <a:ext cx="4887186" cy="4525963"/>
              </a:xfrm>
            </p:spPr>
            <p:txBody>
              <a:bodyPr/>
              <a:lstStyle/>
              <a:p>
                <a:endParaRPr lang="en-US" sz="1800" b="1" dirty="0" smtClean="0"/>
              </a:p>
              <a:p>
                <a:endParaRPr lang="en-US" sz="1800" b="1" dirty="0"/>
              </a:p>
              <a:p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P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𝑫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1800" dirty="0" smtClean="0"/>
                  <a:t>)   =    </a:t>
                </a:r>
                <a:r>
                  <a:rPr lang="en-US" sz="1800" b="1" dirty="0" smtClean="0"/>
                  <a:t>P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sz="18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 + …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1800" i="1" dirty="0">
                            <a:latin typeface="Cambria Math"/>
                          </a:rPr>
                          <m:t>𝑖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𝑛</m:t>
                        </m:r>
                      </m:sub>
                      <m:sup/>
                    </m:sSubSup>
                  </m:oMath>
                </a14:m>
                <a:r>
                  <a:rPr lang="en-US" sz="1800" b="1" dirty="0">
                    <a:solidFill>
                      <a:srgbClr val="00206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dirty="0" smtClean="0"/>
                  <a:t> = 0)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The underlying sample space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elementary events. Convince yourself that  it is indeed difficult to calculate </a:t>
                </a:r>
                <a:r>
                  <a:rPr lang="en-US" sz="1800" b="1" dirty="0" smtClean="0"/>
                  <a:t>this probability </a:t>
                </a:r>
                <a:r>
                  <a:rPr lang="en-US" sz="1800" dirty="0" smtClean="0"/>
                  <a:t>from </a:t>
                </a:r>
                <a:r>
                  <a:rPr lang="en-US" sz="1800" dirty="0"/>
                  <a:t>standard tools which you know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Here we shall introduce a yet another simple but very powerful probability tool…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799614" y="1600200"/>
                <a:ext cx="4887186" cy="4525963"/>
              </a:xfrm>
              <a:blipFill rotWithShape="1">
                <a:blip r:embed="rId2"/>
                <a:stretch>
                  <a:fillRect l="-998" t="-674" r="-162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83961"/>
              </p:ext>
            </p:extLst>
          </p:nvPr>
        </p:nvGraphicFramePr>
        <p:xfrm>
          <a:off x="533400" y="2438400"/>
          <a:ext cx="2209800" cy="2184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  <a:gridCol w="220980"/>
              </a:tblGrid>
              <a:tr h="2184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</a:tr>
              <a:tr h="21844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26152" marR="26152" marT="13073" marB="1307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6152" marR="26152" marT="13073" marB="13073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0800" y="3040559"/>
                <a:ext cx="7152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⨯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040559"/>
                <a:ext cx="715259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5873" r="-4273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2099846"/>
                <a:ext cx="23725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1   2               …          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     </m:t>
                      </m:r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99846"/>
                <a:ext cx="2372509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357" r="-179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9260" y="2362200"/>
                <a:ext cx="402803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6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1600" dirty="0" smtClean="0">
                    <a:solidFill>
                      <a:srgbClr val="0070C0"/>
                    </a:solidFill>
                  </a:rPr>
                  <a:t> 2</a:t>
                </a: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1600" i="1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600" i="1" dirty="0">
                  <a:solidFill>
                    <a:srgbClr val="0070C0"/>
                  </a:solidFill>
                  <a:latin typeface="Cambria Math"/>
                </a:endParaRPr>
              </a:p>
              <a:p>
                <a:endParaRPr lang="en-US" sz="16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0" y="2362200"/>
                <a:ext cx="402803" cy="2308324"/>
              </a:xfrm>
              <a:prstGeom prst="rect">
                <a:avLst/>
              </a:prstGeom>
              <a:blipFill rotWithShape="1">
                <a:blip r:embed="rId5"/>
                <a:stretch>
                  <a:fillRect l="-9091" t="-1058" r="-606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70765" y="4572000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765" y="4572000"/>
                <a:ext cx="41068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940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2408"/>
              </p:ext>
            </p:extLst>
          </p:nvPr>
        </p:nvGraphicFramePr>
        <p:xfrm>
          <a:off x="3200400" y="2414630"/>
          <a:ext cx="219456" cy="223357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9456"/>
              </a:tblGrid>
              <a:tr h="22335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52669" marR="52669" marT="26334" marB="26334"/>
                </a:tc>
              </a:tr>
              <a:tr h="22335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2669" marR="52669" marT="26334" marB="26334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29000" y="458366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583668"/>
                <a:ext cx="37061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228600" y="3352800"/>
            <a:ext cx="244602" cy="1412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1363566" y="2150510"/>
            <a:ext cx="295924" cy="12745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5400" y="167640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676400"/>
                <a:ext cx="37093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27952" y="3238753"/>
                <a:ext cx="318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952" y="3238753"/>
                <a:ext cx="318612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26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471891" y="3352800"/>
            <a:ext cx="128309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3009900" y="2362200"/>
            <a:ext cx="3276600" cy="2133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Probability tool: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7030A0"/>
                </a:solidFill>
              </a:rPr>
              <a:t>Partition of sample space</a:t>
            </a:r>
            <a:endParaRPr lang="en-US" sz="3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A set of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,…,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defined over a probability space (</a:t>
                </a:r>
                <a14:m>
                  <m:oMath xmlns:m="http://schemas.openxmlformats.org/officeDocument/2006/math">
                    <m:r>
                      <a:rPr lang="el-GR" sz="2000" b="1" i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sz="2000" dirty="0" smtClean="0"/>
                  <a:t>,</a:t>
                </a:r>
                <a:r>
                  <a:rPr lang="en-US" sz="2000" b="1" dirty="0" smtClean="0"/>
                  <a:t>P</a:t>
                </a:r>
                <a:r>
                  <a:rPr lang="en-US" sz="2000" dirty="0" smtClean="0"/>
                  <a:t>) is said to induce a partition of </a:t>
                </a:r>
                <a14:m>
                  <m:oMath xmlns:m="http://schemas.openxmlformats.org/officeDocument/2006/math">
                    <m:r>
                      <a:rPr lang="el-GR" sz="2000" b="1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</m:oMath>
                </a14:m>
                <a:r>
                  <a:rPr lang="en-US" sz="2000" dirty="0" smtClean="0"/>
                  <a:t> if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𝐀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r>
                      <a:rPr lang="el-GR" sz="2000" b="1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nary>
                      <m:naryPr>
                        <m:chr m:val="⋂"/>
                        <m:subHide m:val="on"/>
                        <m:sup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𝐀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 smtClean="0"/>
                  <a:t> </a:t>
                </a:r>
                <a:r>
                  <a:rPr lang="en-US" sz="2400" dirty="0" smtClean="0"/>
                  <a:t>=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∅</a:t>
                </a:r>
                <a:r>
                  <a:rPr lang="en-US" sz="24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1800" dirty="0" smtClean="0">
                    <a:latin typeface="Cambria Math"/>
                    <a:ea typeface="Cambria Math"/>
                  </a:rPr>
                  <a:t>for all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4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endParaRPr lang="en-US" sz="1800" dirty="0" smtClean="0"/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  <a:p>
                <a:pPr marL="0" indent="-400050">
                  <a:buNone/>
                </a:pPr>
                <a:endParaRPr lang="en-US" sz="2200" b="1" dirty="0" smtClean="0">
                  <a:solidFill>
                    <a:srgbClr val="C00000"/>
                  </a:solidFill>
                </a:endParaRPr>
              </a:p>
              <a:p>
                <a:pPr marL="0" indent="-400050">
                  <a:buNone/>
                </a:pPr>
                <a:r>
                  <a:rPr lang="en-US" sz="2200" b="1" dirty="0" smtClean="0">
                    <a:solidFill>
                      <a:srgbClr val="C00000"/>
                    </a:solidFill>
                  </a:rPr>
                  <a:t>Theorem</a:t>
                </a:r>
                <a:r>
                  <a:rPr lang="en-US" sz="2200" b="1" dirty="0" smtClean="0">
                    <a:solidFill>
                      <a:srgbClr val="C00000"/>
                    </a:solidFill>
                    <a:sym typeface="Wingdings" pitchFamily="2" charset="2"/>
                  </a:rPr>
                  <a:t>: </a:t>
                </a:r>
                <a:r>
                  <a:rPr lang="en-US" sz="2200" b="1" dirty="0" smtClean="0">
                    <a:solidFill>
                      <a:srgbClr val="7030A0"/>
                    </a:solidFill>
                    <a:sym typeface="Wingdings" pitchFamily="2" charset="2"/>
                  </a:rPr>
                  <a:t>(Partition theorem)</a:t>
                </a:r>
                <a:r>
                  <a:rPr lang="en-US" sz="22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-400050">
                  <a:buNone/>
                </a:pPr>
                <a:r>
                  <a:rPr lang="en-US" sz="1800" dirty="0" smtClean="0"/>
                  <a:t>Given an event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800" dirty="0" smtClean="0"/>
                  <a:t>, we can express </a:t>
                </a:r>
                <a:r>
                  <a:rPr lang="en-US" sz="1800" b="1" dirty="0" smtClean="0"/>
                  <a:t>P(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1800" b="1" dirty="0" smtClean="0"/>
                  <a:t>)</a:t>
                </a:r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smtClean="0"/>
                  <a:t>in terms of a given partition as: </a:t>
                </a:r>
              </a:p>
              <a:p>
                <a:pPr marL="0" indent="-400050">
                  <a:buNone/>
                </a:pPr>
                <a:r>
                  <a:rPr lang="en-US" sz="2000" b="1" dirty="0" smtClean="0"/>
                  <a:t>P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2000" dirty="0"/>
                  <a:t>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000" b="1" dirty="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nary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-400050">
                  <a:buNone/>
                </a:pPr>
                <a:r>
                  <a:rPr lang="en-US" sz="2000" b="1" dirty="0" smtClean="0"/>
                  <a:t>     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000" b="1" dirty="0"/>
                          <m:t>P</m:t>
                        </m:r>
                        <m:r>
                          <m:rPr>
                            <m:nor/>
                          </m:rPr>
                          <a:rPr lang="en-US" sz="2000" dirty="0"/>
                          <m:t>(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nary>
                    <m:r>
                      <m:rPr>
                        <m:nor/>
                      </m:rPr>
                      <a:rPr lang="en-US" sz="2000" b="1" dirty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r>
                  <a:rPr lang="en-US" sz="2000" dirty="0">
                    <a:latin typeface="Cambria Math"/>
                    <a:ea typeface="Cambria Math"/>
                  </a:rPr>
                  <a:t>∙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 dirty="0"/>
                      <m:t>P</m:t>
                    </m:r>
                    <m:r>
                      <m:rPr>
                        <m:nor/>
                      </m:rPr>
                      <a:rPr lang="en-US" sz="2000" dirty="0"/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70C0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/>
                      <m:t>)</m:t>
                    </m:r>
                  </m:oMath>
                </a14:m>
                <a:r>
                  <a:rPr lang="en-US" sz="2000" b="1" dirty="0" smtClean="0"/>
                  <a:t>                  </a:t>
                </a:r>
                <a:r>
                  <a:rPr lang="en-US" sz="2000" dirty="0" smtClean="0"/>
                  <a:t>using </a:t>
                </a:r>
                <a:r>
                  <a:rPr lang="en-US" sz="2000" b="1" dirty="0" smtClean="0"/>
                  <a:t>conditional probability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648200"/>
              </a:xfrm>
              <a:blipFill rotWithShape="1">
                <a:blip r:embed="rId2"/>
                <a:stretch>
                  <a:fillRect l="-889" t="-656" b="-16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E9ED8-BBDD-47A1-9C62-8C7F2ACFBD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95850" y="28194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30480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48250" y="30480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33800" y="29718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86200" y="32766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48050" y="32766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00450" y="35814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39624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752850" y="26670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19450" y="35814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52800" y="39624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86250" y="35814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38650" y="39624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62400" y="36576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62400" y="39624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33850" y="42672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67250" y="25146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43450" y="36576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24400" y="33528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33850" y="29718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38650" y="32766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10200" y="29718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05400" y="33528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53000" y="38862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724400" y="40386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200650" y="25908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34050" y="28194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29250" y="39624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81650" y="35814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34050" y="32766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10200" y="32766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257800" y="36576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86450" y="38100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019800" y="35052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62600" y="41148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105400" y="41148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19600" y="27432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191000" y="25908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19600" y="4191000"/>
            <a:ext cx="5715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172200" y="381000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</a:rPr>
              <a:t>Ω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3124200" y="2362200"/>
            <a:ext cx="3162300" cy="2133600"/>
            <a:chOff x="3124200" y="2362200"/>
            <a:chExt cx="3162300" cy="21336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419600" y="2362200"/>
              <a:ext cx="457200" cy="914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124200" y="3048000"/>
              <a:ext cx="175260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962400" y="3137210"/>
              <a:ext cx="457200" cy="13585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486400" y="2667000"/>
              <a:ext cx="247650" cy="838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895850" y="3276600"/>
              <a:ext cx="561975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048250" y="3352800"/>
              <a:ext cx="1238250" cy="228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219575" y="2895600"/>
            <a:ext cx="1541298" cy="1066800"/>
            <a:chOff x="4219575" y="2895600"/>
            <a:chExt cx="1541298" cy="1066800"/>
          </a:xfrm>
        </p:grpSpPr>
        <p:sp>
          <p:nvSpPr>
            <p:cNvPr id="74" name="Oval 73"/>
            <p:cNvSpPr/>
            <p:nvPr/>
          </p:nvSpPr>
          <p:spPr>
            <a:xfrm>
              <a:off x="4219575" y="2895600"/>
              <a:ext cx="1390650" cy="10287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5410200" y="3593068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3593068"/>
                  <a:ext cx="35067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105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3448050" y="2590800"/>
            <a:ext cx="2851879" cy="1828800"/>
            <a:chOff x="3448050" y="2590800"/>
            <a:chExt cx="2851879" cy="1828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448050" y="3657600"/>
                  <a:ext cx="503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𝐀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8050" y="3657600"/>
                  <a:ext cx="50340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585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810000" y="2667000"/>
                  <a:ext cx="5087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2667000"/>
                  <a:ext cx="50872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1566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181600" y="2590800"/>
                  <a:ext cx="5087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2590800"/>
                  <a:ext cx="50872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566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791200" y="2971800"/>
                  <a:ext cx="5087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0" y="2971800"/>
                  <a:ext cx="50872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333" r="-15663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739671" y="3516868"/>
                  <a:ext cx="5087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671" y="3516868"/>
                  <a:ext cx="50872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197" r="-1566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648200" y="4050268"/>
                  <a:ext cx="5087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4050268"/>
                  <a:ext cx="50872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r="-1566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626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4729</TotalTime>
  <Words>2542</Words>
  <Application>Microsoft Office PowerPoint</Application>
  <PresentationFormat>On-screen Show (4:3)</PresentationFormat>
  <Paragraphs>411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Randomized Algorithms CS648 </vt:lpstr>
      <vt:lpstr>Frievald’s technique Application  Matrix Product verification</vt:lpstr>
      <vt:lpstr>Frievald’s Algorithm (Rusins Frievald, 1977)</vt:lpstr>
      <vt:lpstr>Frievald’s Algorithm (Rusins Frievald, 1977)</vt:lpstr>
      <vt:lpstr>Frievald’s Algorithm (Rusins Frievald, 1977)</vt:lpstr>
      <vt:lpstr>Frievald’s Algorithm (Analyzing error probability)</vt:lpstr>
      <vt:lpstr>Frievald’s Algorithm (Analyzing error probability)</vt:lpstr>
      <vt:lpstr>Frievald’s Algorithm (Analyzing error probability)</vt:lpstr>
      <vt:lpstr>Probability tool: Partition of sample space</vt:lpstr>
      <vt:lpstr>Question: When to use the Partition theorem ?</vt:lpstr>
      <vt:lpstr>Frievald’s Algorithm (Analyzing error probability)</vt:lpstr>
      <vt:lpstr>Frievald’s Algorithm (Analyzing error probability)</vt:lpstr>
      <vt:lpstr>Frievald’s Algorithm (Analyzing error probability)</vt:lpstr>
      <vt:lpstr>Frievald’s Algorithm (reducing the error probability)</vt:lpstr>
      <vt:lpstr>Frievald’s Algorithm  (final result)</vt:lpstr>
      <vt:lpstr>Fingerprinting Application  Cryptography</vt:lpstr>
      <vt:lpstr>Prime numbers (some basic facts)</vt:lpstr>
      <vt:lpstr>How many primes less than n ?</vt:lpstr>
      <vt:lpstr>How many primes less than n ?</vt:lpstr>
      <vt:lpstr>Prime factors of a number n?</vt:lpstr>
      <vt:lpstr>PowerPoint Presentation</vt:lpstr>
      <vt:lpstr>PowerPoint Presentation</vt:lpstr>
      <vt:lpstr>Visualize a file as a binary number</vt:lpstr>
      <vt:lpstr>RandomEqualityChecking-Protocol(A,B) </vt:lpstr>
      <vt:lpstr>RandomEqualityChecking-Protocol (bounding the error probability)</vt:lpstr>
      <vt:lpstr>RandomEqualityChecking-Protocol (bounding the error probability)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Surender Baswana</dc:creator>
  <cp:lastModifiedBy>Surender Baswana</cp:lastModifiedBy>
  <cp:revision>641</cp:revision>
  <dcterms:created xsi:type="dcterms:W3CDTF">2011-12-03T04:13:03Z</dcterms:created>
  <dcterms:modified xsi:type="dcterms:W3CDTF">2013-08-15T04:17:56Z</dcterms:modified>
</cp:coreProperties>
</file>