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428" r:id="rId2"/>
    <p:sldId id="445" r:id="rId3"/>
    <p:sldId id="480" r:id="rId4"/>
    <p:sldId id="481" r:id="rId5"/>
    <p:sldId id="482" r:id="rId6"/>
    <p:sldId id="479" r:id="rId7"/>
    <p:sldId id="449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4" r:id="rId18"/>
    <p:sldId id="492" r:id="rId19"/>
    <p:sldId id="495" r:id="rId20"/>
    <p:sldId id="496" r:id="rId21"/>
    <p:sldId id="497" r:id="rId22"/>
    <p:sldId id="499" r:id="rId23"/>
    <p:sldId id="504" r:id="rId24"/>
    <p:sldId id="503" r:id="rId25"/>
    <p:sldId id="500" r:id="rId26"/>
    <p:sldId id="501" r:id="rId27"/>
    <p:sldId id="5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4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Linearity of Expectation with applications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(Most important tool for analyzing randomized algorithms)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Let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/>
                  <a:t> be a random variable defined as follows.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bin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empty</m:t>
                              </m:r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    What is </a:t>
                </a:r>
                <a:r>
                  <a:rPr lang="en-US" sz="1800" b="1" dirty="0" smtClean="0"/>
                  <a:t>E</a:t>
                </a:r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?</a:t>
                </a:r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Answer : </a:t>
                </a:r>
                <a:r>
                  <a:rPr lang="en-US" sz="1800" b="1" dirty="0" smtClean="0"/>
                  <a:t>E</a:t>
                </a:r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b="0" i="0" dirty="0" smtClean="0"/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sty m:val="p"/>
                        <m:brk m:alnAt="7"/>
                      </m:rPr>
                      <a:rPr lang="en-US" sz="180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bin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is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800" b="0" i="0" dirty="0" smtClean="0"/>
                      <m:t>) 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sty m:val="p"/>
                        <m:brk m:alnAt="7"/>
                      </m:rPr>
                      <a:rPr lang="en-US" sz="180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bin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𝐢𝐬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latin typeface="Cambria Math"/>
                      </a:rPr>
                      <m:t>𝐧𝐨𝐭</m:t>
                    </m:r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800" dirty="0"/>
                      <m:t>) 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       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sty m:val="p"/>
                        <m:brk m:alnAt="7"/>
                      </m:rPr>
                      <a:rPr lang="en-US" sz="180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bin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is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800" dirty="0"/>
                      <m:t>)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831067"/>
            <a:ext cx="5287922" cy="793618"/>
            <a:chOff x="1676400" y="4800600"/>
            <a:chExt cx="589449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676400" y="5334000"/>
                  <a:ext cx="5894495" cy="464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           2        3               …            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dirty="0" smtClean="0"/>
                    <a:t>                     …            n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5334000"/>
                  <a:ext cx="5894495" cy="4643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23" t="-8197" r="-10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2140156" y="1447800"/>
            <a:ext cx="4870244" cy="533400"/>
            <a:chOff x="1752600" y="1447800"/>
            <a:chExt cx="6042672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6042672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435534" y="2667000"/>
            <a:ext cx="66986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</a:rPr>
                  <a:t>Balls into Bins</a:t>
                </a:r>
                <a:br>
                  <a:rPr lang="en-US" sz="4000" b="1" dirty="0" smtClean="0">
                    <a:solidFill>
                      <a:srgbClr val="002060"/>
                    </a:solidFill>
                  </a:rPr>
                </a:br>
                <a:r>
                  <a:rPr lang="en-US" sz="2800" b="1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800" dirty="0"/>
                  <a:t>any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relation</a:t>
                </a:r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’s </a:t>
                </a:r>
                <a:r>
                  <a:rPr lang="en-US" sz="2800" dirty="0" smtClean="0"/>
                  <a:t>?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)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04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Consider any elementary event.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  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3"/>
                <a:stretch>
                  <a:fillRect l="-667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004975" y="3092581"/>
            <a:ext cx="2938625" cy="793619"/>
            <a:chOff x="1676400" y="4800599"/>
            <a:chExt cx="3275713" cy="997715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799921" y="4800600"/>
              <a:ext cx="381000" cy="457200"/>
              <a:chOff x="294721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94721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75721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94721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564388" y="4800599"/>
              <a:ext cx="383072" cy="457201"/>
              <a:chOff x="-1150612" y="4800599"/>
              <a:chExt cx="383072" cy="457201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-1150612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767540" y="4800599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1150612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3275713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1           2        3           4           5</a:t>
              </a:r>
              <a:endParaRPr lang="en-US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3780431" y="2600325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87507" y="2600325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94584" y="2600325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01661" y="2600325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22644" y="2600325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657600" y="2133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1    2   3    4    5   6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527011"/>
                  </p:ext>
                </p:extLst>
              </p:nvPr>
            </p:nvGraphicFramePr>
            <p:xfrm>
              <a:off x="1524000" y="474472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527011"/>
                  </p:ext>
                </p:extLst>
              </p:nvPr>
            </p:nvGraphicFramePr>
            <p:xfrm>
              <a:off x="1524000" y="474472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97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8197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8197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8197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0000" t="-819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905000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273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227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6419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611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77000" y="2600325"/>
            <a:ext cx="2262311" cy="914400"/>
            <a:chOff x="6477000" y="2600325"/>
            <a:chExt cx="2262311" cy="914400"/>
          </a:xfrm>
        </p:grpSpPr>
        <p:sp>
          <p:nvSpPr>
            <p:cNvPr id="7" name="Right Brace 6"/>
            <p:cNvSpPr/>
            <p:nvPr/>
          </p:nvSpPr>
          <p:spPr>
            <a:xfrm>
              <a:off x="6477000" y="2600325"/>
              <a:ext cx="155448" cy="9144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53200" y="2831068"/>
                  <a:ext cx="218611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ea typeface="Cambria Math"/>
                    </a:rPr>
                    <a:t>An elementary event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831068"/>
                  <a:ext cx="2186111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28" t="-4717" r="-417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1905000" y="5867400"/>
                <a:ext cx="5638800" cy="457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867400"/>
                <a:ext cx="5638800" cy="457200"/>
              </a:xfrm>
              <a:prstGeom prst="roundRect">
                <a:avLst/>
              </a:prstGeom>
              <a:blipFill rotWithShape="1">
                <a:blip r:embed="rId6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5334000" y="2590800"/>
            <a:ext cx="61415" cy="666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6666 0.104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2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10868 0.1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5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5 0.1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2586 0.104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5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8907 0.1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2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996 0.10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  <p:bldP spid="58" grpId="0"/>
      <p:bldP spid="3" grpId="0"/>
      <p:bldP spid="49" grpId="0"/>
      <p:bldP spid="60" grpId="0"/>
      <p:bldP spid="62" grpId="0"/>
      <p:bldP spid="65" grpId="0"/>
      <p:bldP spid="33" grpId="0" animBg="1"/>
      <p:bldP spid="66" grpId="0" animBg="1"/>
      <p:bldP spid="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Sum of Random Variables</a:t>
            </a:r>
            <a:endParaRPr lang="en-US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Definition:</a:t>
                </a:r>
                <a:r>
                  <a:rPr lang="en-US" sz="2000" dirty="0"/>
                  <a:t> </a:t>
                </a: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be random variables defined over a probability space </a:t>
                </a:r>
                <a:r>
                  <a:rPr lang="en-US" sz="1800" dirty="0"/>
                  <a:t>(</a:t>
                </a:r>
                <a:r>
                  <a:rPr lang="el-GR" sz="18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1800" dirty="0"/>
                  <a:t>,</a:t>
                </a:r>
                <a:r>
                  <a:rPr lang="en-US" sz="1800" b="1" dirty="0"/>
                  <a:t>P</a:t>
                </a:r>
                <a:r>
                  <a:rPr lang="en-US" sz="1800" dirty="0"/>
                  <a:t>) </a:t>
                </a:r>
                <a:r>
                  <a:rPr lang="en-US" sz="1800" dirty="0" smtClean="0"/>
                  <a:t>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for  each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 smtClean="0"/>
                  <a:t>ϵ</a:t>
                </a:r>
                <a:r>
                  <a:rPr lang="en-US" sz="2400" dirty="0" smtClean="0"/>
                  <a:t> </a:t>
                </a:r>
                <a:r>
                  <a:rPr lang="el-GR" sz="2400" b="1" dirty="0" smtClean="0">
                    <a:solidFill>
                      <a:srgbClr val="0070C0"/>
                    </a:solidFill>
                  </a:rPr>
                  <a:t>Ω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 smtClean="0"/>
                  <a:t> is said  to be the </a:t>
                </a:r>
                <a:r>
                  <a:rPr lang="en-US" sz="1800" b="1" dirty="0" smtClean="0"/>
                  <a:t>sum of random variables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 </a:t>
                </a:r>
                <a:r>
                  <a:rPr lang="en-US" sz="1800" b="1" dirty="0" smtClean="0"/>
                  <a:t>compact notation 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Definition:</a:t>
                </a:r>
                <a:r>
                  <a:rPr lang="en-US" sz="2000" dirty="0"/>
                  <a:t> </a:t>
                </a: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be random variables defined over a probability space (</a:t>
                </a:r>
                <a:r>
                  <a:rPr lang="el-GR" sz="18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1800" dirty="0"/>
                  <a:t>,</a:t>
                </a:r>
                <a:r>
                  <a:rPr lang="en-US" sz="1800" b="1" dirty="0"/>
                  <a:t>P</a:t>
                </a:r>
                <a:r>
                  <a:rPr lang="en-US" sz="1800" dirty="0"/>
                  <a:t>)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+ …+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1800" dirty="0"/>
                  <a:t>for  each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ϵ</a:t>
                </a:r>
                <a:r>
                  <a:rPr lang="en-US" sz="2400" dirty="0"/>
                  <a:t> </a:t>
                </a:r>
                <a:r>
                  <a:rPr lang="el-GR" sz="24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/>
                  <a:t> is said  to be the sum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A </a:t>
                </a:r>
                <a:r>
                  <a:rPr lang="en-US" sz="1800" b="1" dirty="0"/>
                  <a:t>compact notation 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90800" y="3048000"/>
                <a:ext cx="1600200" cy="3810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48000"/>
                <a:ext cx="1600200" cy="381000"/>
              </a:xfrm>
              <a:prstGeom prst="roundRect">
                <a:avLst/>
              </a:prstGeom>
              <a:blipFill rotWithShape="1">
                <a:blip r:embed="rId3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667000" y="5486400"/>
                <a:ext cx="2514600" cy="3810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…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6400"/>
                <a:ext cx="2514600" cy="381000"/>
              </a:xfrm>
              <a:prstGeom prst="roundRect">
                <a:avLst/>
              </a:prstGeom>
              <a:blipFill rotWithShape="1">
                <a:blip r:embed="rId4"/>
                <a:stretch>
                  <a:fillRect t="-2985" r="-962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Randomized Quick Sort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comparisons)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 :  </a:t>
                </a: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800" dirty="0" smtClean="0"/>
                  <a:t> , for any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,  be a </a:t>
                </a:r>
                <a:r>
                  <a:rPr lang="en-US" sz="1800" dirty="0"/>
                  <a:t>random variable </a:t>
                </a:r>
                <a:r>
                  <a:rPr lang="en-US" sz="1800" dirty="0" smtClean="0"/>
                  <a:t>defined as follows.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endParaRPr lang="en-US" sz="18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800">
                                  <a:latin typeface="Cambria Math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f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compared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with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during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2060"/>
                                  </a:solidFill>
                                </a:rPr>
                                <m:t>Randomized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2060"/>
                                  </a:solidFill>
                                </a:rPr>
                                <m:t>Quick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2060"/>
                                  </a:solidFill>
                                </a:rPr>
                                <m:t>Sort</m:t>
                              </m:r>
                              <m:r>
                                <m:rPr>
                                  <m:nor/>
                                </m:rPr>
                                <a:rPr lang="en-US" sz="1600" b="1" i="0" dirty="0" smtClean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solidFill>
                                    <a:srgbClr val="002060"/>
                                  </a:solidFill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600" b="1" i="0" dirty="0" smtClean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1" dirty="0"/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                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What </a:t>
                </a:r>
                <a:r>
                  <a:rPr lang="en-US" sz="1800" dirty="0"/>
                  <a:t>is </a:t>
                </a: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] </a:t>
                </a:r>
                <a:r>
                  <a:rPr lang="en-US" sz="1800" dirty="0">
                    <a:solidFill>
                      <a:srgbClr val="002060"/>
                    </a:solidFill>
                  </a:rPr>
                  <a:t>?</a:t>
                </a:r>
                <a:endParaRPr lang="en-US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Answer : </a:t>
                </a: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is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compared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with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 smtClean="0"/>
                      <m:t>)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is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latin typeface="Cambria Math"/>
                      </a:rPr>
                      <m:t>𝐧𝐨𝐭</m:t>
                    </m:r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compared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with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) </m:t>
                    </m:r>
                  </m:oMath>
                </a14:m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                        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is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compared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with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)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                         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 </a:t>
                </a:r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38200" y="1522107"/>
            <a:ext cx="2819400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Elements of </a:t>
            </a:r>
            <a:r>
              <a:rPr lang="en-US" sz="1400" b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rgbClr val="0070C0"/>
                </a:solidFill>
              </a:rPr>
              <a:t> arranged in Increasing order of values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2436507"/>
            <a:ext cx="7086600" cy="76200"/>
            <a:chOff x="914400" y="2436507"/>
            <a:chExt cx="7086600" cy="76200"/>
          </a:xfrm>
        </p:grpSpPr>
        <p:grpSp>
          <p:nvGrpSpPr>
            <p:cNvPr id="27" name="Group 26"/>
            <p:cNvGrpSpPr/>
            <p:nvPr/>
          </p:nvGrpSpPr>
          <p:grpSpPr>
            <a:xfrm>
              <a:off x="2457450" y="2436507"/>
              <a:ext cx="952500" cy="76200"/>
              <a:chOff x="2457450" y="2362200"/>
              <a:chExt cx="952500" cy="76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457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62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8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528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676650" y="2436507"/>
              <a:ext cx="2800350" cy="76200"/>
              <a:chOff x="3676650" y="2362200"/>
              <a:chExt cx="2800350" cy="76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76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814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86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5910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895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00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505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10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15050" y="2362200"/>
                <a:ext cx="5715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19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724650" y="2436507"/>
              <a:ext cx="361950" cy="76200"/>
              <a:chOff x="6724650" y="2362200"/>
              <a:chExt cx="361950" cy="76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724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0294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14400" y="2436507"/>
              <a:ext cx="1295400" cy="76200"/>
              <a:chOff x="914400" y="2362200"/>
              <a:chExt cx="1295400" cy="76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5240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847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1526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92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1440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334250" y="2436507"/>
              <a:ext cx="666750" cy="76200"/>
              <a:chOff x="7334250" y="2362200"/>
              <a:chExt cx="666750" cy="76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73342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6390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943850" y="2362200"/>
                <a:ext cx="5715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3872387" y="1522107"/>
            <a:ext cx="419282" cy="838200"/>
            <a:chOff x="2362200" y="1143000"/>
            <a:chExt cx="419282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143000"/>
                  <a:ext cx="4192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029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>
            <a:xfrm>
              <a:off x="2514600" y="1524000"/>
              <a:ext cx="0" cy="457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rc 4"/>
          <p:cNvSpPr/>
          <p:nvPr/>
        </p:nvSpPr>
        <p:spPr>
          <a:xfrm rot="8170535">
            <a:off x="1611395" y="-749996"/>
            <a:ext cx="4012153" cy="385879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8170535">
            <a:off x="3836747" y="-517593"/>
            <a:ext cx="3905846" cy="3633753"/>
          </a:xfrm>
          <a:prstGeom prst="arc">
            <a:avLst>
              <a:gd name="adj1" fmla="val 16080204"/>
              <a:gd name="adj2" fmla="val 22380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8170535">
            <a:off x="1095742" y="1466254"/>
            <a:ext cx="1345409" cy="1285040"/>
          </a:xfrm>
          <a:prstGeom prst="arc">
            <a:avLst>
              <a:gd name="adj1" fmla="val 16080204"/>
              <a:gd name="adj2" fmla="val 22380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8170535">
            <a:off x="5438881" y="1623176"/>
            <a:ext cx="1190412" cy="1139408"/>
          </a:xfrm>
          <a:prstGeom prst="arc">
            <a:avLst>
              <a:gd name="adj1" fmla="val 16080204"/>
              <a:gd name="adj2" fmla="val 22380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5" grpId="0" animBg="1"/>
      <p:bldP spid="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Randomized Quick Sort</a:t>
                </a:r>
                <a:br>
                  <a:rPr lang="en-US" sz="3600" b="1" dirty="0" smtClean="0">
                    <a:solidFill>
                      <a:srgbClr val="002060"/>
                    </a:solidFill>
                  </a:rPr>
                </a:br>
                <a:r>
                  <a:rPr lang="en-US" sz="2800" b="1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800" dirty="0"/>
                  <a:t>any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relation</a:t>
                </a:r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dirty="0"/>
                  <a:t>’s ?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)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6383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Consider any elementary event.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What is relation between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</m:d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674" b="-1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33701"/>
              </p:ext>
            </p:extLst>
          </p:nvPr>
        </p:nvGraphicFramePr>
        <p:xfrm>
          <a:off x="304800" y="4191000"/>
          <a:ext cx="8458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4572000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0                …                   0                 1                1                   …                  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191000"/>
                <a:ext cx="8689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𝟏𝟑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     …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𝟐𝟑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𝟐𝟒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…      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91000"/>
                <a:ext cx="868971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61" t="-8333" r="-729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3581400" y="6019800"/>
                <a:ext cx="2286000" cy="457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Hence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019800"/>
                <a:ext cx="2286000" cy="457200"/>
              </a:xfrm>
              <a:prstGeom prst="roundRect">
                <a:avLst/>
              </a:prstGeom>
              <a:blipFill rotWithShape="1">
                <a:blip r:embed="rId5"/>
                <a:stretch>
                  <a:fillRect t="-83544" r="-5805" b="-1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86000" y="1993639"/>
            <a:ext cx="3124200" cy="1816361"/>
            <a:chOff x="3352557" y="2973285"/>
            <a:chExt cx="1981443" cy="1114572"/>
          </a:xfrm>
        </p:grpSpPr>
        <p:grpSp>
          <p:nvGrpSpPr>
            <p:cNvPr id="71" name="Group 70"/>
            <p:cNvGrpSpPr/>
            <p:nvPr/>
          </p:nvGrpSpPr>
          <p:grpSpPr>
            <a:xfrm>
              <a:off x="3352557" y="2973285"/>
              <a:ext cx="1808731" cy="1114571"/>
              <a:chOff x="2633522" y="4191000"/>
              <a:chExt cx="2319478" cy="148127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962400" y="4191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200400" y="454691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724400" y="4572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7813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5052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21097" y="5072876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stCxn id="73" idx="2"/>
                <a:endCxn id="74" idx="7"/>
              </p:cNvCxnSpPr>
              <p:nvPr/>
            </p:nvCxnSpPr>
            <p:spPr>
              <a:xfrm flipH="1">
                <a:off x="3395522" y="4305300"/>
                <a:ext cx="566878" cy="2750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73" idx="6"/>
                <a:endCxn id="75" idx="1"/>
              </p:cNvCxnSpPr>
              <p:nvPr/>
            </p:nvCxnSpPr>
            <p:spPr>
              <a:xfrm>
                <a:off x="4191000" y="4305300"/>
                <a:ext cx="566878" cy="30017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80" idx="5"/>
              </p:cNvCxnSpPr>
              <p:nvPr/>
            </p:nvCxnSpPr>
            <p:spPr>
              <a:xfrm>
                <a:off x="4516219" y="5267998"/>
                <a:ext cx="241659" cy="364321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74" idx="3"/>
                <a:endCxn id="76" idx="7"/>
              </p:cNvCxnSpPr>
              <p:nvPr/>
            </p:nvCxnSpPr>
            <p:spPr>
              <a:xfrm flipH="1">
                <a:off x="2976422" y="4742032"/>
                <a:ext cx="257456" cy="35038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74" idx="5"/>
                <a:endCxn id="77" idx="0"/>
              </p:cNvCxnSpPr>
              <p:nvPr/>
            </p:nvCxnSpPr>
            <p:spPr>
              <a:xfrm>
                <a:off x="3395522" y="4742032"/>
                <a:ext cx="223978" cy="316905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6" idx="3"/>
              </p:cNvCxnSpPr>
              <p:nvPr/>
            </p:nvCxnSpPr>
            <p:spPr>
              <a:xfrm flipH="1">
                <a:off x="2633522" y="5254059"/>
                <a:ext cx="181256" cy="418219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76" idx="5"/>
              </p:cNvCxnSpPr>
              <p:nvPr/>
            </p:nvCxnSpPr>
            <p:spPr>
              <a:xfrm>
                <a:off x="2976422" y="5254059"/>
                <a:ext cx="143156" cy="418219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75" idx="3"/>
                <a:endCxn id="80" idx="7"/>
              </p:cNvCxnSpPr>
              <p:nvPr/>
            </p:nvCxnSpPr>
            <p:spPr>
              <a:xfrm flipH="1">
                <a:off x="4516219" y="4767122"/>
                <a:ext cx="241659" cy="33923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Arrow Connector 89"/>
            <p:cNvCxnSpPr/>
            <p:nvPr/>
          </p:nvCxnSpPr>
          <p:spPr>
            <a:xfrm>
              <a:off x="5159342" y="3429000"/>
              <a:ext cx="174658" cy="238452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583056" y="3773173"/>
              <a:ext cx="141344" cy="314684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486400" y="1981200"/>
            <a:ext cx="2514600" cy="1905000"/>
            <a:chOff x="6400800" y="1609725"/>
            <a:chExt cx="2514600" cy="1905000"/>
          </a:xfrm>
        </p:grpSpPr>
        <p:sp>
          <p:nvSpPr>
            <p:cNvPr id="93" name="Right Brace 92"/>
            <p:cNvSpPr/>
            <p:nvPr/>
          </p:nvSpPr>
          <p:spPr>
            <a:xfrm>
              <a:off x="6400800" y="1609725"/>
              <a:ext cx="231648" cy="19050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6624452" y="2371725"/>
                  <a:ext cx="22909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ea typeface="Cambria Math"/>
                    </a:rPr>
                    <a:t>Any elementary event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452" y="2371725"/>
                  <a:ext cx="2290948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394" t="-4717" r="-398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24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What have we learnt till now?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Balls into Bin </a:t>
                </a:r>
                <a:r>
                  <a:rPr lang="en-US" sz="2000" dirty="0" smtClean="0"/>
                  <a:t>experiment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 </a:t>
                </a:r>
                <a:r>
                  <a:rPr lang="en-US" sz="1800" dirty="0" smtClean="0"/>
                  <a:t>random variable denoting the number </a:t>
                </a:r>
                <a:r>
                  <a:rPr lang="en-US" sz="1800" dirty="0"/>
                  <a:t>of empty bins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Aim: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X]</a:t>
                </a:r>
                <a:r>
                  <a:rPr lang="en-US" sz="2000" dirty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]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 r="-1659" b="-6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Randomized Quick Sort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Y</a:t>
                </a:r>
                <a:r>
                  <a:rPr lang="en-US" sz="2000" dirty="0"/>
                  <a:t>: </a:t>
                </a:r>
                <a:r>
                  <a:rPr lang="en-US" sz="1800" dirty="0" smtClean="0"/>
                  <a:t>random variable for the </a:t>
                </a:r>
                <a:r>
                  <a:rPr lang="en-US" sz="1800" dirty="0"/>
                  <a:t>number of comparisons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Aim:</a:t>
                </a:r>
                <a:r>
                  <a:rPr lang="en-US" sz="2000" dirty="0" smtClean="0"/>
                  <a:t>            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]</a:t>
                </a:r>
                <a:r>
                  <a:rPr lang="en-US" sz="2000" dirty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]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66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066800" y="3429000"/>
                <a:ext cx="2286000" cy="457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29000"/>
                <a:ext cx="2286000" cy="457200"/>
              </a:xfrm>
              <a:prstGeom prst="roundRect">
                <a:avLst/>
              </a:prstGeom>
              <a:blipFill rotWithShape="1">
                <a:blip r:embed="rId4"/>
                <a:stretch>
                  <a:fillRect t="-81013" b="-130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562600" y="3352800"/>
                <a:ext cx="2286000" cy="457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Hence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52800"/>
                <a:ext cx="2286000" cy="457200"/>
              </a:xfrm>
              <a:prstGeom prst="roundRect">
                <a:avLst/>
              </a:prstGeom>
              <a:blipFill rotWithShape="1">
                <a:blip r:embed="rId5"/>
                <a:stretch>
                  <a:fillRect t="-82278" r="-5805" b="-1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304800" y="5029200"/>
                <a:ext cx="3276600" cy="1295400"/>
              </a:xfrm>
              <a:prstGeom prst="cloudCallout">
                <a:avLst>
                  <a:gd name="adj1" fmla="val -53018"/>
                  <a:gd name="adj2" fmla="val 7255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9200"/>
                <a:ext cx="3276600" cy="1295400"/>
              </a:xfrm>
              <a:prstGeom prst="cloudCallout">
                <a:avLst>
                  <a:gd name="adj1" fmla="val -53018"/>
                  <a:gd name="adj2" fmla="val 72551"/>
                </a:avLst>
              </a:prstGeom>
              <a:blipFill rotWithShape="1">
                <a:blip r:embed="rId6"/>
                <a:stretch>
                  <a:fillRect t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4953000" y="5029200"/>
                <a:ext cx="3048000" cy="1295400"/>
              </a:xfrm>
              <a:prstGeom prst="cloudCallout">
                <a:avLst>
                  <a:gd name="adj1" fmla="val 67348"/>
                  <a:gd name="adj2" fmla="val 6738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2060"/>
                            </a:solidFill>
                          </a:rPr>
                          <m:t>E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029200"/>
                <a:ext cx="3048000" cy="1295400"/>
              </a:xfrm>
              <a:prstGeom prst="cloudCallout">
                <a:avLst>
                  <a:gd name="adj1" fmla="val 67348"/>
                  <a:gd name="adj2" fmla="val 67386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  <p:bldP spid="6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main question ?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be random variables defined over a probability space (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000" dirty="0"/>
                  <a:t>,</a:t>
                </a:r>
                <a:r>
                  <a:rPr lang="en-US" sz="2000" b="1" dirty="0"/>
                  <a:t>P</a:t>
                </a:r>
                <a:r>
                  <a:rPr lang="en-US" sz="2000" dirty="0"/>
                  <a:t>) such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tx1"/>
                        </a:solidFill>
                        <a:latin typeface="Cambria Math"/>
                      </a:rPr>
                      <m:t>𝐄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]=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400" dirty="0"/>
                          <m:t>ϵ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400" dirty="0"/>
                          <m:t>ϵ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𝑾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400" dirty="0"/>
                          <m:t>ϵ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b="1" i="1" dirty="0">
                            <a:latin typeface="Cambria Math"/>
                          </a:rPr>
                          <m:t>(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</a:rPr>
                          <m:t>)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𝑾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 </m:t>
                        </m:r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400" dirty="0"/>
                          <m:t>ϵ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</m:nary>
                    <m:r>
                      <a:rPr lang="en-US" sz="2800" b="1" i="1" dirty="0" smtClean="0">
                        <a:latin typeface="Cambria Math"/>
                      </a:rPr>
                      <m:t> 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400" dirty="0"/>
                          <m:t>ϵ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𝑾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l-GR" sz="24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dirty="0"/>
                          <m:t>)  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𝐄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>
                        <a:latin typeface="Cambria Math"/>
                      </a:rPr>
                      <m:t>𝐄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62200" y="2362200"/>
            <a:ext cx="32004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dirty="0" smtClean="0"/>
                  <a:t> : random variable denoting the </a:t>
                </a:r>
                <a:r>
                  <a:rPr lang="en-US" sz="1800" dirty="0"/>
                  <a:t>number of empty </a:t>
                </a:r>
                <a:r>
                  <a:rPr lang="en-US" sz="1800" dirty="0" smtClean="0"/>
                  <a:t>bins.</a:t>
                </a: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Using Linearity of Expectation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</m:oMath>
                </a14:m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box>
                              <m:box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1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800" dirty="0" smtClean="0">
                    <a:solidFill>
                      <a:srgbClr val="C00000"/>
                    </a:solidFill>
                  </a:rPr>
                  <a:t>    </a:t>
                </a:r>
                <a:r>
                  <a:rPr lang="en-US" sz="1800" b="1" dirty="0" smtClean="0"/>
                  <a:t>for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831067"/>
            <a:ext cx="5312673" cy="793618"/>
            <a:chOff x="1676400" y="4800600"/>
            <a:chExt cx="592208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922085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    …                                   …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40156" y="1447800"/>
            <a:ext cx="4870244" cy="533400"/>
            <a:chOff x="1752600" y="1447800"/>
            <a:chExt cx="6042672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6042672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1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Randomized Quick Sort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</a:t>
            </a:r>
            <a:r>
              <a:rPr lang="en-US" sz="2800" b="1" dirty="0" smtClean="0">
                <a:solidFill>
                  <a:srgbClr val="002060"/>
                </a:solidFill>
              </a:rPr>
              <a:t> of comparisons)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: 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Calibri" pitchFamily="34" charset="0"/>
                  </a:rPr>
                  <a:t>r. v. for the no. of comparisons during Randomized Quick Sort on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>
                    <a:solidFill>
                      <a:srgbClr val="002060"/>
                    </a:solidFill>
                    <a:latin typeface="Calibri" pitchFamily="34" charset="0"/>
                  </a:rPr>
                  <a:t> elements. </a:t>
                </a:r>
                <a:endParaRPr lang="en-US" sz="1800" b="1" i="1" dirty="0" smtClean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Using Linearity of expectation: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𝒀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𝐄</m:t>
                            </m:r>
                            <m:r>
                              <a:rPr lang="en-US" sz="20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…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[  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…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0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741" t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4971288"/>
            <a:ext cx="4343400" cy="1203960"/>
            <a:chOff x="2209800" y="4971288"/>
            <a:chExt cx="4343400" cy="1203960"/>
          </a:xfrm>
        </p:grpSpPr>
        <p:sp>
          <p:nvSpPr>
            <p:cNvPr id="5" name="Right Brace 4"/>
            <p:cNvSpPr/>
            <p:nvPr/>
          </p:nvSpPr>
          <p:spPr>
            <a:xfrm rot="5400000">
              <a:off x="3181350" y="3999738"/>
              <a:ext cx="134112" cy="2077212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Line Callout 1 5"/>
                <p:cNvSpPr/>
                <p:nvPr/>
              </p:nvSpPr>
              <p:spPr>
                <a:xfrm>
                  <a:off x="4419600" y="5562600"/>
                  <a:ext cx="2133600" cy="612648"/>
                </a:xfrm>
                <a:prstGeom prst="borderCallout1">
                  <a:avLst>
                    <a:gd name="adj1" fmla="val 47873"/>
                    <a:gd name="adj2" fmla="val 552"/>
                    <a:gd name="adj3" fmla="val -84078"/>
                    <a:gd name="adj4" fmla="val -36242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0.58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Line Callout 1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562600"/>
                  <a:ext cx="2133600" cy="612648"/>
                </a:xfrm>
                <a:prstGeom prst="borderCallout1">
                  <a:avLst>
                    <a:gd name="adj1" fmla="val 47873"/>
                    <a:gd name="adj2" fmla="val 552"/>
                    <a:gd name="adj3" fmla="val -84078"/>
                    <a:gd name="adj4" fmla="val -36242"/>
                  </a:avLst>
                </a:prstGeom>
                <a:blipFill rotWithShape="1">
                  <a:blip r:embed="rId3"/>
                  <a:stretch>
                    <a:fillRect r="-1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85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Linearity of Expectation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Theorem: </a:t>
                </a:r>
              </a:p>
              <a:p>
                <a:r>
                  <a:rPr lang="en-US" sz="2000" dirty="0" smtClean="0"/>
                  <a:t>(For sum of 2 random variables)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If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are </a:t>
                </a:r>
                <a:r>
                  <a:rPr lang="en-US" sz="2000" dirty="0"/>
                  <a:t>random variables defined over a probability space (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000" dirty="0"/>
                  <a:t>,</a:t>
                </a:r>
                <a:r>
                  <a:rPr lang="en-US" sz="2000" b="1" dirty="0"/>
                  <a:t>P</a:t>
                </a:r>
                <a:r>
                  <a:rPr lang="en-US" sz="2000" dirty="0"/>
                  <a:t>) such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dirty="0" smtClean="0"/>
                  <a:t>, then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 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(For sum of more than 2 random variables)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, then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]=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𝐄</m:t>
                            </m:r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RECAP from the last lecture</a:t>
            </a:r>
            <a:br>
              <a:rPr lang="en-US" sz="32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Where to use Linearity of expectation ?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Whenever we need to find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U]  </a:t>
                </a:r>
                <a:r>
                  <a:rPr lang="en-US" sz="2000" dirty="0" smtClean="0"/>
                  <a:t>but none of the following work</a:t>
                </a:r>
              </a:p>
              <a:p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000" dirty="0"/>
                          <m:t>ϵ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l-GR" sz="2000" dirty="0"/>
                          <m:t>ϵ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dirty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  <m:r>
                          <m:rPr>
                            <m:nor/>
                          </m:rPr>
                          <a:rPr lang="en-US" sz="2000" b="1" dirty="0"/>
                          <m:t>=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In such a situation,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Try to express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as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, such that it is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“easy” </a:t>
                </a:r>
                <a:r>
                  <a:rPr lang="en-US" sz="2000" dirty="0" smtClean="0"/>
                  <a:t>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𝐄</m:t>
                        </m:r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Then calculate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  using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𝐄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]=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𝐄</m:t>
                            </m:r>
                            <m:r>
                              <a:rPr lang="en-US" sz="20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Think over the following questions?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Let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be </a:t>
                </a:r>
                <a:r>
                  <a:rPr lang="en-US" sz="2000" dirty="0"/>
                  <a:t>random variables defined over a probability space (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000" dirty="0"/>
                  <a:t>,</a:t>
                </a:r>
                <a:r>
                  <a:rPr lang="en-US" sz="2000" b="1" dirty="0"/>
                  <a:t>P</a:t>
                </a:r>
                <a:r>
                  <a:rPr lang="en-US" sz="2000" dirty="0"/>
                  <a:t>) such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for some real no.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000" dirty="0" smtClean="0"/>
                  <a:t> then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>
                        <a:latin typeface="Cambria Math"/>
                      </a:rPr>
                      <m:t>𝐄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>
                        <a:latin typeface="Cambria Math"/>
                      </a:rPr>
                      <m:t>𝐄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:r>
                  <a:rPr lang="en-US" sz="2400" b="1" dirty="0" smtClean="0"/>
                  <a:t>Answer</a:t>
                </a:r>
                <a:r>
                  <a:rPr lang="en-US" sz="2400" dirty="0" smtClean="0"/>
                  <a:t>: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sz="2400" dirty="0" smtClean="0"/>
                  <a:t> (prove it as homework)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r>
                  <a:rPr lang="en-US" sz="2000" dirty="0" smtClean="0"/>
                  <a:t>Why does linearity of expectation holds always ?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(even when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are not independent</a:t>
                </a:r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</a:t>
                </a:r>
                <a:r>
                  <a:rPr lang="en-US" sz="2400" b="1" dirty="0" smtClean="0"/>
                  <a:t>Answer: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(If you have internalized the proof of linearity of expectation, this question should appear meaningless.)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Think over the following questions?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Definition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(Product of random variables)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/>
                  <a:t>be random variables defined over a probability space (</a:t>
                </a:r>
                <a:r>
                  <a:rPr lang="el-GR" sz="18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1800" dirty="0"/>
                  <a:t>,</a:t>
                </a:r>
                <a:r>
                  <a:rPr lang="en-US" sz="1800" b="1" dirty="0"/>
                  <a:t>P</a:t>
                </a:r>
                <a:r>
                  <a:rPr lang="en-US" sz="1800" dirty="0"/>
                  <a:t>)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1800" dirty="0"/>
                  <a:t>for  each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ϵ</a:t>
                </a:r>
                <a:r>
                  <a:rPr lang="en-US" sz="2400" dirty="0"/>
                  <a:t> </a:t>
                </a:r>
                <a:r>
                  <a:rPr lang="el-GR" sz="24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/>
                  <a:t> is said  to be the </a:t>
                </a:r>
                <a:r>
                  <a:rPr lang="en-US" sz="1800" b="1" dirty="0" smtClean="0"/>
                  <a:t>product of </a:t>
                </a:r>
                <a:r>
                  <a:rPr lang="en-US" sz="1800" b="1" dirty="0"/>
                  <a:t>random variables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 compact notation is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2000" dirty="0" smtClean="0"/>
                  <a:t>If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2000" dirty="0" smtClean="0"/>
                  <a:t>, then</a:t>
                </a:r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:r>
                  <a:rPr lang="en-US" sz="2000" b="1" dirty="0" smtClean="0"/>
                  <a:t>Answer: 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No </a:t>
                </a:r>
                <a:r>
                  <a:rPr lang="en-US" sz="2000" dirty="0" smtClean="0"/>
                  <a:t>(give a counterexample to establish it.)</a:t>
                </a:r>
                <a:endParaRPr lang="en-US" sz="2000" dirty="0" smtClean="0"/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and both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</m:oMath>
                </a14:m>
                <a:r>
                  <a:rPr lang="en-US" sz="1800" dirty="0" smtClean="0"/>
                  <a:t> are </a:t>
                </a:r>
                <a:r>
                  <a:rPr lang="en-US" sz="1800" b="1" dirty="0" smtClean="0"/>
                  <a:t>independent</a:t>
                </a:r>
                <a:r>
                  <a:rPr lang="en-US" sz="1800" dirty="0" smtClean="0"/>
                  <a:t> 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𝑼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𝑾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Answer</a:t>
                </a:r>
                <a:r>
                  <a:rPr lang="en-US" sz="2000" dirty="0" smtClean="0"/>
                  <a:t>: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sz="2000" dirty="0" smtClean="0"/>
                  <a:t> (</a:t>
                </a:r>
                <a:r>
                  <a:rPr lang="en-US" sz="1800" dirty="0" smtClean="0"/>
                  <a:t>prove it rigorously and find out the step which requires independence) 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815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Independent random variables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In the previous slides, we used the notion of independence of random variable. This notion is </a:t>
                </a:r>
                <a:r>
                  <a:rPr lang="en-US" sz="2000" b="1" dirty="0" smtClean="0"/>
                  <a:t>identical</a:t>
                </a:r>
                <a:r>
                  <a:rPr lang="en-US" sz="2000" dirty="0" smtClean="0"/>
                  <a:t> to the notion of independence of events: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Two random variables are said to be </a:t>
                </a:r>
                <a:r>
                  <a:rPr lang="en-US" sz="2000" b="1" dirty="0" smtClean="0"/>
                  <a:t>independent</a:t>
                </a:r>
                <a:r>
                  <a:rPr lang="en-US" sz="2000" dirty="0" smtClean="0"/>
                  <a:t> if knowing the value of one random variable does not  influence the probability distribution of the other.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In other words,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𝐏</m:t>
                    </m:r>
                    <m:d>
                      <m:dPr>
                        <m:endChr m:val="|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𝒀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𝐏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   </a:t>
                </a:r>
                <a:r>
                  <a:rPr lang="en-US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sz="2000" dirty="0" smtClean="0"/>
                  <a:t>ϵ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l-GR" sz="2000" dirty="0"/>
                  <a:t>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sz="2000" dirty="0" smtClean="0"/>
                  <a:t>.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Some Practice </a:t>
            </a:r>
            <a:r>
              <a:rPr lang="en-US" sz="3200" b="1" dirty="0" smtClean="0">
                <a:solidFill>
                  <a:srgbClr val="002060"/>
                </a:solidFill>
              </a:rPr>
              <a:t>problems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as homework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Balls into bin problem:</a:t>
            </a:r>
          </a:p>
          <a:p>
            <a:pPr lvl="2"/>
            <a:r>
              <a:rPr lang="en-US" sz="2000" dirty="0" smtClean="0"/>
              <a:t>What is the expected number of bins having exactly 2 balls ?</a:t>
            </a:r>
          </a:p>
          <a:p>
            <a:endParaRPr lang="en-US" sz="2400" dirty="0" smtClean="0"/>
          </a:p>
          <a:p>
            <a:r>
              <a:rPr lang="en-US" sz="2000" dirty="0" smtClean="0"/>
              <a:t>We toss a coin </a:t>
            </a:r>
            <a:r>
              <a:rPr lang="en-US" sz="2000" b="1" dirty="0" smtClean="0">
                <a:solidFill>
                  <a:srgbClr val="0070C0"/>
                </a:solidFill>
              </a:rPr>
              <a:t>n</a:t>
            </a:r>
            <a:r>
              <a:rPr lang="en-US" sz="2000" dirty="0" smtClean="0"/>
              <a:t> times, what is the expected number of times pattern </a:t>
            </a:r>
            <a:r>
              <a:rPr lang="en-US" sz="2000" b="1" dirty="0" smtClean="0"/>
              <a:t>HHT</a:t>
            </a:r>
            <a:r>
              <a:rPr lang="en-US" sz="2000" dirty="0" smtClean="0"/>
              <a:t> appear ?</a:t>
            </a:r>
          </a:p>
          <a:p>
            <a:endParaRPr lang="en-US" sz="2000" dirty="0"/>
          </a:p>
          <a:p>
            <a:r>
              <a:rPr lang="en-US" sz="2000" dirty="0" smtClean="0"/>
              <a:t>A stick has </a:t>
            </a:r>
            <a:r>
              <a:rPr lang="en-US" sz="2000" b="1" dirty="0" smtClean="0">
                <a:solidFill>
                  <a:srgbClr val="002060"/>
                </a:solidFill>
              </a:rPr>
              <a:t>n</a:t>
            </a:r>
            <a:r>
              <a:rPr lang="en-US" sz="2000" dirty="0" smtClean="0"/>
              <a:t> joints. The stick is dropped on </a:t>
            </a:r>
            <a:r>
              <a:rPr lang="en-US" sz="2000" dirty="0" smtClean="0"/>
              <a:t>floor and in this process each </a:t>
            </a:r>
            <a:r>
              <a:rPr lang="en-US" sz="2000" dirty="0" smtClean="0"/>
              <a:t>joint may break with probability </a:t>
            </a:r>
            <a:r>
              <a:rPr lang="en-US" sz="2000" b="1" i="1" dirty="0" smtClean="0">
                <a:solidFill>
                  <a:srgbClr val="0070C0"/>
                </a:solidFill>
              </a:rPr>
              <a:t>p</a:t>
            </a:r>
            <a:r>
              <a:rPr lang="en-US" sz="2000" dirty="0"/>
              <a:t> </a:t>
            </a:r>
            <a:r>
              <a:rPr lang="en-US" sz="2000" dirty="0" smtClean="0"/>
              <a:t>independent of </a:t>
            </a:r>
            <a:r>
              <a:rPr lang="en-US" sz="2000" dirty="0" smtClean="0"/>
              <a:t>others. As a result the stick will be break into many </a:t>
            </a:r>
            <a:r>
              <a:rPr lang="en-US" sz="2000" dirty="0" err="1" smtClean="0"/>
              <a:t>substicks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What is the expected number of </a:t>
            </a:r>
            <a:r>
              <a:rPr lang="en-US" sz="2000" dirty="0" err="1" smtClean="0"/>
              <a:t>substicks</a:t>
            </a:r>
            <a:r>
              <a:rPr lang="en-US" sz="2000" dirty="0" smtClean="0"/>
              <a:t> </a:t>
            </a:r>
            <a:r>
              <a:rPr lang="en-US" sz="2000" dirty="0" smtClean="0"/>
              <a:t>of length 3 ?</a:t>
            </a:r>
          </a:p>
          <a:p>
            <a:pPr lvl="1"/>
            <a:r>
              <a:rPr lang="en-US" sz="2000" dirty="0" smtClean="0"/>
              <a:t>What is the expected number of </a:t>
            </a:r>
            <a:r>
              <a:rPr lang="en-US" sz="2000" dirty="0" smtClean="0"/>
              <a:t>all the </a:t>
            </a:r>
            <a:r>
              <a:rPr lang="en-US" sz="2000" dirty="0" err="1" smtClean="0"/>
              <a:t>substicks</a:t>
            </a:r>
            <a:r>
              <a:rPr lang="en-US" sz="2000" dirty="0" smtClean="0"/>
              <a:t> ?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 smtClean="0"/>
              <a:t>Problems of the </a:t>
            </a:r>
            <a:r>
              <a:rPr lang="en-US" dirty="0" smtClean="0">
                <a:solidFill>
                  <a:srgbClr val="7030A0"/>
                </a:solidFill>
              </a:rPr>
              <a:t>next lecture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Fingerprinting Techniques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1: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three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 Math"/>
                    <a:ea typeface="Cambria Math"/>
                  </a:rPr>
                  <a:t>⨯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matrices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,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Best deterministic </a:t>
                </a:r>
                <a:r>
                  <a:rPr lang="en-US" sz="2000" dirty="0" smtClean="0"/>
                  <a:t>algorithm: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 ;</a:t>
                </a:r>
              </a:p>
              <a:p>
                <a:r>
                  <a:rPr lang="en-US" sz="2000" dirty="0" smtClean="0"/>
                  <a:t>Verify if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 Time complexity: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.37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Monte Carlo </a:t>
                </a:r>
                <a:r>
                  <a:rPr lang="en-US" sz="2000" dirty="0" smtClean="0"/>
                  <a:t>algorithm</a:t>
                </a:r>
                <a:r>
                  <a:rPr lang="en-US" sz="2000" dirty="0"/>
                  <a:t>: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Time </a:t>
                </a:r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Error probability: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 b="-3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Fingerprinting Techniques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 2: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two large files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and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bits located at two computers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which are connected by a network.  We want to determine if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is identical to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. The aim is to transmit least no. of bits to achieve it.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Monte Carlo </a:t>
                </a:r>
                <a:r>
                  <a:rPr lang="en-US" sz="2000" dirty="0" smtClean="0"/>
                  <a:t>algorithm</a:t>
                </a:r>
                <a:r>
                  <a:rPr lang="en-US" sz="2000" dirty="0"/>
                  <a:t>: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Bits transmitted 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latin typeface="Cambria Math"/>
                      </a:rPr>
                      <m:t>𝐥𝐨𝐠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Error probability: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 r="-519" b="-1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Random variable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Definition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 random variable defined over a probability space (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000" dirty="0" smtClean="0"/>
                  <a:t>,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) is a mapping 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 </a:t>
                </a:r>
                <a:r>
                  <a:rPr lang="en-US" sz="2000" b="1" dirty="0" smtClean="0">
                    <a:solidFill>
                      <a:srgbClr val="7030A0"/>
                    </a:solidFill>
                    <a:sym typeface="Wingdings" pitchFamily="2" charset="2"/>
                  </a:rPr>
                  <a:t></a:t>
                </a:r>
                <a:r>
                  <a:rPr lang="en-US" sz="2000" b="1" dirty="0" smtClean="0">
                    <a:solidFill>
                      <a:srgbClr val="0070C0"/>
                    </a:solidFill>
                    <a:sym typeface="Wingdings" pitchFamily="2" charset="2"/>
                  </a:rPr>
                  <a:t> R</a:t>
                </a:r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Examples: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en-US" sz="2000" dirty="0" smtClean="0"/>
                  <a:t>The </a:t>
                </a:r>
                <a:r>
                  <a:rPr lang="en-US" sz="2000" b="1" dirty="0" smtClean="0"/>
                  <a:t>number of HEADS </a:t>
                </a:r>
                <a:r>
                  <a:rPr lang="en-US" sz="2000" dirty="0" smtClean="0"/>
                  <a:t>when a coin is tossed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sz="2000" dirty="0" smtClean="0"/>
                  <a:t> times.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en-US" sz="2000" dirty="0" smtClean="0"/>
                  <a:t>The </a:t>
                </a:r>
                <a:r>
                  <a:rPr lang="en-US" sz="2000" b="1" dirty="0" smtClean="0"/>
                  <a:t>sum of numbers </a:t>
                </a:r>
                <a:r>
                  <a:rPr lang="en-US" sz="2000" dirty="0" smtClean="0"/>
                  <a:t>seen when a dice is thrown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sz="2000" dirty="0" smtClean="0"/>
                  <a:t> times.</a:t>
                </a:r>
              </a:p>
              <a:p>
                <a:pPr>
                  <a:buFont typeface="Courier New" pitchFamily="49" charset="0"/>
                  <a:buChar char="o"/>
                </a:pPr>
                <a:r>
                  <a:rPr lang="en-US" sz="2000" dirty="0" smtClean="0"/>
                  <a:t>The </a:t>
                </a:r>
                <a:r>
                  <a:rPr lang="en-US" sz="2000" b="1" dirty="0" smtClean="0"/>
                  <a:t>number of comparisons</a:t>
                </a:r>
                <a:r>
                  <a:rPr lang="en-US" sz="2000" dirty="0" smtClean="0"/>
                  <a:t> during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Randomized Quick Sort</a:t>
                </a:r>
                <a:r>
                  <a:rPr lang="en-US" sz="2000" dirty="0" smtClean="0"/>
                  <a:t> on an array of size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sz="2000" dirty="0" smtClean="0"/>
                  <a:t>.</a:t>
                </a:r>
              </a:p>
              <a:p>
                <a:pPr>
                  <a:buFont typeface="Courier New" pitchFamily="49" charset="0"/>
                  <a:buChar char="o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Notations for random variables : </a:t>
                </a:r>
              </a:p>
              <a:p>
                <a:r>
                  <a:rPr lang="en-US" sz="2000" b="1" i="1" dirty="0" smtClean="0">
                    <a:solidFill>
                      <a:srgbClr val="0070C0"/>
                    </a:solidFill>
                    <a:sym typeface="Wingdings" pitchFamily="2" charset="2"/>
                  </a:rPr>
                  <a:t>X</a:t>
                </a:r>
                <a:r>
                  <a:rPr lang="en-US" sz="2000" dirty="0" smtClean="0">
                    <a:sym typeface="Wingdings" pitchFamily="2" charset="2"/>
                  </a:rPr>
                  <a:t>,</a:t>
                </a:r>
                <a:r>
                  <a:rPr lang="en-US" sz="2000" b="1" i="1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000" b="1" i="1" dirty="0" smtClean="0">
                    <a:solidFill>
                      <a:srgbClr val="0070C0"/>
                    </a:solidFill>
                    <a:sym typeface="Wingdings" pitchFamily="2" charset="2"/>
                  </a:rPr>
                  <a:t>Y</a:t>
                </a:r>
                <a:r>
                  <a:rPr lang="en-US" sz="2000" dirty="0" smtClean="0">
                    <a:sym typeface="Wingdings" pitchFamily="2" charset="2"/>
                  </a:rPr>
                  <a:t>,</a:t>
                </a:r>
                <a:r>
                  <a:rPr lang="en-US" sz="2000" b="1" i="1" dirty="0" smtClean="0">
                    <a:solidFill>
                      <a:srgbClr val="0070C0"/>
                    </a:solidFill>
                    <a:sym typeface="Wingdings" pitchFamily="2" charset="2"/>
                  </a:rPr>
                  <a:t> U</a:t>
                </a:r>
                <a:r>
                  <a:rPr lang="en-US" sz="2000" dirty="0" smtClean="0">
                    <a:sym typeface="Wingdings" pitchFamily="2" charset="2"/>
                  </a:rPr>
                  <a:t>, …(capital letters)</a:t>
                </a:r>
              </a:p>
              <a:p>
                <a:r>
                  <a:rPr lang="en-US" sz="2000" b="1" i="1" dirty="0" smtClean="0">
                    <a:solidFill>
                      <a:srgbClr val="0070C0"/>
                    </a:solidFill>
                    <a:sym typeface="Wingdings" pitchFamily="2" charset="2"/>
                  </a:rPr>
                  <a:t>X</a:t>
                </a:r>
                <a:r>
                  <a:rPr lang="en-US" sz="2000" dirty="0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>
                        <a:solidFill>
                          <a:srgbClr val="0070C0"/>
                        </a:solidFill>
                      </a:rPr>
                      <m:t>ω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) denotes the value of </a:t>
                </a:r>
                <a:r>
                  <a:rPr lang="en-US" sz="2000" b="1" i="1" dirty="0" smtClean="0">
                    <a:solidFill>
                      <a:srgbClr val="0070C0"/>
                    </a:solidFill>
                    <a:sym typeface="Wingdings" pitchFamily="2" charset="2"/>
                  </a:rPr>
                  <a:t>X </a:t>
                </a:r>
                <a:r>
                  <a:rPr lang="en-US" sz="2000" dirty="0" smtClean="0">
                    <a:sym typeface="Wingdings" pitchFamily="2" charset="2"/>
                  </a:rPr>
                  <a:t>on elementary event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>
                        <a:solidFill>
                          <a:srgbClr val="0070C0"/>
                        </a:solidFill>
                      </a:rPr>
                      <m:t>ω</m:t>
                    </m:r>
                  </m:oMath>
                </a14:m>
                <a:r>
                  <a:rPr lang="en-US" sz="2000" b="1" i="1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037" b="-1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/>
              <a:t>Expected Value of a random variable</a:t>
            </a:r>
            <a:br>
              <a:rPr lang="en-US" sz="3200" b="1" dirty="0"/>
            </a:br>
            <a:r>
              <a:rPr lang="en-US" sz="3200" b="1" dirty="0"/>
              <a:t>(</a:t>
            </a:r>
            <a:r>
              <a:rPr lang="en-US" sz="3200" b="1" dirty="0">
                <a:solidFill>
                  <a:srgbClr val="002060"/>
                </a:solidFill>
              </a:rPr>
              <a:t>average </a:t>
            </a:r>
            <a:r>
              <a:rPr lang="en-US" sz="3200" b="1" dirty="0" smtClean="0">
                <a:solidFill>
                  <a:srgbClr val="002060"/>
                </a:solidFill>
              </a:rPr>
              <a:t>value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Definition:</a:t>
                </a:r>
                <a:r>
                  <a:rPr lang="en-US" sz="2000" dirty="0"/>
                  <a:t> Expected  value of a random variable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 </a:t>
                </a:r>
                <a:r>
                  <a:rPr lang="en-US" sz="2000" dirty="0"/>
                  <a:t>defined over a probability space (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Ω</a:t>
                </a:r>
                <a:r>
                  <a:rPr lang="en-US" sz="2000" dirty="0"/>
                  <a:t>,</a:t>
                </a:r>
                <a:r>
                  <a:rPr lang="en-US" sz="2000" b="1" dirty="0"/>
                  <a:t>P</a:t>
                </a:r>
                <a:r>
                  <a:rPr lang="en-US" sz="2000" dirty="0" smtClean="0"/>
                  <a:t>) is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X] =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2000" dirty="0"/>
                          <m:t>ϵ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⨯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b="1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  <a:blipFill rotWithShape="1">
                <a:blip r:embed="rId2"/>
                <a:stretch>
                  <a:fillRect l="-741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71800" y="3048000"/>
            <a:ext cx="3618360" cy="2133600"/>
            <a:chOff x="2971800" y="3657600"/>
            <a:chExt cx="3618360" cy="2133600"/>
          </a:xfrm>
        </p:grpSpPr>
        <p:sp>
          <p:nvSpPr>
            <p:cNvPr id="7" name="Oval 6"/>
            <p:cNvSpPr/>
            <p:nvPr/>
          </p:nvSpPr>
          <p:spPr>
            <a:xfrm>
              <a:off x="2971800" y="3657600"/>
              <a:ext cx="3276600" cy="2133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72050" y="4648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43450" y="4876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24450" y="49530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62375" y="4724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5105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43250" y="4495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00450" y="5029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81400" y="3962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52850" y="4267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19450" y="4800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48050" y="4495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86250" y="5257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38650" y="3962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62400" y="5410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400" y="3962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133850" y="4267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91050" y="4419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495800" y="5105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24400" y="5257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33850" y="4800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38650" y="5486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4724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05400" y="5486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53000" y="3886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724400" y="4038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72050" y="4419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76850" y="4343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429250" y="39624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81650" y="5029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734050" y="4648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05450" y="53340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76850" y="51816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86450" y="49530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019800" y="42672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638800" y="41910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05400" y="4114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419600" y="4876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44958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419600" y="4191000"/>
              <a:ext cx="5715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48400" y="4648200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</a:rPr>
                <a:t>Ω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86100" y="3048000"/>
            <a:ext cx="3162300" cy="2133600"/>
            <a:chOff x="3124200" y="2362200"/>
            <a:chExt cx="3162300" cy="21336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419600" y="2362200"/>
              <a:ext cx="4572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24200" y="3048000"/>
              <a:ext cx="1752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962400" y="3137210"/>
              <a:ext cx="457200" cy="1358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486400" y="2667000"/>
              <a:ext cx="24765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95850" y="3276600"/>
              <a:ext cx="561975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048250" y="3352800"/>
              <a:ext cx="123825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Line Callout 1 53"/>
          <p:cNvSpPr/>
          <p:nvPr/>
        </p:nvSpPr>
        <p:spPr>
          <a:xfrm>
            <a:off x="1065213" y="4648200"/>
            <a:ext cx="687387" cy="612648"/>
          </a:xfrm>
          <a:prstGeom prst="borderCallout1">
            <a:avLst>
              <a:gd name="adj1" fmla="val 46053"/>
              <a:gd name="adj2" fmla="val 99274"/>
              <a:gd name="adj3" fmla="val -33114"/>
              <a:gd name="adj4" fmla="val 3450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=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Line Callout 1 54"/>
          <p:cNvSpPr/>
          <p:nvPr/>
        </p:nvSpPr>
        <p:spPr>
          <a:xfrm>
            <a:off x="6551613" y="4572000"/>
            <a:ext cx="687387" cy="612648"/>
          </a:xfrm>
          <a:prstGeom prst="borderCallout1">
            <a:avLst>
              <a:gd name="adj1" fmla="val 46053"/>
              <a:gd name="adj2" fmla="val -6173"/>
              <a:gd name="adj3" fmla="val -14912"/>
              <a:gd name="adj4" fmla="val -27631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=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Line Callout 1 55"/>
          <p:cNvSpPr/>
          <p:nvPr/>
        </p:nvSpPr>
        <p:spPr>
          <a:xfrm>
            <a:off x="7694613" y="3352800"/>
            <a:ext cx="687387" cy="612648"/>
          </a:xfrm>
          <a:prstGeom prst="borderCallout1">
            <a:avLst>
              <a:gd name="adj1" fmla="val 46053"/>
              <a:gd name="adj2" fmla="val -6173"/>
              <a:gd name="adj3" fmla="val 147083"/>
              <a:gd name="adj4" fmla="val -2487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= c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>
              <a:xfrm>
                <a:off x="3124200" y="5715000"/>
                <a:ext cx="2895600" cy="6096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</a:t>
                </a:r>
                <a:r>
                  <a:rPr lang="en-US" dirty="0">
                    <a:solidFill>
                      <a:schemeClr val="tx1"/>
                    </a:solidFill>
                  </a:rPr>
                  <a:t>[</a:t>
                </a:r>
                <a:r>
                  <a:rPr lang="en-US" b="1" dirty="0">
                    <a:solidFill>
                      <a:srgbClr val="002060"/>
                    </a:solidFill>
                  </a:rPr>
                  <a:t>X]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ϵ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2060"/>
                            </a:solidFill>
                          </a:rPr>
                          <m:t>X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⨯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715000"/>
                <a:ext cx="2895600" cy="609600"/>
              </a:xfrm>
              <a:prstGeom prst="roundRect">
                <a:avLst/>
              </a:prstGeom>
              <a:blipFill rotWithShape="1">
                <a:blip r:embed="rId3"/>
                <a:stretch>
                  <a:fillRect t="-50000" b="-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Examples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Random experiment 1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A fair coin is tossed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sz="2000" dirty="0" smtClean="0"/>
                  <a:t> times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Random Variable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 smtClean="0"/>
                  <a:t>: The number of HEADS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 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X]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⨯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⨯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(</m:t>
                        </m:r>
                        <m:f>
                          <m:fPr>
                            <m:type m:val="skw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(</m:t>
                        </m:r>
                        <m:f>
                          <m:fPr>
                            <m:type m:val="skw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Random Experiment 2</a:t>
                </a:r>
                <a:r>
                  <a:rPr lang="en-US" sz="2000" b="1" dirty="0" smtClean="0"/>
                  <a:t>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balls</a:t>
                </a:r>
                <a:r>
                  <a:rPr lang="en-US" sz="20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000" b="1" dirty="0" smtClean="0"/>
                  <a:t> bins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Random </a:t>
                </a:r>
                <a:r>
                  <a:rPr lang="en-US" sz="2000" dirty="0"/>
                  <a:t>Variable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 The number of </a:t>
                </a:r>
                <a:r>
                  <a:rPr lang="en-US" sz="2000" dirty="0" smtClean="0"/>
                  <a:t>empty bins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                                    E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⨯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Can we solve these problems ?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Random Experiment 1</a:t>
                </a:r>
                <a:r>
                  <a:rPr lang="en-US" sz="24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/>
                  <a:t>balls</a:t>
                </a:r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1" dirty="0"/>
                  <a:t> bins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    Random </a:t>
                </a:r>
                <a:r>
                  <a:rPr lang="en-US" sz="2000" dirty="0"/>
                  <a:t>Variable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dirty="0"/>
                  <a:t>: The number of empty bins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]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Random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Experiment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 smtClean="0"/>
                  <a:t>  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Randomized Quick sort </a:t>
                </a:r>
                <a:r>
                  <a:rPr lang="en-US" sz="2400" dirty="0" smtClean="0"/>
                  <a:t>on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smtClean="0"/>
                  <a:t>elements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000" dirty="0"/>
                  <a:t>                Random Variable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</a:t>
                </a:r>
                <a:r>
                  <a:rPr lang="en-US" sz="2000" dirty="0" smtClean="0"/>
                  <a:t>: </a:t>
                </a:r>
                <a:r>
                  <a:rPr lang="en-US" sz="2000" dirty="0"/>
                  <a:t>The number of </a:t>
                </a:r>
                <a:r>
                  <a:rPr lang="en-US" sz="2000" dirty="0" smtClean="0"/>
                  <a:t>comparisons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Y]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Balls into Bins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number of </a:t>
            </a:r>
            <a:r>
              <a:rPr lang="en-US" sz="2800" b="1" dirty="0" smtClean="0">
                <a:solidFill>
                  <a:srgbClr val="002060"/>
                </a:solidFill>
              </a:rPr>
              <a:t>empty bins)</a:t>
            </a:r>
            <a:endParaRPr lang="en-US" sz="4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 :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1800" dirty="0" smtClean="0"/>
                  <a:t> is random variable denoting the </a:t>
                </a:r>
                <a:r>
                  <a:rPr lang="en-US" sz="1800" dirty="0"/>
                  <a:t>number of empty </a:t>
                </a:r>
                <a:r>
                  <a:rPr lang="en-US" sz="1800" dirty="0" smtClean="0"/>
                  <a:t>bins.</a:t>
                </a:r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 </a:t>
                </a: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X]</a:t>
                </a:r>
                <a:r>
                  <a:rPr lang="en-US" sz="1800" dirty="0">
                    <a:solidFill>
                      <a:srgbClr val="002060"/>
                    </a:solidFill>
                  </a:rPr>
                  <a:t>= 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</a:rPr>
                  <a:t>Attempt 1: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(based on definition of expectation)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E</a:t>
                </a:r>
                <a:r>
                  <a:rPr lang="en-US" sz="1800" dirty="0" smtClean="0"/>
                  <a:t>[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1800" b="1" dirty="0"/>
                          <m:t>P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b="1" dirty="0"/>
                          <m:t> =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e>
                    </m:nary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US" sz="180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1800" b="1" dirty="0"/>
                          <m:t>P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r>
                          <m:rPr>
                            <m:nor/>
                          </m:rPr>
                          <a:rPr lang="en-US" sz="180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specific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subset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1800" b="1" i="0" dirty="0" smtClean="0"/>
                          <m:t> 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bins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are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empty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and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rest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are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nonempty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)</m:t>
                        </m:r>
                      </m:e>
                    </m:nary>
                  </m:oMath>
                </a14:m>
                <a:endParaRPr lang="en-US" sz="18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</a:rPr>
                  <a:t>       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US" sz="18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box>
                                  <m:boxPr>
                                    <m:ctrlP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0070C0"/>
                                </a:solidFill>
                              </a:rPr>
                              <m:t> </m:t>
                            </m:r>
                            <m: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1800" b="0" i="0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800" b="0" i="0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800" b="1" i="1" dirty="0" smtClean="0">
                            <a:latin typeface="Cambria Math"/>
                            <a:ea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1800" b="0" i="0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sz="1800" b="0" i="0" dirty="0" smtClean="0">
                            <a:latin typeface="Cambria Math"/>
                            <a:ea typeface="Cambria Math"/>
                          </a:rPr>
                          <m:t>))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982" y="1592249"/>
                <a:ext cx="8229600" cy="4884751"/>
              </a:xfrm>
              <a:blipFill rotWithShape="1">
                <a:blip r:embed="rId2"/>
                <a:stretch>
                  <a:fillRect l="-815" t="-623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76400" y="2831067"/>
            <a:ext cx="5312673" cy="793618"/>
            <a:chOff x="1676400" y="4800600"/>
            <a:chExt cx="5922085" cy="99771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64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3622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048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9530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7162800" y="4800600"/>
              <a:ext cx="381000" cy="457200"/>
              <a:chOff x="1447800" y="4800600"/>
              <a:chExt cx="3810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47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8800" y="48006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47800" y="5257800"/>
                <a:ext cx="381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733800" y="5029200"/>
              <a:ext cx="685800" cy="45719"/>
              <a:chOff x="3657600" y="5029200"/>
              <a:chExt cx="685800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67400" y="5029200"/>
              <a:ext cx="685800" cy="45719"/>
              <a:chOff x="3657600" y="5029200"/>
              <a:chExt cx="685800" cy="4571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576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624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029200"/>
                <a:ext cx="76200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676400" y="5334000"/>
              <a:ext cx="5922085" cy="464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    2        3               …                                   …            n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40156" y="1447800"/>
            <a:ext cx="4870244" cy="533400"/>
            <a:chOff x="1752600" y="1447800"/>
            <a:chExt cx="6042672" cy="609600"/>
          </a:xfrm>
        </p:grpSpPr>
        <p:sp>
          <p:nvSpPr>
            <p:cNvPr id="31" name="Oval 30"/>
            <p:cNvSpPr/>
            <p:nvPr/>
          </p:nvSpPr>
          <p:spPr>
            <a:xfrm>
              <a:off x="1905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7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4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2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39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2600" y="1447800"/>
              <a:ext cx="6042672" cy="42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2   3    4    5                           …                m-1   m</a:t>
              </a: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953000" y="2057400"/>
              <a:ext cx="9144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09799" y="2209800"/>
            <a:ext cx="2878291" cy="1339334"/>
            <a:chOff x="2209800" y="2209800"/>
            <a:chExt cx="2667000" cy="1339334"/>
          </a:xfrm>
        </p:grpSpPr>
        <p:sp>
          <p:nvSpPr>
            <p:cNvPr id="2" name="Oval 1"/>
            <p:cNvSpPr/>
            <p:nvPr/>
          </p:nvSpPr>
          <p:spPr>
            <a:xfrm>
              <a:off x="2209800" y="2514600"/>
              <a:ext cx="2667000" cy="10345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743200" y="2209800"/>
                  <a:ext cx="1802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 subset of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dirty="0" smtClean="0"/>
                    <a:t> bins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209800"/>
                  <a:ext cx="180222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21" t="-8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Down Ribbon 8"/>
          <p:cNvSpPr/>
          <p:nvPr/>
        </p:nvSpPr>
        <p:spPr>
          <a:xfrm>
            <a:off x="1676400" y="6248400"/>
            <a:ext cx="5334000" cy="5334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a right but useless answer 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Randomized Quick Sort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 smtClean="0">
                <a:solidFill>
                  <a:srgbClr val="0070C0"/>
                </a:solidFill>
              </a:rPr>
              <a:t>number of </a:t>
            </a:r>
            <a:r>
              <a:rPr lang="en-US" sz="3200" b="1" dirty="0" smtClean="0">
                <a:solidFill>
                  <a:srgbClr val="002060"/>
                </a:solidFill>
              </a:rPr>
              <a:t>comparisons)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 :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is random variable </a:t>
                </a:r>
                <a:r>
                  <a:rPr lang="en-US" sz="2000" dirty="0" smtClean="0"/>
                  <a:t>denoting the </a:t>
                </a:r>
                <a:r>
                  <a:rPr lang="en-US" sz="2000" dirty="0"/>
                  <a:t>number of </a:t>
                </a:r>
                <a:r>
                  <a:rPr lang="en-US" sz="2000" dirty="0" smtClean="0"/>
                  <a:t>comparisons.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Y]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??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Attempt 1: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(based on definition of expectation)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         </a:t>
                </a:r>
                <a:r>
                  <a:rPr lang="en-US" sz="2000" b="1" dirty="0" smtClean="0"/>
                  <a:t>          E</a:t>
                </a:r>
                <a:r>
                  <a:rPr lang="en-US" sz="2000" dirty="0" smtClean="0"/>
                  <a:t>[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Y]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00206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e>
                    </m:nary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own Ribbon 5"/>
          <p:cNvSpPr/>
          <p:nvPr/>
        </p:nvSpPr>
        <p:spPr>
          <a:xfrm>
            <a:off x="1752600" y="5943600"/>
            <a:ext cx="5334000" cy="5334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not proceed from this point 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406901" y="3276600"/>
            <a:ext cx="3460499" cy="2286000"/>
            <a:chOff x="2254501" y="3581400"/>
            <a:chExt cx="3460499" cy="2286000"/>
          </a:xfrm>
        </p:grpSpPr>
        <p:grpSp>
          <p:nvGrpSpPr>
            <p:cNvPr id="45" name="Group 44"/>
            <p:cNvGrpSpPr/>
            <p:nvPr/>
          </p:nvGrpSpPr>
          <p:grpSpPr>
            <a:xfrm>
              <a:off x="2438400" y="4191000"/>
              <a:ext cx="2514600" cy="1676400"/>
              <a:chOff x="2438400" y="4191000"/>
              <a:chExt cx="2514600" cy="1676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962400" y="4191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200400" y="454691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4400" y="4572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7813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052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438400" y="5638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86100" y="5638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21097" y="5072876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724400" y="5598841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7" idx="2"/>
                <a:endCxn id="8" idx="7"/>
              </p:cNvCxnSpPr>
              <p:nvPr/>
            </p:nvCxnSpPr>
            <p:spPr>
              <a:xfrm flipH="1">
                <a:off x="3395522" y="4305300"/>
                <a:ext cx="566878" cy="2750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7" idx="6"/>
                <a:endCxn id="9" idx="1"/>
              </p:cNvCxnSpPr>
              <p:nvPr/>
            </p:nvCxnSpPr>
            <p:spPr>
              <a:xfrm>
                <a:off x="4191000" y="4305300"/>
                <a:ext cx="566878" cy="30017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5" idx="1"/>
              </p:cNvCxnSpPr>
              <p:nvPr/>
            </p:nvCxnSpPr>
            <p:spPr>
              <a:xfrm>
                <a:off x="4516219" y="5267998"/>
                <a:ext cx="241659" cy="36432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8" idx="3"/>
                <a:endCxn id="10" idx="7"/>
              </p:cNvCxnSpPr>
              <p:nvPr/>
            </p:nvCxnSpPr>
            <p:spPr>
              <a:xfrm flipH="1">
                <a:off x="2976422" y="4742032"/>
                <a:ext cx="257456" cy="35038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8" idx="5"/>
                <a:endCxn id="11" idx="0"/>
              </p:cNvCxnSpPr>
              <p:nvPr/>
            </p:nvCxnSpPr>
            <p:spPr>
              <a:xfrm>
                <a:off x="3395522" y="4742032"/>
                <a:ext cx="223978" cy="31690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0" idx="3"/>
                <a:endCxn id="12" idx="7"/>
              </p:cNvCxnSpPr>
              <p:nvPr/>
            </p:nvCxnSpPr>
            <p:spPr>
              <a:xfrm flipH="1">
                <a:off x="2633522" y="5254059"/>
                <a:ext cx="181256" cy="41821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0" idx="5"/>
                <a:endCxn id="13" idx="1"/>
              </p:cNvCxnSpPr>
              <p:nvPr/>
            </p:nvCxnSpPr>
            <p:spPr>
              <a:xfrm>
                <a:off x="2976422" y="5254059"/>
                <a:ext cx="143156" cy="41821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9" idx="3"/>
                <a:endCxn id="14" idx="7"/>
              </p:cNvCxnSpPr>
              <p:nvPr/>
            </p:nvCxnSpPr>
            <p:spPr>
              <a:xfrm flipH="1">
                <a:off x="4516219" y="4767122"/>
                <a:ext cx="241659" cy="33923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2254501" y="3581400"/>
              <a:ext cx="3460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A </a:t>
              </a:r>
              <a:r>
                <a:rPr lang="en-US" sz="1600" b="1" dirty="0" smtClean="0"/>
                <a:t>recursion tree </a:t>
              </a:r>
            </a:p>
            <a:p>
              <a:pPr algn="ctr"/>
              <a:r>
                <a:rPr lang="en-US" sz="1600" dirty="0" smtClean="0"/>
                <a:t>associated with Randomized Quick Sort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70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295400" y="1676400"/>
            <a:ext cx="4724400" cy="2198575"/>
            <a:chOff x="2438400" y="1676400"/>
            <a:chExt cx="4724400" cy="2198575"/>
          </a:xfrm>
        </p:grpSpPr>
        <p:grpSp>
          <p:nvGrpSpPr>
            <p:cNvPr id="5" name="Group 4"/>
            <p:cNvGrpSpPr/>
            <p:nvPr/>
          </p:nvGrpSpPr>
          <p:grpSpPr>
            <a:xfrm>
              <a:off x="2546345" y="2438400"/>
              <a:ext cx="4222631" cy="500062"/>
              <a:chOff x="1752600" y="1447800"/>
              <a:chExt cx="5770360" cy="6096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905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86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67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48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29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58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39000" y="19812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52600" y="1447800"/>
                <a:ext cx="5770360" cy="412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    2   3    4    5                                …            m-1   m</a:t>
                </a:r>
                <a:endParaRPr lang="en-US" sz="16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953000" y="2057400"/>
                <a:ext cx="9144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685749" y="3288268"/>
              <a:ext cx="4286751" cy="586707"/>
              <a:chOff x="1676400" y="4800600"/>
              <a:chExt cx="5899279" cy="11219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676400" y="4800600"/>
                <a:ext cx="381000" cy="457200"/>
                <a:chOff x="1447800" y="4800600"/>
                <a:chExt cx="381000" cy="4572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447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28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447800" y="5257800"/>
                  <a:ext cx="381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362200" y="4800600"/>
                <a:ext cx="381000" cy="457200"/>
                <a:chOff x="1447800" y="4800600"/>
                <a:chExt cx="381000" cy="4572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447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28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447800" y="5257800"/>
                  <a:ext cx="381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048000" y="4800600"/>
                <a:ext cx="381000" cy="457200"/>
                <a:chOff x="1447800" y="4800600"/>
                <a:chExt cx="381000" cy="457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447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828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47800" y="5257800"/>
                  <a:ext cx="381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953000" y="4800600"/>
                <a:ext cx="381000" cy="457200"/>
                <a:chOff x="1447800" y="4800600"/>
                <a:chExt cx="381000" cy="457200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447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828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447800" y="5257800"/>
                  <a:ext cx="381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7162800" y="4800600"/>
                <a:ext cx="381000" cy="457200"/>
                <a:chOff x="1447800" y="4800600"/>
                <a:chExt cx="381000" cy="4572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447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28800" y="4800600"/>
                  <a:ext cx="0" cy="4572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447800" y="5257800"/>
                  <a:ext cx="381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733800" y="5029200"/>
                <a:ext cx="685800" cy="45719"/>
                <a:chOff x="3657600" y="5029200"/>
                <a:chExt cx="685800" cy="4571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6576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9624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2672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867400" y="5029200"/>
                <a:ext cx="685800" cy="45719"/>
                <a:chOff x="3657600" y="5029200"/>
                <a:chExt cx="685800" cy="45719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6576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9624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267200" y="5029200"/>
                  <a:ext cx="76200" cy="4571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676400" y="5334000"/>
                <a:ext cx="5899279" cy="588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          2          3               …                                   …                 n</a:t>
                </a:r>
                <a:endParaRPr lang="en-US" sz="1400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2438400" y="1676401"/>
              <a:ext cx="4724400" cy="21985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47188" y="1676400"/>
              <a:ext cx="220361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Balls into Bins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1600" b="1" dirty="0">
                  <a:solidFill>
                    <a:srgbClr val="002060"/>
                  </a:solidFill>
                </a:rPr>
                <a:t>(</a:t>
              </a:r>
              <a:r>
                <a:rPr lang="en-US" sz="1600" b="1" dirty="0">
                  <a:solidFill>
                    <a:srgbClr val="0070C0"/>
                  </a:solidFill>
                </a:rPr>
                <a:t>number of </a:t>
              </a:r>
              <a:r>
                <a:rPr lang="en-US" sz="1600" b="1" dirty="0">
                  <a:solidFill>
                    <a:srgbClr val="002060"/>
                  </a:solidFill>
                </a:rPr>
                <a:t>empty bins)</a:t>
              </a:r>
            </a:p>
            <a:p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295400" y="4419600"/>
            <a:ext cx="4724400" cy="2209800"/>
            <a:chOff x="2438400" y="4419600"/>
            <a:chExt cx="4724400" cy="2209800"/>
          </a:xfrm>
        </p:grpSpPr>
        <p:grpSp>
          <p:nvGrpSpPr>
            <p:cNvPr id="46" name="Group 45"/>
            <p:cNvGrpSpPr/>
            <p:nvPr/>
          </p:nvGrpSpPr>
          <p:grpSpPr>
            <a:xfrm>
              <a:off x="3601713" y="5181600"/>
              <a:ext cx="1960887" cy="1167347"/>
              <a:chOff x="2438400" y="4191000"/>
              <a:chExt cx="2514600" cy="1676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962400" y="4191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200400" y="454691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724400" y="4572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7813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05200" y="5058937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38400" y="5638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86100" y="5638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21097" y="5072876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724400" y="5598841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/>
              <p:cNvCxnSpPr>
                <a:stCxn id="48" idx="2"/>
                <a:endCxn id="49" idx="7"/>
              </p:cNvCxnSpPr>
              <p:nvPr/>
            </p:nvCxnSpPr>
            <p:spPr>
              <a:xfrm flipH="1">
                <a:off x="3395522" y="4305300"/>
                <a:ext cx="566878" cy="2750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8" idx="6"/>
                <a:endCxn id="50" idx="1"/>
              </p:cNvCxnSpPr>
              <p:nvPr/>
            </p:nvCxnSpPr>
            <p:spPr>
              <a:xfrm>
                <a:off x="4191000" y="4305300"/>
                <a:ext cx="566878" cy="30017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5" idx="5"/>
                <a:endCxn id="56" idx="1"/>
              </p:cNvCxnSpPr>
              <p:nvPr/>
            </p:nvCxnSpPr>
            <p:spPr>
              <a:xfrm>
                <a:off x="4516219" y="5267998"/>
                <a:ext cx="241659" cy="36432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9" idx="3"/>
                <a:endCxn id="51" idx="7"/>
              </p:cNvCxnSpPr>
              <p:nvPr/>
            </p:nvCxnSpPr>
            <p:spPr>
              <a:xfrm flipH="1">
                <a:off x="2976422" y="4742032"/>
                <a:ext cx="257456" cy="35038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9" idx="5"/>
                <a:endCxn id="52" idx="0"/>
              </p:cNvCxnSpPr>
              <p:nvPr/>
            </p:nvCxnSpPr>
            <p:spPr>
              <a:xfrm>
                <a:off x="3395522" y="4742032"/>
                <a:ext cx="223978" cy="31690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51" idx="3"/>
                <a:endCxn id="53" idx="7"/>
              </p:cNvCxnSpPr>
              <p:nvPr/>
            </p:nvCxnSpPr>
            <p:spPr>
              <a:xfrm flipH="1">
                <a:off x="2633522" y="5254059"/>
                <a:ext cx="181256" cy="41821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1" idx="5"/>
                <a:endCxn id="54" idx="1"/>
              </p:cNvCxnSpPr>
              <p:nvPr/>
            </p:nvCxnSpPr>
            <p:spPr>
              <a:xfrm>
                <a:off x="2976422" y="5254059"/>
                <a:ext cx="143156" cy="41821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0" idx="3"/>
                <a:endCxn id="55" idx="7"/>
              </p:cNvCxnSpPr>
              <p:nvPr/>
            </p:nvCxnSpPr>
            <p:spPr>
              <a:xfrm flipH="1">
                <a:off x="4516219" y="4767122"/>
                <a:ext cx="241659" cy="33923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2438400" y="4419600"/>
              <a:ext cx="4724400" cy="2209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81400" y="4444425"/>
              <a:ext cx="2499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Randomized </a:t>
              </a:r>
              <a:r>
                <a:rPr lang="en-US" b="1" dirty="0">
                  <a:solidFill>
                    <a:srgbClr val="002060"/>
                  </a:solidFill>
                </a:rPr>
                <a:t>Quick Sort</a:t>
              </a:r>
              <a:br>
                <a:rPr lang="en-US" b="1" dirty="0">
                  <a:solidFill>
                    <a:srgbClr val="002060"/>
                  </a:solidFill>
                </a:rPr>
              </a:br>
              <a:r>
                <a:rPr lang="en-US" sz="1400" b="1" dirty="0">
                  <a:solidFill>
                    <a:srgbClr val="002060"/>
                  </a:solidFill>
                </a:rPr>
                <a:t>(</a:t>
              </a:r>
              <a:r>
                <a:rPr lang="en-US" sz="1400" b="1" dirty="0">
                  <a:solidFill>
                    <a:srgbClr val="0070C0"/>
                  </a:solidFill>
                </a:rPr>
                <a:t>number of </a:t>
              </a:r>
              <a:r>
                <a:rPr lang="en-US" sz="1400" b="1" dirty="0">
                  <a:solidFill>
                    <a:srgbClr val="002060"/>
                  </a:solidFill>
                </a:rPr>
                <a:t>comparisons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)</a:t>
              </a:r>
              <a:endParaRPr lang="en-US" dirty="0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11906"/>
            <a:ext cx="1616392" cy="1212294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6019800" y="1676401"/>
            <a:ext cx="1981200" cy="2198575"/>
            <a:chOff x="6019800" y="1676401"/>
            <a:chExt cx="1981200" cy="219857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019800" y="1676401"/>
              <a:ext cx="1981200" cy="419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019800" y="2775688"/>
              <a:ext cx="1981200" cy="1099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39" y="4677571"/>
            <a:ext cx="1616392" cy="1212294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019800" y="4430825"/>
            <a:ext cx="1981200" cy="2198575"/>
            <a:chOff x="6019800" y="1676401"/>
            <a:chExt cx="1981200" cy="2198575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019800" y="1676401"/>
              <a:ext cx="1981200" cy="419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019800" y="2775688"/>
              <a:ext cx="1981200" cy="1099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Words>2617</Words>
  <Application>Microsoft Office PowerPoint</Application>
  <PresentationFormat>On-screen Show (4:3)</PresentationFormat>
  <Paragraphs>354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Randomized Algorithms CS648 </vt:lpstr>
      <vt:lpstr>RECAP from the last lecture  </vt:lpstr>
      <vt:lpstr>Random variable</vt:lpstr>
      <vt:lpstr>Expected Value of a random variable (average value)</vt:lpstr>
      <vt:lpstr>Examples</vt:lpstr>
      <vt:lpstr>Can we solve these problems ?</vt:lpstr>
      <vt:lpstr>Balls into Bins (number of empty bins)</vt:lpstr>
      <vt:lpstr>Randomized Quick Sort (number of comparisons)</vt:lpstr>
      <vt:lpstr>PowerPoint Presentation</vt:lpstr>
      <vt:lpstr>Balls into Bins (number of empty bins)</vt:lpstr>
      <vt:lpstr>Balls into Bins (any relation between X and X_i’s ?)</vt:lpstr>
      <vt:lpstr>Sum of Random Variables</vt:lpstr>
      <vt:lpstr>Randomized Quick Sort (number of comparisons)</vt:lpstr>
      <vt:lpstr>Randomized Quick Sort (any relation between Y and Y_ij’s ?) </vt:lpstr>
      <vt:lpstr>What have we learnt till now?</vt:lpstr>
      <vt:lpstr>The main question ?</vt:lpstr>
      <vt:lpstr>Balls into Bins (number of empty bins)</vt:lpstr>
      <vt:lpstr>Randomized Quick Sort (number of comparisons)</vt:lpstr>
      <vt:lpstr>Linearity of Expectation</vt:lpstr>
      <vt:lpstr>Where to use Linearity of expectation ?</vt:lpstr>
      <vt:lpstr>Think over the following questions?</vt:lpstr>
      <vt:lpstr>Think over the following questions?</vt:lpstr>
      <vt:lpstr>Independent random variables</vt:lpstr>
      <vt:lpstr>Some Practice problems as homework</vt:lpstr>
      <vt:lpstr>Problems of the next lecture</vt:lpstr>
      <vt:lpstr>Fingerprinting Techniques</vt:lpstr>
      <vt:lpstr>Fingerprinting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admin</cp:lastModifiedBy>
  <cp:revision>561</cp:revision>
  <dcterms:created xsi:type="dcterms:W3CDTF">2011-12-03T04:13:03Z</dcterms:created>
  <dcterms:modified xsi:type="dcterms:W3CDTF">2013-08-08T05:43:19Z</dcterms:modified>
</cp:coreProperties>
</file>