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6"/>
  </p:notesMasterIdLst>
  <p:sldIdLst>
    <p:sldId id="428" r:id="rId2"/>
    <p:sldId id="445" r:id="rId3"/>
    <p:sldId id="446" r:id="rId4"/>
    <p:sldId id="449" r:id="rId5"/>
    <p:sldId id="457" r:id="rId6"/>
    <p:sldId id="458" r:id="rId7"/>
    <p:sldId id="459" r:id="rId8"/>
    <p:sldId id="461" r:id="rId9"/>
    <p:sldId id="460" r:id="rId10"/>
    <p:sldId id="447" r:id="rId11"/>
    <p:sldId id="456" r:id="rId12"/>
    <p:sldId id="419" r:id="rId13"/>
    <p:sldId id="451" r:id="rId14"/>
    <p:sldId id="452" r:id="rId15"/>
    <p:sldId id="478" r:id="rId16"/>
    <p:sldId id="448" r:id="rId17"/>
    <p:sldId id="453" r:id="rId18"/>
    <p:sldId id="454" r:id="rId19"/>
    <p:sldId id="455" r:id="rId20"/>
    <p:sldId id="470" r:id="rId21"/>
    <p:sldId id="471" r:id="rId22"/>
    <p:sldId id="472" r:id="rId23"/>
    <p:sldId id="473" r:id="rId24"/>
    <p:sldId id="474" r:id="rId25"/>
    <p:sldId id="475" r:id="rId26"/>
    <p:sldId id="476" r:id="rId27"/>
    <p:sldId id="477" r:id="rId28"/>
    <p:sldId id="429" r:id="rId29"/>
    <p:sldId id="436" r:id="rId30"/>
    <p:sldId id="462" r:id="rId31"/>
    <p:sldId id="464" r:id="rId32"/>
    <p:sldId id="430" r:id="rId33"/>
    <p:sldId id="465" r:id="rId34"/>
    <p:sldId id="466"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85" d="100"/>
          <a:sy n="85" d="100"/>
        </p:scale>
        <p:origin x="-1122"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AA3A7DB-FD4B-4A56-961D-EE92B832D86A}" type="datetimeFigureOut">
              <a:rPr lang="en-US"/>
              <a:pPr>
                <a:defRPr/>
              </a:pPr>
              <a:t>8/5/2013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28B6ACE-7DA9-451D-B4FE-F8D8CCE413A2}" type="slidenum">
              <a:rPr lang="en-US"/>
              <a:pPr>
                <a:defRPr/>
              </a:pPr>
              <a:t>‹#›</a:t>
            </a:fld>
            <a:endParaRPr lang="en-US"/>
          </a:p>
        </p:txBody>
      </p:sp>
    </p:spTree>
    <p:extLst>
      <p:ext uri="{BB962C8B-B14F-4D97-AF65-F5344CB8AC3E}">
        <p14:creationId xmlns:p14="http://schemas.microsoft.com/office/powerpoint/2010/main" val="7874284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41E3B87-0EAF-4D3F-A8FE-4D644E3BA938}" type="datetime1">
              <a:rPr lang="en-US"/>
              <a:pPr>
                <a:defRPr/>
              </a:pPr>
              <a:t>8/5/2013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177C87-4399-4169-8EAA-A2FF838D2DBE}" type="slidenum">
              <a:rPr lang="en-US"/>
              <a:pPr>
                <a:defRPr/>
              </a:pPr>
              <a:t>‹#›</a:t>
            </a:fld>
            <a:endParaRPr lang="en-US"/>
          </a:p>
        </p:txBody>
      </p:sp>
    </p:spTree>
    <p:extLst>
      <p:ext uri="{BB962C8B-B14F-4D97-AF65-F5344CB8AC3E}">
        <p14:creationId xmlns:p14="http://schemas.microsoft.com/office/powerpoint/2010/main" val="88892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11F363-266E-4B39-9664-0E5F96917999}" type="datetime1">
              <a:rPr lang="en-US"/>
              <a:pPr>
                <a:defRPr/>
              </a:pPr>
              <a:t>8/5/2013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F8759C-6D63-4A5B-8A92-29BD5C9DCC87}" type="slidenum">
              <a:rPr lang="en-US"/>
              <a:pPr>
                <a:defRPr/>
              </a:pPr>
              <a:t>‹#›</a:t>
            </a:fld>
            <a:endParaRPr lang="en-US"/>
          </a:p>
        </p:txBody>
      </p:sp>
    </p:spTree>
    <p:extLst>
      <p:ext uri="{BB962C8B-B14F-4D97-AF65-F5344CB8AC3E}">
        <p14:creationId xmlns:p14="http://schemas.microsoft.com/office/powerpoint/2010/main" val="308337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A32EBB-5C32-49A2-ADCD-F3C86202F8FA}" type="datetime1">
              <a:rPr lang="en-US"/>
              <a:pPr>
                <a:defRPr/>
              </a:pPr>
              <a:t>8/5/2013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4E1702-FB5B-4ADB-8DA9-1EFEE2FCFD17}" type="slidenum">
              <a:rPr lang="en-US"/>
              <a:pPr>
                <a:defRPr/>
              </a:pPr>
              <a:t>‹#›</a:t>
            </a:fld>
            <a:endParaRPr lang="en-US"/>
          </a:p>
        </p:txBody>
      </p:sp>
    </p:spTree>
    <p:extLst>
      <p:ext uri="{BB962C8B-B14F-4D97-AF65-F5344CB8AC3E}">
        <p14:creationId xmlns:p14="http://schemas.microsoft.com/office/powerpoint/2010/main" val="306482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E9C23F-070E-4955-A2E9-D262826D12BE}" type="datetime1">
              <a:rPr lang="en-US"/>
              <a:pPr>
                <a:defRPr/>
              </a:pPr>
              <a:t>8/5/2013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7D3F34-CCFE-4664-990B-25D48250FF76}" type="slidenum">
              <a:rPr lang="en-US"/>
              <a:pPr>
                <a:defRPr/>
              </a:pPr>
              <a:t>‹#›</a:t>
            </a:fld>
            <a:endParaRPr lang="en-US"/>
          </a:p>
        </p:txBody>
      </p:sp>
    </p:spTree>
    <p:extLst>
      <p:ext uri="{BB962C8B-B14F-4D97-AF65-F5344CB8AC3E}">
        <p14:creationId xmlns:p14="http://schemas.microsoft.com/office/powerpoint/2010/main" val="411103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811857-66C0-437E-ACBA-BF7BCE55233B}" type="datetime1">
              <a:rPr lang="en-US"/>
              <a:pPr>
                <a:defRPr/>
              </a:pPr>
              <a:t>8/5/2013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2E9ED8-BBDD-47A1-9C62-8C7F2ACFBD70}" type="slidenum">
              <a:rPr lang="en-US"/>
              <a:pPr>
                <a:defRPr/>
              </a:pPr>
              <a:t>‹#›</a:t>
            </a:fld>
            <a:endParaRPr lang="en-US"/>
          </a:p>
        </p:txBody>
      </p:sp>
    </p:spTree>
    <p:extLst>
      <p:ext uri="{BB962C8B-B14F-4D97-AF65-F5344CB8AC3E}">
        <p14:creationId xmlns:p14="http://schemas.microsoft.com/office/powerpoint/2010/main" val="370413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257FB79-49E0-495C-87BE-B2A1C6E0B2F0}" type="datetime1">
              <a:rPr lang="en-US"/>
              <a:pPr>
                <a:defRPr/>
              </a:pPr>
              <a:t>8/5/2013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327573-F1C1-4830-B7EC-9EBDAFC3F16D}" type="slidenum">
              <a:rPr lang="en-US"/>
              <a:pPr>
                <a:defRPr/>
              </a:pPr>
              <a:t>‹#›</a:t>
            </a:fld>
            <a:endParaRPr lang="en-US"/>
          </a:p>
        </p:txBody>
      </p:sp>
    </p:spTree>
    <p:extLst>
      <p:ext uri="{BB962C8B-B14F-4D97-AF65-F5344CB8AC3E}">
        <p14:creationId xmlns:p14="http://schemas.microsoft.com/office/powerpoint/2010/main" val="245685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5E181FA-412A-4421-9246-D21324FE2C44}" type="datetime1">
              <a:rPr lang="en-US"/>
              <a:pPr>
                <a:defRPr/>
              </a:pPr>
              <a:t>8/5/2013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18461BB-7A72-48FB-85BD-B2543F198267}" type="slidenum">
              <a:rPr lang="en-US"/>
              <a:pPr>
                <a:defRPr/>
              </a:pPr>
              <a:t>‹#›</a:t>
            </a:fld>
            <a:endParaRPr lang="en-US"/>
          </a:p>
        </p:txBody>
      </p:sp>
    </p:spTree>
    <p:extLst>
      <p:ext uri="{BB962C8B-B14F-4D97-AF65-F5344CB8AC3E}">
        <p14:creationId xmlns:p14="http://schemas.microsoft.com/office/powerpoint/2010/main" val="354411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A86A6B7-3376-42F2-8702-2D1FCF5FB182}" type="datetime1">
              <a:rPr lang="en-US"/>
              <a:pPr>
                <a:defRPr/>
              </a:pPr>
              <a:t>8/5/2013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696056-B04C-48AB-8C53-BBF1FF11CC18}" type="slidenum">
              <a:rPr lang="en-US"/>
              <a:pPr>
                <a:defRPr/>
              </a:pPr>
              <a:t>‹#›</a:t>
            </a:fld>
            <a:endParaRPr lang="en-US"/>
          </a:p>
        </p:txBody>
      </p:sp>
    </p:spTree>
    <p:extLst>
      <p:ext uri="{BB962C8B-B14F-4D97-AF65-F5344CB8AC3E}">
        <p14:creationId xmlns:p14="http://schemas.microsoft.com/office/powerpoint/2010/main" val="347742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036330-39E0-4348-93D8-084D75D931AB}" type="datetime1">
              <a:rPr lang="en-US"/>
              <a:pPr>
                <a:defRPr/>
              </a:pPr>
              <a:t>8/5/2013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0A7131A-5F98-4DE9-B58E-5AC46F8F2B76}" type="slidenum">
              <a:rPr lang="en-US"/>
              <a:pPr>
                <a:defRPr/>
              </a:pPr>
              <a:t>‹#›</a:t>
            </a:fld>
            <a:endParaRPr lang="en-US"/>
          </a:p>
        </p:txBody>
      </p:sp>
    </p:spTree>
    <p:extLst>
      <p:ext uri="{BB962C8B-B14F-4D97-AF65-F5344CB8AC3E}">
        <p14:creationId xmlns:p14="http://schemas.microsoft.com/office/powerpoint/2010/main" val="2888088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EE380A-2B94-4740-AAA2-00B55E91136B}" type="datetime1">
              <a:rPr lang="en-US"/>
              <a:pPr>
                <a:defRPr/>
              </a:pPr>
              <a:t>8/5/2013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2E9EF9-6F51-43C7-88C5-01DDD3A549F6}" type="slidenum">
              <a:rPr lang="en-US"/>
              <a:pPr>
                <a:defRPr/>
              </a:pPr>
              <a:t>‹#›</a:t>
            </a:fld>
            <a:endParaRPr lang="en-US"/>
          </a:p>
        </p:txBody>
      </p:sp>
    </p:spTree>
    <p:extLst>
      <p:ext uri="{BB962C8B-B14F-4D97-AF65-F5344CB8AC3E}">
        <p14:creationId xmlns:p14="http://schemas.microsoft.com/office/powerpoint/2010/main" val="40335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21CF8B-C8E2-441C-9E33-F2F799897A47}" type="datetime1">
              <a:rPr lang="en-US"/>
              <a:pPr>
                <a:defRPr/>
              </a:pPr>
              <a:t>8/5/2013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04CFE0-7502-4E07-8F32-3833EEC262E1}" type="slidenum">
              <a:rPr lang="en-US"/>
              <a:pPr>
                <a:defRPr/>
              </a:pPr>
              <a:t>‹#›</a:t>
            </a:fld>
            <a:endParaRPr lang="en-US"/>
          </a:p>
        </p:txBody>
      </p:sp>
    </p:spTree>
    <p:extLst>
      <p:ext uri="{BB962C8B-B14F-4D97-AF65-F5344CB8AC3E}">
        <p14:creationId xmlns:p14="http://schemas.microsoft.com/office/powerpoint/2010/main" val="200845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224DF6E-159B-4851-B8CD-5F6A63451708}" type="datetime1">
              <a:rPr lang="en-US"/>
              <a:pPr>
                <a:defRPr/>
              </a:pPr>
              <a:t>8/5/2013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3B7F3E5-79B2-43C4-81B5-7811AF1609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17.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180.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50.png"/><Relationship Id="rId4" Type="http://schemas.openxmlformats.org/officeDocument/2006/relationships/image" Target="../media/image140.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0.png"/><Relationship Id="rId7" Type="http://schemas.openxmlformats.org/officeDocument/2006/relationships/image" Target="../media/image200.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50.png"/><Relationship Id="rId10" Type="http://schemas.openxmlformats.org/officeDocument/2006/relationships/image" Target="../media/image23.png"/><Relationship Id="rId4" Type="http://schemas.openxmlformats.org/officeDocument/2006/relationships/image" Target="../media/image140.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01.png"/></Relationships>
</file>

<file path=ppt/slides/_rels/slide23.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01.png"/></Relationships>
</file>

<file path=ppt/slides/_rels/slide24.xml.rels><?xml version="1.0" encoding="UTF-8" standalone="yes"?>
<Relationships xmlns="http://schemas.openxmlformats.org/package/2006/relationships"><Relationship Id="rId3" Type="http://schemas.openxmlformats.org/officeDocument/2006/relationships/image" Target="../media/image19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01.png"/></Relationships>
</file>

<file path=ppt/slides/_rels/slide25.xml.rels><?xml version="1.0" encoding="UTF-8" standalone="yes"?>
<Relationships xmlns="http://schemas.openxmlformats.org/package/2006/relationships"><Relationship Id="rId3" Type="http://schemas.openxmlformats.org/officeDocument/2006/relationships/image" Target="../media/image19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01.png"/></Relationships>
</file>

<file path=ppt/slides/_rels/slide26.xml.rels><?xml version="1.0" encoding="UTF-8" standalone="yes"?>
<Relationships xmlns="http://schemas.openxmlformats.org/package/2006/relationships"><Relationship Id="rId3" Type="http://schemas.openxmlformats.org/officeDocument/2006/relationships/image" Target="../media/image19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01.png"/></Relationships>
</file>

<file path=ppt/slides/_rels/slide27.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0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382000" cy="1466850"/>
          </a:xfrm>
        </p:spPr>
        <p:style>
          <a:lnRef idx="1">
            <a:schemeClr val="accent1"/>
          </a:lnRef>
          <a:fillRef idx="2">
            <a:schemeClr val="accent1"/>
          </a:fillRef>
          <a:effectRef idx="1">
            <a:schemeClr val="accent1"/>
          </a:effectRef>
          <a:fontRef idx="minor">
            <a:schemeClr val="dk1"/>
          </a:fontRef>
        </p:style>
        <p:txBody>
          <a:bodyPr rtlCol="0">
            <a:normAutofit/>
          </a:bodyPr>
          <a:lstStyle/>
          <a:p>
            <a:pPr fontAlgn="auto">
              <a:spcAft>
                <a:spcPts val="0"/>
              </a:spcAft>
              <a:defRPr/>
            </a:pPr>
            <a:r>
              <a:rPr lang="en-US" b="1" dirty="0" smtClean="0">
                <a:effectLst>
                  <a:outerShdw blurRad="38100" dist="38100" dir="2700000" algn="tl">
                    <a:srgbClr val="000000">
                      <a:alpha val="43137"/>
                    </a:srgbClr>
                  </a:outerShdw>
                </a:effectLst>
              </a:rPr>
              <a:t>Randomized Algorithms</a:t>
            </a:r>
            <a:br>
              <a:rPr lang="en-US" b="1" dirty="0" smtClean="0">
                <a:effectLst>
                  <a:outerShdw blurRad="38100" dist="38100" dir="2700000" algn="tl">
                    <a:srgbClr val="000000">
                      <a:alpha val="43137"/>
                    </a:srgbClr>
                  </a:outerShdw>
                </a:effectLst>
              </a:rPr>
            </a:br>
            <a:r>
              <a:rPr lang="en-US" sz="2700" dirty="0" smtClean="0">
                <a:solidFill>
                  <a:srgbClr val="002060"/>
                </a:solidFill>
              </a:rPr>
              <a:t>CS648</a:t>
            </a:r>
            <a:r>
              <a:rPr lang="en-US" sz="3200" b="1" dirty="0" smtClean="0">
                <a:solidFill>
                  <a:srgbClr val="C00000"/>
                </a:solidFill>
              </a:rPr>
              <a:t> </a:t>
            </a:r>
            <a:endParaRPr lang="en-US" b="1" dirty="0">
              <a:solidFill>
                <a:srgbClr val="C00000"/>
              </a:solidFill>
            </a:endParaRPr>
          </a:p>
        </p:txBody>
      </p:sp>
      <p:sp>
        <p:nvSpPr>
          <p:cNvPr id="3" name="Subtitle 2"/>
          <p:cNvSpPr>
            <a:spLocks noGrp="1"/>
          </p:cNvSpPr>
          <p:nvPr>
            <p:ph type="subTitle" idx="1"/>
          </p:nvPr>
        </p:nvSpPr>
        <p:spPr>
          <a:xfrm>
            <a:off x="1371600" y="4495800"/>
            <a:ext cx="6400800" cy="1600200"/>
          </a:xfrm>
        </p:spPr>
        <p:style>
          <a:lnRef idx="1">
            <a:schemeClr val="accent4"/>
          </a:lnRef>
          <a:fillRef idx="2">
            <a:schemeClr val="accent4"/>
          </a:fillRef>
          <a:effectRef idx="1">
            <a:schemeClr val="accent4"/>
          </a:effectRef>
          <a:fontRef idx="minor">
            <a:schemeClr val="dk1"/>
          </a:fontRef>
        </p:style>
        <p:txBody>
          <a:bodyPr rtlCol="0">
            <a:normAutofit fontScale="85000" lnSpcReduction="20000"/>
          </a:bodyPr>
          <a:lstStyle/>
          <a:p>
            <a:pPr fontAlgn="auto">
              <a:spcAft>
                <a:spcPts val="0"/>
              </a:spcAft>
              <a:buFont typeface="Arial" pitchFamily="34" charset="0"/>
              <a:buNone/>
              <a:defRPr/>
            </a:pPr>
            <a:r>
              <a:rPr lang="en-US" sz="2400" b="1" dirty="0" smtClean="0">
                <a:solidFill>
                  <a:srgbClr val="C00000"/>
                </a:solidFill>
              </a:rPr>
              <a:t>Lecture 3</a:t>
            </a:r>
          </a:p>
          <a:p>
            <a:pPr marL="342900" indent="-342900" algn="l" fontAlgn="auto">
              <a:spcAft>
                <a:spcPts val="0"/>
              </a:spcAft>
              <a:buFont typeface="Arial" pitchFamily="34" charset="0"/>
              <a:buChar char="•"/>
              <a:defRPr/>
            </a:pPr>
            <a:r>
              <a:rPr lang="en-US" sz="2400" b="1" dirty="0" smtClean="0">
                <a:solidFill>
                  <a:schemeClr val="tx1"/>
                </a:solidFill>
              </a:rPr>
              <a:t>Two fundamental problems</a:t>
            </a:r>
          </a:p>
          <a:p>
            <a:pPr marL="800100" lvl="1" indent="-342900" algn="l" fontAlgn="auto">
              <a:spcAft>
                <a:spcPts val="0"/>
              </a:spcAft>
              <a:buFont typeface="Arial" pitchFamily="34" charset="0"/>
              <a:buChar char="•"/>
              <a:defRPr/>
            </a:pPr>
            <a:r>
              <a:rPr lang="en-US" sz="2000" b="1" dirty="0" smtClean="0">
                <a:solidFill>
                  <a:srgbClr val="7030A0"/>
                </a:solidFill>
              </a:rPr>
              <a:t>Balls into bins</a:t>
            </a:r>
          </a:p>
          <a:p>
            <a:pPr marL="800100" lvl="1" indent="-342900" algn="l" fontAlgn="auto">
              <a:spcAft>
                <a:spcPts val="0"/>
              </a:spcAft>
              <a:buFont typeface="Arial" pitchFamily="34" charset="0"/>
              <a:buChar char="•"/>
              <a:defRPr/>
            </a:pPr>
            <a:r>
              <a:rPr lang="en-US" sz="2000" b="1" dirty="0" smtClean="0">
                <a:solidFill>
                  <a:srgbClr val="7030A0"/>
                </a:solidFill>
              </a:rPr>
              <a:t>Randomized Quick Sort</a:t>
            </a:r>
          </a:p>
          <a:p>
            <a:pPr marL="342900" indent="-342900" algn="l" fontAlgn="auto">
              <a:spcAft>
                <a:spcPts val="0"/>
              </a:spcAft>
              <a:buFont typeface="Arial" pitchFamily="34" charset="0"/>
              <a:buChar char="•"/>
              <a:defRPr/>
            </a:pPr>
            <a:r>
              <a:rPr lang="en-US" sz="2400" b="1" dirty="0">
                <a:solidFill>
                  <a:schemeClr val="tx1"/>
                </a:solidFill>
              </a:rPr>
              <a:t>Random Variable and Expected </a:t>
            </a:r>
            <a:r>
              <a:rPr lang="en-US" sz="2400" b="1" dirty="0" smtClean="0">
                <a:solidFill>
                  <a:schemeClr val="tx1"/>
                </a:solidFill>
              </a:rPr>
              <a:t>value</a:t>
            </a:r>
            <a:endParaRPr lang="en-US" sz="2400" b="1" dirty="0" smtClean="0">
              <a:solidFill>
                <a:srgbClr val="7030A0"/>
              </a:solidFill>
            </a:endParaRPr>
          </a:p>
        </p:txBody>
      </p:sp>
      <p:sp>
        <p:nvSpPr>
          <p:cNvPr id="4" name="Slide Number Placeholder 3"/>
          <p:cNvSpPr>
            <a:spLocks noGrp="1"/>
          </p:cNvSpPr>
          <p:nvPr>
            <p:ph type="sldNum" sz="quarter" idx="12"/>
          </p:nvPr>
        </p:nvSpPr>
        <p:spPr/>
        <p:txBody>
          <a:bodyPr/>
          <a:lstStyle/>
          <a:p>
            <a:pPr>
              <a:defRPr/>
            </a:pPr>
            <a:fld id="{516F4FD3-5535-4BD2-8147-A67FFD5F22D1}" type="slidenum">
              <a:rPr lang="en-US"/>
              <a:pPr>
                <a:defRPr/>
              </a:pPr>
              <a:t>1</a:t>
            </a:fld>
            <a:endParaRPr lang="en-US"/>
          </a:p>
        </p:txBody>
      </p:sp>
    </p:spTree>
    <p:extLst>
      <p:ext uri="{BB962C8B-B14F-4D97-AF65-F5344CB8AC3E}">
        <p14:creationId xmlns:p14="http://schemas.microsoft.com/office/powerpoint/2010/main" val="1538688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solidFill>
                  <a:srgbClr val="002060"/>
                </a:solidFill>
              </a:rPr>
              <a:t>Balls into Bins</a:t>
            </a:r>
            <a:endParaRPr lang="en-US" sz="4000" b="1" dirty="0">
              <a:solidFill>
                <a:srgbClr val="002060"/>
              </a:solidFill>
            </a:endParaRPr>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457200" y="1371600"/>
                <a:ext cx="8229600" cy="5333999"/>
              </a:xfrm>
            </p:spPr>
            <p:txBody>
              <a:bodyPr/>
              <a:lstStyle/>
              <a:p>
                <a:pPr marL="0" indent="0">
                  <a:buNone/>
                </a:pPr>
                <a:r>
                  <a:rPr lang="en-US" sz="2000" b="1" dirty="0" smtClean="0">
                    <a:solidFill>
                      <a:srgbClr val="7030A0"/>
                    </a:solidFill>
                  </a:rPr>
                  <a:t>Theorem:</a:t>
                </a:r>
                <a:r>
                  <a:rPr lang="en-US" sz="2000" dirty="0" smtClean="0"/>
                  <a:t> For </a:t>
                </a:r>
                <a:r>
                  <a:rPr lang="en-US" sz="2000" dirty="0"/>
                  <a:t>events </a:t>
                </a:r>
                <a14:m>
                  <m:oMath xmlns:m="http://schemas.openxmlformats.org/officeDocument/2006/math">
                    <m:sSub>
                      <m:sSubPr>
                        <m:ctrlPr>
                          <a:rPr lang="en-US" sz="2000" i="1">
                            <a:solidFill>
                              <a:srgbClr val="0070C0"/>
                            </a:solidFill>
                            <a:latin typeface="Cambria Math"/>
                          </a:rPr>
                        </m:ctrlPr>
                      </m:sSubPr>
                      <m:e>
                        <m:r>
                          <a:rPr lang="en-US" sz="2000" b="1">
                            <a:solidFill>
                              <a:srgbClr val="0070C0"/>
                            </a:solidFill>
                            <a:latin typeface="Cambria Math"/>
                          </a:rPr>
                          <m:t>𝐀</m:t>
                        </m:r>
                      </m:e>
                      <m:sub>
                        <m:r>
                          <a:rPr lang="en-US" sz="2000" i="1">
                            <a:solidFill>
                              <a:srgbClr val="0070C0"/>
                            </a:solidFill>
                            <a:latin typeface="Cambria Math"/>
                          </a:rPr>
                          <m:t>1</m:t>
                        </m:r>
                      </m:sub>
                    </m:sSub>
                  </m:oMath>
                </a14:m>
                <a:r>
                  <a:rPr lang="en-US" sz="2000" dirty="0"/>
                  <a:t>,…, </a:t>
                </a:r>
                <a14:m>
                  <m:oMath xmlns:m="http://schemas.openxmlformats.org/officeDocument/2006/math">
                    <m:sSub>
                      <m:sSubPr>
                        <m:ctrlPr>
                          <a:rPr lang="en-US" sz="2000" i="1">
                            <a:solidFill>
                              <a:srgbClr val="0070C0"/>
                            </a:solidFill>
                            <a:latin typeface="Cambria Math"/>
                          </a:rPr>
                        </m:ctrlPr>
                      </m:sSubPr>
                      <m:e>
                        <m:r>
                          <a:rPr lang="en-US" sz="2000" b="1">
                            <a:solidFill>
                              <a:srgbClr val="0070C0"/>
                            </a:solidFill>
                            <a:latin typeface="Cambria Math"/>
                          </a:rPr>
                          <m:t>𝐀</m:t>
                        </m:r>
                      </m:e>
                      <m:sub>
                        <m:r>
                          <a:rPr lang="en-US" sz="2000" i="1">
                            <a:solidFill>
                              <a:srgbClr val="0070C0"/>
                            </a:solidFill>
                            <a:latin typeface="Cambria Math"/>
                          </a:rPr>
                          <m:t>𝑛</m:t>
                        </m:r>
                      </m:sub>
                    </m:sSub>
                  </m:oMath>
                </a14:m>
                <a:r>
                  <a:rPr lang="en-US" sz="2000" dirty="0"/>
                  <a:t>defined over a probability space (</a:t>
                </a:r>
                <a14:m>
                  <m:oMath xmlns:m="http://schemas.openxmlformats.org/officeDocument/2006/math">
                    <m:r>
                      <a:rPr lang="el-GR" sz="2000" b="1">
                        <a:solidFill>
                          <a:srgbClr val="0070C0"/>
                        </a:solidFill>
                        <a:latin typeface="Cambria Math"/>
                      </a:rPr>
                      <m:t>𝛀</m:t>
                    </m:r>
                  </m:oMath>
                </a14:m>
                <a:r>
                  <a:rPr lang="en-US" sz="2000" dirty="0"/>
                  <a:t>,</a:t>
                </a:r>
                <a:r>
                  <a:rPr lang="en-US" sz="2000" b="1" dirty="0"/>
                  <a:t>P</a:t>
                </a:r>
                <a:r>
                  <a:rPr lang="en-US" sz="2000" dirty="0"/>
                  <a:t>), </a:t>
                </a:r>
                <a:r>
                  <a:rPr lang="en-US" sz="2000" dirty="0" smtClean="0"/>
                  <a:t>then</a:t>
                </a:r>
              </a:p>
              <a:p>
                <a:pPr marL="0" indent="0">
                  <a:buNone/>
                </a:pPr>
                <a:r>
                  <a:rPr lang="en-US" sz="2000" dirty="0"/>
                  <a:t> </a:t>
                </a:r>
                <a:r>
                  <a:rPr lang="en-US" sz="2000" dirty="0" smtClean="0"/>
                  <a:t>     </a:t>
                </a:r>
                <a:r>
                  <a:rPr lang="en-US" sz="2000" b="1" dirty="0" smtClean="0"/>
                  <a:t>P</a:t>
                </a:r>
                <a:r>
                  <a:rPr lang="en-US" sz="2000" dirty="0" smtClean="0"/>
                  <a:t>(</a:t>
                </a:r>
                <a14:m>
                  <m:oMath xmlns:m="http://schemas.openxmlformats.org/officeDocument/2006/math">
                    <m:nary>
                      <m:naryPr>
                        <m:chr m:val="⋃"/>
                        <m:ctrlPr>
                          <a:rPr lang="en-US" sz="2000" i="1">
                            <a:latin typeface="Cambria Math"/>
                          </a:rPr>
                        </m:ctrlPr>
                      </m:naryPr>
                      <m:sub>
                        <m:r>
                          <m:rPr>
                            <m:brk m:alnAt="23"/>
                          </m:rPr>
                          <a:rPr lang="en-US" sz="2000" i="1">
                            <a:latin typeface="Cambria Math"/>
                          </a:rPr>
                          <m:t>𝑖</m:t>
                        </m:r>
                        <m:r>
                          <a:rPr lang="en-US" sz="2000" i="1">
                            <a:latin typeface="Cambria Math"/>
                          </a:rPr>
                          <m:t>=1</m:t>
                        </m:r>
                      </m:sub>
                      <m:sup>
                        <m:r>
                          <a:rPr lang="en-US" sz="2000" i="1">
                            <a:latin typeface="Cambria Math"/>
                          </a:rPr>
                          <m:t>𝑛</m:t>
                        </m:r>
                      </m:sup>
                      <m:e>
                        <m:sSub>
                          <m:sSubPr>
                            <m:ctrlPr>
                              <a:rPr lang="en-US" sz="2000" i="1">
                                <a:solidFill>
                                  <a:srgbClr val="0070C0"/>
                                </a:solidFill>
                                <a:latin typeface="Cambria Math"/>
                              </a:rPr>
                            </m:ctrlPr>
                          </m:sSubPr>
                          <m:e>
                            <m:r>
                              <a:rPr lang="en-US" sz="2000" b="1">
                                <a:solidFill>
                                  <a:srgbClr val="0070C0"/>
                                </a:solidFill>
                                <a:latin typeface="Cambria Math"/>
                              </a:rPr>
                              <m:t>𝐀</m:t>
                            </m:r>
                          </m:e>
                          <m:sub>
                            <m:r>
                              <a:rPr lang="en-US" sz="2000" i="1">
                                <a:solidFill>
                                  <a:srgbClr val="0070C0"/>
                                </a:solidFill>
                                <a:latin typeface="Cambria Math"/>
                              </a:rPr>
                              <m:t>𝑖</m:t>
                            </m:r>
                          </m:sub>
                        </m:sSub>
                      </m:e>
                    </m:nary>
                  </m:oMath>
                </a14:m>
                <a:r>
                  <a:rPr lang="en-US" sz="2000" dirty="0"/>
                  <a:t>) </a:t>
                </a:r>
                <a:r>
                  <a:rPr lang="en-US" sz="2000" dirty="0" smtClean="0"/>
                  <a:t>  =    </a:t>
                </a:r>
                <a14:m>
                  <m:oMath xmlns:m="http://schemas.openxmlformats.org/officeDocument/2006/math">
                    <m:nary>
                      <m:naryPr>
                        <m:chr m:val="∑"/>
                        <m:supHide m:val="on"/>
                        <m:ctrlPr>
                          <a:rPr lang="en-US" sz="2000" i="1">
                            <a:latin typeface="Cambria Math"/>
                          </a:rPr>
                        </m:ctrlPr>
                      </m:naryPr>
                      <m:sub>
                        <m:r>
                          <a:rPr lang="en-US" sz="2000" i="1">
                            <a:solidFill>
                              <a:srgbClr val="0070C0"/>
                            </a:solidFill>
                            <a:latin typeface="Cambria Math"/>
                          </a:rPr>
                          <m:t>𝑖</m:t>
                        </m:r>
                      </m:sub>
                      <m:sup/>
                      <m:e>
                        <m:r>
                          <m:rPr>
                            <m:nor/>
                          </m:rPr>
                          <a:rPr lang="en-US" sz="2000" b="1" dirty="0"/>
                          <m:t>P</m:t>
                        </m:r>
                        <m:r>
                          <m:rPr>
                            <m:nor/>
                          </m:rPr>
                          <a:rPr lang="en-US" sz="2000" dirty="0"/>
                          <m:t>(</m:t>
                        </m:r>
                        <m:sSub>
                          <m:sSubPr>
                            <m:ctrlPr>
                              <a:rPr lang="en-US" sz="2000" i="1">
                                <a:solidFill>
                                  <a:srgbClr val="0070C0"/>
                                </a:solidFill>
                                <a:latin typeface="Cambria Math"/>
                              </a:rPr>
                            </m:ctrlPr>
                          </m:sSubPr>
                          <m:e>
                            <m:r>
                              <a:rPr lang="en-US" sz="2000" b="1">
                                <a:solidFill>
                                  <a:srgbClr val="0070C0"/>
                                </a:solidFill>
                                <a:latin typeface="Cambria Math"/>
                              </a:rPr>
                              <m:t>𝐀</m:t>
                            </m:r>
                          </m:e>
                          <m:sub>
                            <m:r>
                              <a:rPr lang="en-US" sz="2000" i="1">
                                <a:solidFill>
                                  <a:srgbClr val="0070C0"/>
                                </a:solidFill>
                                <a:latin typeface="Cambria Math"/>
                              </a:rPr>
                              <m:t>𝑖</m:t>
                            </m:r>
                          </m:sub>
                        </m:sSub>
                        <m:r>
                          <m:rPr>
                            <m:nor/>
                          </m:rPr>
                          <a:rPr lang="en-US" sz="2000" dirty="0"/>
                          <m:t>)</m:t>
                        </m:r>
                      </m:e>
                    </m:nary>
                  </m:oMath>
                </a14:m>
                <a:r>
                  <a:rPr lang="en-US" sz="2000" dirty="0"/>
                  <a:t> </a:t>
                </a:r>
              </a:p>
              <a:p>
                <a:pPr marL="0" indent="0">
                  <a:buNone/>
                </a:pPr>
                <a:r>
                  <a:rPr lang="en-US" sz="2000" dirty="0"/>
                  <a:t>                               </a:t>
                </a:r>
                <a14:m>
                  <m:oMath xmlns:m="http://schemas.openxmlformats.org/officeDocument/2006/math">
                    <m:r>
                      <a:rPr lang="en-US" sz="2000" i="1">
                        <a:latin typeface="Cambria Math"/>
                      </a:rPr>
                      <m:t>−</m:t>
                    </m:r>
                  </m:oMath>
                </a14:m>
                <a:r>
                  <a:rPr lang="en-US" sz="2000" dirty="0"/>
                  <a:t> </a:t>
                </a:r>
                <a14:m>
                  <m:oMath xmlns:m="http://schemas.openxmlformats.org/officeDocument/2006/math">
                    <m:nary>
                      <m:naryPr>
                        <m:chr m:val="∑"/>
                        <m:supHide m:val="on"/>
                        <m:ctrlPr>
                          <a:rPr lang="en-US" sz="2000" i="1">
                            <a:latin typeface="Cambria Math"/>
                          </a:rPr>
                        </m:ctrlPr>
                      </m:naryPr>
                      <m:sub>
                        <m:r>
                          <a:rPr lang="en-US" sz="2000" i="1">
                            <a:solidFill>
                              <a:srgbClr val="0070C0"/>
                            </a:solidFill>
                            <a:latin typeface="Cambria Math"/>
                          </a:rPr>
                          <m:t>𝑖</m:t>
                        </m:r>
                        <m:r>
                          <a:rPr lang="en-US" sz="2000" i="1">
                            <a:solidFill>
                              <a:srgbClr val="0070C0"/>
                            </a:solidFill>
                            <a:latin typeface="Cambria Math"/>
                          </a:rPr>
                          <m:t>&lt;</m:t>
                        </m:r>
                        <m:r>
                          <a:rPr lang="en-US" sz="2000" i="1">
                            <a:solidFill>
                              <a:srgbClr val="0070C0"/>
                            </a:solidFill>
                            <a:latin typeface="Cambria Math"/>
                          </a:rPr>
                          <m:t>𝑗</m:t>
                        </m:r>
                      </m:sub>
                      <m:sup/>
                      <m:e>
                        <m:r>
                          <m:rPr>
                            <m:nor/>
                          </m:rPr>
                          <a:rPr lang="en-US" sz="2000" b="1" dirty="0"/>
                          <m:t>P</m:t>
                        </m:r>
                        <m:r>
                          <m:rPr>
                            <m:nor/>
                          </m:rPr>
                          <a:rPr lang="en-US" sz="2000" dirty="0"/>
                          <m:t>(</m:t>
                        </m:r>
                        <m:sSub>
                          <m:sSubPr>
                            <m:ctrlPr>
                              <a:rPr lang="en-US" sz="2000" i="1">
                                <a:solidFill>
                                  <a:srgbClr val="0070C0"/>
                                </a:solidFill>
                                <a:latin typeface="Cambria Math"/>
                              </a:rPr>
                            </m:ctrlPr>
                          </m:sSubPr>
                          <m:e>
                            <m:r>
                              <a:rPr lang="en-US" sz="2000" b="1">
                                <a:solidFill>
                                  <a:srgbClr val="0070C0"/>
                                </a:solidFill>
                                <a:latin typeface="Cambria Math"/>
                              </a:rPr>
                              <m:t>𝐀</m:t>
                            </m:r>
                          </m:e>
                          <m:sub>
                            <m:r>
                              <a:rPr lang="en-US" sz="2000" i="1">
                                <a:solidFill>
                                  <a:srgbClr val="0070C0"/>
                                </a:solidFill>
                                <a:latin typeface="Cambria Math"/>
                              </a:rPr>
                              <m:t>𝑖</m:t>
                            </m:r>
                          </m:sub>
                        </m:sSub>
                        <m:nary>
                          <m:naryPr>
                            <m:chr m:val="⋂"/>
                            <m:subHide m:val="on"/>
                            <m:supHide m:val="on"/>
                            <m:ctrlPr>
                              <a:rPr lang="en-US" sz="2800" i="1">
                                <a:latin typeface="Cambria Math"/>
                              </a:rPr>
                            </m:ctrlPr>
                          </m:naryPr>
                          <m:sub/>
                          <m:sup/>
                          <m:e>
                            <m:sSub>
                              <m:sSubPr>
                                <m:ctrlPr>
                                  <a:rPr lang="en-US" sz="2000" i="1">
                                    <a:solidFill>
                                      <a:srgbClr val="0070C0"/>
                                    </a:solidFill>
                                    <a:latin typeface="Cambria Math"/>
                                  </a:rPr>
                                </m:ctrlPr>
                              </m:sSubPr>
                              <m:e>
                                <m:r>
                                  <a:rPr lang="en-US" sz="2000" b="1">
                                    <a:solidFill>
                                      <a:srgbClr val="0070C0"/>
                                    </a:solidFill>
                                    <a:latin typeface="Cambria Math"/>
                                  </a:rPr>
                                  <m:t>𝐀</m:t>
                                </m:r>
                              </m:e>
                              <m:sub>
                                <m:r>
                                  <a:rPr lang="en-US" sz="2000" i="1">
                                    <a:solidFill>
                                      <a:srgbClr val="0070C0"/>
                                    </a:solidFill>
                                    <a:latin typeface="Cambria Math"/>
                                  </a:rPr>
                                  <m:t>𝑗</m:t>
                                </m:r>
                              </m:sub>
                            </m:sSub>
                          </m:e>
                        </m:nary>
                        <m:r>
                          <m:rPr>
                            <m:nor/>
                          </m:rPr>
                          <a:rPr lang="en-US" sz="2000" dirty="0"/>
                          <m:t>)</m:t>
                        </m:r>
                      </m:e>
                    </m:nary>
                  </m:oMath>
                </a14:m>
                <a:endParaRPr lang="en-US" sz="2000" dirty="0"/>
              </a:p>
              <a:p>
                <a:pPr marL="0" indent="0">
                  <a:buNone/>
                </a:pPr>
                <a:r>
                  <a:rPr lang="en-US" sz="2000" dirty="0"/>
                  <a:t>                               </a:t>
                </a:r>
                <a14:m>
                  <m:oMath xmlns:m="http://schemas.openxmlformats.org/officeDocument/2006/math">
                    <m:r>
                      <a:rPr lang="en-US" sz="2000" i="1">
                        <a:latin typeface="Cambria Math"/>
                      </a:rPr>
                      <m:t>+</m:t>
                    </m:r>
                  </m:oMath>
                </a14:m>
                <a:r>
                  <a:rPr lang="en-US" sz="2000" dirty="0"/>
                  <a:t> </a:t>
                </a:r>
                <a14:m>
                  <m:oMath xmlns:m="http://schemas.openxmlformats.org/officeDocument/2006/math">
                    <m:nary>
                      <m:naryPr>
                        <m:chr m:val="∑"/>
                        <m:supHide m:val="on"/>
                        <m:ctrlPr>
                          <a:rPr lang="en-US" sz="2000" i="1">
                            <a:latin typeface="Cambria Math"/>
                          </a:rPr>
                        </m:ctrlPr>
                      </m:naryPr>
                      <m:sub>
                        <m:r>
                          <a:rPr lang="en-US" sz="2000" i="1">
                            <a:solidFill>
                              <a:srgbClr val="0070C0"/>
                            </a:solidFill>
                            <a:latin typeface="Cambria Math"/>
                          </a:rPr>
                          <m:t>𝑖</m:t>
                        </m:r>
                        <m:r>
                          <a:rPr lang="en-US" sz="2000" i="1">
                            <a:solidFill>
                              <a:srgbClr val="0070C0"/>
                            </a:solidFill>
                            <a:latin typeface="Cambria Math"/>
                          </a:rPr>
                          <m:t>&lt;</m:t>
                        </m:r>
                        <m:r>
                          <a:rPr lang="en-US" sz="2000" i="1">
                            <a:solidFill>
                              <a:srgbClr val="0070C0"/>
                            </a:solidFill>
                            <a:latin typeface="Cambria Math"/>
                          </a:rPr>
                          <m:t>𝑗</m:t>
                        </m:r>
                        <m:r>
                          <a:rPr lang="en-US" sz="2000" i="1">
                            <a:solidFill>
                              <a:srgbClr val="0070C0"/>
                            </a:solidFill>
                            <a:latin typeface="Cambria Math"/>
                          </a:rPr>
                          <m:t>&lt;</m:t>
                        </m:r>
                        <m:r>
                          <a:rPr lang="en-US" sz="2000" i="1">
                            <a:solidFill>
                              <a:srgbClr val="0070C0"/>
                            </a:solidFill>
                            <a:latin typeface="Cambria Math"/>
                          </a:rPr>
                          <m:t>𝑘</m:t>
                        </m:r>
                      </m:sub>
                      <m:sup/>
                      <m:e>
                        <m:r>
                          <m:rPr>
                            <m:nor/>
                          </m:rPr>
                          <a:rPr lang="en-US" sz="2000" b="1" dirty="0"/>
                          <m:t>P</m:t>
                        </m:r>
                        <m:r>
                          <m:rPr>
                            <m:nor/>
                          </m:rPr>
                          <a:rPr lang="en-US" sz="2000" dirty="0"/>
                          <m:t>(</m:t>
                        </m:r>
                        <m:sSub>
                          <m:sSubPr>
                            <m:ctrlPr>
                              <a:rPr lang="en-US" sz="2000" i="1">
                                <a:solidFill>
                                  <a:srgbClr val="0070C0"/>
                                </a:solidFill>
                                <a:latin typeface="Cambria Math"/>
                              </a:rPr>
                            </m:ctrlPr>
                          </m:sSubPr>
                          <m:e>
                            <m:r>
                              <a:rPr lang="en-US" sz="2000" b="1">
                                <a:solidFill>
                                  <a:srgbClr val="0070C0"/>
                                </a:solidFill>
                                <a:latin typeface="Cambria Math"/>
                              </a:rPr>
                              <m:t>𝐀</m:t>
                            </m:r>
                          </m:e>
                          <m:sub>
                            <m:r>
                              <a:rPr lang="en-US" sz="2000" i="1">
                                <a:solidFill>
                                  <a:srgbClr val="0070C0"/>
                                </a:solidFill>
                                <a:latin typeface="Cambria Math"/>
                              </a:rPr>
                              <m:t>𝑖</m:t>
                            </m:r>
                          </m:sub>
                        </m:sSub>
                        <m:nary>
                          <m:naryPr>
                            <m:chr m:val="⋂"/>
                            <m:subHide m:val="on"/>
                            <m:supHide m:val="on"/>
                            <m:ctrlPr>
                              <a:rPr lang="en-US" sz="2800" i="1">
                                <a:latin typeface="Cambria Math"/>
                              </a:rPr>
                            </m:ctrlPr>
                          </m:naryPr>
                          <m:sub/>
                          <m:sup/>
                          <m:e>
                            <m:sSub>
                              <m:sSubPr>
                                <m:ctrlPr>
                                  <a:rPr lang="en-US" sz="2000" i="1">
                                    <a:solidFill>
                                      <a:srgbClr val="0070C0"/>
                                    </a:solidFill>
                                    <a:latin typeface="Cambria Math"/>
                                  </a:rPr>
                                </m:ctrlPr>
                              </m:sSubPr>
                              <m:e>
                                <m:r>
                                  <a:rPr lang="en-US" sz="2000" b="1">
                                    <a:solidFill>
                                      <a:srgbClr val="0070C0"/>
                                    </a:solidFill>
                                    <a:latin typeface="Cambria Math"/>
                                  </a:rPr>
                                  <m:t>𝐀</m:t>
                                </m:r>
                              </m:e>
                              <m:sub>
                                <m:r>
                                  <a:rPr lang="en-US" sz="2000" i="1">
                                    <a:solidFill>
                                      <a:srgbClr val="0070C0"/>
                                    </a:solidFill>
                                    <a:latin typeface="Cambria Math"/>
                                  </a:rPr>
                                  <m:t>𝑗</m:t>
                                </m:r>
                              </m:sub>
                            </m:sSub>
                          </m:e>
                        </m:nary>
                        <m:nary>
                          <m:naryPr>
                            <m:chr m:val="⋂"/>
                            <m:subHide m:val="on"/>
                            <m:supHide m:val="on"/>
                            <m:ctrlPr>
                              <a:rPr lang="en-US" sz="2800" i="1">
                                <a:latin typeface="Cambria Math"/>
                              </a:rPr>
                            </m:ctrlPr>
                          </m:naryPr>
                          <m:sub/>
                          <m:sup/>
                          <m:e>
                            <m:sSub>
                              <m:sSubPr>
                                <m:ctrlPr>
                                  <a:rPr lang="en-US" sz="2000" i="1">
                                    <a:solidFill>
                                      <a:srgbClr val="0070C0"/>
                                    </a:solidFill>
                                    <a:latin typeface="Cambria Math"/>
                                  </a:rPr>
                                </m:ctrlPr>
                              </m:sSubPr>
                              <m:e>
                                <m:r>
                                  <a:rPr lang="en-US" sz="2000" b="1">
                                    <a:solidFill>
                                      <a:srgbClr val="0070C0"/>
                                    </a:solidFill>
                                    <a:latin typeface="Cambria Math"/>
                                  </a:rPr>
                                  <m:t>𝐀</m:t>
                                </m:r>
                              </m:e>
                              <m:sub>
                                <m:r>
                                  <a:rPr lang="en-US" sz="2000" i="1">
                                    <a:solidFill>
                                      <a:srgbClr val="0070C0"/>
                                    </a:solidFill>
                                    <a:latin typeface="Cambria Math"/>
                                  </a:rPr>
                                  <m:t>𝑘</m:t>
                                </m:r>
                              </m:sub>
                            </m:sSub>
                          </m:e>
                        </m:nary>
                        <m:r>
                          <m:rPr>
                            <m:nor/>
                          </m:rPr>
                          <a:rPr lang="en-US" sz="2000" dirty="0"/>
                          <m:t>)</m:t>
                        </m:r>
                      </m:e>
                    </m:nary>
                  </m:oMath>
                </a14:m>
                <a:r>
                  <a:rPr lang="en-US" sz="2000" dirty="0"/>
                  <a:t> </a:t>
                </a:r>
              </a:p>
              <a:p>
                <a:pPr marL="0" indent="0">
                  <a:buNone/>
                </a:pPr>
                <a:r>
                  <a:rPr lang="en-US" sz="2000" dirty="0"/>
                  <a:t>                               </a:t>
                </a:r>
                <a14:m>
                  <m:oMath xmlns:m="http://schemas.openxmlformats.org/officeDocument/2006/math">
                    <m:r>
                      <a:rPr lang="en-US" sz="2000" i="1">
                        <a:latin typeface="Cambria Math"/>
                      </a:rPr>
                      <m:t>−</m:t>
                    </m:r>
                  </m:oMath>
                </a14:m>
                <a:r>
                  <a:rPr lang="en-US" sz="2000" dirty="0"/>
                  <a:t> …</a:t>
                </a:r>
              </a:p>
              <a:p>
                <a:pPr marL="0" indent="0">
                  <a:buNone/>
                </a:pPr>
                <a:r>
                  <a:rPr lang="en-US" sz="2000" dirty="0"/>
                  <a:t>                               </a:t>
                </a:r>
                <a14:m>
                  <m:oMath xmlns:m="http://schemas.openxmlformats.org/officeDocument/2006/math">
                    <m:sSup>
                      <m:sSupPr>
                        <m:ctrlPr>
                          <a:rPr lang="en-US" sz="2000" i="1">
                            <a:latin typeface="Cambria Math"/>
                          </a:rPr>
                        </m:ctrlPr>
                      </m:sSupPr>
                      <m:e>
                        <m:r>
                          <a:rPr lang="en-US" sz="2000" i="1">
                            <a:latin typeface="Cambria Math"/>
                          </a:rPr>
                          <m:t>(−</m:t>
                        </m:r>
                        <m:r>
                          <a:rPr lang="en-US" sz="2000" i="1">
                            <a:solidFill>
                              <a:srgbClr val="0070C0"/>
                            </a:solidFill>
                            <a:latin typeface="Cambria Math"/>
                          </a:rPr>
                          <m:t>1</m:t>
                        </m:r>
                        <m:r>
                          <a:rPr lang="en-US" sz="2000" i="1">
                            <a:latin typeface="Cambria Math"/>
                          </a:rPr>
                          <m:t>)</m:t>
                        </m:r>
                      </m:e>
                      <m:sup>
                        <m:r>
                          <a:rPr lang="en-US" sz="2000" i="1">
                            <a:solidFill>
                              <a:srgbClr val="0070C0"/>
                            </a:solidFill>
                            <a:latin typeface="Cambria Math"/>
                          </a:rPr>
                          <m:t>𝑛</m:t>
                        </m:r>
                        <m:r>
                          <a:rPr lang="en-US" sz="2000" i="1">
                            <a:solidFill>
                              <a:srgbClr val="0070C0"/>
                            </a:solidFill>
                            <a:latin typeface="Cambria Math"/>
                          </a:rPr>
                          <m:t>+1</m:t>
                        </m:r>
                      </m:sup>
                    </m:sSup>
                  </m:oMath>
                </a14:m>
                <a:r>
                  <a:rPr lang="en-US" sz="2000" dirty="0"/>
                  <a:t>  </a:t>
                </a:r>
                <a14:m>
                  <m:oMath xmlns:m="http://schemas.openxmlformats.org/officeDocument/2006/math">
                    <m:r>
                      <m:rPr>
                        <m:nor/>
                      </m:rPr>
                      <a:rPr lang="en-US" sz="2000" b="1" dirty="0"/>
                      <m:t>P</m:t>
                    </m:r>
                    <m:r>
                      <m:rPr>
                        <m:nor/>
                      </m:rPr>
                      <a:rPr lang="en-US" sz="2000" dirty="0"/>
                      <m:t>(</m:t>
                    </m:r>
                    <m:sSub>
                      <m:sSubPr>
                        <m:ctrlPr>
                          <a:rPr lang="en-US" sz="2000" i="1">
                            <a:solidFill>
                              <a:srgbClr val="0070C0"/>
                            </a:solidFill>
                            <a:latin typeface="Cambria Math"/>
                          </a:rPr>
                        </m:ctrlPr>
                      </m:sSubPr>
                      <m:e>
                        <m:r>
                          <a:rPr lang="en-US" sz="2000" b="1">
                            <a:solidFill>
                              <a:srgbClr val="0070C0"/>
                            </a:solidFill>
                            <a:latin typeface="Cambria Math"/>
                          </a:rPr>
                          <m:t>𝐀</m:t>
                        </m:r>
                      </m:e>
                      <m:sub>
                        <m:r>
                          <a:rPr lang="en-US" sz="2000" i="1">
                            <a:solidFill>
                              <a:srgbClr val="0070C0"/>
                            </a:solidFill>
                            <a:latin typeface="Cambria Math"/>
                          </a:rPr>
                          <m:t>1</m:t>
                        </m:r>
                      </m:sub>
                    </m:sSub>
                    <m:nary>
                      <m:naryPr>
                        <m:chr m:val="⋂"/>
                        <m:subHide m:val="on"/>
                        <m:supHide m:val="on"/>
                        <m:ctrlPr>
                          <a:rPr lang="en-US" sz="2800" i="1">
                            <a:latin typeface="Cambria Math"/>
                          </a:rPr>
                        </m:ctrlPr>
                      </m:naryPr>
                      <m:sub/>
                      <m:sup/>
                      <m:e>
                        <m:sSub>
                          <m:sSubPr>
                            <m:ctrlPr>
                              <a:rPr lang="en-US" sz="2000" i="1">
                                <a:solidFill>
                                  <a:srgbClr val="0070C0"/>
                                </a:solidFill>
                                <a:latin typeface="Cambria Math"/>
                              </a:rPr>
                            </m:ctrlPr>
                          </m:sSubPr>
                          <m:e>
                            <m:r>
                              <a:rPr lang="en-US" sz="2000" b="1">
                                <a:solidFill>
                                  <a:srgbClr val="0070C0"/>
                                </a:solidFill>
                                <a:latin typeface="Cambria Math"/>
                              </a:rPr>
                              <m:t>𝐀</m:t>
                            </m:r>
                          </m:e>
                          <m:sub>
                            <m:r>
                              <a:rPr lang="en-US" sz="2000" i="1">
                                <a:solidFill>
                                  <a:srgbClr val="0070C0"/>
                                </a:solidFill>
                                <a:latin typeface="Cambria Math"/>
                              </a:rPr>
                              <m:t>2</m:t>
                            </m:r>
                          </m:sub>
                        </m:sSub>
                      </m:e>
                    </m:nary>
                    <m:r>
                      <a:rPr lang="en-US" sz="2000" i="1">
                        <a:solidFill>
                          <a:srgbClr val="0070C0"/>
                        </a:solidFill>
                        <a:latin typeface="Cambria Math"/>
                      </a:rPr>
                      <m:t>…</m:t>
                    </m:r>
                    <m:nary>
                      <m:naryPr>
                        <m:chr m:val="⋂"/>
                        <m:subHide m:val="on"/>
                        <m:supHide m:val="on"/>
                        <m:ctrlPr>
                          <a:rPr lang="en-US" sz="2800" i="1">
                            <a:latin typeface="Cambria Math"/>
                          </a:rPr>
                        </m:ctrlPr>
                      </m:naryPr>
                      <m:sub/>
                      <m:sup/>
                      <m:e>
                        <m:sSub>
                          <m:sSubPr>
                            <m:ctrlPr>
                              <a:rPr lang="en-US" sz="2000" i="1">
                                <a:solidFill>
                                  <a:srgbClr val="0070C0"/>
                                </a:solidFill>
                                <a:latin typeface="Cambria Math"/>
                              </a:rPr>
                            </m:ctrlPr>
                          </m:sSubPr>
                          <m:e>
                            <m:r>
                              <a:rPr lang="en-US" sz="2000" b="1">
                                <a:solidFill>
                                  <a:srgbClr val="0070C0"/>
                                </a:solidFill>
                                <a:latin typeface="Cambria Math"/>
                              </a:rPr>
                              <m:t>𝐀</m:t>
                            </m:r>
                          </m:e>
                          <m:sub>
                            <m:r>
                              <a:rPr lang="en-US" sz="2000" i="1">
                                <a:solidFill>
                                  <a:srgbClr val="0070C0"/>
                                </a:solidFill>
                                <a:latin typeface="Cambria Math"/>
                              </a:rPr>
                              <m:t>𝑛</m:t>
                            </m:r>
                          </m:sub>
                        </m:sSub>
                      </m:e>
                    </m:nary>
                  </m:oMath>
                </a14:m>
                <a:r>
                  <a:rPr lang="en-US" sz="2000" dirty="0"/>
                  <a:t>)  </a:t>
                </a:r>
                <a:endParaRPr lang="en-US" sz="2000" dirty="0" smtClean="0"/>
              </a:p>
              <a:p>
                <a:pPr marL="0" indent="0">
                  <a:buNone/>
                </a:pPr>
                <a:r>
                  <a:rPr lang="en-US" sz="2000" dirty="0" smtClean="0"/>
                  <a:t>--------------------------------------------------------------------</a:t>
                </a:r>
              </a:p>
              <a:p>
                <a:pPr marL="0" indent="0">
                  <a:buNone/>
                </a:pPr>
                <a:r>
                  <a:rPr lang="en-US" sz="2000" dirty="0"/>
                  <a:t> </a:t>
                </a:r>
                <a:r>
                  <a:rPr lang="en-US" sz="2000" dirty="0" smtClean="0"/>
                  <a:t>                         =   </a:t>
                </a:r>
                <a14:m>
                  <m:oMath xmlns:m="http://schemas.openxmlformats.org/officeDocument/2006/math">
                    <m:r>
                      <a:rPr lang="en-US" sz="1800" b="0" i="0" smtClean="0">
                        <a:solidFill>
                          <a:srgbClr val="0070C0"/>
                        </a:solidFill>
                        <a:latin typeface="Cambria Math"/>
                      </a:rPr>
                      <m:t>(</m:t>
                    </m:r>
                    <m:m>
                      <m:mPr>
                        <m:mcs>
                          <m:mc>
                            <m:mcPr>
                              <m:count m:val="1"/>
                              <m:mcJc m:val="center"/>
                            </m:mcPr>
                          </m:mc>
                        </m:mcs>
                        <m:ctrlPr>
                          <a:rPr lang="en-US" sz="1800" i="1" smtClean="0">
                            <a:solidFill>
                              <a:srgbClr val="0070C0"/>
                            </a:solidFill>
                            <a:latin typeface="Cambria Math"/>
                          </a:rPr>
                        </m:ctrlPr>
                      </m:mPr>
                      <m:mr>
                        <m:e>
                          <m:r>
                            <m:rPr>
                              <m:brk m:alnAt="7"/>
                            </m:rPr>
                            <a:rPr lang="en-US" sz="1800" b="0" i="1" smtClean="0">
                              <a:solidFill>
                                <a:srgbClr val="0070C0"/>
                              </a:solidFill>
                              <a:latin typeface="Cambria Math"/>
                            </a:rPr>
                            <m:t>𝑛</m:t>
                          </m:r>
                        </m:e>
                      </m:mr>
                      <m:mr>
                        <m:e>
                          <m:r>
                            <a:rPr lang="en-US" sz="1800" b="0" i="1" smtClean="0">
                              <a:solidFill>
                                <a:srgbClr val="0070C0"/>
                              </a:solidFill>
                              <a:latin typeface="Cambria Math"/>
                            </a:rPr>
                            <m:t>1</m:t>
                          </m:r>
                        </m:e>
                      </m:mr>
                    </m:m>
                    <m:r>
                      <a:rPr lang="en-US" sz="1800" b="0" i="1" smtClean="0">
                        <a:solidFill>
                          <a:srgbClr val="0070C0"/>
                        </a:solidFill>
                        <a:latin typeface="Cambria Math"/>
                      </a:rPr>
                      <m:t>)</m:t>
                    </m:r>
                    <m:sSup>
                      <m:sSupPr>
                        <m:ctrlPr>
                          <a:rPr lang="en-US" sz="1800" i="1">
                            <a:solidFill>
                              <a:srgbClr val="0070C0"/>
                            </a:solidFill>
                            <a:latin typeface="Cambria Math"/>
                          </a:rPr>
                        </m:ctrlPr>
                      </m:sSupPr>
                      <m:e>
                        <m:r>
                          <a:rPr lang="en-US" sz="1800" i="1">
                            <a:solidFill>
                              <a:srgbClr val="0070C0"/>
                            </a:solidFill>
                            <a:latin typeface="Cambria Math"/>
                          </a:rPr>
                          <m:t>(1</m:t>
                        </m:r>
                        <m:r>
                          <a:rPr lang="en-US" sz="1800" i="1">
                            <a:latin typeface="Cambria Math"/>
                          </a:rPr>
                          <m:t>−</m:t>
                        </m:r>
                        <m:box>
                          <m:boxPr>
                            <m:ctrlPr>
                              <a:rPr lang="en-US" sz="1800" i="1">
                                <a:solidFill>
                                  <a:srgbClr val="0070C0"/>
                                </a:solidFill>
                                <a:latin typeface="Cambria Math"/>
                              </a:rPr>
                            </m:ctrlPr>
                          </m:boxPr>
                          <m:e>
                            <m:argPr>
                              <m:argSz m:val="-1"/>
                            </m:argPr>
                            <m:box>
                              <m:boxPr>
                                <m:ctrlPr>
                                  <a:rPr lang="en-US" sz="1800" i="1">
                                    <a:solidFill>
                                      <a:srgbClr val="0070C0"/>
                                    </a:solidFill>
                                    <a:latin typeface="Cambria Math"/>
                                  </a:rPr>
                                </m:ctrlPr>
                              </m:boxPr>
                              <m:e>
                                <m:argPr>
                                  <m:argSz m:val="-1"/>
                                </m:argPr>
                                <m:f>
                                  <m:fPr>
                                    <m:ctrlPr>
                                      <a:rPr lang="en-US" sz="1800" i="1">
                                        <a:solidFill>
                                          <a:srgbClr val="0070C0"/>
                                        </a:solidFill>
                                        <a:latin typeface="Cambria Math"/>
                                      </a:rPr>
                                    </m:ctrlPr>
                                  </m:fPr>
                                  <m:num>
                                    <m:r>
                                      <a:rPr lang="en-US" sz="1800" i="1">
                                        <a:solidFill>
                                          <a:srgbClr val="0070C0"/>
                                        </a:solidFill>
                                        <a:latin typeface="Cambria Math"/>
                                      </a:rPr>
                                      <m:t>1</m:t>
                                    </m:r>
                                  </m:num>
                                  <m:den>
                                    <m:r>
                                      <a:rPr lang="en-US" sz="1800" i="1">
                                        <a:solidFill>
                                          <a:srgbClr val="0070C0"/>
                                        </a:solidFill>
                                        <a:latin typeface="Cambria Math"/>
                                      </a:rPr>
                                      <m:t>𝑛</m:t>
                                    </m:r>
                                  </m:den>
                                </m:f>
                              </m:e>
                            </m:box>
                          </m:e>
                        </m:box>
                        <m:r>
                          <m:rPr>
                            <m:nor/>
                          </m:rPr>
                          <a:rPr lang="en-US" sz="1800" dirty="0">
                            <a:solidFill>
                              <a:srgbClr val="0070C0"/>
                            </a:solidFill>
                          </a:rPr>
                          <m:t> </m:t>
                        </m:r>
                        <m:r>
                          <a:rPr lang="en-US" sz="1800" i="1">
                            <a:solidFill>
                              <a:srgbClr val="0070C0"/>
                            </a:solidFill>
                            <a:latin typeface="Cambria Math"/>
                          </a:rPr>
                          <m:t>)</m:t>
                        </m:r>
                      </m:e>
                      <m:sup>
                        <m:r>
                          <a:rPr lang="en-US" sz="1800" i="1">
                            <a:solidFill>
                              <a:srgbClr val="0070C0"/>
                            </a:solidFill>
                            <a:latin typeface="Cambria Math"/>
                          </a:rPr>
                          <m:t>𝑚</m:t>
                        </m:r>
                      </m:sup>
                    </m:sSup>
                  </m:oMath>
                </a14:m>
                <a:endParaRPr lang="en-US" sz="1800" dirty="0" smtClean="0"/>
              </a:p>
              <a:p>
                <a:pPr marL="0" indent="0">
                  <a:buNone/>
                </a:pPr>
                <a:r>
                  <a:rPr lang="en-US" sz="1800" dirty="0"/>
                  <a:t> </a:t>
                </a:r>
                <a:r>
                  <a:rPr lang="en-US" sz="1800" dirty="0" smtClean="0"/>
                  <a:t>                             </a:t>
                </a:r>
                <a14:m>
                  <m:oMath xmlns:m="http://schemas.openxmlformats.org/officeDocument/2006/math">
                    <m:r>
                      <a:rPr lang="en-US" sz="1800" i="1">
                        <a:latin typeface="Cambria Math"/>
                      </a:rPr>
                      <m:t>−</m:t>
                    </m:r>
                  </m:oMath>
                </a14:m>
                <a:r>
                  <a:rPr lang="en-US" sz="1800" dirty="0" smtClean="0"/>
                  <a:t> </a:t>
                </a:r>
                <a14:m>
                  <m:oMath xmlns:m="http://schemas.openxmlformats.org/officeDocument/2006/math">
                    <m:r>
                      <a:rPr lang="en-US" sz="1800">
                        <a:solidFill>
                          <a:srgbClr val="0070C0"/>
                        </a:solidFill>
                        <a:latin typeface="Cambria Math"/>
                      </a:rPr>
                      <m:t>(</m:t>
                    </m:r>
                    <m:m>
                      <m:mPr>
                        <m:mcs>
                          <m:mc>
                            <m:mcPr>
                              <m:count m:val="1"/>
                              <m:mcJc m:val="center"/>
                            </m:mcPr>
                          </m:mc>
                        </m:mcs>
                        <m:ctrlPr>
                          <a:rPr lang="en-US" sz="1800" i="1">
                            <a:solidFill>
                              <a:srgbClr val="0070C0"/>
                            </a:solidFill>
                            <a:latin typeface="Cambria Math"/>
                          </a:rPr>
                        </m:ctrlPr>
                      </m:mPr>
                      <m:mr>
                        <m:e>
                          <m:r>
                            <m:rPr>
                              <m:brk m:alnAt="7"/>
                            </m:rPr>
                            <a:rPr lang="en-US" sz="1800" i="1">
                              <a:solidFill>
                                <a:srgbClr val="0070C0"/>
                              </a:solidFill>
                              <a:latin typeface="Cambria Math"/>
                            </a:rPr>
                            <m:t>𝑛</m:t>
                          </m:r>
                        </m:e>
                      </m:mr>
                      <m:mr>
                        <m:e>
                          <m:r>
                            <a:rPr lang="en-US" sz="1800" b="0" i="1" smtClean="0">
                              <a:solidFill>
                                <a:srgbClr val="0070C0"/>
                              </a:solidFill>
                              <a:latin typeface="Cambria Math"/>
                            </a:rPr>
                            <m:t>2</m:t>
                          </m:r>
                        </m:e>
                      </m:mr>
                    </m:m>
                    <m:r>
                      <a:rPr lang="en-US" sz="1800" i="1">
                        <a:solidFill>
                          <a:srgbClr val="0070C0"/>
                        </a:solidFill>
                        <a:latin typeface="Cambria Math"/>
                      </a:rPr>
                      <m:t>)</m:t>
                    </m:r>
                    <m:sSup>
                      <m:sSupPr>
                        <m:ctrlPr>
                          <a:rPr lang="en-US" sz="1800" i="1">
                            <a:solidFill>
                              <a:srgbClr val="0070C0"/>
                            </a:solidFill>
                            <a:latin typeface="Cambria Math"/>
                          </a:rPr>
                        </m:ctrlPr>
                      </m:sSupPr>
                      <m:e>
                        <m:r>
                          <a:rPr lang="en-US" sz="1800" i="1">
                            <a:solidFill>
                              <a:srgbClr val="0070C0"/>
                            </a:solidFill>
                            <a:latin typeface="Cambria Math"/>
                          </a:rPr>
                          <m:t>(1</m:t>
                        </m:r>
                        <m:r>
                          <a:rPr lang="en-US" sz="1800" i="1">
                            <a:latin typeface="Cambria Math"/>
                          </a:rPr>
                          <m:t>−</m:t>
                        </m:r>
                        <m:box>
                          <m:boxPr>
                            <m:ctrlPr>
                              <a:rPr lang="en-US" sz="1800" i="1">
                                <a:solidFill>
                                  <a:srgbClr val="0070C0"/>
                                </a:solidFill>
                                <a:latin typeface="Cambria Math"/>
                              </a:rPr>
                            </m:ctrlPr>
                          </m:boxPr>
                          <m:e>
                            <m:argPr>
                              <m:argSz m:val="-1"/>
                            </m:argPr>
                            <m:box>
                              <m:boxPr>
                                <m:ctrlPr>
                                  <a:rPr lang="en-US" sz="1800" i="1">
                                    <a:solidFill>
                                      <a:srgbClr val="0070C0"/>
                                    </a:solidFill>
                                    <a:latin typeface="Cambria Math"/>
                                  </a:rPr>
                                </m:ctrlPr>
                              </m:boxPr>
                              <m:e>
                                <m:argPr>
                                  <m:argSz m:val="-1"/>
                                </m:argPr>
                                <m:f>
                                  <m:fPr>
                                    <m:ctrlPr>
                                      <a:rPr lang="en-US" sz="1800" i="1">
                                        <a:solidFill>
                                          <a:srgbClr val="0070C0"/>
                                        </a:solidFill>
                                        <a:latin typeface="Cambria Math"/>
                                      </a:rPr>
                                    </m:ctrlPr>
                                  </m:fPr>
                                  <m:num>
                                    <m:r>
                                      <a:rPr lang="en-US" sz="1800" b="0" i="1" smtClean="0">
                                        <a:solidFill>
                                          <a:srgbClr val="0070C0"/>
                                        </a:solidFill>
                                        <a:latin typeface="Cambria Math"/>
                                      </a:rPr>
                                      <m:t>2</m:t>
                                    </m:r>
                                  </m:num>
                                  <m:den>
                                    <m:r>
                                      <a:rPr lang="en-US" sz="1800" i="1">
                                        <a:solidFill>
                                          <a:srgbClr val="0070C0"/>
                                        </a:solidFill>
                                        <a:latin typeface="Cambria Math"/>
                                      </a:rPr>
                                      <m:t>𝑛</m:t>
                                    </m:r>
                                  </m:den>
                                </m:f>
                              </m:e>
                            </m:box>
                          </m:e>
                        </m:box>
                        <m:r>
                          <m:rPr>
                            <m:nor/>
                          </m:rPr>
                          <a:rPr lang="en-US" sz="1800" dirty="0">
                            <a:solidFill>
                              <a:srgbClr val="0070C0"/>
                            </a:solidFill>
                          </a:rPr>
                          <m:t> </m:t>
                        </m:r>
                        <m:r>
                          <a:rPr lang="en-US" sz="1800" i="1">
                            <a:solidFill>
                              <a:srgbClr val="0070C0"/>
                            </a:solidFill>
                            <a:latin typeface="Cambria Math"/>
                          </a:rPr>
                          <m:t>)</m:t>
                        </m:r>
                      </m:e>
                      <m:sup>
                        <m:r>
                          <a:rPr lang="en-US" sz="1800" i="1">
                            <a:solidFill>
                              <a:srgbClr val="0070C0"/>
                            </a:solidFill>
                            <a:latin typeface="Cambria Math"/>
                          </a:rPr>
                          <m:t>𝑚</m:t>
                        </m:r>
                      </m:sup>
                    </m:sSup>
                  </m:oMath>
                </a14:m>
                <a:endParaRPr lang="en-US" sz="1800" dirty="0" smtClean="0"/>
              </a:p>
              <a:p>
                <a:pPr marL="0" indent="0">
                  <a:buNone/>
                </a:pPr>
                <a:r>
                  <a:rPr lang="en-US" sz="1800" dirty="0" smtClean="0"/>
                  <a:t>                              </a:t>
                </a:r>
                <a14:m>
                  <m:oMath xmlns:m="http://schemas.openxmlformats.org/officeDocument/2006/math">
                    <m:r>
                      <a:rPr lang="en-US" sz="1800" i="1">
                        <a:latin typeface="Cambria Math"/>
                      </a:rPr>
                      <m:t>+</m:t>
                    </m:r>
                  </m:oMath>
                </a14:m>
                <a:r>
                  <a:rPr lang="en-US" sz="1800" dirty="0">
                    <a:solidFill>
                      <a:srgbClr val="0070C0"/>
                    </a:solidFill>
                  </a:rPr>
                  <a:t> </a:t>
                </a:r>
                <a14:m>
                  <m:oMath xmlns:m="http://schemas.openxmlformats.org/officeDocument/2006/math">
                    <m:r>
                      <a:rPr lang="en-US" sz="1800">
                        <a:solidFill>
                          <a:srgbClr val="0070C0"/>
                        </a:solidFill>
                        <a:latin typeface="Cambria Math"/>
                      </a:rPr>
                      <m:t>(</m:t>
                    </m:r>
                    <m:m>
                      <m:mPr>
                        <m:mcs>
                          <m:mc>
                            <m:mcPr>
                              <m:count m:val="1"/>
                              <m:mcJc m:val="center"/>
                            </m:mcPr>
                          </m:mc>
                        </m:mcs>
                        <m:ctrlPr>
                          <a:rPr lang="en-US" sz="1800" i="1">
                            <a:solidFill>
                              <a:srgbClr val="0070C0"/>
                            </a:solidFill>
                            <a:latin typeface="Cambria Math"/>
                          </a:rPr>
                        </m:ctrlPr>
                      </m:mPr>
                      <m:mr>
                        <m:e>
                          <m:r>
                            <m:rPr>
                              <m:brk m:alnAt="7"/>
                            </m:rPr>
                            <a:rPr lang="en-US" sz="1800" i="1">
                              <a:solidFill>
                                <a:srgbClr val="0070C0"/>
                              </a:solidFill>
                              <a:latin typeface="Cambria Math"/>
                            </a:rPr>
                            <m:t>𝑛</m:t>
                          </m:r>
                        </m:e>
                      </m:mr>
                      <m:mr>
                        <m:e>
                          <m:r>
                            <a:rPr lang="en-US" sz="1800" b="0" i="1" smtClean="0">
                              <a:solidFill>
                                <a:srgbClr val="0070C0"/>
                              </a:solidFill>
                              <a:latin typeface="Cambria Math"/>
                            </a:rPr>
                            <m:t>3</m:t>
                          </m:r>
                        </m:e>
                      </m:mr>
                    </m:m>
                    <m:r>
                      <a:rPr lang="en-US" sz="1800" i="1">
                        <a:solidFill>
                          <a:srgbClr val="0070C0"/>
                        </a:solidFill>
                        <a:latin typeface="Cambria Math"/>
                      </a:rPr>
                      <m:t>)</m:t>
                    </m:r>
                    <m:sSup>
                      <m:sSupPr>
                        <m:ctrlPr>
                          <a:rPr lang="en-US" sz="1800" i="1">
                            <a:solidFill>
                              <a:srgbClr val="0070C0"/>
                            </a:solidFill>
                            <a:latin typeface="Cambria Math"/>
                          </a:rPr>
                        </m:ctrlPr>
                      </m:sSupPr>
                      <m:e>
                        <m:r>
                          <a:rPr lang="en-US" sz="1800" i="1">
                            <a:solidFill>
                              <a:srgbClr val="0070C0"/>
                            </a:solidFill>
                            <a:latin typeface="Cambria Math"/>
                          </a:rPr>
                          <m:t>(1</m:t>
                        </m:r>
                        <m:r>
                          <a:rPr lang="en-US" sz="1800" i="1">
                            <a:latin typeface="Cambria Math"/>
                          </a:rPr>
                          <m:t>−</m:t>
                        </m:r>
                        <m:box>
                          <m:boxPr>
                            <m:ctrlPr>
                              <a:rPr lang="en-US" sz="1800" i="1">
                                <a:solidFill>
                                  <a:srgbClr val="0070C0"/>
                                </a:solidFill>
                                <a:latin typeface="Cambria Math"/>
                              </a:rPr>
                            </m:ctrlPr>
                          </m:boxPr>
                          <m:e>
                            <m:argPr>
                              <m:argSz m:val="-1"/>
                            </m:argPr>
                            <m:box>
                              <m:boxPr>
                                <m:ctrlPr>
                                  <a:rPr lang="en-US" sz="1800" i="1">
                                    <a:solidFill>
                                      <a:srgbClr val="0070C0"/>
                                    </a:solidFill>
                                    <a:latin typeface="Cambria Math"/>
                                  </a:rPr>
                                </m:ctrlPr>
                              </m:boxPr>
                              <m:e>
                                <m:argPr>
                                  <m:argSz m:val="-1"/>
                                </m:argPr>
                                <m:f>
                                  <m:fPr>
                                    <m:ctrlPr>
                                      <a:rPr lang="en-US" sz="1800" i="1">
                                        <a:solidFill>
                                          <a:srgbClr val="0070C0"/>
                                        </a:solidFill>
                                        <a:latin typeface="Cambria Math"/>
                                      </a:rPr>
                                    </m:ctrlPr>
                                  </m:fPr>
                                  <m:num>
                                    <m:r>
                                      <a:rPr lang="en-US" sz="1800" b="0" i="1" smtClean="0">
                                        <a:solidFill>
                                          <a:srgbClr val="0070C0"/>
                                        </a:solidFill>
                                        <a:latin typeface="Cambria Math"/>
                                      </a:rPr>
                                      <m:t>3</m:t>
                                    </m:r>
                                  </m:num>
                                  <m:den>
                                    <m:r>
                                      <a:rPr lang="en-US" sz="1800" i="1">
                                        <a:solidFill>
                                          <a:srgbClr val="0070C0"/>
                                        </a:solidFill>
                                        <a:latin typeface="Cambria Math"/>
                                      </a:rPr>
                                      <m:t>𝑛</m:t>
                                    </m:r>
                                  </m:den>
                                </m:f>
                              </m:e>
                            </m:box>
                          </m:e>
                        </m:box>
                        <m:r>
                          <m:rPr>
                            <m:nor/>
                          </m:rPr>
                          <a:rPr lang="en-US" sz="1800" dirty="0">
                            <a:solidFill>
                              <a:srgbClr val="0070C0"/>
                            </a:solidFill>
                          </a:rPr>
                          <m:t> </m:t>
                        </m:r>
                        <m:r>
                          <a:rPr lang="en-US" sz="1800" i="1">
                            <a:solidFill>
                              <a:srgbClr val="0070C0"/>
                            </a:solidFill>
                            <a:latin typeface="Cambria Math"/>
                          </a:rPr>
                          <m:t>)</m:t>
                        </m:r>
                      </m:e>
                      <m:sup>
                        <m:r>
                          <a:rPr lang="en-US" sz="1800" i="1">
                            <a:solidFill>
                              <a:srgbClr val="0070C0"/>
                            </a:solidFill>
                            <a:latin typeface="Cambria Math"/>
                          </a:rPr>
                          <m:t>𝑚</m:t>
                        </m:r>
                      </m:sup>
                    </m:sSup>
                  </m:oMath>
                </a14:m>
                <a:endParaRPr lang="en-US" sz="1800" dirty="0" smtClean="0"/>
              </a:p>
              <a:p>
                <a:pPr marL="0" indent="0">
                  <a:buNone/>
                </a:pPr>
                <a:r>
                  <a:rPr lang="en-US" sz="1800" dirty="0"/>
                  <a:t> </a:t>
                </a:r>
                <a:r>
                  <a:rPr lang="en-US" sz="1800" dirty="0" smtClean="0"/>
                  <a:t>                             </a:t>
                </a:r>
                <a14:m>
                  <m:oMath xmlns:m="http://schemas.openxmlformats.org/officeDocument/2006/math">
                    <m:r>
                      <a:rPr lang="en-US" sz="1800" i="1">
                        <a:latin typeface="Cambria Math"/>
                      </a:rPr>
                      <m:t>−</m:t>
                    </m:r>
                  </m:oMath>
                </a14:m>
                <a:r>
                  <a:rPr lang="en-US" sz="1800" dirty="0"/>
                  <a:t> …</a:t>
                </a:r>
              </a:p>
              <a:p>
                <a:pPr marL="0" indent="0">
                  <a:buNone/>
                </a:pPr>
                <a:r>
                  <a:rPr lang="en-US" sz="1800" dirty="0"/>
                  <a:t>                              </a:t>
                </a:r>
                <a14:m>
                  <m:oMath xmlns:m="http://schemas.openxmlformats.org/officeDocument/2006/math">
                    <m:sSup>
                      <m:sSupPr>
                        <m:ctrlPr>
                          <a:rPr lang="en-US" sz="1800" i="1">
                            <a:latin typeface="Cambria Math"/>
                          </a:rPr>
                        </m:ctrlPr>
                      </m:sSupPr>
                      <m:e>
                        <m:r>
                          <a:rPr lang="en-US" sz="1800" b="0" i="1" smtClean="0">
                            <a:latin typeface="Cambria Math"/>
                          </a:rPr>
                          <m:t>+</m:t>
                        </m:r>
                        <m:d>
                          <m:dPr>
                            <m:ctrlPr>
                              <a:rPr lang="en-US" sz="1800" i="1">
                                <a:latin typeface="Cambria Math"/>
                              </a:rPr>
                            </m:ctrlPr>
                          </m:dPr>
                          <m:e>
                            <m:r>
                              <a:rPr lang="en-US" sz="1800" i="1">
                                <a:latin typeface="Cambria Math"/>
                              </a:rPr>
                              <m:t>−</m:t>
                            </m:r>
                            <m:r>
                              <a:rPr lang="en-US" sz="1800" i="1">
                                <a:solidFill>
                                  <a:srgbClr val="0070C0"/>
                                </a:solidFill>
                                <a:latin typeface="Cambria Math"/>
                              </a:rPr>
                              <m:t>1</m:t>
                            </m:r>
                          </m:e>
                        </m:d>
                      </m:e>
                      <m:sup>
                        <m:r>
                          <a:rPr lang="en-US" sz="1800" b="0" i="1" smtClean="0">
                            <a:solidFill>
                              <a:srgbClr val="0070C0"/>
                            </a:solidFill>
                            <a:latin typeface="Cambria Math"/>
                          </a:rPr>
                          <m:t>𝑘</m:t>
                        </m:r>
                        <m:r>
                          <a:rPr lang="en-US" sz="1800" i="1">
                            <a:solidFill>
                              <a:srgbClr val="0070C0"/>
                            </a:solidFill>
                            <a:latin typeface="Cambria Math"/>
                          </a:rPr>
                          <m:t>+1</m:t>
                        </m:r>
                      </m:sup>
                    </m:sSup>
                    <m:r>
                      <a:rPr lang="en-US" sz="1800">
                        <a:solidFill>
                          <a:srgbClr val="0070C0"/>
                        </a:solidFill>
                        <a:latin typeface="Cambria Math"/>
                      </a:rPr>
                      <m:t>(</m:t>
                    </m:r>
                    <m:m>
                      <m:mPr>
                        <m:mcs>
                          <m:mc>
                            <m:mcPr>
                              <m:count m:val="1"/>
                              <m:mcJc m:val="center"/>
                            </m:mcPr>
                          </m:mc>
                        </m:mcs>
                        <m:ctrlPr>
                          <a:rPr lang="en-US" sz="1800" i="1">
                            <a:solidFill>
                              <a:srgbClr val="0070C0"/>
                            </a:solidFill>
                            <a:latin typeface="Cambria Math"/>
                          </a:rPr>
                        </m:ctrlPr>
                      </m:mPr>
                      <m:mr>
                        <m:e>
                          <m:r>
                            <m:rPr>
                              <m:brk m:alnAt="7"/>
                            </m:rPr>
                            <a:rPr lang="en-US" sz="1800" i="1">
                              <a:solidFill>
                                <a:srgbClr val="0070C0"/>
                              </a:solidFill>
                              <a:latin typeface="Cambria Math"/>
                            </a:rPr>
                            <m:t>𝑛</m:t>
                          </m:r>
                        </m:e>
                      </m:mr>
                      <m:mr>
                        <m:e>
                          <m:r>
                            <a:rPr lang="en-US" sz="1800" b="0" i="1" smtClean="0">
                              <a:solidFill>
                                <a:srgbClr val="0070C0"/>
                              </a:solidFill>
                              <a:latin typeface="Cambria Math"/>
                            </a:rPr>
                            <m:t>𝑘</m:t>
                          </m:r>
                        </m:e>
                      </m:mr>
                    </m:m>
                    <m:r>
                      <a:rPr lang="en-US" sz="1800" b="0" i="1" smtClean="0">
                        <a:solidFill>
                          <a:srgbClr val="0070C0"/>
                        </a:solidFill>
                        <a:latin typeface="Cambria Math"/>
                      </a:rPr>
                      <m:t>)</m:t>
                    </m:r>
                  </m:oMath>
                </a14:m>
                <a:r>
                  <a:rPr lang="en-US" sz="1800" dirty="0">
                    <a:solidFill>
                      <a:srgbClr val="0070C0"/>
                    </a:solidFill>
                  </a:rPr>
                  <a:t> </a:t>
                </a:r>
                <a14:m>
                  <m:oMath xmlns:m="http://schemas.openxmlformats.org/officeDocument/2006/math">
                    <m:sSup>
                      <m:sSupPr>
                        <m:ctrlPr>
                          <a:rPr lang="en-US" sz="1800" i="1">
                            <a:solidFill>
                              <a:srgbClr val="0070C0"/>
                            </a:solidFill>
                            <a:latin typeface="Cambria Math"/>
                          </a:rPr>
                        </m:ctrlPr>
                      </m:sSupPr>
                      <m:e>
                        <m:r>
                          <a:rPr lang="en-US" sz="1800" i="1">
                            <a:solidFill>
                              <a:srgbClr val="0070C0"/>
                            </a:solidFill>
                            <a:latin typeface="Cambria Math"/>
                          </a:rPr>
                          <m:t>(1</m:t>
                        </m:r>
                        <m:r>
                          <a:rPr lang="en-US" sz="1800" i="1">
                            <a:latin typeface="Cambria Math"/>
                          </a:rPr>
                          <m:t>−</m:t>
                        </m:r>
                        <m:box>
                          <m:boxPr>
                            <m:ctrlPr>
                              <a:rPr lang="en-US" sz="1800" i="1">
                                <a:solidFill>
                                  <a:srgbClr val="0070C0"/>
                                </a:solidFill>
                                <a:latin typeface="Cambria Math"/>
                              </a:rPr>
                            </m:ctrlPr>
                          </m:boxPr>
                          <m:e>
                            <m:argPr>
                              <m:argSz m:val="-1"/>
                            </m:argPr>
                            <m:box>
                              <m:boxPr>
                                <m:ctrlPr>
                                  <a:rPr lang="en-US" sz="1800" i="1">
                                    <a:solidFill>
                                      <a:srgbClr val="0070C0"/>
                                    </a:solidFill>
                                    <a:latin typeface="Cambria Math"/>
                                  </a:rPr>
                                </m:ctrlPr>
                              </m:boxPr>
                              <m:e>
                                <m:argPr>
                                  <m:argSz m:val="-1"/>
                                </m:argPr>
                                <m:f>
                                  <m:fPr>
                                    <m:ctrlPr>
                                      <a:rPr lang="en-US" sz="1800" i="1">
                                        <a:solidFill>
                                          <a:srgbClr val="0070C0"/>
                                        </a:solidFill>
                                        <a:latin typeface="Cambria Math"/>
                                      </a:rPr>
                                    </m:ctrlPr>
                                  </m:fPr>
                                  <m:num>
                                    <m:r>
                                      <a:rPr lang="en-US" sz="1800" b="0" i="1" smtClean="0">
                                        <a:solidFill>
                                          <a:srgbClr val="0070C0"/>
                                        </a:solidFill>
                                        <a:latin typeface="Cambria Math"/>
                                      </a:rPr>
                                      <m:t>𝑘</m:t>
                                    </m:r>
                                  </m:num>
                                  <m:den>
                                    <m:r>
                                      <a:rPr lang="en-US" sz="1800" i="1">
                                        <a:solidFill>
                                          <a:srgbClr val="0070C0"/>
                                        </a:solidFill>
                                        <a:latin typeface="Cambria Math"/>
                                      </a:rPr>
                                      <m:t>𝑛</m:t>
                                    </m:r>
                                  </m:den>
                                </m:f>
                              </m:e>
                            </m:box>
                          </m:e>
                        </m:box>
                        <m:r>
                          <m:rPr>
                            <m:nor/>
                          </m:rPr>
                          <a:rPr lang="en-US" sz="1800" dirty="0">
                            <a:solidFill>
                              <a:srgbClr val="0070C0"/>
                            </a:solidFill>
                          </a:rPr>
                          <m:t> </m:t>
                        </m:r>
                        <m:r>
                          <a:rPr lang="en-US" sz="1800" i="1">
                            <a:solidFill>
                              <a:srgbClr val="0070C0"/>
                            </a:solidFill>
                            <a:latin typeface="Cambria Math"/>
                          </a:rPr>
                          <m:t>)</m:t>
                        </m:r>
                      </m:e>
                      <m:sup>
                        <m:r>
                          <a:rPr lang="en-US" sz="1800" i="1">
                            <a:solidFill>
                              <a:srgbClr val="0070C0"/>
                            </a:solidFill>
                            <a:latin typeface="Cambria Math"/>
                          </a:rPr>
                          <m:t>𝑚</m:t>
                        </m:r>
                      </m:sup>
                    </m:sSup>
                  </m:oMath>
                </a14:m>
                <a:endParaRPr lang="en-US" sz="1800" dirty="0" smtClean="0"/>
              </a:p>
              <a:p>
                <a:pPr marL="0" indent="0">
                  <a:buNone/>
                </a:pPr>
                <a:r>
                  <a:rPr lang="en-US" sz="1800" dirty="0"/>
                  <a:t> </a:t>
                </a:r>
                <a:r>
                  <a:rPr lang="en-US" sz="1800" dirty="0" smtClean="0"/>
                  <a:t>                              …</a:t>
                </a:r>
                <a:endParaRPr lang="en-US" sz="1800"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457200" y="1371600"/>
                <a:ext cx="8229600" cy="5333999"/>
              </a:xfrm>
              <a:blipFill rotWithShape="1">
                <a:blip r:embed="rId2"/>
                <a:stretch>
                  <a:fillRect l="-741" t="-2400" b="-16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10</a:t>
            </a:fld>
            <a:endParaRPr lang="en-US"/>
          </a:p>
        </p:txBody>
      </p:sp>
      <p:grpSp>
        <p:nvGrpSpPr>
          <p:cNvPr id="7" name="Group 6"/>
          <p:cNvGrpSpPr/>
          <p:nvPr/>
        </p:nvGrpSpPr>
        <p:grpSpPr>
          <a:xfrm>
            <a:off x="4495800" y="4114800"/>
            <a:ext cx="1439713" cy="2362200"/>
            <a:chOff x="4495800" y="4114800"/>
            <a:chExt cx="1439713" cy="2362200"/>
          </a:xfrm>
        </p:grpSpPr>
        <p:sp>
          <p:nvSpPr>
            <p:cNvPr id="2" name="Right Brace 1"/>
            <p:cNvSpPr/>
            <p:nvPr/>
          </p:nvSpPr>
          <p:spPr>
            <a:xfrm>
              <a:off x="4495800" y="4114800"/>
              <a:ext cx="460248" cy="23622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4953000" y="5105400"/>
                  <a:ext cx="9825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𝑝</m:t>
                        </m:r>
                        <m:r>
                          <a:rPr lang="en-US" b="0" i="1" smtClean="0">
                            <a:solidFill>
                              <a:srgbClr val="0070C0"/>
                            </a:solidFill>
                            <a:latin typeface="Cambria Math"/>
                          </a:rPr>
                          <m:t>(</m:t>
                        </m:r>
                        <m:r>
                          <a:rPr lang="en-US" b="0" i="1" smtClean="0">
                            <a:solidFill>
                              <a:srgbClr val="0070C0"/>
                            </a:solidFill>
                            <a:latin typeface="Cambria Math"/>
                          </a:rPr>
                          <m:t>𝑛</m:t>
                        </m:r>
                        <m:r>
                          <a:rPr lang="en-US" b="0" i="1" smtClean="0">
                            <a:solidFill>
                              <a:srgbClr val="0070C0"/>
                            </a:solidFill>
                            <a:latin typeface="Cambria Math"/>
                          </a:rPr>
                          <m:t>,</m:t>
                        </m:r>
                        <m:r>
                          <a:rPr lang="en-US" b="0" i="1" smtClean="0">
                            <a:solidFill>
                              <a:srgbClr val="0070C0"/>
                            </a:solidFill>
                            <a:latin typeface="Cambria Math"/>
                          </a:rPr>
                          <m:t>𝑚</m:t>
                        </m:r>
                        <m:r>
                          <a:rPr lang="en-US" b="0" i="1" smtClean="0">
                            <a:solidFill>
                              <a:srgbClr val="0070C0"/>
                            </a:solidFill>
                            <a:latin typeface="Cambria Math"/>
                          </a:rPr>
                          <m:t>)</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953000" y="5105400"/>
                  <a:ext cx="982513" cy="369332"/>
                </a:xfrm>
                <a:prstGeom prst="rect">
                  <a:avLst/>
                </a:prstGeom>
                <a:blipFill rotWithShape="1">
                  <a:blip r:embed="rId3"/>
                  <a:stretch>
                    <a:fillRect t="-8333" r="-7453" b="-25000"/>
                  </a:stretch>
                </a:blipFill>
              </p:spPr>
              <p:txBody>
                <a:bodyPr/>
                <a:lstStyle/>
                <a:p>
                  <a:r>
                    <a:rPr lang="en-US">
                      <a:noFill/>
                    </a:rPr>
                    <a:t> </a:t>
                  </a:r>
                </a:p>
              </p:txBody>
            </p:sp>
          </mc:Fallback>
        </mc:AlternateContent>
      </p:grpSp>
    </p:spTree>
    <p:extLst>
      <p:ext uri="{BB962C8B-B14F-4D97-AF65-F5344CB8AC3E}">
        <p14:creationId xmlns:p14="http://schemas.microsoft.com/office/powerpoint/2010/main" val="316468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fade">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1+#ppt_w/2"/>
                                          </p:val>
                                        </p:tav>
                                        <p:tav tm="100000">
                                          <p:val>
                                            <p:strVal val="#ppt_x"/>
                                          </p:val>
                                        </p:tav>
                                      </p:tavLst>
                                    </p:anim>
                                    <p:anim calcmode="lin" valueType="num">
                                      <p:cBhvr additive="base">
                                        <p:cTn id="7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solidFill>
                  <a:srgbClr val="002060"/>
                </a:solidFill>
              </a:rPr>
              <a:t>Balls into Bins</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pPr marL="0" indent="0">
                  <a:buNone/>
                </a:pPr>
                <a:endParaRPr lang="en-US" sz="2000" dirty="0" smtClean="0"/>
              </a:p>
              <a:p>
                <a:pPr marL="0" indent="0">
                  <a:buNone/>
                </a:pPr>
                <a:endParaRPr lang="en-US" sz="2000" b="1" dirty="0" smtClean="0">
                  <a:solidFill>
                    <a:srgbClr val="7030A0"/>
                  </a:solidFill>
                </a:endParaRPr>
              </a:p>
              <a:p>
                <a:pPr marL="0" indent="0">
                  <a:buNone/>
                </a:pPr>
                <a:endParaRPr lang="en-US" sz="2000" b="1" dirty="0">
                  <a:solidFill>
                    <a:srgbClr val="7030A0"/>
                  </a:solidFill>
                </a:endParaRPr>
              </a:p>
              <a:p>
                <a:pPr marL="0" indent="0">
                  <a:buNone/>
                </a:pPr>
                <a:endParaRPr lang="en-US" sz="2000" b="1" dirty="0" smtClean="0">
                  <a:solidFill>
                    <a:srgbClr val="7030A0"/>
                  </a:solidFill>
                </a:endParaRPr>
              </a:p>
              <a:p>
                <a:pPr marL="0" indent="0">
                  <a:buNone/>
                </a:pPr>
                <a:r>
                  <a:rPr lang="en-US" sz="2000" b="1" dirty="0" smtClean="0">
                    <a:solidFill>
                      <a:srgbClr val="7030A0"/>
                    </a:solidFill>
                  </a:rPr>
                  <a:t>Homework Exercise:</a:t>
                </a:r>
              </a:p>
              <a:p>
                <a:pPr marL="0" indent="0">
                  <a:buNone/>
                </a:pPr>
                <a:r>
                  <a:rPr lang="en-US" sz="2000" dirty="0" smtClean="0"/>
                  <a:t>What is the probability that there are </a:t>
                </a:r>
                <a:r>
                  <a:rPr lang="en-US" sz="2000" b="1" dirty="0" smtClean="0"/>
                  <a:t>exactly</a:t>
                </a:r>
                <a:r>
                  <a:rPr lang="en-US" sz="2000" dirty="0" smtClean="0"/>
                  <a:t> </a:t>
                </a:r>
                <a14:m>
                  <m:oMath xmlns:m="http://schemas.openxmlformats.org/officeDocument/2006/math">
                    <m:r>
                      <a:rPr lang="en-US" sz="2000" i="1">
                        <a:solidFill>
                          <a:srgbClr val="0070C0"/>
                        </a:solidFill>
                        <a:latin typeface="Cambria Math"/>
                      </a:rPr>
                      <m:t>𝑘</m:t>
                    </m:r>
                    <m:r>
                      <a:rPr lang="en-US" sz="2000" i="1">
                        <a:solidFill>
                          <a:srgbClr val="0070C0"/>
                        </a:solidFill>
                        <a:latin typeface="Cambria Math"/>
                      </a:rPr>
                      <m:t> </m:t>
                    </m:r>
                  </m:oMath>
                </a14:m>
                <a:r>
                  <a:rPr lang="en-US" sz="2000" dirty="0" smtClean="0"/>
                  <a:t>empty bins ?</a:t>
                </a:r>
              </a:p>
              <a:p>
                <a:pPr marL="0" indent="0">
                  <a:buNone/>
                </a:pPr>
                <a:r>
                  <a:rPr lang="en-US" sz="2000" b="1" dirty="0" smtClean="0">
                    <a:solidFill>
                      <a:srgbClr val="C00000"/>
                    </a:solidFill>
                  </a:rPr>
                  <a:t>Hint:  </a:t>
                </a:r>
                <a:r>
                  <a:rPr lang="en-US" sz="2000" dirty="0" smtClean="0"/>
                  <a:t>You will need to use </a:t>
                </a:r>
                <a14:m>
                  <m:oMath xmlns:m="http://schemas.openxmlformats.org/officeDocument/2006/math">
                    <m:r>
                      <a:rPr lang="en-US" sz="2000" i="1">
                        <a:solidFill>
                          <a:srgbClr val="0070C0"/>
                        </a:solidFill>
                        <a:latin typeface="Cambria Math"/>
                      </a:rPr>
                      <m:t>𝑝</m:t>
                    </m:r>
                    <m:r>
                      <a:rPr lang="en-US" sz="2000" i="1">
                        <a:solidFill>
                          <a:srgbClr val="0070C0"/>
                        </a:solidFill>
                        <a:latin typeface="Cambria Math"/>
                      </a:rPr>
                      <m:t>(</m:t>
                    </m:r>
                    <m:r>
                      <a:rPr lang="en-US" sz="2000" i="1">
                        <a:solidFill>
                          <a:srgbClr val="0070C0"/>
                        </a:solidFill>
                        <a:latin typeface="Cambria Math"/>
                      </a:rPr>
                      <m:t>𝑛</m:t>
                    </m:r>
                    <m:r>
                      <a:rPr lang="en-US" sz="2000" i="1">
                        <a:solidFill>
                          <a:srgbClr val="0070C0"/>
                        </a:solidFill>
                        <a:latin typeface="Cambria Math"/>
                      </a:rPr>
                      <m:t>,</m:t>
                    </m:r>
                    <m:r>
                      <a:rPr lang="en-US" sz="2000" i="1">
                        <a:solidFill>
                          <a:srgbClr val="0070C0"/>
                        </a:solidFill>
                        <a:latin typeface="Cambria Math"/>
                      </a:rPr>
                      <m:t>𝑚</m:t>
                    </m:r>
                    <m:r>
                      <a:rPr lang="en-US" sz="2000" i="1">
                        <a:solidFill>
                          <a:srgbClr val="0070C0"/>
                        </a:solidFill>
                        <a:latin typeface="Cambria Math"/>
                      </a:rPr>
                      <m:t>)</m:t>
                    </m:r>
                  </m:oMath>
                </a14:m>
                <a:r>
                  <a:rPr lang="en-US" sz="2000" dirty="0" smtClean="0"/>
                  <a:t> with suitable values of </a:t>
                </a:r>
                <a14:m>
                  <m:oMath xmlns:m="http://schemas.openxmlformats.org/officeDocument/2006/math">
                    <m:r>
                      <a:rPr lang="en-US" sz="2000" i="1">
                        <a:solidFill>
                          <a:srgbClr val="0070C0"/>
                        </a:solidFill>
                        <a:latin typeface="Cambria Math"/>
                      </a:rPr>
                      <m:t>𝑛</m:t>
                    </m:r>
                  </m:oMath>
                </a14:m>
                <a:r>
                  <a:rPr lang="en-US" sz="2000" dirty="0" smtClean="0"/>
                  <a:t>.</a:t>
                </a:r>
                <a:endParaRPr lang="en-US" sz="2000" b="1" dirty="0" smtClean="0">
                  <a:solidFill>
                    <a:srgbClr val="C00000"/>
                  </a:solidFill>
                </a:endParaRPr>
              </a:p>
              <a:p>
                <a:pPr marL="0" indent="0">
                  <a:buNone/>
                </a:pPr>
                <a:endParaRPr lang="en-US" sz="2000" dirty="0" smtClean="0"/>
              </a:p>
              <a:p>
                <a:pPr marL="0" indent="0">
                  <a:buNone/>
                </a:pPr>
                <a:endParaRPr lang="en-US" sz="2000" dirty="0" smtClean="0"/>
              </a:p>
              <a:p>
                <a:pPr marL="0" indent="0">
                  <a:buNone/>
                </a:pPr>
                <a:endParaRPr lang="en-US" sz="2000"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2"/>
                <a:stretch>
                  <a:fillRect l="-741" t="-6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11</a:t>
            </a:fld>
            <a:endParaRPr lang="en-US"/>
          </a:p>
        </p:txBody>
      </p:sp>
    </p:spTree>
    <p:extLst>
      <p:ext uri="{BB962C8B-B14F-4D97-AF65-F5344CB8AC3E}">
        <p14:creationId xmlns:p14="http://schemas.microsoft.com/office/powerpoint/2010/main" val="162038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09800"/>
            <a:ext cx="8229600" cy="1362075"/>
          </a:xfrm>
        </p:spPr>
        <p:txBody>
          <a:bodyPr/>
          <a:lstStyle/>
          <a:p>
            <a:pPr algn="ctr"/>
            <a:r>
              <a:rPr lang="en-US" sz="3200" dirty="0" smtClean="0"/>
              <a:t>Randomized Quick sort</a:t>
            </a:r>
            <a:br>
              <a:rPr lang="en-US" sz="3200" dirty="0" smtClean="0"/>
            </a:br>
            <a:r>
              <a:rPr lang="en-US" sz="2000" dirty="0" smtClean="0">
                <a:solidFill>
                  <a:srgbClr val="C00000"/>
                </a:solidFill>
              </a:rPr>
              <a:t/>
            </a:r>
            <a:br>
              <a:rPr lang="en-US" sz="2000" dirty="0" smtClean="0">
                <a:solidFill>
                  <a:srgbClr val="C00000"/>
                </a:solidFill>
              </a:rPr>
            </a:br>
            <a:r>
              <a:rPr lang="en-US" sz="2000" dirty="0" smtClean="0">
                <a:solidFill>
                  <a:srgbClr val="C00000"/>
                </a:solidFill>
              </a:rPr>
              <a:t>What is probability of two specific elements getting compared ?</a:t>
            </a:r>
            <a:endParaRPr lang="en-US" sz="3200" dirty="0">
              <a:solidFill>
                <a:srgbClr val="C00000"/>
              </a:solidFill>
            </a:endParaRPr>
          </a:p>
        </p:txBody>
      </p:sp>
      <p:sp>
        <p:nvSpPr>
          <p:cNvPr id="6" name="Text Placeholder 5"/>
          <p:cNvSpPr>
            <a:spLocks noGrp="1"/>
          </p:cNvSpPr>
          <p:nvPr>
            <p:ph type="body" idx="1"/>
          </p:nvPr>
        </p:nvSpPr>
        <p:spPr>
          <a:xfrm>
            <a:off x="722313" y="3376613"/>
            <a:ext cx="7772400" cy="1500187"/>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147D3F34-CCFE-4664-990B-25D48250FF76}" type="slidenum">
              <a:rPr lang="en-US" smtClean="0"/>
              <a:pPr>
                <a:defRPr/>
              </a:pPr>
              <a:t>12</a:t>
            </a:fld>
            <a:endParaRPr lang="en-US"/>
          </a:p>
        </p:txBody>
      </p:sp>
    </p:spTree>
    <p:extLst>
      <p:ext uri="{BB962C8B-B14F-4D97-AF65-F5344CB8AC3E}">
        <p14:creationId xmlns:p14="http://schemas.microsoft.com/office/powerpoint/2010/main" val="147303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b="1" dirty="0" smtClean="0">
                <a:solidFill>
                  <a:srgbClr val="00B050"/>
                </a:solidFill>
              </a:rPr>
              <a:t>Randomized Quick Sort</a:t>
            </a:r>
            <a:endParaRPr lang="en-US" sz="3600" dirty="0">
              <a:solidFill>
                <a:srgbClr val="00B05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382000" cy="4953000"/>
              </a:xfrm>
            </p:spPr>
            <p:txBody>
              <a:bodyPr/>
              <a:lstStyle/>
              <a:p>
                <a:pPr marL="0" indent="0">
                  <a:buNone/>
                </a:pPr>
                <a:r>
                  <a:rPr lang="en-US" sz="2000" b="1" dirty="0" smtClean="0">
                    <a:solidFill>
                      <a:srgbClr val="7030A0"/>
                    </a:solidFill>
                  </a:rPr>
                  <a:t>Input: </a:t>
                </a:r>
                <a14:m>
                  <m:oMath xmlns:m="http://schemas.openxmlformats.org/officeDocument/2006/math">
                    <m:r>
                      <a:rPr lang="en-US" sz="2000" b="1" i="1">
                        <a:solidFill>
                          <a:srgbClr val="0070C0"/>
                        </a:solidFill>
                        <a:latin typeface="Cambria Math"/>
                      </a:rPr>
                      <m:t>𝑨</m:t>
                    </m:r>
                  </m:oMath>
                </a14:m>
                <a:r>
                  <a:rPr lang="en-US" sz="1800" dirty="0" smtClean="0"/>
                  <a:t>[0..n-1]</a:t>
                </a:r>
              </a:p>
              <a:p>
                <a:pPr marL="0" indent="0">
                  <a:buNone/>
                </a:pPr>
                <a:r>
                  <a:rPr lang="en-US" sz="2000" b="1" dirty="0" err="1" smtClean="0">
                    <a:solidFill>
                      <a:srgbClr val="00B050"/>
                    </a:solidFill>
                  </a:rPr>
                  <a:t>RandomizedQuickSort</a:t>
                </a:r>
                <a:r>
                  <a:rPr lang="en-US" sz="2000" b="1" dirty="0" smtClean="0"/>
                  <a:t>(</a:t>
                </a:r>
                <a14:m>
                  <m:oMath xmlns:m="http://schemas.openxmlformats.org/officeDocument/2006/math">
                    <m:r>
                      <a:rPr lang="en-US" sz="2000" b="1" i="1" smtClean="0">
                        <a:solidFill>
                          <a:srgbClr val="0070C0"/>
                        </a:solidFill>
                        <a:latin typeface="Cambria Math"/>
                      </a:rPr>
                      <m:t>𝑨</m:t>
                    </m:r>
                  </m:oMath>
                </a14:m>
                <a:r>
                  <a:rPr lang="en-US" sz="2000" b="1" dirty="0">
                    <a:sym typeface="Wingdings" pitchFamily="2" charset="2"/>
                  </a:rPr>
                  <a:t>,</a:t>
                </a:r>
                <a14:m>
                  <m:oMath xmlns:m="http://schemas.openxmlformats.org/officeDocument/2006/math">
                    <m:r>
                      <a:rPr lang="en-US" sz="2000" b="1" i="1" smtClean="0">
                        <a:solidFill>
                          <a:srgbClr val="0070C0"/>
                        </a:solidFill>
                        <a:latin typeface="Cambria Math"/>
                      </a:rPr>
                      <m:t> </m:t>
                    </m:r>
                    <m:r>
                      <a:rPr lang="en-US" sz="2000" b="1" i="1" smtClean="0">
                        <a:solidFill>
                          <a:srgbClr val="0070C0"/>
                        </a:solidFill>
                        <a:latin typeface="Cambria Math"/>
                      </a:rPr>
                      <m:t>𝒍</m:t>
                    </m:r>
                  </m:oMath>
                </a14:m>
                <a:r>
                  <a:rPr lang="en-US" sz="2000" b="1" dirty="0" smtClean="0"/>
                  <a:t>,</a:t>
                </a:r>
                <a:r>
                  <a:rPr lang="en-US" sz="2000" b="1" dirty="0">
                    <a:solidFill>
                      <a:srgbClr val="0070C0"/>
                    </a:solidFill>
                  </a:rPr>
                  <a:t> </a:t>
                </a:r>
                <a14:m>
                  <m:oMath xmlns:m="http://schemas.openxmlformats.org/officeDocument/2006/math">
                    <m:r>
                      <a:rPr lang="en-US" sz="2000" b="1" i="1" smtClean="0">
                        <a:solidFill>
                          <a:srgbClr val="0070C0"/>
                        </a:solidFill>
                        <a:latin typeface="Cambria Math"/>
                      </a:rPr>
                      <m:t>𝒓</m:t>
                    </m:r>
                  </m:oMath>
                </a14:m>
                <a:r>
                  <a:rPr lang="en-US" sz="2000" b="1" dirty="0" smtClean="0"/>
                  <a:t>)                                   //</a:t>
                </a:r>
                <a:r>
                  <a:rPr lang="en-US" sz="2000" dirty="0" smtClean="0"/>
                  <a:t>For the first call,</a:t>
                </a:r>
                <a:r>
                  <a:rPr lang="en-US" sz="2000" b="1" dirty="0">
                    <a:solidFill>
                      <a:srgbClr val="0070C0"/>
                    </a:solidFill>
                  </a:rPr>
                  <a:t> </a:t>
                </a:r>
                <a14:m>
                  <m:oMath xmlns:m="http://schemas.openxmlformats.org/officeDocument/2006/math">
                    <m:r>
                      <a:rPr lang="en-US" sz="2000" b="1" i="1">
                        <a:solidFill>
                          <a:srgbClr val="0070C0"/>
                        </a:solidFill>
                        <a:latin typeface="Cambria Math"/>
                      </a:rPr>
                      <m:t>𝒍</m:t>
                    </m:r>
                  </m:oMath>
                </a14:m>
                <a:r>
                  <a:rPr lang="en-US" sz="2000" dirty="0" smtClean="0"/>
                  <a:t> =</a:t>
                </a:r>
                <a:r>
                  <a:rPr lang="en-US" sz="2000" dirty="0" smtClean="0">
                    <a:solidFill>
                      <a:srgbClr val="0070C0"/>
                    </a:solidFill>
                  </a:rPr>
                  <a:t>0</a:t>
                </a:r>
                <a:r>
                  <a:rPr lang="en-US" sz="2000" dirty="0" smtClean="0"/>
                  <a:t>, </a:t>
                </a:r>
                <a14:m>
                  <m:oMath xmlns:m="http://schemas.openxmlformats.org/officeDocument/2006/math">
                    <m:r>
                      <a:rPr lang="en-US" sz="2000" b="1" i="1" smtClean="0">
                        <a:solidFill>
                          <a:srgbClr val="0070C0"/>
                        </a:solidFill>
                        <a:latin typeface="Cambria Math"/>
                      </a:rPr>
                      <m:t>𝒓</m:t>
                    </m:r>
                  </m:oMath>
                </a14:m>
                <a:r>
                  <a:rPr lang="en-US" sz="2000" dirty="0" smtClean="0"/>
                  <a:t>=</a:t>
                </a:r>
                <a:r>
                  <a:rPr lang="en-US" sz="2000" dirty="0" smtClean="0">
                    <a:solidFill>
                      <a:srgbClr val="0070C0"/>
                    </a:solidFill>
                  </a:rPr>
                  <a:t>n-1</a:t>
                </a:r>
                <a:endParaRPr lang="en-US" sz="2000" b="1" dirty="0">
                  <a:solidFill>
                    <a:srgbClr val="0070C0"/>
                  </a:solidFill>
                </a:endParaRPr>
              </a:p>
              <a:p>
                <a:pPr marL="0" indent="0">
                  <a:buNone/>
                </a:pPr>
                <a:r>
                  <a:rPr lang="en-US" sz="2000" b="1" dirty="0"/>
                  <a:t>{        </a:t>
                </a:r>
                <a:r>
                  <a:rPr lang="en-US" sz="2000" b="1" dirty="0" smtClean="0"/>
                  <a:t>If (</a:t>
                </a:r>
                <a14:m>
                  <m:oMath xmlns:m="http://schemas.openxmlformats.org/officeDocument/2006/math">
                    <m:r>
                      <a:rPr lang="en-US" sz="2000" b="1" i="1">
                        <a:solidFill>
                          <a:srgbClr val="0070C0"/>
                        </a:solidFill>
                        <a:latin typeface="Cambria Math"/>
                      </a:rPr>
                      <m:t>𝒍</m:t>
                    </m:r>
                  </m:oMath>
                </a14:m>
                <a:r>
                  <a:rPr lang="en-US" sz="2000" b="1" dirty="0" smtClean="0"/>
                  <a:t> &lt;</a:t>
                </a:r>
                <a:r>
                  <a:rPr lang="en-US" sz="2000" b="1" dirty="0" smtClean="0">
                    <a:solidFill>
                      <a:srgbClr val="0070C0"/>
                    </a:solidFill>
                  </a:rPr>
                  <a:t> </a:t>
                </a:r>
                <a14:m>
                  <m:oMath xmlns:m="http://schemas.openxmlformats.org/officeDocument/2006/math">
                    <m:r>
                      <a:rPr lang="en-US" sz="2000" b="1" i="1">
                        <a:solidFill>
                          <a:srgbClr val="0070C0"/>
                        </a:solidFill>
                        <a:latin typeface="Cambria Math"/>
                      </a:rPr>
                      <m:t>𝒓</m:t>
                    </m:r>
                  </m:oMath>
                </a14:m>
                <a:r>
                  <a:rPr lang="en-US" sz="2000" b="1" dirty="0" smtClean="0"/>
                  <a:t>)</a:t>
                </a:r>
              </a:p>
              <a:p>
                <a:pPr marL="0" indent="0">
                  <a:buNone/>
                </a:pPr>
                <a:r>
                  <a:rPr lang="en-US" sz="2000" b="1" dirty="0"/>
                  <a:t> </a:t>
                </a:r>
                <a:r>
                  <a:rPr lang="en-US" sz="2000" b="1" dirty="0" smtClean="0"/>
                  <a:t>                        </a:t>
                </a:r>
                <a14:m>
                  <m:oMath xmlns:m="http://schemas.openxmlformats.org/officeDocument/2006/math">
                    <m:r>
                      <a:rPr lang="en-US" sz="2000" b="1" i="1" smtClean="0">
                        <a:solidFill>
                          <a:srgbClr val="0070C0"/>
                        </a:solidFill>
                        <a:latin typeface="Cambria Math"/>
                      </a:rPr>
                      <m:t>𝒙</m:t>
                    </m:r>
                  </m:oMath>
                </a14:m>
                <a:r>
                  <a:rPr lang="en-US" sz="2000" b="1" dirty="0">
                    <a:sym typeface="Wingdings" pitchFamily="2" charset="2"/>
                  </a:rPr>
                  <a:t> an element selected </a:t>
                </a:r>
                <a:r>
                  <a:rPr lang="en-US" sz="2000" b="1" dirty="0">
                    <a:solidFill>
                      <a:srgbClr val="C00000"/>
                    </a:solidFill>
                    <a:sym typeface="Wingdings" pitchFamily="2" charset="2"/>
                  </a:rPr>
                  <a:t>randomly </a:t>
                </a:r>
                <a:r>
                  <a:rPr lang="en-US" sz="2000" b="1" dirty="0">
                    <a:sym typeface="Wingdings" pitchFamily="2" charset="2"/>
                  </a:rPr>
                  <a:t>uniformly from </a:t>
                </a:r>
                <a14:m>
                  <m:oMath xmlns:m="http://schemas.openxmlformats.org/officeDocument/2006/math">
                    <m:r>
                      <a:rPr lang="en-US" sz="2000" b="1" i="1">
                        <a:solidFill>
                          <a:srgbClr val="0070C0"/>
                        </a:solidFill>
                        <a:latin typeface="Cambria Math"/>
                      </a:rPr>
                      <m:t>𝑨</m:t>
                    </m:r>
                  </m:oMath>
                </a14:m>
                <a:r>
                  <a:rPr lang="en-US" sz="2000" b="1" dirty="0">
                    <a:sym typeface="Wingdings" pitchFamily="2" charset="2"/>
                  </a:rPr>
                  <a:t>[</a:t>
                </a:r>
                <a14:m>
                  <m:oMath xmlns:m="http://schemas.openxmlformats.org/officeDocument/2006/math">
                    <m:r>
                      <a:rPr lang="en-US" sz="2000" b="1" i="1">
                        <a:solidFill>
                          <a:srgbClr val="0070C0"/>
                        </a:solidFill>
                        <a:latin typeface="Cambria Math"/>
                      </a:rPr>
                      <m:t>𝒍</m:t>
                    </m:r>
                  </m:oMath>
                </a14:m>
                <a:r>
                  <a:rPr lang="en-US" sz="2000" b="1" dirty="0">
                    <a:sym typeface="Wingdings" pitchFamily="2" charset="2"/>
                  </a:rPr>
                  <a:t>..</a:t>
                </a:r>
                <a14:m>
                  <m:oMath xmlns:m="http://schemas.openxmlformats.org/officeDocument/2006/math">
                    <m:r>
                      <a:rPr lang="en-US" sz="2000" b="1" i="1">
                        <a:solidFill>
                          <a:srgbClr val="0070C0"/>
                        </a:solidFill>
                        <a:latin typeface="Cambria Math"/>
                      </a:rPr>
                      <m:t>𝒓</m:t>
                    </m:r>
                  </m:oMath>
                </a14:m>
                <a:r>
                  <a:rPr lang="en-US" sz="2000" b="1" dirty="0">
                    <a:sym typeface="Wingdings" pitchFamily="2" charset="2"/>
                  </a:rPr>
                  <a:t>];</a:t>
                </a:r>
                <a:endParaRPr lang="en-US" sz="2000" dirty="0"/>
              </a:p>
              <a:p>
                <a:pPr marL="0" indent="0">
                  <a:buNone/>
                </a:pPr>
                <a14:m>
                  <m:oMath xmlns:m="http://schemas.openxmlformats.org/officeDocument/2006/math">
                    <m:r>
                      <a:rPr lang="en-US" sz="2000" b="1" i="1" smtClean="0">
                        <a:solidFill>
                          <a:srgbClr val="0070C0"/>
                        </a:solidFill>
                        <a:latin typeface="Cambria Math"/>
                      </a:rPr>
                      <m:t>                         </m:t>
                    </m:r>
                    <m:r>
                      <a:rPr lang="en-US" sz="2000" b="1" i="1" smtClean="0">
                        <a:solidFill>
                          <a:srgbClr val="0070C0"/>
                        </a:solidFill>
                        <a:latin typeface="Cambria Math"/>
                      </a:rPr>
                      <m:t>𝒊</m:t>
                    </m:r>
                  </m:oMath>
                </a14:m>
                <a:r>
                  <a:rPr lang="en-US" sz="2000" b="1" dirty="0">
                    <a:sym typeface="Wingdings" pitchFamily="2" charset="2"/>
                  </a:rPr>
                  <a:t> </a:t>
                </a:r>
                <a:r>
                  <a:rPr lang="en-US" sz="2000" b="1" dirty="0">
                    <a:solidFill>
                      <a:srgbClr val="7030A0"/>
                    </a:solidFill>
                    <a:sym typeface="Wingdings" pitchFamily="2" charset="2"/>
                  </a:rPr>
                  <a:t>Partition</a:t>
                </a:r>
                <a:r>
                  <a:rPr lang="en-US" sz="2000" b="1" dirty="0">
                    <a:sym typeface="Wingdings" pitchFamily="2" charset="2"/>
                  </a:rPr>
                  <a:t>(</a:t>
                </a:r>
                <a14:m>
                  <m:oMath xmlns:m="http://schemas.openxmlformats.org/officeDocument/2006/math">
                    <m:r>
                      <a:rPr lang="en-US" sz="2000" b="1" i="1" smtClean="0">
                        <a:solidFill>
                          <a:srgbClr val="0070C0"/>
                        </a:solidFill>
                        <a:latin typeface="Cambria Math"/>
                      </a:rPr>
                      <m:t>𝑨</m:t>
                    </m:r>
                  </m:oMath>
                </a14:m>
                <a:r>
                  <a:rPr lang="en-US" sz="2000" b="1" dirty="0">
                    <a:sym typeface="Wingdings" pitchFamily="2" charset="2"/>
                  </a:rPr>
                  <a:t>,</a:t>
                </a:r>
                <a14:m>
                  <m:oMath xmlns:m="http://schemas.openxmlformats.org/officeDocument/2006/math">
                    <m:r>
                      <a:rPr lang="en-US" sz="2000" b="1" i="1" smtClean="0">
                        <a:solidFill>
                          <a:srgbClr val="0070C0"/>
                        </a:solidFill>
                        <a:latin typeface="Cambria Math"/>
                      </a:rPr>
                      <m:t>𝒍</m:t>
                    </m:r>
                  </m:oMath>
                </a14:m>
                <a:r>
                  <a:rPr lang="en-US" sz="2000" b="1" dirty="0" smtClean="0">
                    <a:sym typeface="Wingdings" pitchFamily="2" charset="2"/>
                  </a:rPr>
                  <a:t>,</a:t>
                </a:r>
                <a14:m>
                  <m:oMath xmlns:m="http://schemas.openxmlformats.org/officeDocument/2006/math">
                    <m:r>
                      <a:rPr lang="en-US" sz="2000" b="1" i="1">
                        <a:solidFill>
                          <a:srgbClr val="0070C0"/>
                        </a:solidFill>
                        <a:latin typeface="Cambria Math"/>
                      </a:rPr>
                      <m:t>𝒓</m:t>
                    </m:r>
                  </m:oMath>
                </a14:m>
                <a:r>
                  <a:rPr lang="en-US" sz="2000" b="1" dirty="0" smtClean="0">
                    <a:sym typeface="Wingdings" pitchFamily="2" charset="2"/>
                  </a:rPr>
                  <a:t>,</a:t>
                </a:r>
                <a:r>
                  <a:rPr lang="en-US" sz="2000" b="1" i="1" dirty="0" smtClean="0">
                    <a:solidFill>
                      <a:srgbClr val="0070C0"/>
                    </a:solidFill>
                    <a:sym typeface="Wingdings" pitchFamily="2" charset="2"/>
                  </a:rPr>
                  <a:t>x</a:t>
                </a:r>
                <a:r>
                  <a:rPr lang="en-US" sz="2000" b="1" dirty="0" smtClean="0">
                    <a:sym typeface="Wingdings" pitchFamily="2" charset="2"/>
                  </a:rPr>
                  <a:t>);</a:t>
                </a:r>
                <a:r>
                  <a:rPr lang="en-US" sz="2000" b="1" dirty="0" smtClean="0"/>
                  <a:t> </a:t>
                </a:r>
                <a:endParaRPr lang="en-US" sz="2000" b="1" dirty="0"/>
              </a:p>
              <a:p>
                <a:pPr marL="0" indent="0">
                  <a:buNone/>
                </a:pPr>
                <a:r>
                  <a:rPr lang="en-US" sz="2000" dirty="0" smtClean="0"/>
                  <a:t>                         </a:t>
                </a:r>
                <a:r>
                  <a:rPr lang="en-US" sz="2000" b="1" dirty="0" err="1" smtClean="0">
                    <a:solidFill>
                      <a:srgbClr val="00B050"/>
                    </a:solidFill>
                  </a:rPr>
                  <a:t>RandomizedQuickSort</a:t>
                </a:r>
                <a:r>
                  <a:rPr lang="en-US" sz="2000" b="1" dirty="0" smtClean="0"/>
                  <a:t>(</a:t>
                </a:r>
                <a14:m>
                  <m:oMath xmlns:m="http://schemas.openxmlformats.org/officeDocument/2006/math">
                    <m:r>
                      <a:rPr lang="en-US" sz="2000" b="1" i="1">
                        <a:solidFill>
                          <a:srgbClr val="0070C0"/>
                        </a:solidFill>
                        <a:latin typeface="Cambria Math"/>
                      </a:rPr>
                      <m:t>𝑨</m:t>
                    </m:r>
                  </m:oMath>
                </a14:m>
                <a:r>
                  <a:rPr lang="en-US" sz="2000" b="1" dirty="0">
                    <a:sym typeface="Wingdings" pitchFamily="2" charset="2"/>
                  </a:rPr>
                  <a:t>,</a:t>
                </a:r>
                <a14:m>
                  <m:oMath xmlns:m="http://schemas.openxmlformats.org/officeDocument/2006/math">
                    <m:r>
                      <a:rPr lang="en-US" sz="2000" b="1" i="1">
                        <a:solidFill>
                          <a:srgbClr val="0070C0"/>
                        </a:solidFill>
                        <a:latin typeface="Cambria Math"/>
                      </a:rPr>
                      <m:t> </m:t>
                    </m:r>
                    <m:r>
                      <a:rPr lang="en-US" sz="2000" b="1" i="1">
                        <a:solidFill>
                          <a:srgbClr val="0070C0"/>
                        </a:solidFill>
                        <a:latin typeface="Cambria Math"/>
                      </a:rPr>
                      <m:t>𝒍</m:t>
                    </m:r>
                  </m:oMath>
                </a14:m>
                <a:r>
                  <a:rPr lang="en-US" sz="2000" b="1" dirty="0"/>
                  <a:t>,</a:t>
                </a:r>
                <a:r>
                  <a:rPr lang="en-US" sz="2000" b="1" dirty="0">
                    <a:solidFill>
                      <a:srgbClr val="0070C0"/>
                    </a:solidFill>
                  </a:rPr>
                  <a:t> </a:t>
                </a:r>
                <a14:m>
                  <m:oMath xmlns:m="http://schemas.openxmlformats.org/officeDocument/2006/math">
                    <m:r>
                      <a:rPr lang="en-US" sz="2000" b="1" i="1" smtClean="0">
                        <a:solidFill>
                          <a:srgbClr val="0070C0"/>
                        </a:solidFill>
                        <a:latin typeface="Cambria Math"/>
                      </a:rPr>
                      <m:t>𝒊</m:t>
                    </m:r>
                    <m:r>
                      <a:rPr lang="en-US" sz="2000" b="1" i="1" smtClean="0">
                        <a:solidFill>
                          <a:srgbClr val="0070C0"/>
                        </a:solidFill>
                        <a:latin typeface="Cambria Math"/>
                      </a:rPr>
                      <m:t>−</m:t>
                    </m:r>
                    <m:r>
                      <a:rPr lang="en-US" sz="2000" b="1" i="1" smtClean="0">
                        <a:solidFill>
                          <a:srgbClr val="0070C0"/>
                        </a:solidFill>
                        <a:latin typeface="Cambria Math"/>
                      </a:rPr>
                      <m:t>𝟏</m:t>
                    </m:r>
                  </m:oMath>
                </a14:m>
                <a:r>
                  <a:rPr lang="en-US" sz="2000" b="1" dirty="0" smtClean="0"/>
                  <a:t>);</a:t>
                </a:r>
              </a:p>
              <a:p>
                <a:pPr marL="0" indent="0">
                  <a:buNone/>
                </a:pPr>
                <a:r>
                  <a:rPr lang="en-US" sz="2000" b="1" dirty="0" smtClean="0"/>
                  <a:t>                         </a:t>
                </a:r>
                <a:r>
                  <a:rPr lang="en-US" sz="2000" b="1" dirty="0" err="1" smtClean="0">
                    <a:solidFill>
                      <a:srgbClr val="00B050"/>
                    </a:solidFill>
                  </a:rPr>
                  <a:t>RandomizedQuickSort</a:t>
                </a:r>
                <a:r>
                  <a:rPr lang="en-US" sz="2000" b="1" dirty="0" smtClean="0"/>
                  <a:t>(</a:t>
                </a:r>
                <a14:m>
                  <m:oMath xmlns:m="http://schemas.openxmlformats.org/officeDocument/2006/math">
                    <m:r>
                      <a:rPr lang="en-US" sz="2000" b="1" i="1">
                        <a:solidFill>
                          <a:srgbClr val="0070C0"/>
                        </a:solidFill>
                        <a:latin typeface="Cambria Math"/>
                      </a:rPr>
                      <m:t>𝑨</m:t>
                    </m:r>
                  </m:oMath>
                </a14:m>
                <a:r>
                  <a:rPr lang="en-US" sz="2000" b="1" dirty="0">
                    <a:sym typeface="Wingdings" pitchFamily="2" charset="2"/>
                  </a:rPr>
                  <a:t>,</a:t>
                </a:r>
                <a14:m>
                  <m:oMath xmlns:m="http://schemas.openxmlformats.org/officeDocument/2006/math">
                    <m:r>
                      <a:rPr lang="en-US" sz="2000" b="1" i="1">
                        <a:solidFill>
                          <a:srgbClr val="0070C0"/>
                        </a:solidFill>
                        <a:latin typeface="Cambria Math"/>
                      </a:rPr>
                      <m:t> </m:t>
                    </m:r>
                    <m:r>
                      <a:rPr lang="en-US" sz="2000" b="1" i="1">
                        <a:solidFill>
                          <a:srgbClr val="0070C0"/>
                        </a:solidFill>
                        <a:latin typeface="Cambria Math"/>
                      </a:rPr>
                      <m:t>𝒊</m:t>
                    </m:r>
                    <m:r>
                      <a:rPr lang="en-US" sz="2000" b="1" i="1" smtClean="0">
                        <a:solidFill>
                          <a:srgbClr val="0070C0"/>
                        </a:solidFill>
                        <a:latin typeface="Cambria Math"/>
                      </a:rPr>
                      <m:t>+</m:t>
                    </m:r>
                    <m:r>
                      <a:rPr lang="en-US" sz="2000" b="1" i="1">
                        <a:solidFill>
                          <a:srgbClr val="0070C0"/>
                        </a:solidFill>
                        <a:latin typeface="Cambria Math"/>
                      </a:rPr>
                      <m:t>𝟏</m:t>
                    </m:r>
                  </m:oMath>
                </a14:m>
                <a:r>
                  <a:rPr lang="en-US" sz="2000" b="1" dirty="0" smtClean="0"/>
                  <a:t>,</a:t>
                </a:r>
                <a:r>
                  <a:rPr lang="en-US" sz="2000" b="1" dirty="0">
                    <a:solidFill>
                      <a:srgbClr val="0070C0"/>
                    </a:solidFill>
                  </a:rPr>
                  <a:t> </a:t>
                </a:r>
                <a14:m>
                  <m:oMath xmlns:m="http://schemas.openxmlformats.org/officeDocument/2006/math">
                    <m:r>
                      <a:rPr lang="en-US" sz="2000" b="1" i="1">
                        <a:solidFill>
                          <a:srgbClr val="0070C0"/>
                        </a:solidFill>
                        <a:latin typeface="Cambria Math"/>
                      </a:rPr>
                      <m:t>𝒓</m:t>
                    </m:r>
                  </m:oMath>
                </a14:m>
                <a:r>
                  <a:rPr lang="en-US" sz="2000" b="1" dirty="0" smtClean="0"/>
                  <a:t>)</a:t>
                </a:r>
                <a:endParaRPr lang="en-US" sz="2000" dirty="0" smtClean="0"/>
              </a:p>
              <a:p>
                <a:pPr marL="0" indent="0">
                  <a:buNone/>
                </a:pPr>
                <a:r>
                  <a:rPr lang="en-US" sz="2000" b="1" dirty="0" smtClean="0"/>
                  <a:t>}</a:t>
                </a:r>
              </a:p>
              <a:p>
                <a:pPr marL="0" indent="0">
                  <a:buNone/>
                </a:pPr>
                <a:endParaRPr lang="en-US" sz="2000" b="1" dirty="0" smtClean="0">
                  <a:solidFill>
                    <a:srgbClr val="002060"/>
                  </a:solidFill>
                  <a:sym typeface="Wingdings" pitchFamily="2" charset="2"/>
                </a:endParaRPr>
              </a:p>
              <a:p>
                <a:pPr marL="0" indent="0">
                  <a:buNone/>
                </a:pPr>
                <a:r>
                  <a:rPr lang="en-US" sz="2000" b="1" dirty="0" smtClean="0">
                    <a:solidFill>
                      <a:srgbClr val="002060"/>
                    </a:solidFill>
                    <a:sym typeface="Wingdings" pitchFamily="2" charset="2"/>
                  </a:rPr>
                  <a:t>Assumption :</a:t>
                </a:r>
                <a:r>
                  <a:rPr lang="en-US" sz="2000" dirty="0" smtClean="0">
                    <a:solidFill>
                      <a:srgbClr val="002060"/>
                    </a:solidFill>
                    <a:sym typeface="Wingdings" pitchFamily="2" charset="2"/>
                  </a:rPr>
                  <a:t> All elements are distinct (if not, break the ties arbitrarily)</a:t>
                </a:r>
                <a:endParaRPr lang="en-US" sz="2000" b="1" dirty="0" smtClean="0">
                  <a:solidFill>
                    <a:srgbClr val="002060"/>
                  </a:solidFill>
                  <a:sym typeface="Wingdings" pitchFamily="2" charset="2"/>
                </a:endParaRPr>
              </a:p>
              <a:p>
                <a:pPr marL="0" indent="0">
                  <a:buNone/>
                </a:pPr>
                <a:r>
                  <a:rPr lang="en-US" sz="2000" b="1" dirty="0" smtClean="0">
                    <a:solidFill>
                      <a:srgbClr val="002060"/>
                    </a:solidFill>
                    <a:sym typeface="Wingdings" pitchFamily="2" charset="2"/>
                  </a:rPr>
                  <a:t>Notation</a:t>
                </a:r>
                <a:r>
                  <a:rPr lang="en-US" sz="2000" dirty="0" smtClean="0">
                    <a:sym typeface="Wingdings" pitchFamily="2" charset="2"/>
                  </a:rPr>
                  <a:t>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𝑖</m:t>
                        </m:r>
                      </m:sub>
                    </m:sSub>
                  </m:oMath>
                </a14:m>
                <a:r>
                  <a:rPr lang="en-US" sz="2000" dirty="0" smtClean="0">
                    <a:sym typeface="Wingdings" pitchFamily="2" charset="2"/>
                  </a:rPr>
                  <a:t> : </a:t>
                </a:r>
                <a14:m>
                  <m:oMath xmlns:m="http://schemas.openxmlformats.org/officeDocument/2006/math">
                    <m:r>
                      <a:rPr lang="en-US" sz="2000" i="1">
                        <a:solidFill>
                          <a:srgbClr val="0070C0"/>
                        </a:solidFill>
                        <a:latin typeface="Cambria Math"/>
                      </a:rPr>
                      <m:t>𝑖</m:t>
                    </m:r>
                  </m:oMath>
                </a14:m>
                <a:r>
                  <a:rPr lang="en-US" sz="2000" dirty="0" err="1" smtClean="0">
                    <a:sym typeface="Wingdings" pitchFamily="2" charset="2"/>
                  </a:rPr>
                  <a:t>th</a:t>
                </a:r>
                <a:r>
                  <a:rPr lang="en-US" sz="2000" dirty="0" smtClean="0">
                    <a:sym typeface="Wingdings" pitchFamily="2" charset="2"/>
                  </a:rPr>
                  <a:t> smallest element of array </a:t>
                </a:r>
                <a14:m>
                  <m:oMath xmlns:m="http://schemas.openxmlformats.org/officeDocument/2006/math">
                    <m:r>
                      <a:rPr lang="en-US" sz="2000" b="1" i="1">
                        <a:solidFill>
                          <a:srgbClr val="0070C0"/>
                        </a:solidFill>
                        <a:latin typeface="Cambria Math"/>
                      </a:rPr>
                      <m:t>𝑨</m:t>
                    </m:r>
                  </m:oMath>
                </a14:m>
                <a:r>
                  <a:rPr lang="en-US" sz="2000" dirty="0" smtClean="0">
                    <a:sym typeface="Wingdings" pitchFamily="2" charset="2"/>
                  </a:rPr>
                  <a:t>.</a:t>
                </a:r>
              </a:p>
              <a:p>
                <a:pPr marL="0" indent="0">
                  <a:buNone/>
                </a:pPr>
                <a:r>
                  <a:rPr lang="en-US" sz="2000" b="1" dirty="0" smtClean="0">
                    <a:solidFill>
                      <a:srgbClr val="C00000"/>
                    </a:solidFill>
                  </a:rPr>
                  <a:t>Question: </a:t>
                </a:r>
                <a:r>
                  <a:rPr lang="en-US" sz="2000" dirty="0"/>
                  <a:t>What is the probability that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𝑖</m:t>
                        </m:r>
                      </m:sub>
                    </m:sSub>
                    <m:r>
                      <a:rPr lang="en-US" sz="2000" i="1">
                        <a:solidFill>
                          <a:srgbClr val="0070C0"/>
                        </a:solidFill>
                        <a:latin typeface="Cambria Math"/>
                      </a:rPr>
                      <m:t> </m:t>
                    </m:r>
                  </m:oMath>
                </a14:m>
                <a:r>
                  <a:rPr lang="en-US" sz="2000" dirty="0" smtClean="0"/>
                  <a:t>is compared with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b="0" i="1" smtClean="0">
                            <a:solidFill>
                              <a:srgbClr val="0070C0"/>
                            </a:solidFill>
                            <a:latin typeface="Cambria Math"/>
                          </a:rPr>
                          <m:t>𝑗</m:t>
                        </m:r>
                      </m:sub>
                    </m:sSub>
                    <m:r>
                      <a:rPr lang="en-US" sz="2000" i="1">
                        <a:solidFill>
                          <a:srgbClr val="0070C0"/>
                        </a:solidFill>
                        <a:latin typeface="Cambria Math"/>
                      </a:rPr>
                      <m:t> </m:t>
                    </m:r>
                  </m:oMath>
                </a14:m>
                <a:r>
                  <a:rPr lang="en-US" sz="2000" dirty="0" smtClean="0"/>
                  <a:t>?</a:t>
                </a:r>
                <a:endParaRPr lang="en-US" sz="2000" b="1" dirty="0">
                  <a:solidFill>
                    <a:srgbClr val="C00000"/>
                  </a:solidFill>
                </a:endParaRPr>
              </a:p>
              <a:p>
                <a:pPr marL="0" indent="0">
                  <a:buNone/>
                </a:pPr>
                <a:endParaRPr lang="en-US" sz="20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382000" cy="4953000"/>
              </a:xfrm>
              <a:blipFill rotWithShape="1">
                <a:blip r:embed="rId2"/>
                <a:stretch>
                  <a:fillRect l="-727" t="-615" r="-94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47D3F34-CCFE-4664-990B-25D48250FF76}" type="slidenum">
              <a:rPr lang="en-US" smtClean="0"/>
              <a:pPr>
                <a:defRPr/>
              </a:pPr>
              <a:t>13</a:t>
            </a:fld>
            <a:endParaRPr lang="en-US"/>
          </a:p>
        </p:txBody>
      </p:sp>
      <mc:AlternateContent xmlns:mc="http://schemas.openxmlformats.org/markup-compatibility/2006">
        <mc:Choice xmlns:a14="http://schemas.microsoft.com/office/drawing/2010/main" Requires="a14">
          <p:sp>
            <p:nvSpPr>
              <p:cNvPr id="5" name="Down Ribbon 4"/>
              <p:cNvSpPr/>
              <p:nvPr/>
            </p:nvSpPr>
            <p:spPr>
              <a:xfrm>
                <a:off x="1447800" y="5867400"/>
                <a:ext cx="6096000" cy="762000"/>
              </a:xfrm>
              <a:prstGeom prst="ribbon">
                <a:avLst>
                  <a:gd name="adj1" fmla="val 16667"/>
                  <a:gd name="adj2" fmla="val 75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Recall that the execution of </a:t>
                </a:r>
                <a:r>
                  <a:rPr lang="en-US" sz="1600" b="1" dirty="0" smtClean="0">
                    <a:solidFill>
                      <a:srgbClr val="00B050"/>
                    </a:solidFill>
                  </a:rPr>
                  <a:t>Randomized Quick Sort </a:t>
                </a:r>
                <a:r>
                  <a:rPr lang="en-US" sz="1600" dirty="0" smtClean="0">
                    <a:solidFill>
                      <a:schemeClr val="tx1"/>
                    </a:solidFill>
                  </a:rPr>
                  <a:t>is totally </a:t>
                </a:r>
                <a:r>
                  <a:rPr lang="en-US" sz="1600" b="1" dirty="0" smtClean="0">
                    <a:solidFill>
                      <a:schemeClr val="tx1"/>
                    </a:solidFill>
                  </a:rPr>
                  <a:t>immune</a:t>
                </a:r>
                <a:r>
                  <a:rPr lang="en-US" sz="1600" dirty="0" smtClean="0">
                    <a:solidFill>
                      <a:schemeClr val="tx1"/>
                    </a:solidFill>
                  </a:rPr>
                  <a:t> to the permutation of </a:t>
                </a:r>
                <a14:m>
                  <m:oMath xmlns:m="http://schemas.openxmlformats.org/officeDocument/2006/math">
                    <m:r>
                      <a:rPr lang="en-US" sz="1600" b="1" i="1">
                        <a:solidFill>
                          <a:srgbClr val="0070C0"/>
                        </a:solidFill>
                        <a:latin typeface="Cambria Math"/>
                      </a:rPr>
                      <m:t>𝑨</m:t>
                    </m:r>
                  </m:oMath>
                </a14:m>
                <a:r>
                  <a:rPr lang="en-US" sz="1600" dirty="0" smtClean="0">
                    <a:solidFill>
                      <a:schemeClr val="tx1"/>
                    </a:solidFill>
                  </a:rPr>
                  <a:t>.</a:t>
                </a:r>
                <a:endParaRPr lang="en-US" sz="1600" dirty="0">
                  <a:solidFill>
                    <a:schemeClr val="tx1"/>
                  </a:solidFill>
                </a:endParaRPr>
              </a:p>
            </p:txBody>
          </p:sp>
        </mc:Choice>
        <mc:Fallback>
          <p:sp>
            <p:nvSpPr>
              <p:cNvPr id="5" name="Down Ribbon 4"/>
              <p:cNvSpPr>
                <a:spLocks noRot="1" noChangeAspect="1" noMove="1" noResize="1" noEditPoints="1" noAdjustHandles="1" noChangeArrowheads="1" noChangeShapeType="1" noTextEdit="1"/>
              </p:cNvSpPr>
              <p:nvPr/>
            </p:nvSpPr>
            <p:spPr>
              <a:xfrm>
                <a:off x="1447800" y="5867400"/>
                <a:ext cx="6096000" cy="762000"/>
              </a:xfrm>
              <a:prstGeom prst="ribbon">
                <a:avLst>
                  <a:gd name="adj1" fmla="val 16667"/>
                  <a:gd name="adj2" fmla="val 75000"/>
                </a:avLst>
              </a:prstGeom>
              <a:blipFill rotWithShape="1">
                <a:blip r:embed="rId3"/>
                <a:stretch>
                  <a:fillRect b="-4651"/>
                </a:stretch>
              </a:blipFill>
            </p:spPr>
            <p:txBody>
              <a:bodyPr/>
              <a:lstStyle/>
              <a:p>
                <a:r>
                  <a:rPr lang="en-US">
                    <a:noFill/>
                  </a:rPr>
                  <a:t> </a:t>
                </a:r>
              </a:p>
            </p:txBody>
          </p:sp>
        </mc:Fallback>
      </mc:AlternateContent>
    </p:spTree>
    <p:extLst>
      <p:ext uri="{BB962C8B-B14F-4D97-AF65-F5344CB8AC3E}">
        <p14:creationId xmlns:p14="http://schemas.microsoft.com/office/powerpoint/2010/main" val="357649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1000"/>
                                        <p:tgtEl>
                                          <p:spTgt spid="3">
                                            <p:txEl>
                                              <p:pRg st="11" end="11"/>
                                            </p:txEl>
                                          </p:spTgt>
                                        </p:tgtEl>
                                      </p:cBhvr>
                                    </p:animEffect>
                                    <p:anim calcmode="lin" valueType="num">
                                      <p:cBhvr>
                                        <p:cTn id="6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anim calcmode="lin" valueType="num">
                                      <p:cBhvr>
                                        <p:cTn id="71" dur="1000" fill="hold"/>
                                        <p:tgtEl>
                                          <p:spTgt spid="5"/>
                                        </p:tgtEl>
                                        <p:attrNameLst>
                                          <p:attrName>ppt_x</p:attrName>
                                        </p:attrNameLst>
                                      </p:cBhvr>
                                      <p:tavLst>
                                        <p:tav tm="0">
                                          <p:val>
                                            <p:strVal val="#ppt_x"/>
                                          </p:val>
                                        </p:tav>
                                        <p:tav tm="100000">
                                          <p:val>
                                            <p:strVal val="#ppt_x"/>
                                          </p:val>
                                        </p:tav>
                                      </p:tavLst>
                                    </p:anim>
                                    <p:anim calcmode="lin" valueType="num">
                                      <p:cBhvr>
                                        <p:cTn id="7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B050"/>
                </a:solidFill>
              </a:rPr>
              <a:t>Randomized </a:t>
            </a:r>
            <a:r>
              <a:rPr lang="en-US" sz="3600" b="1" dirty="0" smtClean="0">
                <a:solidFill>
                  <a:srgbClr val="00B050"/>
                </a:solidFill>
              </a:rPr>
              <a:t>Quick Sort</a:t>
            </a:r>
            <a:endParaRPr lang="en-US" sz="3600" dirty="0">
              <a:solidFill>
                <a:srgbClr val="00B05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000" b="1" dirty="0" smtClean="0">
                    <a:solidFill>
                      <a:srgbClr val="C00000"/>
                    </a:solidFill>
                  </a:rPr>
                  <a:t>Question: </a:t>
                </a:r>
                <a:r>
                  <a:rPr lang="en-US" sz="2000" dirty="0"/>
                  <a:t>What is the probability that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𝑖</m:t>
                        </m:r>
                      </m:sub>
                    </m:sSub>
                    <m:r>
                      <a:rPr lang="en-US" sz="2000" i="1">
                        <a:solidFill>
                          <a:srgbClr val="0070C0"/>
                        </a:solidFill>
                        <a:latin typeface="Cambria Math"/>
                      </a:rPr>
                      <m:t> </m:t>
                    </m:r>
                  </m:oMath>
                </a14:m>
                <a:r>
                  <a:rPr lang="en-US" sz="2000" dirty="0"/>
                  <a:t>is compared with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𝑗</m:t>
                        </m:r>
                      </m:sub>
                    </m:sSub>
                    <m:r>
                      <a:rPr lang="en-US" sz="2000" i="1">
                        <a:solidFill>
                          <a:srgbClr val="0070C0"/>
                        </a:solidFill>
                        <a:latin typeface="Cambria Math"/>
                      </a:rPr>
                      <m:t> </m:t>
                    </m:r>
                  </m:oMath>
                </a14:m>
                <a:r>
                  <a:rPr lang="en-US" sz="2000" dirty="0" smtClean="0"/>
                  <a:t>?</a:t>
                </a:r>
              </a:p>
              <a:p>
                <a:pPr marL="0" indent="0">
                  <a:buNone/>
                </a:pPr>
                <a:r>
                  <a:rPr lang="en-US" sz="2000" b="1" dirty="0" smtClean="0">
                    <a:solidFill>
                      <a:srgbClr val="002060"/>
                    </a:solidFill>
                  </a:rPr>
                  <a:t>Attempt 1: </a:t>
                </a:r>
                <a:r>
                  <a:rPr lang="en-US" sz="2000" dirty="0" smtClean="0">
                    <a:solidFill>
                      <a:srgbClr val="002060"/>
                    </a:solidFill>
                  </a:rPr>
                  <a:t>Explore the sample space associated with </a:t>
                </a:r>
                <a:r>
                  <a:rPr lang="en-US" sz="1800" b="1" dirty="0">
                    <a:solidFill>
                      <a:srgbClr val="00B050"/>
                    </a:solidFill>
                  </a:rPr>
                  <a:t>Randomized Quick </a:t>
                </a:r>
                <a:r>
                  <a:rPr lang="en-US" sz="1800" b="1" dirty="0" smtClean="0">
                    <a:solidFill>
                      <a:srgbClr val="00B050"/>
                    </a:solidFill>
                  </a:rPr>
                  <a:t>Sort</a:t>
                </a:r>
                <a:r>
                  <a:rPr lang="en-US" sz="1800" dirty="0" smtClean="0"/>
                  <a:t>.</a:t>
                </a:r>
              </a:p>
              <a:p>
                <a:pPr marL="0" indent="0">
                  <a:buNone/>
                </a:pPr>
                <a:r>
                  <a:rPr lang="en-US" sz="1800" i="1" dirty="0" smtClean="0"/>
                  <a:t>Recall that the sample space consists of all recursion trees (rooted binary trees on </a:t>
                </a:r>
                <a14:m>
                  <m:oMath xmlns:m="http://schemas.openxmlformats.org/officeDocument/2006/math">
                    <m:r>
                      <a:rPr lang="en-US" sz="1800" b="0" i="1" smtClean="0">
                        <a:solidFill>
                          <a:srgbClr val="0070C0"/>
                        </a:solidFill>
                        <a:latin typeface="Cambria Math"/>
                      </a:rPr>
                      <m:t>𝑛</m:t>
                    </m:r>
                    <m:r>
                      <a:rPr lang="en-US" sz="1800" i="1">
                        <a:solidFill>
                          <a:srgbClr val="0070C0"/>
                        </a:solidFill>
                        <a:latin typeface="Cambria Math"/>
                      </a:rPr>
                      <m:t> </m:t>
                    </m:r>
                  </m:oMath>
                </a14:m>
                <a:r>
                  <a:rPr lang="en-US" sz="1800" i="1" dirty="0" smtClean="0"/>
                  <a:t> nodes). So count the probability of each recursion tree in which </a:t>
                </a:r>
                <a14:m>
                  <m:oMath xmlns:m="http://schemas.openxmlformats.org/officeDocument/2006/math">
                    <m:sSub>
                      <m:sSubPr>
                        <m:ctrlPr>
                          <a:rPr lang="en-US" sz="1800" i="1">
                            <a:solidFill>
                              <a:srgbClr val="0070C0"/>
                            </a:solidFill>
                            <a:latin typeface="Cambria Math"/>
                          </a:rPr>
                        </m:ctrlPr>
                      </m:sSubPr>
                      <m:e>
                        <m:r>
                          <a:rPr lang="en-US" sz="1800" i="1">
                            <a:solidFill>
                              <a:srgbClr val="0070C0"/>
                            </a:solidFill>
                            <a:latin typeface="Cambria Math"/>
                          </a:rPr>
                          <m:t>𝑒</m:t>
                        </m:r>
                      </m:e>
                      <m:sub>
                        <m:r>
                          <a:rPr lang="en-US" sz="1800" i="1">
                            <a:solidFill>
                              <a:srgbClr val="0070C0"/>
                            </a:solidFill>
                            <a:latin typeface="Cambria Math"/>
                          </a:rPr>
                          <m:t>𝑖</m:t>
                        </m:r>
                      </m:sub>
                    </m:sSub>
                    <m:r>
                      <a:rPr lang="en-US" sz="1800" i="1">
                        <a:solidFill>
                          <a:srgbClr val="0070C0"/>
                        </a:solidFill>
                        <a:latin typeface="Cambria Math"/>
                      </a:rPr>
                      <m:t> </m:t>
                    </m:r>
                  </m:oMath>
                </a14:m>
                <a:r>
                  <a:rPr lang="en-US" sz="1800" i="1" dirty="0"/>
                  <a:t>is compared with </a:t>
                </a:r>
                <a14:m>
                  <m:oMath xmlns:m="http://schemas.openxmlformats.org/officeDocument/2006/math">
                    <m:sSub>
                      <m:sSubPr>
                        <m:ctrlPr>
                          <a:rPr lang="en-US" sz="1800" i="1">
                            <a:solidFill>
                              <a:srgbClr val="0070C0"/>
                            </a:solidFill>
                            <a:latin typeface="Cambria Math"/>
                          </a:rPr>
                        </m:ctrlPr>
                      </m:sSubPr>
                      <m:e>
                        <m:r>
                          <a:rPr lang="en-US" sz="1800" i="1">
                            <a:solidFill>
                              <a:srgbClr val="0070C0"/>
                            </a:solidFill>
                            <a:latin typeface="Cambria Math"/>
                          </a:rPr>
                          <m:t>𝑒</m:t>
                        </m:r>
                      </m:e>
                      <m:sub>
                        <m:r>
                          <a:rPr lang="en-US" sz="1800" i="1">
                            <a:solidFill>
                              <a:srgbClr val="0070C0"/>
                            </a:solidFill>
                            <a:latin typeface="Cambria Math"/>
                          </a:rPr>
                          <m:t>𝑗</m:t>
                        </m:r>
                      </m:sub>
                    </m:sSub>
                  </m:oMath>
                </a14:m>
                <a:r>
                  <a:rPr lang="en-US" sz="1800" i="1" dirty="0" smtClean="0"/>
                  <a:t>.</a:t>
                </a:r>
                <a:endParaRPr lang="en-US" sz="1800" dirty="0"/>
              </a:p>
              <a:p>
                <a:pPr marL="0" indent="0">
                  <a:buNone/>
                </a:pPr>
                <a:endParaRPr lang="en-US" sz="1800" dirty="0" smtClean="0"/>
              </a:p>
              <a:p>
                <a:pPr marL="0" indent="0">
                  <a:buNone/>
                </a:pPr>
                <a:endParaRPr lang="en-US" sz="2000" b="1" dirty="0" smtClean="0">
                  <a:solidFill>
                    <a:srgbClr val="002060"/>
                  </a:solidFill>
                </a:endParaRPr>
              </a:p>
              <a:p>
                <a:pPr marL="0" indent="0">
                  <a:buNone/>
                </a:pPr>
                <a:endParaRPr lang="en-US" sz="2000" b="1" dirty="0" smtClean="0">
                  <a:solidFill>
                    <a:srgbClr val="002060"/>
                  </a:solidFill>
                </a:endParaRPr>
              </a:p>
              <a:p>
                <a:pPr marL="0" indent="0">
                  <a:buNone/>
                </a:pPr>
                <a:endParaRPr lang="en-US" sz="2000" b="1" dirty="0">
                  <a:solidFill>
                    <a:srgbClr val="002060"/>
                  </a:solidFill>
                </a:endParaRPr>
              </a:p>
              <a:p>
                <a:pPr marL="0" indent="0">
                  <a:buNone/>
                </a:pPr>
                <a:endParaRPr lang="en-US" sz="2000" b="1" dirty="0" smtClean="0">
                  <a:solidFill>
                    <a:srgbClr val="002060"/>
                  </a:solidFill>
                </a:endParaRPr>
              </a:p>
              <a:p>
                <a:pPr marL="0" indent="0">
                  <a:buNone/>
                </a:pPr>
                <a:endParaRPr lang="en-US" sz="2000" b="1" dirty="0">
                  <a:solidFill>
                    <a:srgbClr val="002060"/>
                  </a:solidFill>
                </a:endParaRPr>
              </a:p>
              <a:p>
                <a:pPr marL="0" indent="0">
                  <a:buNone/>
                </a:pPr>
                <a:r>
                  <a:rPr lang="en-US" sz="2000" b="1" dirty="0" smtClean="0">
                    <a:solidFill>
                      <a:srgbClr val="002060"/>
                    </a:solidFill>
                  </a:rPr>
                  <a:t>Attempt 2:       </a:t>
                </a:r>
                <a:r>
                  <a:rPr lang="en-US" sz="2000" b="1" dirty="0" smtClean="0">
                    <a:solidFill>
                      <a:srgbClr val="C00000"/>
                    </a:solidFill>
                  </a:rPr>
                  <a:t>??</a:t>
                </a:r>
                <a:r>
                  <a:rPr lang="en-US" sz="2000" dirty="0" smtClean="0">
                    <a:solidFill>
                      <a:srgbClr val="C00000"/>
                    </a:solidFill>
                  </a:rPr>
                  <a:t> </a:t>
                </a:r>
                <a:endParaRPr lang="en-US" sz="2000" dirty="0">
                  <a:solidFill>
                    <a:srgbClr val="C00000"/>
                  </a:solidFill>
                </a:endParaRPr>
              </a:p>
              <a:p>
                <a:pPr marL="0" indent="0">
                  <a:buNone/>
                </a:pPr>
                <a:endParaRPr lang="en-US" sz="2000" dirty="0" smtClean="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539" r="-444" b="-552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47D3F34-CCFE-4664-990B-25D48250FF76}" type="slidenum">
              <a:rPr lang="en-US" smtClean="0"/>
              <a:pPr>
                <a:defRPr/>
              </a:pPr>
              <a:t>14</a:t>
            </a:fld>
            <a:endParaRPr lang="en-US"/>
          </a:p>
        </p:txBody>
      </p:sp>
      <p:cxnSp>
        <p:nvCxnSpPr>
          <p:cNvPr id="7" name="Straight Connector 6"/>
          <p:cNvCxnSpPr/>
          <p:nvPr/>
        </p:nvCxnSpPr>
        <p:spPr>
          <a:xfrm>
            <a:off x="1752600" y="2209800"/>
            <a:ext cx="6629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ounded Rectangle 11"/>
              <p:cNvSpPr/>
              <p:nvPr/>
            </p:nvSpPr>
            <p:spPr>
              <a:xfrm>
                <a:off x="1752600" y="5029200"/>
                <a:ext cx="72390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View the execution of </a:t>
                </a:r>
                <a:r>
                  <a:rPr lang="en-US" b="1" dirty="0" err="1" smtClean="0">
                    <a:solidFill>
                      <a:srgbClr val="00B050"/>
                    </a:solidFill>
                  </a:rPr>
                  <a:t>RandomizedQuickSort</a:t>
                </a:r>
                <a:r>
                  <a:rPr lang="en-US" dirty="0" smtClean="0">
                    <a:solidFill>
                      <a:schemeClr val="tx1"/>
                    </a:solidFill>
                  </a:rPr>
                  <a:t> </a:t>
                </a:r>
                <a:r>
                  <a:rPr lang="en-US" dirty="0">
                    <a:solidFill>
                      <a:schemeClr val="tx1"/>
                    </a:solidFill>
                  </a:rPr>
                  <a:t>from </a:t>
                </a:r>
                <a:r>
                  <a:rPr lang="en-US" u="sng" dirty="0">
                    <a:solidFill>
                      <a:schemeClr val="tx1"/>
                    </a:solidFill>
                  </a:rPr>
                  <a:t>perspective</a:t>
                </a:r>
                <a:r>
                  <a:rPr lang="en-US" dirty="0">
                    <a:solidFill>
                      <a:schemeClr val="tx1"/>
                    </a:solidFill>
                  </a:rPr>
                  <a:t> of </a:t>
                </a:r>
                <a14:m>
                  <m:oMath xmlns:m="http://schemas.openxmlformats.org/officeDocument/2006/math">
                    <m:sSub>
                      <m:sSubPr>
                        <m:ctrlPr>
                          <a:rPr lang="en-US" i="1">
                            <a:solidFill>
                              <a:srgbClr val="0070C0"/>
                            </a:solidFill>
                            <a:latin typeface="Cambria Math"/>
                          </a:rPr>
                        </m:ctrlPr>
                      </m:sSubPr>
                      <m:e>
                        <m:r>
                          <a:rPr lang="en-US" i="1">
                            <a:solidFill>
                              <a:srgbClr val="0070C0"/>
                            </a:solidFill>
                            <a:latin typeface="Cambria Math"/>
                          </a:rPr>
                          <m:t>𝑒</m:t>
                        </m:r>
                      </m:e>
                      <m:sub>
                        <m:r>
                          <a:rPr lang="en-US" i="1">
                            <a:solidFill>
                              <a:srgbClr val="0070C0"/>
                            </a:solidFill>
                            <a:latin typeface="Cambria Math"/>
                          </a:rPr>
                          <m:t>𝑖</m:t>
                        </m:r>
                      </m:sub>
                    </m:sSub>
                  </m:oMath>
                </a14:m>
                <a:r>
                  <a:rPr lang="en-US" dirty="0">
                    <a:solidFill>
                      <a:schemeClr val="tx1"/>
                    </a:solidFill>
                  </a:rPr>
                  <a:t> and </a:t>
                </a:r>
                <a14:m>
                  <m:oMath xmlns:m="http://schemas.openxmlformats.org/officeDocument/2006/math">
                    <m:sSub>
                      <m:sSubPr>
                        <m:ctrlPr>
                          <a:rPr lang="en-US" i="1">
                            <a:solidFill>
                              <a:srgbClr val="0070C0"/>
                            </a:solidFill>
                            <a:latin typeface="Cambria Math"/>
                          </a:rPr>
                        </m:ctrlPr>
                      </m:sSubPr>
                      <m:e>
                        <m:r>
                          <a:rPr lang="en-US" i="1">
                            <a:solidFill>
                              <a:srgbClr val="0070C0"/>
                            </a:solidFill>
                            <a:latin typeface="Cambria Math"/>
                          </a:rPr>
                          <m:t>𝑒</m:t>
                        </m:r>
                      </m:e>
                      <m:sub>
                        <m:r>
                          <a:rPr lang="en-US" i="1">
                            <a:solidFill>
                              <a:srgbClr val="0070C0"/>
                            </a:solidFill>
                            <a:latin typeface="Cambria Math"/>
                          </a:rPr>
                          <m:t>𝑗</m:t>
                        </m:r>
                      </m:sub>
                    </m:sSub>
                  </m:oMath>
                </a14:m>
                <a:endParaRPr lang="en-US" dirty="0"/>
              </a:p>
            </p:txBody>
          </p:sp>
        </mc:Choice>
        <mc:Fallback xmlns="">
          <p:sp>
            <p:nvSpPr>
              <p:cNvPr id="12" name="Rounded Rectangle 11"/>
              <p:cNvSpPr>
                <a:spLocks noRot="1" noChangeAspect="1" noMove="1" noResize="1" noEditPoints="1" noAdjustHandles="1" noChangeArrowheads="1" noChangeShapeType="1" noTextEdit="1"/>
              </p:cNvSpPr>
              <p:nvPr/>
            </p:nvSpPr>
            <p:spPr>
              <a:xfrm>
                <a:off x="1752600" y="5029200"/>
                <a:ext cx="7239000" cy="457200"/>
              </a:xfrm>
              <a:prstGeom prst="roundRect">
                <a:avLst/>
              </a:prstGeom>
              <a:blipFill rotWithShape="1">
                <a:blip r:embed="rId3"/>
                <a:stretch>
                  <a:fillRect r="-336" b="-7595"/>
                </a:stretch>
              </a:blipFill>
            </p:spPr>
            <p:txBody>
              <a:bodyPr/>
              <a:lstStyle/>
              <a:p>
                <a:r>
                  <a:rPr lang="en-US">
                    <a:noFill/>
                  </a:rPr>
                  <a:t> </a:t>
                </a:r>
              </a:p>
            </p:txBody>
          </p:sp>
        </mc:Fallback>
      </mc:AlternateContent>
      <p:grpSp>
        <p:nvGrpSpPr>
          <p:cNvPr id="6" name="Group 5"/>
          <p:cNvGrpSpPr/>
          <p:nvPr/>
        </p:nvGrpSpPr>
        <p:grpSpPr>
          <a:xfrm>
            <a:off x="2438400" y="3352800"/>
            <a:ext cx="4465197" cy="978932"/>
            <a:chOff x="2438400" y="4038600"/>
            <a:chExt cx="4465197" cy="978932"/>
          </a:xfrm>
        </p:grpSpPr>
        <p:sp>
          <p:nvSpPr>
            <p:cNvPr id="10" name="Smiley Face 9"/>
            <p:cNvSpPr/>
            <p:nvPr/>
          </p:nvSpPr>
          <p:spPr>
            <a:xfrm>
              <a:off x="4191000" y="4038600"/>
              <a:ext cx="685800" cy="609600"/>
            </a:xfrm>
            <a:prstGeom prst="smileyFace">
              <a:avLst>
                <a:gd name="adj" fmla="val -46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38400" y="4648200"/>
              <a:ext cx="4465197" cy="369332"/>
            </a:xfrm>
            <a:prstGeom prst="rect">
              <a:avLst/>
            </a:prstGeom>
            <a:noFill/>
          </p:spPr>
          <p:txBody>
            <a:bodyPr wrap="none" rtlCol="0">
              <a:spAutoFit/>
            </a:bodyPr>
            <a:lstStyle/>
            <a:p>
              <a:r>
                <a:rPr lang="en-US" dirty="0" smtClean="0">
                  <a:solidFill>
                    <a:srgbClr val="FF0000"/>
                  </a:solidFill>
                </a:rPr>
                <a:t>Not a feasible way to calculate the probability</a:t>
              </a:r>
              <a:endParaRPr lang="en-US" dirty="0">
                <a:solidFill>
                  <a:srgbClr val="FF0000"/>
                </a:solidFill>
              </a:endParaRPr>
            </a:p>
          </p:txBody>
        </p:sp>
      </p:grpSp>
    </p:spTree>
    <p:extLst>
      <p:ext uri="{BB962C8B-B14F-4D97-AF65-F5344CB8AC3E}">
        <p14:creationId xmlns:p14="http://schemas.microsoft.com/office/powerpoint/2010/main" val="46709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sz="3200" b="1" dirty="0">
                    <a:solidFill>
                      <a:srgbClr val="00B050"/>
                    </a:solidFill>
                  </a:rPr>
                  <a:t>Randomized-Quick-Sort </a:t>
                </a:r>
                <a:br>
                  <a:rPr lang="en-US" sz="3200" b="1" dirty="0">
                    <a:solidFill>
                      <a:srgbClr val="00B050"/>
                    </a:solidFill>
                  </a:rPr>
                </a:br>
                <a:r>
                  <a:rPr lang="en-US" sz="2800" dirty="0"/>
                  <a:t>from </a:t>
                </a:r>
                <a:r>
                  <a:rPr lang="en-US" sz="2800" u="sng" dirty="0">
                    <a:solidFill>
                      <a:srgbClr val="7030A0"/>
                    </a:solidFill>
                  </a:rPr>
                  <a:t>perspective</a:t>
                </a:r>
                <a:r>
                  <a:rPr lang="en-US" sz="2800" dirty="0"/>
                  <a:t> of </a:t>
                </a:r>
                <a14:m>
                  <m:oMath xmlns:m="http://schemas.openxmlformats.org/officeDocument/2006/math">
                    <m:sSub>
                      <m:sSubPr>
                        <m:ctrlPr>
                          <a:rPr lang="en-US" sz="2800" i="1">
                            <a:solidFill>
                              <a:srgbClr val="0070C0"/>
                            </a:solidFill>
                            <a:latin typeface="Cambria Math"/>
                          </a:rPr>
                        </m:ctrlPr>
                      </m:sSubPr>
                      <m:e>
                        <m:r>
                          <a:rPr lang="en-US" sz="2800" i="1">
                            <a:solidFill>
                              <a:srgbClr val="0070C0"/>
                            </a:solidFill>
                            <a:latin typeface="Cambria Math"/>
                          </a:rPr>
                          <m:t>𝑒</m:t>
                        </m:r>
                      </m:e>
                      <m:sub>
                        <m:r>
                          <a:rPr lang="en-US" sz="2800" i="1">
                            <a:solidFill>
                              <a:srgbClr val="0070C0"/>
                            </a:solidFill>
                            <a:latin typeface="Cambria Math"/>
                          </a:rPr>
                          <m:t>𝑖</m:t>
                        </m:r>
                      </m:sub>
                    </m:sSub>
                    <m:r>
                      <a:rPr lang="en-US" sz="2800" i="1">
                        <a:solidFill>
                          <a:srgbClr val="0070C0"/>
                        </a:solidFill>
                        <a:latin typeface="Cambria Math"/>
                      </a:rPr>
                      <m:t> </m:t>
                    </m:r>
                  </m:oMath>
                </a14:m>
                <a:r>
                  <a:rPr lang="en-US" sz="2800" dirty="0"/>
                  <a:t>and</a:t>
                </a:r>
                <a:r>
                  <a:rPr lang="en-US" sz="3200" b="1" dirty="0">
                    <a:solidFill>
                      <a:srgbClr val="00B050"/>
                    </a:solidFill>
                  </a:rPr>
                  <a:t> </a:t>
                </a:r>
                <a14:m>
                  <m:oMath xmlns:m="http://schemas.openxmlformats.org/officeDocument/2006/math">
                    <m:sSub>
                      <m:sSubPr>
                        <m:ctrlPr>
                          <a:rPr lang="en-US" sz="2800" i="1">
                            <a:solidFill>
                              <a:srgbClr val="0070C0"/>
                            </a:solidFill>
                            <a:latin typeface="Cambria Math"/>
                          </a:rPr>
                        </m:ctrlPr>
                      </m:sSubPr>
                      <m:e>
                        <m:r>
                          <a:rPr lang="en-US" sz="2800" i="1">
                            <a:solidFill>
                              <a:srgbClr val="0070C0"/>
                            </a:solidFill>
                            <a:latin typeface="Cambria Math"/>
                          </a:rPr>
                          <m:t>𝑒</m:t>
                        </m:r>
                      </m:e>
                      <m:sub>
                        <m:r>
                          <a:rPr lang="en-US" sz="2800" i="1">
                            <a:solidFill>
                              <a:srgbClr val="0070C0"/>
                            </a:solidFill>
                            <a:latin typeface="Cambria Math"/>
                          </a:rPr>
                          <m:t>𝑗</m:t>
                        </m:r>
                      </m:sub>
                    </m:sSub>
                  </m:oMath>
                </a14:m>
                <a:endParaRPr lang="en-US" sz="2800"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3723" b="-127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endParaRPr lang="en-US" sz="2000" dirty="0" smtClean="0"/>
              </a:p>
              <a:p>
                <a:pPr marL="0" indent="0">
                  <a:buNone/>
                </a:pPr>
                <a:r>
                  <a:rPr lang="en-US" sz="2000" dirty="0" smtClean="0"/>
                  <a:t>In order to analyze the </a:t>
                </a:r>
                <a:r>
                  <a:rPr lang="en-US" sz="2000" b="1" dirty="0" smtClean="0">
                    <a:solidFill>
                      <a:srgbClr val="00B050"/>
                    </a:solidFill>
                  </a:rPr>
                  <a:t>Randomized Quick Sort </a:t>
                </a:r>
                <a:r>
                  <a:rPr lang="en-US" sz="2000" dirty="0" smtClean="0"/>
                  <a:t>algorithm from the perspective of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𝑖</m:t>
                        </m:r>
                      </m:sub>
                    </m:sSub>
                  </m:oMath>
                </a14:m>
                <a:r>
                  <a:rPr lang="en-US" sz="2000" dirty="0"/>
                  <a:t> and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𝑗</m:t>
                        </m:r>
                      </m:sub>
                    </m:sSub>
                  </m:oMath>
                </a14:m>
                <a:r>
                  <a:rPr lang="en-US" sz="2000" dirty="0" smtClean="0"/>
                  <a:t>, we do the following:</a:t>
                </a:r>
              </a:p>
              <a:p>
                <a:r>
                  <a:rPr lang="en-US" sz="2000" dirty="0" smtClean="0"/>
                  <a:t>We </a:t>
                </a:r>
                <a:r>
                  <a:rPr lang="en-US" sz="2000" b="1" dirty="0" smtClean="0"/>
                  <a:t>visualize</a:t>
                </a:r>
                <a:r>
                  <a:rPr lang="en-US" sz="2000" dirty="0" smtClean="0"/>
                  <a:t> elements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b="0" i="1" smtClean="0">
                            <a:solidFill>
                              <a:srgbClr val="0070C0"/>
                            </a:solidFill>
                            <a:latin typeface="Cambria Math"/>
                          </a:rPr>
                          <m:t>1</m:t>
                        </m:r>
                      </m:sub>
                    </m:sSub>
                    <m:r>
                      <a:rPr lang="en-US" sz="2000" b="0" i="0" smtClean="0">
                        <a:solidFill>
                          <a:srgbClr val="0070C0"/>
                        </a:solidFill>
                        <a:latin typeface="Cambria Math"/>
                      </a:rPr>
                      <m:t>, …, </m:t>
                    </m:r>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b="0" i="1" smtClean="0">
                            <a:solidFill>
                              <a:srgbClr val="0070C0"/>
                            </a:solidFill>
                            <a:latin typeface="Cambria Math"/>
                          </a:rPr>
                          <m:t>𝑛</m:t>
                        </m:r>
                      </m:sub>
                    </m:sSub>
                  </m:oMath>
                </a14:m>
                <a:r>
                  <a:rPr lang="en-US" sz="2000" dirty="0" smtClean="0"/>
                  <a:t> arranged from left to right in increasing order of values.</a:t>
                </a:r>
              </a:p>
              <a:p>
                <a:r>
                  <a:rPr lang="en-US" sz="2000" dirty="0" smtClean="0"/>
                  <a:t>This visualization ensures that the two </a:t>
                </a:r>
                <a:r>
                  <a:rPr lang="en-US" sz="2000" dirty="0" err="1" smtClean="0"/>
                  <a:t>subarrays</a:t>
                </a:r>
                <a:r>
                  <a:rPr lang="en-US" sz="2000" dirty="0" smtClean="0"/>
                  <a:t>  which we sort recursively lie to left and right of the pivot element. In this way we can focus on the </a:t>
                </a:r>
                <a:r>
                  <a:rPr lang="en-US" sz="2000" dirty="0" err="1" smtClean="0"/>
                  <a:t>subarray</a:t>
                </a:r>
                <a:r>
                  <a:rPr lang="en-US" sz="2000" dirty="0" smtClean="0"/>
                  <a:t> containing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𝑖</m:t>
                        </m:r>
                      </m:sub>
                    </m:sSub>
                  </m:oMath>
                </a14:m>
                <a:r>
                  <a:rPr lang="en-US" sz="2000" dirty="0"/>
                  <a:t> and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𝑗</m:t>
                        </m:r>
                      </m:sub>
                    </m:sSub>
                  </m:oMath>
                </a14:m>
                <a:r>
                  <a:rPr lang="en-US" sz="2000" dirty="0" smtClean="0"/>
                  <a:t>easily.</a:t>
                </a:r>
              </a:p>
              <a:p>
                <a:r>
                  <a:rPr lang="en-US" sz="2000" dirty="0" smtClean="0"/>
                  <a:t>Note that this visualization is just for the sake of analysis. It will be </a:t>
                </a:r>
                <a:r>
                  <a:rPr lang="en-US" sz="2000" dirty="0" smtClean="0">
                    <a:solidFill>
                      <a:srgbClr val="C00000"/>
                    </a:solidFill>
                  </a:rPr>
                  <a:t>grossly wrong</a:t>
                </a:r>
                <a:r>
                  <a:rPr lang="en-US" sz="2000" dirty="0" smtClean="0"/>
                  <a:t> if you interpret it as if we are sorting an already sorted array.</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smtClean="0"/>
                  <a:t> </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41" t="-674" b="-105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47D3F34-CCFE-4664-990B-25D48250FF76}" type="slidenum">
              <a:rPr lang="en-US" smtClean="0"/>
              <a:pPr>
                <a:defRPr/>
              </a:pPr>
              <a:t>15</a:t>
            </a:fld>
            <a:endParaRPr lang="en-US"/>
          </a:p>
        </p:txBody>
      </p:sp>
      <p:sp>
        <p:nvSpPr>
          <p:cNvPr id="5" name="Down Ribbon 4"/>
          <p:cNvSpPr/>
          <p:nvPr/>
        </p:nvSpPr>
        <p:spPr>
          <a:xfrm>
            <a:off x="1752600" y="5257800"/>
            <a:ext cx="6172200" cy="1066800"/>
          </a:xfrm>
          <a:prstGeom prst="ribbon">
            <a:avLst>
              <a:gd name="adj1" fmla="val 16667"/>
              <a:gd name="adj2" fmla="val 75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C00000"/>
                </a:solidFill>
              </a:rPr>
              <a:t>Go through the next few slides slowly and patiently, pondering at each step. Never accept anything until and unless you can see the underlying truth yourself.</a:t>
            </a:r>
            <a:endParaRPr lang="en-US" sz="1600" dirty="0">
              <a:solidFill>
                <a:srgbClr val="C00000"/>
              </a:solidFill>
            </a:endParaRPr>
          </a:p>
        </p:txBody>
      </p:sp>
    </p:spTree>
    <p:extLst>
      <p:ext uri="{BB962C8B-B14F-4D97-AF65-F5344CB8AC3E}">
        <p14:creationId xmlns:p14="http://schemas.microsoft.com/office/powerpoint/2010/main" val="25104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3200" b="1" dirty="0" smtClean="0">
                    <a:solidFill>
                      <a:srgbClr val="00B050"/>
                    </a:solidFill>
                  </a:rPr>
                  <a:t>Randomized-Quick-Sort </a:t>
                </a:r>
                <a:br>
                  <a:rPr lang="en-US" sz="3200" b="1" dirty="0" smtClean="0">
                    <a:solidFill>
                      <a:srgbClr val="00B050"/>
                    </a:solidFill>
                  </a:rPr>
                </a:br>
                <a:r>
                  <a:rPr lang="en-US" sz="2800" dirty="0" smtClean="0"/>
                  <a:t>from </a:t>
                </a:r>
                <a:r>
                  <a:rPr lang="en-US" sz="2800" u="sng" dirty="0" smtClean="0">
                    <a:solidFill>
                      <a:srgbClr val="7030A0"/>
                    </a:solidFill>
                  </a:rPr>
                  <a:t>perspective</a:t>
                </a:r>
                <a:r>
                  <a:rPr lang="en-US" sz="2800" dirty="0" smtClean="0"/>
                  <a:t> of </a:t>
                </a:r>
                <a14:m>
                  <m:oMath xmlns:m="http://schemas.openxmlformats.org/officeDocument/2006/math">
                    <m:sSub>
                      <m:sSubPr>
                        <m:ctrlPr>
                          <a:rPr lang="en-US" sz="2800" i="1">
                            <a:solidFill>
                              <a:srgbClr val="0070C0"/>
                            </a:solidFill>
                            <a:latin typeface="Cambria Math"/>
                          </a:rPr>
                        </m:ctrlPr>
                      </m:sSubPr>
                      <m:e>
                        <m:r>
                          <a:rPr lang="en-US" sz="2800" i="1">
                            <a:solidFill>
                              <a:srgbClr val="0070C0"/>
                            </a:solidFill>
                            <a:latin typeface="Cambria Math"/>
                          </a:rPr>
                          <m:t>𝑒</m:t>
                        </m:r>
                      </m:e>
                      <m:sub>
                        <m:r>
                          <a:rPr lang="en-US" sz="2800" i="1">
                            <a:solidFill>
                              <a:srgbClr val="0070C0"/>
                            </a:solidFill>
                            <a:latin typeface="Cambria Math"/>
                          </a:rPr>
                          <m:t>𝑖</m:t>
                        </m:r>
                      </m:sub>
                    </m:sSub>
                    <m:r>
                      <a:rPr lang="en-US" sz="2800" i="1">
                        <a:solidFill>
                          <a:srgbClr val="0070C0"/>
                        </a:solidFill>
                        <a:latin typeface="Cambria Math"/>
                      </a:rPr>
                      <m:t> </m:t>
                    </m:r>
                  </m:oMath>
                </a14:m>
                <a:r>
                  <a:rPr lang="en-US" sz="2800" dirty="0" smtClean="0"/>
                  <a:t>and</a:t>
                </a:r>
                <a:r>
                  <a:rPr lang="en-US" sz="3200" b="1" dirty="0" smtClean="0">
                    <a:solidFill>
                      <a:srgbClr val="00B050"/>
                    </a:solidFill>
                  </a:rPr>
                  <a:t> </a:t>
                </a:r>
                <a14:m>
                  <m:oMath xmlns:m="http://schemas.openxmlformats.org/officeDocument/2006/math">
                    <m:sSub>
                      <m:sSubPr>
                        <m:ctrlPr>
                          <a:rPr lang="en-US" sz="2800" i="1">
                            <a:solidFill>
                              <a:srgbClr val="0070C0"/>
                            </a:solidFill>
                            <a:latin typeface="Cambria Math"/>
                          </a:rPr>
                        </m:ctrlPr>
                      </m:sSubPr>
                      <m:e>
                        <m:r>
                          <a:rPr lang="en-US" sz="2800" i="1">
                            <a:solidFill>
                              <a:srgbClr val="0070C0"/>
                            </a:solidFill>
                            <a:latin typeface="Cambria Math"/>
                          </a:rPr>
                          <m:t>𝑒</m:t>
                        </m:r>
                      </m:e>
                      <m:sub>
                        <m:r>
                          <a:rPr lang="en-US" sz="2800" b="0" i="1" smtClean="0">
                            <a:solidFill>
                              <a:srgbClr val="0070C0"/>
                            </a:solidFill>
                            <a:latin typeface="Cambria Math"/>
                          </a:rPr>
                          <m:t>𝑗</m:t>
                        </m:r>
                      </m:sub>
                    </m:sSub>
                  </m:oMath>
                </a14:m>
                <a:endParaRPr lang="en-US" sz="3200" b="1" dirty="0">
                  <a:solidFill>
                    <a:srgbClr val="00206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3723" b="-12766"/>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pPr marL="0" indent="0">
              <a:buNone/>
            </a:pPr>
            <a:endParaRPr lang="en-US" sz="2400" dirty="0"/>
          </a:p>
        </p:txBody>
      </p:sp>
      <p:sp>
        <p:nvSpPr>
          <p:cNvPr id="4" name="Slide Number Placeholder 3"/>
          <p:cNvSpPr>
            <a:spLocks noGrp="1"/>
          </p:cNvSpPr>
          <p:nvPr>
            <p:ph type="sldNum" sz="quarter" idx="12"/>
          </p:nvPr>
        </p:nvSpPr>
        <p:spPr/>
        <p:txBody>
          <a:bodyPr/>
          <a:lstStyle/>
          <a:p>
            <a:pPr>
              <a:defRPr/>
            </a:pPr>
            <a:fld id="{147D3F34-CCFE-4664-990B-25D48250FF76}" type="slidenum">
              <a:rPr lang="en-US" smtClean="0"/>
              <a:pPr>
                <a:defRPr/>
              </a:pPr>
              <a:t>16</a:t>
            </a:fld>
            <a:endParaRPr lang="en-US"/>
          </a:p>
        </p:txBody>
      </p:sp>
      <p:sp>
        <p:nvSpPr>
          <p:cNvPr id="26" name="Right Arrow 25"/>
          <p:cNvSpPr/>
          <p:nvPr/>
        </p:nvSpPr>
        <p:spPr>
          <a:xfrm>
            <a:off x="838200" y="1447800"/>
            <a:ext cx="2819400" cy="762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Elements of </a:t>
            </a:r>
            <a:r>
              <a:rPr lang="en-US" sz="1400" b="1" dirty="0" smtClean="0">
                <a:solidFill>
                  <a:schemeClr val="tx1"/>
                </a:solidFill>
              </a:rPr>
              <a:t>A</a:t>
            </a:r>
            <a:r>
              <a:rPr lang="en-US" sz="1400" dirty="0" smtClean="0">
                <a:solidFill>
                  <a:srgbClr val="0070C0"/>
                </a:solidFill>
              </a:rPr>
              <a:t> arranged in Increasing order of values</a:t>
            </a:r>
            <a:endParaRPr lang="en-US" sz="1400" dirty="0">
              <a:solidFill>
                <a:srgbClr val="0070C0"/>
              </a:solidFill>
            </a:endParaRPr>
          </a:p>
        </p:txBody>
      </p:sp>
      <p:grpSp>
        <p:nvGrpSpPr>
          <p:cNvPr id="30" name="Group 29"/>
          <p:cNvGrpSpPr/>
          <p:nvPr/>
        </p:nvGrpSpPr>
        <p:grpSpPr>
          <a:xfrm>
            <a:off x="2457450" y="2362200"/>
            <a:ext cx="952500" cy="76200"/>
            <a:chOff x="2457450" y="2362200"/>
            <a:chExt cx="952500" cy="76200"/>
          </a:xfrm>
        </p:grpSpPr>
        <p:sp>
          <p:nvSpPr>
            <p:cNvPr id="8" name="Oval 7"/>
            <p:cNvSpPr/>
            <p:nvPr/>
          </p:nvSpPr>
          <p:spPr>
            <a:xfrm>
              <a:off x="2457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62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480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528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676650" y="2362200"/>
            <a:ext cx="2800350" cy="76200"/>
            <a:chOff x="3676650" y="2362200"/>
            <a:chExt cx="2800350" cy="76200"/>
          </a:xfrm>
        </p:grpSpPr>
        <p:sp>
          <p:nvSpPr>
            <p:cNvPr id="12" name="Oval 11"/>
            <p:cNvSpPr/>
            <p:nvPr/>
          </p:nvSpPr>
          <p:spPr>
            <a:xfrm>
              <a:off x="3676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81450" y="2362200"/>
              <a:ext cx="57150" cy="76200"/>
            </a:xfrm>
            <a:prstGeom prst="ellipse">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86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910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95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00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05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10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15050" y="2362200"/>
              <a:ext cx="57150" cy="7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19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724650" y="2362200"/>
            <a:ext cx="361950" cy="76200"/>
            <a:chOff x="6724650" y="2362200"/>
            <a:chExt cx="361950" cy="76200"/>
          </a:xfrm>
        </p:grpSpPr>
        <p:sp>
          <p:nvSpPr>
            <p:cNvPr id="22" name="Oval 21"/>
            <p:cNvSpPr/>
            <p:nvPr/>
          </p:nvSpPr>
          <p:spPr>
            <a:xfrm>
              <a:off x="6724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29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914400" y="2362200"/>
            <a:ext cx="1295400" cy="76200"/>
            <a:chOff x="914400" y="2362200"/>
            <a:chExt cx="1295400" cy="76200"/>
          </a:xfrm>
        </p:grpSpPr>
        <p:sp>
          <p:nvSpPr>
            <p:cNvPr id="5" name="Oval 4"/>
            <p:cNvSpPr/>
            <p:nvPr/>
          </p:nvSpPr>
          <p:spPr>
            <a:xfrm>
              <a:off x="15240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47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52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192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144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334250" y="2362200"/>
            <a:ext cx="666750" cy="76200"/>
            <a:chOff x="7334250" y="2362200"/>
            <a:chExt cx="666750" cy="76200"/>
          </a:xfrm>
        </p:grpSpPr>
        <p:sp>
          <p:nvSpPr>
            <p:cNvPr id="24" name="Oval 23"/>
            <p:cNvSpPr/>
            <p:nvPr/>
          </p:nvSpPr>
          <p:spPr>
            <a:xfrm>
              <a:off x="7334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6390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943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3872387" y="1447800"/>
            <a:ext cx="419282" cy="838200"/>
            <a:chOff x="2362200" y="1143000"/>
            <a:chExt cx="419282" cy="838200"/>
          </a:xfrm>
        </p:grpSpPr>
        <mc:AlternateContent xmlns:mc="http://schemas.openxmlformats.org/markup-compatibility/2006" xmlns:a14="http://schemas.microsoft.com/office/drawing/2010/main">
          <mc:Choice Requires="a14">
            <p:sp>
              <p:nvSpPr>
                <p:cNvPr id="39" name="TextBox 38"/>
                <p:cNvSpPr txBox="1"/>
                <p:nvPr/>
              </p:nvSpPr>
              <p:spPr>
                <a:xfrm>
                  <a:off x="2362200" y="1143000"/>
                  <a:ext cx="4192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latin typeface="Cambria Math"/>
                              </a:rPr>
                            </m:ctrlPr>
                          </m:sSubPr>
                          <m:e>
                            <m:r>
                              <a:rPr lang="en-US" b="0" i="1" smtClean="0">
                                <a:solidFill>
                                  <a:srgbClr val="0070C0"/>
                                </a:solidFill>
                                <a:latin typeface="Cambria Math"/>
                              </a:rPr>
                              <m:t>𝑒</m:t>
                            </m:r>
                          </m:e>
                          <m:sub>
                            <m:r>
                              <a:rPr lang="en-US" b="0" i="1" smtClean="0">
                                <a:solidFill>
                                  <a:srgbClr val="0070C0"/>
                                </a:solidFill>
                                <a:latin typeface="Cambria Math"/>
                              </a:rPr>
                              <m:t>𝑖</m:t>
                            </m:r>
                          </m:sub>
                        </m:sSub>
                      </m:oMath>
                    </m:oMathPara>
                  </a14:m>
                  <a:endParaRPr lang="en-US" dirty="0">
                    <a:solidFill>
                      <a:srgbClr val="0070C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362200" y="1143000"/>
                  <a:ext cx="419282" cy="369332"/>
                </a:xfrm>
                <a:prstGeom prst="rect">
                  <a:avLst/>
                </a:prstGeom>
                <a:blipFill rotWithShape="1">
                  <a:blip r:embed="rId3"/>
                  <a:stretch>
                    <a:fillRect t="-8333" r="-20290" b="-25000"/>
                  </a:stretch>
                </a:blipFill>
              </p:spPr>
              <p:txBody>
                <a:bodyPr/>
                <a:lstStyle/>
                <a:p>
                  <a:r>
                    <a:rPr lang="en-US">
                      <a:noFill/>
                    </a:rPr>
                    <a:t> </a:t>
                  </a:r>
                </a:p>
              </p:txBody>
            </p:sp>
          </mc:Fallback>
        </mc:AlternateContent>
        <p:cxnSp>
          <p:nvCxnSpPr>
            <p:cNvPr id="42" name="Straight Arrow Connector 41"/>
            <p:cNvCxnSpPr/>
            <p:nvPr/>
          </p:nvCxnSpPr>
          <p:spPr>
            <a:xfrm>
              <a:off x="2514600" y="1524000"/>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5999703" y="1459468"/>
            <a:ext cx="418000" cy="826532"/>
            <a:chOff x="6380703" y="762000"/>
            <a:chExt cx="418000" cy="826532"/>
          </a:xfrm>
        </p:grpSpPr>
        <mc:AlternateContent xmlns:mc="http://schemas.openxmlformats.org/markup-compatibility/2006" xmlns:a14="http://schemas.microsoft.com/office/drawing/2010/main">
          <mc:Choice Requires="a14">
            <p:sp>
              <p:nvSpPr>
                <p:cNvPr id="40" name="TextBox 39"/>
                <p:cNvSpPr txBox="1"/>
                <p:nvPr/>
              </p:nvSpPr>
              <p:spPr>
                <a:xfrm>
                  <a:off x="6380703" y="762000"/>
                  <a:ext cx="418000"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a:rPr>
                            </m:ctrlPr>
                          </m:sSubPr>
                          <m:e>
                            <m:r>
                              <a:rPr lang="en-US" i="1">
                                <a:solidFill>
                                  <a:srgbClr val="0070C0"/>
                                </a:solidFill>
                                <a:latin typeface="Cambria Math"/>
                              </a:rPr>
                              <m:t>𝑒</m:t>
                            </m:r>
                          </m:e>
                          <m:sub>
                            <m:r>
                              <a:rPr lang="en-US" b="0" i="1" smtClean="0">
                                <a:solidFill>
                                  <a:srgbClr val="0070C0"/>
                                </a:solidFill>
                                <a:latin typeface="Cambria Math"/>
                              </a:rPr>
                              <m:t>𝑗</m:t>
                            </m:r>
                          </m:sub>
                        </m:sSub>
                      </m:oMath>
                    </m:oMathPara>
                  </a14:m>
                  <a:endParaRPr lang="en-US" dirty="0">
                    <a:solidFill>
                      <a:srgbClr val="0070C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380703" y="762000"/>
                  <a:ext cx="418000" cy="391646"/>
                </a:xfrm>
                <a:prstGeom prst="rect">
                  <a:avLst/>
                </a:prstGeom>
                <a:blipFill rotWithShape="1">
                  <a:blip r:embed="rId4"/>
                  <a:stretch>
                    <a:fillRect t="-6154" r="-18841" b="-18462"/>
                  </a:stretch>
                </a:blipFill>
              </p:spPr>
              <p:txBody>
                <a:bodyPr/>
                <a:lstStyle/>
                <a:p>
                  <a:r>
                    <a:rPr lang="en-US">
                      <a:noFill/>
                    </a:rPr>
                    <a:t> </a:t>
                  </a:r>
                </a:p>
              </p:txBody>
            </p:sp>
          </mc:Fallback>
        </mc:AlternateContent>
        <p:cxnSp>
          <p:nvCxnSpPr>
            <p:cNvPr id="44" name="Straight Arrow Connector 43"/>
            <p:cNvCxnSpPr/>
            <p:nvPr/>
          </p:nvCxnSpPr>
          <p:spPr>
            <a:xfrm>
              <a:off x="6520908" y="1131332"/>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27" name="Down Arrow 26"/>
          <p:cNvSpPr/>
          <p:nvPr/>
        </p:nvSpPr>
        <p:spPr>
          <a:xfrm>
            <a:off x="4038600" y="2590800"/>
            <a:ext cx="609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057400" y="2286000"/>
            <a:ext cx="20955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2476500" y="3124200"/>
            <a:ext cx="4610100" cy="76200"/>
            <a:chOff x="2476500" y="3124200"/>
            <a:chExt cx="4610100" cy="76200"/>
          </a:xfrm>
        </p:grpSpPr>
        <p:grpSp>
          <p:nvGrpSpPr>
            <p:cNvPr id="55" name="Group 54"/>
            <p:cNvGrpSpPr/>
            <p:nvPr/>
          </p:nvGrpSpPr>
          <p:grpSpPr>
            <a:xfrm>
              <a:off x="2476500" y="3124200"/>
              <a:ext cx="952500" cy="76200"/>
              <a:chOff x="2457450" y="2362200"/>
              <a:chExt cx="952500" cy="76200"/>
            </a:xfrm>
          </p:grpSpPr>
          <p:sp>
            <p:nvSpPr>
              <p:cNvPr id="56" name="Oval 55"/>
              <p:cNvSpPr/>
              <p:nvPr/>
            </p:nvSpPr>
            <p:spPr>
              <a:xfrm>
                <a:off x="2457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762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0480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3528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3676650" y="3124200"/>
              <a:ext cx="2800350" cy="76200"/>
              <a:chOff x="3676650" y="2362200"/>
              <a:chExt cx="2800350" cy="76200"/>
            </a:xfrm>
          </p:grpSpPr>
          <p:sp>
            <p:nvSpPr>
              <p:cNvPr id="61" name="Oval 60"/>
              <p:cNvSpPr/>
              <p:nvPr/>
            </p:nvSpPr>
            <p:spPr>
              <a:xfrm>
                <a:off x="3676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981450" y="2362200"/>
                <a:ext cx="57150" cy="7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286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5910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895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200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505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810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115050" y="2362200"/>
                <a:ext cx="57150" cy="7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419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724650" y="3124200"/>
              <a:ext cx="361950" cy="76200"/>
              <a:chOff x="6724650" y="2362200"/>
              <a:chExt cx="361950" cy="76200"/>
            </a:xfrm>
          </p:grpSpPr>
          <p:sp>
            <p:nvSpPr>
              <p:cNvPr id="72" name="Oval 71"/>
              <p:cNvSpPr/>
              <p:nvPr/>
            </p:nvSpPr>
            <p:spPr>
              <a:xfrm>
                <a:off x="6724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029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a:off x="7315200" y="3124200"/>
            <a:ext cx="666750" cy="76200"/>
            <a:chOff x="7334250" y="2362200"/>
            <a:chExt cx="666750" cy="76200"/>
          </a:xfrm>
        </p:grpSpPr>
        <p:sp>
          <p:nvSpPr>
            <p:cNvPr id="75" name="Oval 74"/>
            <p:cNvSpPr/>
            <p:nvPr/>
          </p:nvSpPr>
          <p:spPr>
            <a:xfrm>
              <a:off x="7334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6390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7943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p:cNvSpPr/>
          <p:nvPr/>
        </p:nvSpPr>
        <p:spPr>
          <a:xfrm>
            <a:off x="7258050" y="3048000"/>
            <a:ext cx="20955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own Arrow 78"/>
          <p:cNvSpPr/>
          <p:nvPr/>
        </p:nvSpPr>
        <p:spPr>
          <a:xfrm>
            <a:off x="4038600" y="3429000"/>
            <a:ext cx="609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2476500" y="3962400"/>
            <a:ext cx="952500" cy="76200"/>
            <a:chOff x="2457450" y="2362200"/>
            <a:chExt cx="952500" cy="76200"/>
          </a:xfrm>
        </p:grpSpPr>
        <p:sp>
          <p:nvSpPr>
            <p:cNvPr id="97" name="Oval 96"/>
            <p:cNvSpPr/>
            <p:nvPr/>
          </p:nvSpPr>
          <p:spPr>
            <a:xfrm>
              <a:off x="2457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762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0480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3528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3676650" y="3962400"/>
            <a:ext cx="2800350" cy="76200"/>
            <a:chOff x="3676650" y="2362200"/>
            <a:chExt cx="2800350" cy="76200"/>
          </a:xfrm>
        </p:grpSpPr>
        <p:sp>
          <p:nvSpPr>
            <p:cNvPr id="87" name="Oval 86"/>
            <p:cNvSpPr/>
            <p:nvPr/>
          </p:nvSpPr>
          <p:spPr>
            <a:xfrm>
              <a:off x="3676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981450" y="2362200"/>
              <a:ext cx="57150" cy="7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286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5910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895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200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505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810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115050" y="2362200"/>
              <a:ext cx="57150" cy="7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419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6724650" y="3962400"/>
            <a:ext cx="361950" cy="76200"/>
            <a:chOff x="6724650" y="2362200"/>
            <a:chExt cx="361950" cy="76200"/>
          </a:xfrm>
        </p:grpSpPr>
        <p:sp>
          <p:nvSpPr>
            <p:cNvPr id="85" name="Oval 84"/>
            <p:cNvSpPr/>
            <p:nvPr/>
          </p:nvSpPr>
          <p:spPr>
            <a:xfrm>
              <a:off x="6724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029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p:cNvSpPr/>
          <p:nvPr/>
        </p:nvSpPr>
        <p:spPr>
          <a:xfrm>
            <a:off x="6629400" y="3886200"/>
            <a:ext cx="20955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own Arrow 101"/>
          <p:cNvSpPr/>
          <p:nvPr/>
        </p:nvSpPr>
        <p:spPr>
          <a:xfrm>
            <a:off x="4038600" y="4267200"/>
            <a:ext cx="609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3676650" y="4800600"/>
            <a:ext cx="2800350" cy="76200"/>
            <a:chOff x="3676650" y="2362200"/>
            <a:chExt cx="2800350" cy="76200"/>
          </a:xfrm>
        </p:grpSpPr>
        <p:sp>
          <p:nvSpPr>
            <p:cNvPr id="104" name="Oval 103"/>
            <p:cNvSpPr/>
            <p:nvPr/>
          </p:nvSpPr>
          <p:spPr>
            <a:xfrm>
              <a:off x="3676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981450" y="2362200"/>
              <a:ext cx="57150" cy="7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286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5910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895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5200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505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810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115050" y="2362200"/>
              <a:ext cx="57150" cy="7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419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2438400" y="4800600"/>
            <a:ext cx="952500" cy="76200"/>
            <a:chOff x="2457450" y="2362200"/>
            <a:chExt cx="952500" cy="76200"/>
          </a:xfrm>
        </p:grpSpPr>
        <p:sp>
          <p:nvSpPr>
            <p:cNvPr id="115" name="Oval 114"/>
            <p:cNvSpPr/>
            <p:nvPr/>
          </p:nvSpPr>
          <p:spPr>
            <a:xfrm>
              <a:off x="2457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762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0480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3528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Oval 118"/>
          <p:cNvSpPr/>
          <p:nvPr/>
        </p:nvSpPr>
        <p:spPr>
          <a:xfrm>
            <a:off x="3295650" y="4724400"/>
            <a:ext cx="20955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wn Arrow 119"/>
          <p:cNvSpPr/>
          <p:nvPr/>
        </p:nvSpPr>
        <p:spPr>
          <a:xfrm>
            <a:off x="4038600" y="5029200"/>
            <a:ext cx="609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3676650" y="5562600"/>
            <a:ext cx="1276350" cy="76200"/>
            <a:chOff x="3676650" y="5562600"/>
            <a:chExt cx="1276350" cy="76200"/>
          </a:xfrm>
        </p:grpSpPr>
        <p:sp>
          <p:nvSpPr>
            <p:cNvPr id="122" name="Oval 121"/>
            <p:cNvSpPr/>
            <p:nvPr/>
          </p:nvSpPr>
          <p:spPr>
            <a:xfrm>
              <a:off x="3676650" y="55626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981450" y="5562600"/>
              <a:ext cx="57150" cy="7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286250" y="55626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591050" y="55626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895850" y="55626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Oval 126"/>
          <p:cNvSpPr/>
          <p:nvPr/>
        </p:nvSpPr>
        <p:spPr>
          <a:xfrm>
            <a:off x="5200650" y="55626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p:cNvGrpSpPr/>
          <p:nvPr/>
        </p:nvGrpSpPr>
        <p:grpSpPr>
          <a:xfrm>
            <a:off x="5505450" y="5562600"/>
            <a:ext cx="971550" cy="76200"/>
            <a:chOff x="5505450" y="5562600"/>
            <a:chExt cx="971550" cy="76200"/>
          </a:xfrm>
        </p:grpSpPr>
        <p:sp>
          <p:nvSpPr>
            <p:cNvPr id="128" name="Oval 127"/>
            <p:cNvSpPr/>
            <p:nvPr/>
          </p:nvSpPr>
          <p:spPr>
            <a:xfrm>
              <a:off x="5505450" y="55626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810250" y="55626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6115050" y="5562600"/>
              <a:ext cx="57150" cy="7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419850" y="55626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Oval 131"/>
          <p:cNvSpPr/>
          <p:nvPr/>
        </p:nvSpPr>
        <p:spPr>
          <a:xfrm>
            <a:off x="5124450" y="5486400"/>
            <a:ext cx="20955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66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250"/>
                                        <p:tgtEl>
                                          <p:spTgt spid="31"/>
                                        </p:tgtEl>
                                      </p:cBhvr>
                                    </p:animEffect>
                                  </p:childTnLst>
                                </p:cTn>
                              </p:par>
                            </p:childTnLst>
                          </p:cTn>
                        </p:par>
                        <p:par>
                          <p:cTn id="33" fill="hold">
                            <p:stCondLst>
                              <p:cond delay="1750"/>
                            </p:stCondLst>
                            <p:childTnLst>
                              <p:par>
                                <p:cTn id="34" presetID="22" presetClass="entr" presetSubtype="8"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25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1000"/>
                                        <p:tgtEl>
                                          <p:spTgt spid="46"/>
                                        </p:tgtEl>
                                      </p:cBhvr>
                                    </p:animEffect>
                                    <p:anim calcmode="lin" valueType="num">
                                      <p:cBhvr>
                                        <p:cTn id="49" dur="1000" fill="hold"/>
                                        <p:tgtEl>
                                          <p:spTgt spid="46"/>
                                        </p:tgtEl>
                                        <p:attrNameLst>
                                          <p:attrName>ppt_x</p:attrName>
                                        </p:attrNameLst>
                                      </p:cBhvr>
                                      <p:tavLst>
                                        <p:tav tm="0">
                                          <p:val>
                                            <p:strVal val="#ppt_x"/>
                                          </p:val>
                                        </p:tav>
                                        <p:tav tm="100000">
                                          <p:val>
                                            <p:strVal val="#ppt_x"/>
                                          </p:val>
                                        </p:tav>
                                      </p:tavLst>
                                    </p:anim>
                                    <p:anim calcmode="lin" valueType="num">
                                      <p:cBhvr>
                                        <p:cTn id="5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nodeType="clickEffect">
                                  <p:stCondLst>
                                    <p:cond delay="0"/>
                                  </p:stCondLst>
                                  <p:childTnLst>
                                    <p:anim calcmode="lin" valueType="num">
                                      <p:cBhvr additive="base">
                                        <p:cTn id="61" dur="500"/>
                                        <p:tgtEl>
                                          <p:spTgt spid="28"/>
                                        </p:tgtEl>
                                        <p:attrNameLst>
                                          <p:attrName>ppt_x</p:attrName>
                                        </p:attrNameLst>
                                      </p:cBhvr>
                                      <p:tavLst>
                                        <p:tav tm="0">
                                          <p:val>
                                            <p:strVal val="ppt_x"/>
                                          </p:val>
                                        </p:tav>
                                        <p:tav tm="100000">
                                          <p:val>
                                            <p:strVal val="0-ppt_w/2"/>
                                          </p:val>
                                        </p:tav>
                                      </p:tavLst>
                                    </p:anim>
                                    <p:anim calcmode="lin" valueType="num">
                                      <p:cBhvr additive="base">
                                        <p:cTn id="62" dur="500"/>
                                        <p:tgtEl>
                                          <p:spTgt spid="28"/>
                                        </p:tgtEl>
                                        <p:attrNameLst>
                                          <p:attrName>ppt_y</p:attrName>
                                        </p:attrNameLst>
                                      </p:cBhvr>
                                      <p:tavLst>
                                        <p:tav tm="0">
                                          <p:val>
                                            <p:strVal val="ppt_y"/>
                                          </p:val>
                                        </p:tav>
                                        <p:tav tm="100000">
                                          <p:val>
                                            <p:strVal val="ppt_y"/>
                                          </p:val>
                                        </p:tav>
                                      </p:tavLst>
                                    </p:anim>
                                    <p:set>
                                      <p:cBhvr>
                                        <p:cTn id="63" dur="1" fill="hold">
                                          <p:stCondLst>
                                            <p:cond delay="499"/>
                                          </p:stCondLst>
                                        </p:cTn>
                                        <p:tgtEl>
                                          <p:spTgt spid="28"/>
                                        </p:tgtEl>
                                        <p:attrNameLst>
                                          <p:attrName>style.visibility</p:attrName>
                                        </p:attrNameLst>
                                      </p:cBhvr>
                                      <p:to>
                                        <p:strVal val="hidden"/>
                                      </p:to>
                                    </p:set>
                                  </p:childTnLst>
                                </p:cTn>
                              </p:par>
                              <p:par>
                                <p:cTn id="64" presetID="2" presetClass="exit" presetSubtype="8" fill="hold" grpId="1" nodeType="withEffect">
                                  <p:stCondLst>
                                    <p:cond delay="0"/>
                                  </p:stCondLst>
                                  <p:childTnLst>
                                    <p:anim calcmode="lin" valueType="num">
                                      <p:cBhvr additive="base">
                                        <p:cTn id="65" dur="500"/>
                                        <p:tgtEl>
                                          <p:spTgt spid="32"/>
                                        </p:tgtEl>
                                        <p:attrNameLst>
                                          <p:attrName>ppt_x</p:attrName>
                                        </p:attrNameLst>
                                      </p:cBhvr>
                                      <p:tavLst>
                                        <p:tav tm="0">
                                          <p:val>
                                            <p:strVal val="ppt_x"/>
                                          </p:val>
                                        </p:tav>
                                        <p:tav tm="100000">
                                          <p:val>
                                            <p:strVal val="0-ppt_w/2"/>
                                          </p:val>
                                        </p:tav>
                                      </p:tavLst>
                                    </p:anim>
                                    <p:anim calcmode="lin" valueType="num">
                                      <p:cBhvr additive="base">
                                        <p:cTn id="66" dur="500"/>
                                        <p:tgtEl>
                                          <p:spTgt spid="32"/>
                                        </p:tgtEl>
                                        <p:attrNameLst>
                                          <p:attrName>ppt_y</p:attrName>
                                        </p:attrNameLst>
                                      </p:cBhvr>
                                      <p:tavLst>
                                        <p:tav tm="0">
                                          <p:val>
                                            <p:strVal val="ppt_y"/>
                                          </p:val>
                                        </p:tav>
                                        <p:tav tm="100000">
                                          <p:val>
                                            <p:strVal val="ppt_y"/>
                                          </p:val>
                                        </p:tav>
                                      </p:tavLst>
                                    </p:anim>
                                    <p:set>
                                      <p:cBhvr>
                                        <p:cTn id="67" dur="1" fill="hold">
                                          <p:stCondLst>
                                            <p:cond delay="499"/>
                                          </p:stCondLst>
                                        </p:cTn>
                                        <p:tgtEl>
                                          <p:spTgt spid="3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up)">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up)">
                                      <p:cBhvr>
                                        <p:cTn id="77" dur="500"/>
                                        <p:tgtEl>
                                          <p:spTgt spid="38"/>
                                        </p:tgtEl>
                                      </p:cBhvr>
                                    </p:animEffect>
                                  </p:childTnLst>
                                </p:cTn>
                              </p:par>
                              <p:par>
                                <p:cTn id="78" presetID="22" presetClass="entr" presetSubtype="1" fill="hold" nodeType="with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wipe(up)">
                                      <p:cBhvr>
                                        <p:cTn id="80" dur="500"/>
                                        <p:tgtEl>
                                          <p:spTgt spid="74"/>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xit" presetSubtype="2" fill="hold" nodeType="clickEffect">
                                  <p:stCondLst>
                                    <p:cond delay="0"/>
                                  </p:stCondLst>
                                  <p:childTnLst>
                                    <p:anim calcmode="lin" valueType="num">
                                      <p:cBhvr additive="base">
                                        <p:cTn id="91" dur="500"/>
                                        <p:tgtEl>
                                          <p:spTgt spid="74"/>
                                        </p:tgtEl>
                                        <p:attrNameLst>
                                          <p:attrName>ppt_x</p:attrName>
                                        </p:attrNameLst>
                                      </p:cBhvr>
                                      <p:tavLst>
                                        <p:tav tm="0">
                                          <p:val>
                                            <p:strVal val="ppt_x"/>
                                          </p:val>
                                        </p:tav>
                                        <p:tav tm="100000">
                                          <p:val>
                                            <p:strVal val="1+ppt_w/2"/>
                                          </p:val>
                                        </p:tav>
                                      </p:tavLst>
                                    </p:anim>
                                    <p:anim calcmode="lin" valueType="num">
                                      <p:cBhvr additive="base">
                                        <p:cTn id="92" dur="500"/>
                                        <p:tgtEl>
                                          <p:spTgt spid="74"/>
                                        </p:tgtEl>
                                        <p:attrNameLst>
                                          <p:attrName>ppt_y</p:attrName>
                                        </p:attrNameLst>
                                      </p:cBhvr>
                                      <p:tavLst>
                                        <p:tav tm="0">
                                          <p:val>
                                            <p:strVal val="ppt_y"/>
                                          </p:val>
                                        </p:tav>
                                        <p:tav tm="100000">
                                          <p:val>
                                            <p:strVal val="ppt_y"/>
                                          </p:val>
                                        </p:tav>
                                      </p:tavLst>
                                    </p:anim>
                                    <p:set>
                                      <p:cBhvr>
                                        <p:cTn id="93" dur="1" fill="hold">
                                          <p:stCondLst>
                                            <p:cond delay="499"/>
                                          </p:stCondLst>
                                        </p:cTn>
                                        <p:tgtEl>
                                          <p:spTgt spid="74"/>
                                        </p:tgtEl>
                                        <p:attrNameLst>
                                          <p:attrName>style.visibility</p:attrName>
                                        </p:attrNameLst>
                                      </p:cBhvr>
                                      <p:to>
                                        <p:strVal val="hidden"/>
                                      </p:to>
                                    </p:set>
                                  </p:childTnLst>
                                </p:cTn>
                              </p:par>
                              <p:par>
                                <p:cTn id="94" presetID="2" presetClass="exit" presetSubtype="2" fill="hold" grpId="1" nodeType="withEffect">
                                  <p:stCondLst>
                                    <p:cond delay="0"/>
                                  </p:stCondLst>
                                  <p:childTnLst>
                                    <p:anim calcmode="lin" valueType="num">
                                      <p:cBhvr additive="base">
                                        <p:cTn id="95" dur="500"/>
                                        <p:tgtEl>
                                          <p:spTgt spid="78"/>
                                        </p:tgtEl>
                                        <p:attrNameLst>
                                          <p:attrName>ppt_x</p:attrName>
                                        </p:attrNameLst>
                                      </p:cBhvr>
                                      <p:tavLst>
                                        <p:tav tm="0">
                                          <p:val>
                                            <p:strVal val="ppt_x"/>
                                          </p:val>
                                        </p:tav>
                                        <p:tav tm="100000">
                                          <p:val>
                                            <p:strVal val="1+ppt_w/2"/>
                                          </p:val>
                                        </p:tav>
                                      </p:tavLst>
                                    </p:anim>
                                    <p:anim calcmode="lin" valueType="num">
                                      <p:cBhvr additive="base">
                                        <p:cTn id="96" dur="500"/>
                                        <p:tgtEl>
                                          <p:spTgt spid="78"/>
                                        </p:tgtEl>
                                        <p:attrNameLst>
                                          <p:attrName>ppt_y</p:attrName>
                                        </p:attrNameLst>
                                      </p:cBhvr>
                                      <p:tavLst>
                                        <p:tav tm="0">
                                          <p:val>
                                            <p:strVal val="ppt_y"/>
                                          </p:val>
                                        </p:tav>
                                        <p:tav tm="100000">
                                          <p:val>
                                            <p:strVal val="ppt_y"/>
                                          </p:val>
                                        </p:tav>
                                      </p:tavLst>
                                    </p:anim>
                                    <p:set>
                                      <p:cBhvr>
                                        <p:cTn id="97" dur="1" fill="hold">
                                          <p:stCondLst>
                                            <p:cond delay="499"/>
                                          </p:stCondLst>
                                        </p:cTn>
                                        <p:tgtEl>
                                          <p:spTgt spid="7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wipe(up)">
                                      <p:cBhvr>
                                        <p:cTn id="102" dur="500"/>
                                        <p:tgtEl>
                                          <p:spTgt spid="7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wipe(up)">
                                      <p:cBhvr>
                                        <p:cTn id="107" dur="500"/>
                                        <p:tgtEl>
                                          <p:spTgt spid="81"/>
                                        </p:tgtEl>
                                      </p:cBhvr>
                                    </p:animEffect>
                                  </p:childTnLst>
                                </p:cTn>
                              </p:par>
                              <p:par>
                                <p:cTn id="108" presetID="22" presetClass="entr" presetSubtype="1" fill="hold" nodeType="withEffect">
                                  <p:stCondLst>
                                    <p:cond delay="0"/>
                                  </p:stCondLst>
                                  <p:childTnLst>
                                    <p:set>
                                      <p:cBhvr>
                                        <p:cTn id="109" dur="1" fill="hold">
                                          <p:stCondLst>
                                            <p:cond delay="0"/>
                                          </p:stCondLst>
                                        </p:cTn>
                                        <p:tgtEl>
                                          <p:spTgt spid="83"/>
                                        </p:tgtEl>
                                        <p:attrNameLst>
                                          <p:attrName>style.visibility</p:attrName>
                                        </p:attrNameLst>
                                      </p:cBhvr>
                                      <p:to>
                                        <p:strVal val="visible"/>
                                      </p:to>
                                    </p:set>
                                    <p:animEffect transition="in" filter="wipe(up)">
                                      <p:cBhvr>
                                        <p:cTn id="110" dur="500"/>
                                        <p:tgtEl>
                                          <p:spTgt spid="83"/>
                                        </p:tgtEl>
                                      </p:cBhvr>
                                    </p:animEffect>
                                  </p:childTnLst>
                                </p:cTn>
                              </p:par>
                              <p:par>
                                <p:cTn id="111" presetID="22" presetClass="entr" presetSubtype="1" fill="hold" nodeType="withEffect">
                                  <p:stCondLst>
                                    <p:cond delay="0"/>
                                  </p:stCondLst>
                                  <p:childTnLst>
                                    <p:set>
                                      <p:cBhvr>
                                        <p:cTn id="112" dur="1" fill="hold">
                                          <p:stCondLst>
                                            <p:cond delay="0"/>
                                          </p:stCondLst>
                                        </p:cTn>
                                        <p:tgtEl>
                                          <p:spTgt spid="84"/>
                                        </p:tgtEl>
                                        <p:attrNameLst>
                                          <p:attrName>style.visibility</p:attrName>
                                        </p:attrNameLst>
                                      </p:cBhvr>
                                      <p:to>
                                        <p:strVal val="visible"/>
                                      </p:to>
                                    </p:set>
                                    <p:animEffect transition="in" filter="wipe(up)">
                                      <p:cBhvr>
                                        <p:cTn id="113" dur="500"/>
                                        <p:tgtEl>
                                          <p:spTgt spid="84"/>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101"/>
                                        </p:tgtEl>
                                        <p:attrNameLst>
                                          <p:attrName>style.visibility</p:attrName>
                                        </p:attrNameLst>
                                      </p:cBhvr>
                                      <p:to>
                                        <p:strVal val="visible"/>
                                      </p:to>
                                    </p:set>
                                    <p:anim calcmode="lin" valueType="num">
                                      <p:cBhvr>
                                        <p:cTn id="118" dur="500" fill="hold"/>
                                        <p:tgtEl>
                                          <p:spTgt spid="101"/>
                                        </p:tgtEl>
                                        <p:attrNameLst>
                                          <p:attrName>ppt_w</p:attrName>
                                        </p:attrNameLst>
                                      </p:cBhvr>
                                      <p:tavLst>
                                        <p:tav tm="0">
                                          <p:val>
                                            <p:fltVal val="0"/>
                                          </p:val>
                                        </p:tav>
                                        <p:tav tm="100000">
                                          <p:val>
                                            <p:strVal val="#ppt_w"/>
                                          </p:val>
                                        </p:tav>
                                      </p:tavLst>
                                    </p:anim>
                                    <p:anim calcmode="lin" valueType="num">
                                      <p:cBhvr>
                                        <p:cTn id="119" dur="500" fill="hold"/>
                                        <p:tgtEl>
                                          <p:spTgt spid="101"/>
                                        </p:tgtEl>
                                        <p:attrNameLst>
                                          <p:attrName>ppt_h</p:attrName>
                                        </p:attrNameLst>
                                      </p:cBhvr>
                                      <p:tavLst>
                                        <p:tav tm="0">
                                          <p:val>
                                            <p:fltVal val="0"/>
                                          </p:val>
                                        </p:tav>
                                        <p:tav tm="100000">
                                          <p:val>
                                            <p:strVal val="#ppt_h"/>
                                          </p:val>
                                        </p:tav>
                                      </p:tavLst>
                                    </p:anim>
                                    <p:animEffect transition="in" filter="fade">
                                      <p:cBhvr>
                                        <p:cTn id="120" dur="500"/>
                                        <p:tgtEl>
                                          <p:spTgt spid="101"/>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xit" presetSubtype="2" fill="hold" nodeType="clickEffect">
                                  <p:stCondLst>
                                    <p:cond delay="0"/>
                                  </p:stCondLst>
                                  <p:childTnLst>
                                    <p:anim calcmode="lin" valueType="num">
                                      <p:cBhvr additive="base">
                                        <p:cTn id="124" dur="500"/>
                                        <p:tgtEl>
                                          <p:spTgt spid="84"/>
                                        </p:tgtEl>
                                        <p:attrNameLst>
                                          <p:attrName>ppt_x</p:attrName>
                                        </p:attrNameLst>
                                      </p:cBhvr>
                                      <p:tavLst>
                                        <p:tav tm="0">
                                          <p:val>
                                            <p:strVal val="ppt_x"/>
                                          </p:val>
                                        </p:tav>
                                        <p:tav tm="100000">
                                          <p:val>
                                            <p:strVal val="1+ppt_w/2"/>
                                          </p:val>
                                        </p:tav>
                                      </p:tavLst>
                                    </p:anim>
                                    <p:anim calcmode="lin" valueType="num">
                                      <p:cBhvr additive="base">
                                        <p:cTn id="125" dur="500"/>
                                        <p:tgtEl>
                                          <p:spTgt spid="84"/>
                                        </p:tgtEl>
                                        <p:attrNameLst>
                                          <p:attrName>ppt_y</p:attrName>
                                        </p:attrNameLst>
                                      </p:cBhvr>
                                      <p:tavLst>
                                        <p:tav tm="0">
                                          <p:val>
                                            <p:strVal val="ppt_y"/>
                                          </p:val>
                                        </p:tav>
                                        <p:tav tm="100000">
                                          <p:val>
                                            <p:strVal val="ppt_y"/>
                                          </p:val>
                                        </p:tav>
                                      </p:tavLst>
                                    </p:anim>
                                    <p:set>
                                      <p:cBhvr>
                                        <p:cTn id="126" dur="1" fill="hold">
                                          <p:stCondLst>
                                            <p:cond delay="499"/>
                                          </p:stCondLst>
                                        </p:cTn>
                                        <p:tgtEl>
                                          <p:spTgt spid="84"/>
                                        </p:tgtEl>
                                        <p:attrNameLst>
                                          <p:attrName>style.visibility</p:attrName>
                                        </p:attrNameLst>
                                      </p:cBhvr>
                                      <p:to>
                                        <p:strVal val="hidden"/>
                                      </p:to>
                                    </p:set>
                                  </p:childTnLst>
                                </p:cTn>
                              </p:par>
                              <p:par>
                                <p:cTn id="127" presetID="2" presetClass="exit" presetSubtype="2" fill="hold" grpId="1" nodeType="withEffect">
                                  <p:stCondLst>
                                    <p:cond delay="0"/>
                                  </p:stCondLst>
                                  <p:childTnLst>
                                    <p:anim calcmode="lin" valueType="num">
                                      <p:cBhvr additive="base">
                                        <p:cTn id="128" dur="500"/>
                                        <p:tgtEl>
                                          <p:spTgt spid="101"/>
                                        </p:tgtEl>
                                        <p:attrNameLst>
                                          <p:attrName>ppt_x</p:attrName>
                                        </p:attrNameLst>
                                      </p:cBhvr>
                                      <p:tavLst>
                                        <p:tav tm="0">
                                          <p:val>
                                            <p:strVal val="ppt_x"/>
                                          </p:val>
                                        </p:tav>
                                        <p:tav tm="100000">
                                          <p:val>
                                            <p:strVal val="1+ppt_w/2"/>
                                          </p:val>
                                        </p:tav>
                                      </p:tavLst>
                                    </p:anim>
                                    <p:anim calcmode="lin" valueType="num">
                                      <p:cBhvr additive="base">
                                        <p:cTn id="129" dur="500"/>
                                        <p:tgtEl>
                                          <p:spTgt spid="101"/>
                                        </p:tgtEl>
                                        <p:attrNameLst>
                                          <p:attrName>ppt_y</p:attrName>
                                        </p:attrNameLst>
                                      </p:cBhvr>
                                      <p:tavLst>
                                        <p:tav tm="0">
                                          <p:val>
                                            <p:strVal val="ppt_y"/>
                                          </p:val>
                                        </p:tav>
                                        <p:tav tm="100000">
                                          <p:val>
                                            <p:strVal val="ppt_y"/>
                                          </p:val>
                                        </p:tav>
                                      </p:tavLst>
                                    </p:anim>
                                    <p:set>
                                      <p:cBhvr>
                                        <p:cTn id="130" dur="1" fill="hold">
                                          <p:stCondLst>
                                            <p:cond delay="499"/>
                                          </p:stCondLst>
                                        </p:cTn>
                                        <p:tgtEl>
                                          <p:spTgt spid="101"/>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grpId="0" nodeType="clickEffect">
                                  <p:stCondLst>
                                    <p:cond delay="0"/>
                                  </p:stCondLst>
                                  <p:childTnLst>
                                    <p:set>
                                      <p:cBhvr>
                                        <p:cTn id="134" dur="1" fill="hold">
                                          <p:stCondLst>
                                            <p:cond delay="0"/>
                                          </p:stCondLst>
                                        </p:cTn>
                                        <p:tgtEl>
                                          <p:spTgt spid="102"/>
                                        </p:tgtEl>
                                        <p:attrNameLst>
                                          <p:attrName>style.visibility</p:attrName>
                                        </p:attrNameLst>
                                      </p:cBhvr>
                                      <p:to>
                                        <p:strVal val="visible"/>
                                      </p:to>
                                    </p:set>
                                    <p:animEffect transition="in" filter="wipe(up)">
                                      <p:cBhvr>
                                        <p:cTn id="135" dur="500"/>
                                        <p:tgtEl>
                                          <p:spTgt spid="102"/>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nodeType="clickEffect">
                                  <p:stCondLst>
                                    <p:cond delay="0"/>
                                  </p:stCondLst>
                                  <p:childTnLst>
                                    <p:set>
                                      <p:cBhvr>
                                        <p:cTn id="139" dur="1" fill="hold">
                                          <p:stCondLst>
                                            <p:cond delay="0"/>
                                          </p:stCondLst>
                                        </p:cTn>
                                        <p:tgtEl>
                                          <p:spTgt spid="103"/>
                                        </p:tgtEl>
                                        <p:attrNameLst>
                                          <p:attrName>style.visibility</p:attrName>
                                        </p:attrNameLst>
                                      </p:cBhvr>
                                      <p:to>
                                        <p:strVal val="visible"/>
                                      </p:to>
                                    </p:set>
                                    <p:animEffect transition="in" filter="wipe(up)">
                                      <p:cBhvr>
                                        <p:cTn id="140" dur="500"/>
                                        <p:tgtEl>
                                          <p:spTgt spid="103"/>
                                        </p:tgtEl>
                                      </p:cBhvr>
                                    </p:animEffect>
                                  </p:childTnLst>
                                </p:cTn>
                              </p:par>
                              <p:par>
                                <p:cTn id="141" presetID="22" presetClass="entr" presetSubtype="1" fill="hold" nodeType="withEffect">
                                  <p:stCondLst>
                                    <p:cond delay="0"/>
                                  </p:stCondLst>
                                  <p:childTnLst>
                                    <p:set>
                                      <p:cBhvr>
                                        <p:cTn id="142" dur="1" fill="hold">
                                          <p:stCondLst>
                                            <p:cond delay="0"/>
                                          </p:stCondLst>
                                        </p:cTn>
                                        <p:tgtEl>
                                          <p:spTgt spid="114"/>
                                        </p:tgtEl>
                                        <p:attrNameLst>
                                          <p:attrName>style.visibility</p:attrName>
                                        </p:attrNameLst>
                                      </p:cBhvr>
                                      <p:to>
                                        <p:strVal val="visible"/>
                                      </p:to>
                                    </p:set>
                                    <p:animEffect transition="in" filter="wipe(up)">
                                      <p:cBhvr>
                                        <p:cTn id="143" dur="500"/>
                                        <p:tgtEl>
                                          <p:spTgt spid="114"/>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19"/>
                                        </p:tgtEl>
                                        <p:attrNameLst>
                                          <p:attrName>style.visibility</p:attrName>
                                        </p:attrNameLst>
                                      </p:cBhvr>
                                      <p:to>
                                        <p:strVal val="visible"/>
                                      </p:to>
                                    </p:set>
                                    <p:anim calcmode="lin" valueType="num">
                                      <p:cBhvr>
                                        <p:cTn id="148" dur="500" fill="hold"/>
                                        <p:tgtEl>
                                          <p:spTgt spid="119"/>
                                        </p:tgtEl>
                                        <p:attrNameLst>
                                          <p:attrName>ppt_w</p:attrName>
                                        </p:attrNameLst>
                                      </p:cBhvr>
                                      <p:tavLst>
                                        <p:tav tm="0">
                                          <p:val>
                                            <p:fltVal val="0"/>
                                          </p:val>
                                        </p:tav>
                                        <p:tav tm="100000">
                                          <p:val>
                                            <p:strVal val="#ppt_w"/>
                                          </p:val>
                                        </p:tav>
                                      </p:tavLst>
                                    </p:anim>
                                    <p:anim calcmode="lin" valueType="num">
                                      <p:cBhvr>
                                        <p:cTn id="149" dur="500" fill="hold"/>
                                        <p:tgtEl>
                                          <p:spTgt spid="119"/>
                                        </p:tgtEl>
                                        <p:attrNameLst>
                                          <p:attrName>ppt_h</p:attrName>
                                        </p:attrNameLst>
                                      </p:cBhvr>
                                      <p:tavLst>
                                        <p:tav tm="0">
                                          <p:val>
                                            <p:fltVal val="0"/>
                                          </p:val>
                                        </p:tav>
                                        <p:tav tm="100000">
                                          <p:val>
                                            <p:strVal val="#ppt_h"/>
                                          </p:val>
                                        </p:tav>
                                      </p:tavLst>
                                    </p:anim>
                                    <p:animEffect transition="in" filter="fade">
                                      <p:cBhvr>
                                        <p:cTn id="150" dur="500"/>
                                        <p:tgtEl>
                                          <p:spTgt spid="119"/>
                                        </p:tgtEl>
                                      </p:cBhvr>
                                    </p:animEffect>
                                  </p:childTnLst>
                                </p:cTn>
                              </p:par>
                            </p:childTnLst>
                          </p:cTn>
                        </p:par>
                      </p:childTnLst>
                    </p:cTn>
                  </p:par>
                  <p:par>
                    <p:cTn id="151" fill="hold">
                      <p:stCondLst>
                        <p:cond delay="indefinite"/>
                      </p:stCondLst>
                      <p:childTnLst>
                        <p:par>
                          <p:cTn id="152" fill="hold">
                            <p:stCondLst>
                              <p:cond delay="0"/>
                            </p:stCondLst>
                            <p:childTnLst>
                              <p:par>
                                <p:cTn id="153" presetID="2" presetClass="exit" presetSubtype="8" fill="hold" nodeType="clickEffect">
                                  <p:stCondLst>
                                    <p:cond delay="0"/>
                                  </p:stCondLst>
                                  <p:childTnLst>
                                    <p:anim calcmode="lin" valueType="num">
                                      <p:cBhvr additive="base">
                                        <p:cTn id="154" dur="500"/>
                                        <p:tgtEl>
                                          <p:spTgt spid="114"/>
                                        </p:tgtEl>
                                        <p:attrNameLst>
                                          <p:attrName>ppt_x</p:attrName>
                                        </p:attrNameLst>
                                      </p:cBhvr>
                                      <p:tavLst>
                                        <p:tav tm="0">
                                          <p:val>
                                            <p:strVal val="ppt_x"/>
                                          </p:val>
                                        </p:tav>
                                        <p:tav tm="100000">
                                          <p:val>
                                            <p:strVal val="0-ppt_w/2"/>
                                          </p:val>
                                        </p:tav>
                                      </p:tavLst>
                                    </p:anim>
                                    <p:anim calcmode="lin" valueType="num">
                                      <p:cBhvr additive="base">
                                        <p:cTn id="155" dur="500"/>
                                        <p:tgtEl>
                                          <p:spTgt spid="114"/>
                                        </p:tgtEl>
                                        <p:attrNameLst>
                                          <p:attrName>ppt_y</p:attrName>
                                        </p:attrNameLst>
                                      </p:cBhvr>
                                      <p:tavLst>
                                        <p:tav tm="0">
                                          <p:val>
                                            <p:strVal val="ppt_y"/>
                                          </p:val>
                                        </p:tav>
                                        <p:tav tm="100000">
                                          <p:val>
                                            <p:strVal val="ppt_y"/>
                                          </p:val>
                                        </p:tav>
                                      </p:tavLst>
                                    </p:anim>
                                    <p:set>
                                      <p:cBhvr>
                                        <p:cTn id="156" dur="1" fill="hold">
                                          <p:stCondLst>
                                            <p:cond delay="499"/>
                                          </p:stCondLst>
                                        </p:cTn>
                                        <p:tgtEl>
                                          <p:spTgt spid="114"/>
                                        </p:tgtEl>
                                        <p:attrNameLst>
                                          <p:attrName>style.visibility</p:attrName>
                                        </p:attrNameLst>
                                      </p:cBhvr>
                                      <p:to>
                                        <p:strVal val="hidden"/>
                                      </p:to>
                                    </p:set>
                                  </p:childTnLst>
                                </p:cTn>
                              </p:par>
                              <p:par>
                                <p:cTn id="157" presetID="2" presetClass="exit" presetSubtype="8" fill="hold" grpId="1" nodeType="withEffect">
                                  <p:stCondLst>
                                    <p:cond delay="0"/>
                                  </p:stCondLst>
                                  <p:childTnLst>
                                    <p:anim calcmode="lin" valueType="num">
                                      <p:cBhvr additive="base">
                                        <p:cTn id="158" dur="500"/>
                                        <p:tgtEl>
                                          <p:spTgt spid="119"/>
                                        </p:tgtEl>
                                        <p:attrNameLst>
                                          <p:attrName>ppt_x</p:attrName>
                                        </p:attrNameLst>
                                      </p:cBhvr>
                                      <p:tavLst>
                                        <p:tav tm="0">
                                          <p:val>
                                            <p:strVal val="ppt_x"/>
                                          </p:val>
                                        </p:tav>
                                        <p:tav tm="100000">
                                          <p:val>
                                            <p:strVal val="0-ppt_w/2"/>
                                          </p:val>
                                        </p:tav>
                                      </p:tavLst>
                                    </p:anim>
                                    <p:anim calcmode="lin" valueType="num">
                                      <p:cBhvr additive="base">
                                        <p:cTn id="159" dur="500"/>
                                        <p:tgtEl>
                                          <p:spTgt spid="119"/>
                                        </p:tgtEl>
                                        <p:attrNameLst>
                                          <p:attrName>ppt_y</p:attrName>
                                        </p:attrNameLst>
                                      </p:cBhvr>
                                      <p:tavLst>
                                        <p:tav tm="0">
                                          <p:val>
                                            <p:strVal val="ppt_y"/>
                                          </p:val>
                                        </p:tav>
                                        <p:tav tm="100000">
                                          <p:val>
                                            <p:strVal val="ppt_y"/>
                                          </p:val>
                                        </p:tav>
                                      </p:tavLst>
                                    </p:anim>
                                    <p:set>
                                      <p:cBhvr>
                                        <p:cTn id="160" dur="1" fill="hold">
                                          <p:stCondLst>
                                            <p:cond delay="499"/>
                                          </p:stCondLst>
                                        </p:cTn>
                                        <p:tgtEl>
                                          <p:spTgt spid="119"/>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22" presetClass="entr" presetSubtype="1" fill="hold" grpId="0" nodeType="clickEffect">
                                  <p:stCondLst>
                                    <p:cond delay="0"/>
                                  </p:stCondLst>
                                  <p:childTnLst>
                                    <p:set>
                                      <p:cBhvr>
                                        <p:cTn id="164" dur="1" fill="hold">
                                          <p:stCondLst>
                                            <p:cond delay="0"/>
                                          </p:stCondLst>
                                        </p:cTn>
                                        <p:tgtEl>
                                          <p:spTgt spid="120"/>
                                        </p:tgtEl>
                                        <p:attrNameLst>
                                          <p:attrName>style.visibility</p:attrName>
                                        </p:attrNameLst>
                                      </p:cBhvr>
                                      <p:to>
                                        <p:strVal val="visible"/>
                                      </p:to>
                                    </p:set>
                                    <p:animEffect transition="in" filter="wipe(up)">
                                      <p:cBhvr>
                                        <p:cTn id="165" dur="500"/>
                                        <p:tgtEl>
                                          <p:spTgt spid="120"/>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1" fill="hold" nodeType="clickEffect">
                                  <p:stCondLst>
                                    <p:cond delay="0"/>
                                  </p:stCondLst>
                                  <p:childTnLst>
                                    <p:set>
                                      <p:cBhvr>
                                        <p:cTn id="169" dur="1" fill="hold">
                                          <p:stCondLst>
                                            <p:cond delay="0"/>
                                          </p:stCondLst>
                                        </p:cTn>
                                        <p:tgtEl>
                                          <p:spTgt spid="41"/>
                                        </p:tgtEl>
                                        <p:attrNameLst>
                                          <p:attrName>style.visibility</p:attrName>
                                        </p:attrNameLst>
                                      </p:cBhvr>
                                      <p:to>
                                        <p:strVal val="visible"/>
                                      </p:to>
                                    </p:set>
                                    <p:animEffect transition="in" filter="wipe(up)">
                                      <p:cBhvr>
                                        <p:cTn id="170" dur="500"/>
                                        <p:tgtEl>
                                          <p:spTgt spid="41"/>
                                        </p:tgtEl>
                                      </p:cBhvr>
                                    </p:animEffect>
                                  </p:childTnLst>
                                </p:cTn>
                              </p:par>
                              <p:par>
                                <p:cTn id="171" presetID="22" presetClass="entr" presetSubtype="1" fill="hold" grpId="0" nodeType="withEffect">
                                  <p:stCondLst>
                                    <p:cond delay="0"/>
                                  </p:stCondLst>
                                  <p:childTnLst>
                                    <p:set>
                                      <p:cBhvr>
                                        <p:cTn id="172" dur="1" fill="hold">
                                          <p:stCondLst>
                                            <p:cond delay="0"/>
                                          </p:stCondLst>
                                        </p:cTn>
                                        <p:tgtEl>
                                          <p:spTgt spid="127"/>
                                        </p:tgtEl>
                                        <p:attrNameLst>
                                          <p:attrName>style.visibility</p:attrName>
                                        </p:attrNameLst>
                                      </p:cBhvr>
                                      <p:to>
                                        <p:strVal val="visible"/>
                                      </p:to>
                                    </p:set>
                                    <p:animEffect transition="in" filter="wipe(up)">
                                      <p:cBhvr>
                                        <p:cTn id="173" dur="500"/>
                                        <p:tgtEl>
                                          <p:spTgt spid="127"/>
                                        </p:tgtEl>
                                      </p:cBhvr>
                                    </p:animEffect>
                                  </p:childTnLst>
                                </p:cTn>
                              </p:par>
                              <p:par>
                                <p:cTn id="174" presetID="22" presetClass="entr" presetSubtype="1" fill="hold" nodeType="withEffect">
                                  <p:stCondLst>
                                    <p:cond delay="0"/>
                                  </p:stCondLst>
                                  <p:childTnLst>
                                    <p:set>
                                      <p:cBhvr>
                                        <p:cTn id="175" dur="1" fill="hold">
                                          <p:stCondLst>
                                            <p:cond delay="0"/>
                                          </p:stCondLst>
                                        </p:cTn>
                                        <p:tgtEl>
                                          <p:spTgt spid="133"/>
                                        </p:tgtEl>
                                        <p:attrNameLst>
                                          <p:attrName>style.visibility</p:attrName>
                                        </p:attrNameLst>
                                      </p:cBhvr>
                                      <p:to>
                                        <p:strVal val="visible"/>
                                      </p:to>
                                    </p:set>
                                    <p:animEffect transition="in" filter="wipe(up)">
                                      <p:cBhvr>
                                        <p:cTn id="176" dur="500"/>
                                        <p:tgtEl>
                                          <p:spTgt spid="133"/>
                                        </p:tgtEl>
                                      </p:cBhvr>
                                    </p:animEffect>
                                  </p:childTnLst>
                                </p:cTn>
                              </p:par>
                            </p:childTnLst>
                          </p:cTn>
                        </p:par>
                      </p:childTnLst>
                    </p:cTn>
                  </p:par>
                  <p:par>
                    <p:cTn id="177" fill="hold">
                      <p:stCondLst>
                        <p:cond delay="indefinite"/>
                      </p:stCondLst>
                      <p:childTnLst>
                        <p:par>
                          <p:cTn id="178" fill="hold">
                            <p:stCondLst>
                              <p:cond delay="0"/>
                            </p:stCondLst>
                            <p:childTnLst>
                              <p:par>
                                <p:cTn id="179" presetID="53" presetClass="entr" presetSubtype="16" fill="hold" grpId="0" nodeType="clickEffect">
                                  <p:stCondLst>
                                    <p:cond delay="0"/>
                                  </p:stCondLst>
                                  <p:childTnLst>
                                    <p:set>
                                      <p:cBhvr>
                                        <p:cTn id="180" dur="1" fill="hold">
                                          <p:stCondLst>
                                            <p:cond delay="0"/>
                                          </p:stCondLst>
                                        </p:cTn>
                                        <p:tgtEl>
                                          <p:spTgt spid="132"/>
                                        </p:tgtEl>
                                        <p:attrNameLst>
                                          <p:attrName>style.visibility</p:attrName>
                                        </p:attrNameLst>
                                      </p:cBhvr>
                                      <p:to>
                                        <p:strVal val="visible"/>
                                      </p:to>
                                    </p:set>
                                    <p:anim calcmode="lin" valueType="num">
                                      <p:cBhvr>
                                        <p:cTn id="181" dur="500" fill="hold"/>
                                        <p:tgtEl>
                                          <p:spTgt spid="132"/>
                                        </p:tgtEl>
                                        <p:attrNameLst>
                                          <p:attrName>ppt_w</p:attrName>
                                        </p:attrNameLst>
                                      </p:cBhvr>
                                      <p:tavLst>
                                        <p:tav tm="0">
                                          <p:val>
                                            <p:fltVal val="0"/>
                                          </p:val>
                                        </p:tav>
                                        <p:tav tm="100000">
                                          <p:val>
                                            <p:strVal val="#ppt_w"/>
                                          </p:val>
                                        </p:tav>
                                      </p:tavLst>
                                    </p:anim>
                                    <p:anim calcmode="lin" valueType="num">
                                      <p:cBhvr>
                                        <p:cTn id="182" dur="500" fill="hold"/>
                                        <p:tgtEl>
                                          <p:spTgt spid="132"/>
                                        </p:tgtEl>
                                        <p:attrNameLst>
                                          <p:attrName>ppt_h</p:attrName>
                                        </p:attrNameLst>
                                      </p:cBhvr>
                                      <p:tavLst>
                                        <p:tav tm="0">
                                          <p:val>
                                            <p:fltVal val="0"/>
                                          </p:val>
                                        </p:tav>
                                        <p:tav tm="100000">
                                          <p:val>
                                            <p:strVal val="#ppt_h"/>
                                          </p:val>
                                        </p:tav>
                                      </p:tavLst>
                                    </p:anim>
                                    <p:animEffect transition="in" filter="fade">
                                      <p:cBhvr>
                                        <p:cTn id="183" dur="500"/>
                                        <p:tgtEl>
                                          <p:spTgt spid="132"/>
                                        </p:tgtEl>
                                      </p:cBhvr>
                                    </p:animEffect>
                                  </p:childTnLst>
                                </p:cTn>
                              </p:par>
                            </p:childTnLst>
                          </p:cTn>
                        </p:par>
                      </p:childTnLst>
                    </p:cTn>
                  </p:par>
                  <p:par>
                    <p:cTn id="184" fill="hold">
                      <p:stCondLst>
                        <p:cond delay="indefinite"/>
                      </p:stCondLst>
                      <p:childTnLst>
                        <p:par>
                          <p:cTn id="185" fill="hold">
                            <p:stCondLst>
                              <p:cond delay="0"/>
                            </p:stCondLst>
                            <p:childTnLst>
                              <p:par>
                                <p:cTn id="186" presetID="2" presetClass="exit" presetSubtype="8" fill="hold" nodeType="clickEffect">
                                  <p:stCondLst>
                                    <p:cond delay="0"/>
                                  </p:stCondLst>
                                  <p:childTnLst>
                                    <p:anim calcmode="lin" valueType="num">
                                      <p:cBhvr additive="base">
                                        <p:cTn id="187" dur="500"/>
                                        <p:tgtEl>
                                          <p:spTgt spid="41"/>
                                        </p:tgtEl>
                                        <p:attrNameLst>
                                          <p:attrName>ppt_x</p:attrName>
                                        </p:attrNameLst>
                                      </p:cBhvr>
                                      <p:tavLst>
                                        <p:tav tm="0">
                                          <p:val>
                                            <p:strVal val="ppt_x"/>
                                          </p:val>
                                        </p:tav>
                                        <p:tav tm="100000">
                                          <p:val>
                                            <p:strVal val="0-ppt_w/2"/>
                                          </p:val>
                                        </p:tav>
                                      </p:tavLst>
                                    </p:anim>
                                    <p:anim calcmode="lin" valueType="num">
                                      <p:cBhvr additive="base">
                                        <p:cTn id="188" dur="500"/>
                                        <p:tgtEl>
                                          <p:spTgt spid="41"/>
                                        </p:tgtEl>
                                        <p:attrNameLst>
                                          <p:attrName>ppt_y</p:attrName>
                                        </p:attrNameLst>
                                      </p:cBhvr>
                                      <p:tavLst>
                                        <p:tav tm="0">
                                          <p:val>
                                            <p:strVal val="ppt_y"/>
                                          </p:val>
                                        </p:tav>
                                        <p:tav tm="100000">
                                          <p:val>
                                            <p:strVal val="ppt_y"/>
                                          </p:val>
                                        </p:tav>
                                      </p:tavLst>
                                    </p:anim>
                                    <p:set>
                                      <p:cBhvr>
                                        <p:cTn id="189" dur="1" fill="hold">
                                          <p:stCondLst>
                                            <p:cond delay="499"/>
                                          </p:stCondLst>
                                        </p:cTn>
                                        <p:tgtEl>
                                          <p:spTgt spid="41"/>
                                        </p:tgtEl>
                                        <p:attrNameLst>
                                          <p:attrName>style.visibility</p:attrName>
                                        </p:attrNameLst>
                                      </p:cBhvr>
                                      <p:to>
                                        <p:strVal val="hidden"/>
                                      </p:to>
                                    </p:set>
                                  </p:childTnLst>
                                </p:cTn>
                              </p:par>
                              <p:par>
                                <p:cTn id="190" presetID="2" presetClass="exit" presetSubtype="2" fill="hold" nodeType="withEffect">
                                  <p:stCondLst>
                                    <p:cond delay="0"/>
                                  </p:stCondLst>
                                  <p:childTnLst>
                                    <p:anim calcmode="lin" valueType="num">
                                      <p:cBhvr additive="base">
                                        <p:cTn id="191" dur="500"/>
                                        <p:tgtEl>
                                          <p:spTgt spid="133"/>
                                        </p:tgtEl>
                                        <p:attrNameLst>
                                          <p:attrName>ppt_x</p:attrName>
                                        </p:attrNameLst>
                                      </p:cBhvr>
                                      <p:tavLst>
                                        <p:tav tm="0">
                                          <p:val>
                                            <p:strVal val="ppt_x"/>
                                          </p:val>
                                        </p:tav>
                                        <p:tav tm="100000">
                                          <p:val>
                                            <p:strVal val="1+ppt_w/2"/>
                                          </p:val>
                                        </p:tav>
                                      </p:tavLst>
                                    </p:anim>
                                    <p:anim calcmode="lin" valueType="num">
                                      <p:cBhvr additive="base">
                                        <p:cTn id="192" dur="500"/>
                                        <p:tgtEl>
                                          <p:spTgt spid="133"/>
                                        </p:tgtEl>
                                        <p:attrNameLst>
                                          <p:attrName>ppt_y</p:attrName>
                                        </p:attrNameLst>
                                      </p:cBhvr>
                                      <p:tavLst>
                                        <p:tav tm="0">
                                          <p:val>
                                            <p:strVal val="ppt_y"/>
                                          </p:val>
                                        </p:tav>
                                        <p:tav tm="100000">
                                          <p:val>
                                            <p:strVal val="ppt_y"/>
                                          </p:val>
                                        </p:tav>
                                      </p:tavLst>
                                    </p:anim>
                                    <p:set>
                                      <p:cBhvr>
                                        <p:cTn id="193" dur="1" fill="hold">
                                          <p:stCondLst>
                                            <p:cond delay="499"/>
                                          </p:stCondLst>
                                        </p:cTn>
                                        <p:tgtEl>
                                          <p:spTgt spid="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P spid="27" grpId="0" animBg="1"/>
      <p:bldP spid="32" grpId="0" animBg="1"/>
      <p:bldP spid="32" grpId="1" animBg="1"/>
      <p:bldP spid="78" grpId="0" animBg="1"/>
      <p:bldP spid="78" grpId="1" animBg="1"/>
      <p:bldP spid="79" grpId="0" animBg="1"/>
      <p:bldP spid="101" grpId="0" animBg="1"/>
      <p:bldP spid="101" grpId="1" animBg="1"/>
      <p:bldP spid="102" grpId="0" animBg="1"/>
      <p:bldP spid="119" grpId="0" animBg="1"/>
      <p:bldP spid="119" grpId="1" animBg="1"/>
      <p:bldP spid="120" grpId="0" animBg="1"/>
      <p:bldP spid="127" grpId="0" animBg="1"/>
      <p:bldP spid="1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3200" b="1" dirty="0" smtClean="0">
                    <a:solidFill>
                      <a:srgbClr val="00B050"/>
                    </a:solidFill>
                  </a:rPr>
                  <a:t>Randomized-Quick-Sort </a:t>
                </a:r>
                <a:br>
                  <a:rPr lang="en-US" sz="3200" b="1" dirty="0" smtClean="0">
                    <a:solidFill>
                      <a:srgbClr val="00B050"/>
                    </a:solidFill>
                  </a:rPr>
                </a:br>
                <a:r>
                  <a:rPr lang="en-US" sz="2800" dirty="0" smtClean="0"/>
                  <a:t>from </a:t>
                </a:r>
                <a:r>
                  <a:rPr lang="en-US" sz="2800" u="sng" dirty="0" smtClean="0">
                    <a:solidFill>
                      <a:srgbClr val="7030A0"/>
                    </a:solidFill>
                  </a:rPr>
                  <a:t>perspective</a:t>
                </a:r>
                <a:r>
                  <a:rPr lang="en-US" sz="2800" dirty="0" smtClean="0"/>
                  <a:t> of </a:t>
                </a:r>
                <a14:m>
                  <m:oMath xmlns:m="http://schemas.openxmlformats.org/officeDocument/2006/math">
                    <m:sSub>
                      <m:sSubPr>
                        <m:ctrlPr>
                          <a:rPr lang="en-US" sz="2800" i="1">
                            <a:solidFill>
                              <a:srgbClr val="0070C0"/>
                            </a:solidFill>
                            <a:latin typeface="Cambria Math"/>
                          </a:rPr>
                        </m:ctrlPr>
                      </m:sSubPr>
                      <m:e>
                        <m:r>
                          <a:rPr lang="en-US" sz="2800" i="1">
                            <a:solidFill>
                              <a:srgbClr val="0070C0"/>
                            </a:solidFill>
                            <a:latin typeface="Cambria Math"/>
                          </a:rPr>
                          <m:t>𝑒</m:t>
                        </m:r>
                      </m:e>
                      <m:sub>
                        <m:r>
                          <a:rPr lang="en-US" sz="2800" i="1">
                            <a:solidFill>
                              <a:srgbClr val="0070C0"/>
                            </a:solidFill>
                            <a:latin typeface="Cambria Math"/>
                          </a:rPr>
                          <m:t>𝑖</m:t>
                        </m:r>
                      </m:sub>
                    </m:sSub>
                    <m:r>
                      <a:rPr lang="en-US" sz="2800" i="1">
                        <a:solidFill>
                          <a:srgbClr val="0070C0"/>
                        </a:solidFill>
                        <a:latin typeface="Cambria Math"/>
                      </a:rPr>
                      <m:t> </m:t>
                    </m:r>
                  </m:oMath>
                </a14:m>
                <a:r>
                  <a:rPr lang="en-US" sz="2800" dirty="0" smtClean="0"/>
                  <a:t>and</a:t>
                </a:r>
                <a:r>
                  <a:rPr lang="en-US" sz="3200" b="1" dirty="0" smtClean="0">
                    <a:solidFill>
                      <a:srgbClr val="00B050"/>
                    </a:solidFill>
                  </a:rPr>
                  <a:t> </a:t>
                </a:r>
                <a14:m>
                  <m:oMath xmlns:m="http://schemas.openxmlformats.org/officeDocument/2006/math">
                    <m:sSub>
                      <m:sSubPr>
                        <m:ctrlPr>
                          <a:rPr lang="en-US" sz="2800" i="1">
                            <a:solidFill>
                              <a:srgbClr val="0070C0"/>
                            </a:solidFill>
                            <a:latin typeface="Cambria Math"/>
                          </a:rPr>
                        </m:ctrlPr>
                      </m:sSubPr>
                      <m:e>
                        <m:r>
                          <a:rPr lang="en-US" sz="2800" i="1">
                            <a:solidFill>
                              <a:srgbClr val="0070C0"/>
                            </a:solidFill>
                            <a:latin typeface="Cambria Math"/>
                          </a:rPr>
                          <m:t>𝑒</m:t>
                        </m:r>
                      </m:e>
                      <m:sub>
                        <m:r>
                          <a:rPr lang="en-US" sz="2800" b="0" i="1" smtClean="0">
                            <a:solidFill>
                              <a:srgbClr val="0070C0"/>
                            </a:solidFill>
                            <a:latin typeface="Cambria Math"/>
                          </a:rPr>
                          <m:t>𝑗</m:t>
                        </m:r>
                      </m:sub>
                    </m:sSub>
                  </m:oMath>
                </a14:m>
                <a:endParaRPr lang="en-US" sz="3200" b="1" dirty="0">
                  <a:solidFill>
                    <a:srgbClr val="00206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3723"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53000"/>
              </a:xfrm>
            </p:spPr>
            <p:txBody>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2400" b="1" dirty="0" smtClean="0">
                    <a:solidFill>
                      <a:srgbClr val="7030A0"/>
                    </a:solidFill>
                  </a:rPr>
                  <a:t>Observation</a:t>
                </a:r>
                <a:r>
                  <a:rPr lang="en-US" sz="2400" b="1" dirty="0">
                    <a:solidFill>
                      <a:srgbClr val="7030A0"/>
                    </a:solidFill>
                  </a:rPr>
                  <a:t>: </a:t>
                </a:r>
                <a:endParaRPr lang="en-US" sz="2400" b="1" dirty="0" smtClean="0">
                  <a:solidFill>
                    <a:srgbClr val="7030A0"/>
                  </a:solidFill>
                </a:endParaRPr>
              </a:p>
              <a:p>
                <a:pPr marL="0" indent="0">
                  <a:buNone/>
                </a:pP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𝑖</m:t>
                        </m:r>
                      </m:sub>
                    </m:sSub>
                    <m:r>
                      <a:rPr lang="en-US" sz="2000" i="1">
                        <a:solidFill>
                          <a:srgbClr val="0070C0"/>
                        </a:solidFill>
                        <a:latin typeface="Cambria Math"/>
                      </a:rPr>
                      <m:t> </m:t>
                    </m:r>
                  </m:oMath>
                </a14:m>
                <a:r>
                  <a:rPr lang="en-US" sz="2000" dirty="0"/>
                  <a:t>and</a:t>
                </a:r>
                <a:r>
                  <a:rPr lang="en-US" sz="2400" b="1" dirty="0">
                    <a:solidFill>
                      <a:srgbClr val="00B050"/>
                    </a:solidFill>
                  </a:rPr>
                  <a:t>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𝑗</m:t>
                        </m:r>
                      </m:sub>
                    </m:sSub>
                    <m:r>
                      <a:rPr lang="en-US" sz="2000" i="1">
                        <a:solidFill>
                          <a:srgbClr val="0070C0"/>
                        </a:solidFill>
                        <a:latin typeface="Cambria Math"/>
                      </a:rPr>
                      <m:t> </m:t>
                    </m:r>
                  </m:oMath>
                </a14:m>
                <a:r>
                  <a:rPr lang="en-US" sz="2000" dirty="0" smtClean="0"/>
                  <a:t>get compared during an instance of </a:t>
                </a:r>
                <a:r>
                  <a:rPr lang="en-US" sz="2000" b="1" dirty="0" smtClean="0">
                    <a:solidFill>
                      <a:srgbClr val="00B050"/>
                    </a:solidFill>
                  </a:rPr>
                  <a:t>Randomized Quick Sort </a:t>
                </a:r>
                <a:r>
                  <a:rPr lang="en-US" sz="2000" dirty="0" err="1" smtClean="0"/>
                  <a:t>iff</a:t>
                </a:r>
                <a:r>
                  <a:rPr lang="en-US" sz="2000" dirty="0" smtClean="0"/>
                  <a:t> </a:t>
                </a:r>
              </a:p>
              <a:p>
                <a:pPr marL="0" indent="0">
                  <a:buNone/>
                </a:pPr>
                <a:r>
                  <a:rPr lang="en-US" sz="2000" dirty="0" smtClean="0"/>
                  <a:t>the first pivot element from </a:t>
                </a:r>
                <a14:m>
                  <m:oMath xmlns:m="http://schemas.openxmlformats.org/officeDocument/2006/math">
                    <m:sSub>
                      <m:sSubPr>
                        <m:ctrlPr>
                          <a:rPr lang="en-US" sz="2000" i="1">
                            <a:solidFill>
                              <a:srgbClr val="0070C0"/>
                            </a:solidFill>
                            <a:latin typeface="Cambria Math"/>
                          </a:rPr>
                        </m:ctrlPr>
                      </m:sSubPr>
                      <m:e>
                        <m:r>
                          <a:rPr lang="en-US" sz="2000" b="1" i="1">
                            <a:latin typeface="Cambria Math"/>
                          </a:rPr>
                          <m:t>𝑺</m:t>
                        </m:r>
                      </m:e>
                      <m:sub>
                        <m:r>
                          <a:rPr lang="en-US" sz="2000" i="1">
                            <a:solidFill>
                              <a:srgbClr val="0070C0"/>
                            </a:solidFill>
                            <a:latin typeface="Cambria Math"/>
                          </a:rPr>
                          <m:t>𝑖𝑗</m:t>
                        </m:r>
                      </m:sub>
                    </m:sSub>
                    <m:r>
                      <a:rPr lang="en-US" sz="2000" i="1">
                        <a:solidFill>
                          <a:srgbClr val="0070C0"/>
                        </a:solidFill>
                        <a:latin typeface="Cambria Math"/>
                      </a:rPr>
                      <m:t> </m:t>
                    </m:r>
                  </m:oMath>
                </a14:m>
                <a:r>
                  <a:rPr lang="en-US" sz="2000" dirty="0" smtClean="0"/>
                  <a:t>is either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𝑖</m:t>
                        </m:r>
                      </m:sub>
                    </m:sSub>
                    <m:r>
                      <a:rPr lang="en-US" sz="2000" i="1">
                        <a:solidFill>
                          <a:srgbClr val="0070C0"/>
                        </a:solidFill>
                        <a:latin typeface="Cambria Math"/>
                      </a:rPr>
                      <m:t> </m:t>
                    </m:r>
                  </m:oMath>
                </a14:m>
                <a:r>
                  <a:rPr lang="en-US" sz="2000" dirty="0" smtClean="0"/>
                  <a:t>or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b="0" i="1" smtClean="0">
                            <a:solidFill>
                              <a:srgbClr val="0070C0"/>
                            </a:solidFill>
                            <a:latin typeface="Cambria Math"/>
                          </a:rPr>
                          <m:t>𝑗</m:t>
                        </m:r>
                      </m:sub>
                    </m:sSub>
                  </m:oMath>
                </a14:m>
                <a:r>
                  <a:rPr lang="en-US" sz="2000" dirty="0" smtClean="0"/>
                  <a:t>.</a:t>
                </a:r>
              </a:p>
              <a:p>
                <a:pPr marL="0" indent="0">
                  <a:buNone/>
                </a:pPr>
                <a:r>
                  <a:rPr lang="en-US" sz="2000" b="1" dirty="0" smtClean="0">
                    <a:solidFill>
                      <a:srgbClr val="002060"/>
                    </a:solidFill>
                  </a:rPr>
                  <a:t>Let us define two events.</a:t>
                </a:r>
                <a:endParaRPr lang="en-US" sz="2000" b="1" dirty="0">
                  <a:solidFill>
                    <a:srgbClr val="002060"/>
                  </a:solidFill>
                </a:endParaRPr>
              </a:p>
              <a:p>
                <a:pPr marL="0" indent="0">
                  <a:buNone/>
                </a:pP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𝐵</m:t>
                        </m:r>
                      </m:e>
                      <m:sub>
                        <m:r>
                          <a:rPr lang="en-US" sz="2000" i="1">
                            <a:solidFill>
                              <a:srgbClr val="0070C0"/>
                            </a:solidFill>
                            <a:latin typeface="Cambria Math"/>
                          </a:rPr>
                          <m:t>𝑖</m:t>
                        </m:r>
                      </m:sub>
                    </m:sSub>
                  </m:oMath>
                </a14:m>
                <a:r>
                  <a:rPr lang="en-US" sz="2000" b="1" dirty="0">
                    <a:solidFill>
                      <a:srgbClr val="7030A0"/>
                    </a:solidFill>
                  </a:rPr>
                  <a:t> : </a:t>
                </a:r>
                <a:r>
                  <a:rPr lang="en-US" sz="2000" dirty="0"/>
                  <a:t>first pivot element selected from </a:t>
                </a:r>
                <a14:m>
                  <m:oMath xmlns:m="http://schemas.openxmlformats.org/officeDocument/2006/math">
                    <m:sSub>
                      <m:sSubPr>
                        <m:ctrlPr>
                          <a:rPr lang="en-US" sz="2000" i="1">
                            <a:solidFill>
                              <a:srgbClr val="0070C0"/>
                            </a:solidFill>
                            <a:latin typeface="Cambria Math"/>
                          </a:rPr>
                        </m:ctrlPr>
                      </m:sSubPr>
                      <m:e>
                        <m:r>
                          <a:rPr lang="en-US" sz="2000" b="1" i="1">
                            <a:latin typeface="Cambria Math"/>
                          </a:rPr>
                          <m:t>𝑺</m:t>
                        </m:r>
                      </m:e>
                      <m:sub>
                        <m:r>
                          <a:rPr lang="en-US" sz="2000" i="1">
                            <a:solidFill>
                              <a:srgbClr val="0070C0"/>
                            </a:solidFill>
                            <a:latin typeface="Cambria Math"/>
                          </a:rPr>
                          <m:t>𝑖𝑗</m:t>
                        </m:r>
                      </m:sub>
                    </m:sSub>
                  </m:oMath>
                </a14:m>
                <a:r>
                  <a:rPr lang="en-US" sz="2000" b="1" dirty="0">
                    <a:solidFill>
                      <a:srgbClr val="7030A0"/>
                    </a:solidFill>
                  </a:rPr>
                  <a:t> </a:t>
                </a:r>
                <a:r>
                  <a:rPr lang="en-US" sz="2000" dirty="0" smtClean="0"/>
                  <a:t>during </a:t>
                </a:r>
                <a:r>
                  <a:rPr lang="en-US" sz="2000" b="1" dirty="0">
                    <a:solidFill>
                      <a:srgbClr val="00B050"/>
                    </a:solidFill>
                  </a:rPr>
                  <a:t>Randomized Quick Sort </a:t>
                </a:r>
                <a:r>
                  <a:rPr lang="en-US" sz="2000" dirty="0" smtClean="0"/>
                  <a:t>is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𝑖</m:t>
                        </m:r>
                      </m:sub>
                    </m:sSub>
                  </m:oMath>
                </a14:m>
                <a:r>
                  <a:rPr lang="en-US" sz="2000" dirty="0"/>
                  <a:t>.</a:t>
                </a:r>
              </a:p>
              <a:p>
                <a:pPr marL="0" indent="0">
                  <a:buNone/>
                </a:pP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𝐵</m:t>
                        </m:r>
                      </m:e>
                      <m:sub>
                        <m:r>
                          <a:rPr lang="en-US" sz="2000" b="0" i="1" smtClean="0">
                            <a:solidFill>
                              <a:srgbClr val="0070C0"/>
                            </a:solidFill>
                            <a:latin typeface="Cambria Math"/>
                          </a:rPr>
                          <m:t>𝑗</m:t>
                        </m:r>
                      </m:sub>
                    </m:sSub>
                  </m:oMath>
                </a14:m>
                <a:r>
                  <a:rPr lang="en-US" sz="2000" b="1" dirty="0">
                    <a:solidFill>
                      <a:srgbClr val="7030A0"/>
                    </a:solidFill>
                  </a:rPr>
                  <a:t> : </a:t>
                </a:r>
                <a:r>
                  <a:rPr lang="en-US" sz="2000" dirty="0"/>
                  <a:t>first pivot element selected from </a:t>
                </a:r>
                <a14:m>
                  <m:oMath xmlns:m="http://schemas.openxmlformats.org/officeDocument/2006/math">
                    <m:sSub>
                      <m:sSubPr>
                        <m:ctrlPr>
                          <a:rPr lang="en-US" sz="2000" i="1">
                            <a:solidFill>
                              <a:srgbClr val="0070C0"/>
                            </a:solidFill>
                            <a:latin typeface="Cambria Math"/>
                          </a:rPr>
                        </m:ctrlPr>
                      </m:sSubPr>
                      <m:e>
                        <m:r>
                          <a:rPr lang="en-US" sz="2000" b="1" i="1">
                            <a:latin typeface="Cambria Math"/>
                          </a:rPr>
                          <m:t>𝑺</m:t>
                        </m:r>
                      </m:e>
                      <m:sub>
                        <m:r>
                          <a:rPr lang="en-US" sz="2000" i="1">
                            <a:solidFill>
                              <a:srgbClr val="0070C0"/>
                            </a:solidFill>
                            <a:latin typeface="Cambria Math"/>
                          </a:rPr>
                          <m:t>𝑖𝑗</m:t>
                        </m:r>
                      </m:sub>
                    </m:sSub>
                  </m:oMath>
                </a14:m>
                <a:r>
                  <a:rPr lang="en-US" sz="2000" b="1" dirty="0">
                    <a:solidFill>
                      <a:srgbClr val="7030A0"/>
                    </a:solidFill>
                  </a:rPr>
                  <a:t> </a:t>
                </a:r>
                <a:r>
                  <a:rPr lang="en-US" sz="2000" dirty="0" smtClean="0"/>
                  <a:t>during </a:t>
                </a:r>
                <a:r>
                  <a:rPr lang="en-US" sz="2000" b="1" dirty="0">
                    <a:solidFill>
                      <a:srgbClr val="00B050"/>
                    </a:solidFill>
                  </a:rPr>
                  <a:t>Randomized Quick Sort </a:t>
                </a:r>
                <a:r>
                  <a:rPr lang="en-US" sz="2000" dirty="0" smtClean="0"/>
                  <a:t>is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b="0" i="1" smtClean="0">
                            <a:solidFill>
                              <a:srgbClr val="0070C0"/>
                            </a:solidFill>
                            <a:latin typeface="Cambria Math"/>
                          </a:rPr>
                          <m:t>𝑗</m:t>
                        </m:r>
                      </m:sub>
                    </m:sSub>
                  </m:oMath>
                </a14:m>
                <a:r>
                  <a:rPr lang="en-US" sz="2000" dirty="0"/>
                  <a:t>.</a:t>
                </a:r>
              </a:p>
              <a:p>
                <a:pPr marL="0" indent="0">
                  <a:buNone/>
                </a:pPr>
                <a:r>
                  <a:rPr lang="en-US" sz="2000" b="1" dirty="0" smtClean="0"/>
                  <a:t>                          </a:t>
                </a:r>
                <a:r>
                  <a:rPr lang="en-US" sz="2000" b="1" dirty="0" err="1" smtClean="0"/>
                  <a:t>Pr</a:t>
                </a:r>
                <a:r>
                  <a:rPr lang="en-US" sz="2000" dirty="0" smtClean="0"/>
                  <a:t>[</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𝑖</m:t>
                        </m:r>
                      </m:sub>
                    </m:sSub>
                    <m:r>
                      <a:rPr lang="en-US" sz="2000" i="1">
                        <a:solidFill>
                          <a:srgbClr val="0070C0"/>
                        </a:solidFill>
                        <a:latin typeface="Cambria Math"/>
                      </a:rPr>
                      <m:t> </m:t>
                    </m:r>
                  </m:oMath>
                </a14:m>
                <a:r>
                  <a:rPr lang="en-US" sz="2000" dirty="0"/>
                  <a:t>and</a:t>
                </a:r>
                <a:r>
                  <a:rPr lang="en-US" sz="2400" b="1" dirty="0">
                    <a:solidFill>
                      <a:srgbClr val="00B050"/>
                    </a:solidFill>
                  </a:rPr>
                  <a:t>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𝑗</m:t>
                        </m:r>
                      </m:sub>
                    </m:sSub>
                    <m:r>
                      <a:rPr lang="en-US" sz="2000" i="1">
                        <a:solidFill>
                          <a:srgbClr val="0070C0"/>
                        </a:solidFill>
                        <a:latin typeface="Cambria Math"/>
                      </a:rPr>
                      <m:t> </m:t>
                    </m:r>
                  </m:oMath>
                </a14:m>
                <a:r>
                  <a:rPr lang="en-US" sz="2000" dirty="0"/>
                  <a:t>get </a:t>
                </a:r>
                <a:r>
                  <a:rPr lang="en-US" sz="2000" dirty="0" smtClean="0"/>
                  <a:t>compared] = </a:t>
                </a:r>
                <a:r>
                  <a:rPr lang="en-US" sz="2000" dirty="0" smtClean="0">
                    <a:solidFill>
                      <a:srgbClr val="C00000"/>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53000"/>
              </a:xfrm>
              <a:blipFill rotWithShape="1">
                <a:blip r:embed="rId3"/>
                <a:stretch>
                  <a:fillRect l="-1111" t="-985" r="-2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47D3F34-CCFE-4664-990B-25D48250FF76}" type="slidenum">
              <a:rPr lang="en-US" smtClean="0"/>
              <a:pPr>
                <a:defRPr/>
              </a:pPr>
              <a:t>17</a:t>
            </a:fld>
            <a:endParaRPr lang="en-US"/>
          </a:p>
        </p:txBody>
      </p:sp>
      <p:grpSp>
        <p:nvGrpSpPr>
          <p:cNvPr id="30" name="Group 29"/>
          <p:cNvGrpSpPr/>
          <p:nvPr/>
        </p:nvGrpSpPr>
        <p:grpSpPr>
          <a:xfrm>
            <a:off x="2457450" y="2362200"/>
            <a:ext cx="952500" cy="76200"/>
            <a:chOff x="2457450" y="2362200"/>
            <a:chExt cx="952500" cy="76200"/>
          </a:xfrm>
        </p:grpSpPr>
        <p:sp>
          <p:nvSpPr>
            <p:cNvPr id="8" name="Oval 7"/>
            <p:cNvSpPr/>
            <p:nvPr/>
          </p:nvSpPr>
          <p:spPr>
            <a:xfrm>
              <a:off x="2457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62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480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528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676650" y="2362200"/>
            <a:ext cx="2800350" cy="76200"/>
            <a:chOff x="3676650" y="2362200"/>
            <a:chExt cx="2800350" cy="76200"/>
          </a:xfrm>
        </p:grpSpPr>
        <p:sp>
          <p:nvSpPr>
            <p:cNvPr id="12" name="Oval 11"/>
            <p:cNvSpPr/>
            <p:nvPr/>
          </p:nvSpPr>
          <p:spPr>
            <a:xfrm>
              <a:off x="3676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81450" y="2362200"/>
              <a:ext cx="57150" cy="76200"/>
            </a:xfrm>
            <a:prstGeom prst="ellipse">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86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910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95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00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05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10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15050" y="2362200"/>
              <a:ext cx="57150" cy="7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19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724650" y="2362200"/>
            <a:ext cx="361950" cy="76200"/>
            <a:chOff x="6724650" y="2362200"/>
            <a:chExt cx="361950" cy="76200"/>
          </a:xfrm>
        </p:grpSpPr>
        <p:sp>
          <p:nvSpPr>
            <p:cNvPr id="22" name="Oval 21"/>
            <p:cNvSpPr/>
            <p:nvPr/>
          </p:nvSpPr>
          <p:spPr>
            <a:xfrm>
              <a:off x="6724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29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914400" y="2362200"/>
            <a:ext cx="1295400" cy="76200"/>
            <a:chOff x="914400" y="2362200"/>
            <a:chExt cx="1295400" cy="76200"/>
          </a:xfrm>
        </p:grpSpPr>
        <p:sp>
          <p:nvSpPr>
            <p:cNvPr id="5" name="Oval 4"/>
            <p:cNvSpPr/>
            <p:nvPr/>
          </p:nvSpPr>
          <p:spPr>
            <a:xfrm>
              <a:off x="15240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47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52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192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144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334250" y="2362200"/>
            <a:ext cx="666750" cy="76200"/>
            <a:chOff x="7334250" y="2362200"/>
            <a:chExt cx="666750" cy="76200"/>
          </a:xfrm>
        </p:grpSpPr>
        <p:sp>
          <p:nvSpPr>
            <p:cNvPr id="24" name="Oval 23"/>
            <p:cNvSpPr/>
            <p:nvPr/>
          </p:nvSpPr>
          <p:spPr>
            <a:xfrm>
              <a:off x="7334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6390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943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3872387" y="1447800"/>
            <a:ext cx="419282" cy="838200"/>
            <a:chOff x="2362200" y="1143000"/>
            <a:chExt cx="419282" cy="838200"/>
          </a:xfrm>
        </p:grpSpPr>
        <mc:AlternateContent xmlns:mc="http://schemas.openxmlformats.org/markup-compatibility/2006" xmlns:a14="http://schemas.microsoft.com/office/drawing/2010/main">
          <mc:Choice Requires="a14">
            <p:sp>
              <p:nvSpPr>
                <p:cNvPr id="39" name="TextBox 38"/>
                <p:cNvSpPr txBox="1"/>
                <p:nvPr/>
              </p:nvSpPr>
              <p:spPr>
                <a:xfrm>
                  <a:off x="2362200" y="1143000"/>
                  <a:ext cx="4192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latin typeface="Cambria Math"/>
                              </a:rPr>
                            </m:ctrlPr>
                          </m:sSubPr>
                          <m:e>
                            <m:r>
                              <a:rPr lang="en-US" b="0" i="1" smtClean="0">
                                <a:solidFill>
                                  <a:srgbClr val="0070C0"/>
                                </a:solidFill>
                                <a:latin typeface="Cambria Math"/>
                              </a:rPr>
                              <m:t>𝑒</m:t>
                            </m:r>
                          </m:e>
                          <m:sub>
                            <m:r>
                              <a:rPr lang="en-US" b="0" i="1" smtClean="0">
                                <a:solidFill>
                                  <a:srgbClr val="0070C0"/>
                                </a:solidFill>
                                <a:latin typeface="Cambria Math"/>
                              </a:rPr>
                              <m:t>𝑖</m:t>
                            </m:r>
                          </m:sub>
                        </m:sSub>
                      </m:oMath>
                    </m:oMathPara>
                  </a14:m>
                  <a:endParaRPr lang="en-US" dirty="0">
                    <a:solidFill>
                      <a:srgbClr val="0070C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362200" y="1143000"/>
                  <a:ext cx="419282" cy="369332"/>
                </a:xfrm>
                <a:prstGeom prst="rect">
                  <a:avLst/>
                </a:prstGeom>
                <a:blipFill rotWithShape="1">
                  <a:blip r:embed="rId4"/>
                  <a:stretch>
                    <a:fillRect t="-8333" r="-20290" b="-25000"/>
                  </a:stretch>
                </a:blipFill>
              </p:spPr>
              <p:txBody>
                <a:bodyPr/>
                <a:lstStyle/>
                <a:p>
                  <a:r>
                    <a:rPr lang="en-US">
                      <a:noFill/>
                    </a:rPr>
                    <a:t> </a:t>
                  </a:r>
                </a:p>
              </p:txBody>
            </p:sp>
          </mc:Fallback>
        </mc:AlternateContent>
        <p:cxnSp>
          <p:nvCxnSpPr>
            <p:cNvPr id="42" name="Straight Arrow Connector 41"/>
            <p:cNvCxnSpPr/>
            <p:nvPr/>
          </p:nvCxnSpPr>
          <p:spPr>
            <a:xfrm>
              <a:off x="2514600" y="1524000"/>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5999703" y="1459468"/>
            <a:ext cx="418000" cy="826532"/>
            <a:chOff x="6380703" y="762000"/>
            <a:chExt cx="418000" cy="826532"/>
          </a:xfrm>
        </p:grpSpPr>
        <mc:AlternateContent xmlns:mc="http://schemas.openxmlformats.org/markup-compatibility/2006" xmlns:a14="http://schemas.microsoft.com/office/drawing/2010/main">
          <mc:Choice Requires="a14">
            <p:sp>
              <p:nvSpPr>
                <p:cNvPr id="40" name="TextBox 39"/>
                <p:cNvSpPr txBox="1"/>
                <p:nvPr/>
              </p:nvSpPr>
              <p:spPr>
                <a:xfrm>
                  <a:off x="6380703" y="762000"/>
                  <a:ext cx="418000"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a:rPr>
                            </m:ctrlPr>
                          </m:sSubPr>
                          <m:e>
                            <m:r>
                              <a:rPr lang="en-US" i="1">
                                <a:solidFill>
                                  <a:srgbClr val="0070C0"/>
                                </a:solidFill>
                                <a:latin typeface="Cambria Math"/>
                              </a:rPr>
                              <m:t>𝑒</m:t>
                            </m:r>
                          </m:e>
                          <m:sub>
                            <m:r>
                              <a:rPr lang="en-US" b="0" i="1" smtClean="0">
                                <a:solidFill>
                                  <a:srgbClr val="0070C0"/>
                                </a:solidFill>
                                <a:latin typeface="Cambria Math"/>
                              </a:rPr>
                              <m:t>𝑗</m:t>
                            </m:r>
                          </m:sub>
                        </m:sSub>
                      </m:oMath>
                    </m:oMathPara>
                  </a14:m>
                  <a:endParaRPr lang="en-US" dirty="0">
                    <a:solidFill>
                      <a:srgbClr val="0070C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380703" y="762000"/>
                  <a:ext cx="418000" cy="391646"/>
                </a:xfrm>
                <a:prstGeom prst="rect">
                  <a:avLst/>
                </a:prstGeom>
                <a:blipFill rotWithShape="1">
                  <a:blip r:embed="rId5"/>
                  <a:stretch>
                    <a:fillRect t="-6154" r="-18841" b="-18462"/>
                  </a:stretch>
                </a:blipFill>
              </p:spPr>
              <p:txBody>
                <a:bodyPr/>
                <a:lstStyle/>
                <a:p>
                  <a:r>
                    <a:rPr lang="en-US">
                      <a:noFill/>
                    </a:rPr>
                    <a:t> </a:t>
                  </a:r>
                </a:p>
              </p:txBody>
            </p:sp>
          </mc:Fallback>
        </mc:AlternateContent>
        <p:cxnSp>
          <p:nvCxnSpPr>
            <p:cNvPr id="44" name="Straight Arrow Connector 43"/>
            <p:cNvCxnSpPr/>
            <p:nvPr/>
          </p:nvCxnSpPr>
          <p:spPr>
            <a:xfrm>
              <a:off x="6520908" y="1131332"/>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32" name="Oval 31"/>
          <p:cNvSpPr/>
          <p:nvPr/>
        </p:nvSpPr>
        <p:spPr>
          <a:xfrm>
            <a:off x="2057400" y="2286000"/>
            <a:ext cx="20955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p:cNvGrpSpPr/>
          <p:nvPr/>
        </p:nvGrpSpPr>
        <p:grpSpPr>
          <a:xfrm>
            <a:off x="3962399" y="2590800"/>
            <a:ext cx="2246303" cy="886013"/>
            <a:chOff x="6496050" y="2286002"/>
            <a:chExt cx="1657350" cy="886013"/>
          </a:xfrm>
        </p:grpSpPr>
        <p:sp>
          <p:nvSpPr>
            <p:cNvPr id="135" name="Right Brace 134"/>
            <p:cNvSpPr/>
            <p:nvPr/>
          </p:nvSpPr>
          <p:spPr>
            <a:xfrm rot="5400000">
              <a:off x="7096126" y="1685926"/>
              <a:ext cx="457198" cy="165735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6" name="TextBox 135"/>
                <p:cNvSpPr txBox="1"/>
                <p:nvPr/>
              </p:nvSpPr>
              <p:spPr>
                <a:xfrm>
                  <a:off x="7137324" y="2780369"/>
                  <a:ext cx="385281"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a:rPr>
                            </m:ctrlPr>
                          </m:sSubPr>
                          <m:e>
                            <m:r>
                              <a:rPr lang="en-US" b="1" i="1" smtClean="0">
                                <a:solidFill>
                                  <a:schemeClr val="tx1"/>
                                </a:solidFill>
                                <a:latin typeface="Cambria Math"/>
                              </a:rPr>
                              <m:t>𝑺</m:t>
                            </m:r>
                          </m:e>
                          <m:sub>
                            <m:r>
                              <a:rPr lang="en-US" i="1">
                                <a:solidFill>
                                  <a:srgbClr val="0070C0"/>
                                </a:solidFill>
                                <a:latin typeface="Cambria Math"/>
                              </a:rPr>
                              <m:t>𝑖</m:t>
                            </m:r>
                            <m:r>
                              <a:rPr lang="en-US" b="0" i="1" smtClean="0">
                                <a:solidFill>
                                  <a:srgbClr val="0070C0"/>
                                </a:solidFill>
                                <a:latin typeface="Cambria Math"/>
                              </a:rPr>
                              <m:t>𝑗</m:t>
                            </m:r>
                          </m:sub>
                        </m:sSub>
                      </m:oMath>
                    </m:oMathPara>
                  </a14:m>
                  <a:endParaRPr lang="en-US" dirty="0"/>
                </a:p>
              </p:txBody>
            </p:sp>
          </mc:Choice>
          <mc:Fallback xmlns="">
            <p:sp>
              <p:nvSpPr>
                <p:cNvPr id="136" name="TextBox 135"/>
                <p:cNvSpPr txBox="1">
                  <a:spLocks noRot="1" noChangeAspect="1" noMove="1" noResize="1" noEditPoints="1" noAdjustHandles="1" noChangeArrowheads="1" noChangeShapeType="1" noTextEdit="1"/>
                </p:cNvSpPr>
                <p:nvPr/>
              </p:nvSpPr>
              <p:spPr>
                <a:xfrm>
                  <a:off x="7137324" y="2780369"/>
                  <a:ext cx="385281" cy="391646"/>
                </a:xfrm>
                <a:prstGeom prst="rect">
                  <a:avLst/>
                </a:prstGeom>
                <a:blipFill rotWithShape="1">
                  <a:blip r:embed="rId6"/>
                  <a:stretch>
                    <a:fillRect t="-6250" r="-15294" b="-20313"/>
                  </a:stretch>
                </a:blipFill>
              </p:spPr>
              <p:txBody>
                <a:bodyPr/>
                <a:lstStyle/>
                <a:p>
                  <a:r>
                    <a:rPr lang="en-US">
                      <a:noFill/>
                    </a:rPr>
                    <a:t> </a:t>
                  </a:r>
                </a:p>
              </p:txBody>
            </p:sp>
          </mc:Fallback>
        </mc:AlternateContent>
      </p:grpSp>
      <p:sp>
        <p:nvSpPr>
          <p:cNvPr id="137" name="Oval 136"/>
          <p:cNvSpPr/>
          <p:nvPr/>
        </p:nvSpPr>
        <p:spPr>
          <a:xfrm>
            <a:off x="6629400" y="2286000"/>
            <a:ext cx="20955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4495800" y="2286000"/>
            <a:ext cx="20955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038850" y="2286000"/>
            <a:ext cx="20955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905250" y="2286000"/>
            <a:ext cx="20955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5061511" y="5856754"/>
                <a:ext cx="1110689" cy="391646"/>
              </a:xfrm>
              <a:prstGeom prst="rect">
                <a:avLst/>
              </a:prstGeom>
              <a:solidFill>
                <a:schemeClr val="bg1"/>
              </a:solidFill>
            </p:spPr>
            <p:txBody>
              <a:bodyPr wrap="none" rtlCol="0">
                <a:spAutoFit/>
              </a:bodyPr>
              <a:lstStyle/>
              <a:p>
                <a:r>
                  <a:rPr lang="en-US" b="1" dirty="0"/>
                  <a:t>Pr</a:t>
                </a:r>
                <a:r>
                  <a:rPr lang="en-US" dirty="0"/>
                  <a:t>[</a:t>
                </a:r>
                <a14:m>
                  <m:oMath xmlns:m="http://schemas.openxmlformats.org/officeDocument/2006/math">
                    <m:sSub>
                      <m:sSubPr>
                        <m:ctrlPr>
                          <a:rPr lang="en-US" i="1">
                            <a:solidFill>
                              <a:srgbClr val="0070C0"/>
                            </a:solidFill>
                            <a:latin typeface="Cambria Math"/>
                          </a:rPr>
                        </m:ctrlPr>
                      </m:sSubPr>
                      <m:e>
                        <m:r>
                          <a:rPr lang="en-US" i="1">
                            <a:solidFill>
                              <a:srgbClr val="0070C0"/>
                            </a:solidFill>
                            <a:latin typeface="Cambria Math"/>
                          </a:rPr>
                          <m:t>𝐵</m:t>
                        </m:r>
                      </m:e>
                      <m:sub>
                        <m:r>
                          <a:rPr lang="en-US" i="1">
                            <a:solidFill>
                              <a:srgbClr val="0070C0"/>
                            </a:solidFill>
                            <a:latin typeface="Cambria Math"/>
                          </a:rPr>
                          <m:t>𝑖</m:t>
                        </m:r>
                      </m:sub>
                    </m:sSub>
                  </m:oMath>
                </a14:m>
                <a:r>
                  <a:rPr lang="en-US" dirty="0">
                    <a:solidFill>
                      <a:srgbClr val="C00000"/>
                    </a:solidFill>
                  </a:rPr>
                  <a:t>U</a:t>
                </a:r>
                <a14:m>
                  <m:oMath xmlns:m="http://schemas.openxmlformats.org/officeDocument/2006/math">
                    <m:sSub>
                      <m:sSubPr>
                        <m:ctrlPr>
                          <a:rPr lang="en-US" i="1">
                            <a:solidFill>
                              <a:srgbClr val="0070C0"/>
                            </a:solidFill>
                            <a:latin typeface="Cambria Math"/>
                          </a:rPr>
                        </m:ctrlPr>
                      </m:sSubPr>
                      <m:e>
                        <m:r>
                          <a:rPr lang="en-US" i="1">
                            <a:solidFill>
                              <a:srgbClr val="0070C0"/>
                            </a:solidFill>
                            <a:latin typeface="Cambria Math"/>
                          </a:rPr>
                          <m:t>𝐵</m:t>
                        </m:r>
                      </m:e>
                      <m:sub>
                        <m:r>
                          <a:rPr lang="en-US" i="1">
                            <a:solidFill>
                              <a:srgbClr val="0070C0"/>
                            </a:solidFill>
                            <a:latin typeface="Cambria Math"/>
                          </a:rPr>
                          <m:t>𝑗</m:t>
                        </m:r>
                      </m:sub>
                    </m:sSub>
                  </m:oMath>
                </a14:m>
                <a:r>
                  <a:rPr lang="en-US"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5061511" y="5856754"/>
                <a:ext cx="1110689" cy="391646"/>
              </a:xfrm>
              <a:prstGeom prst="rect">
                <a:avLst/>
              </a:prstGeom>
              <a:blipFill rotWithShape="1">
                <a:blip r:embed="rId7"/>
                <a:stretch>
                  <a:fillRect l="-4372" t="-6250" r="-9290" b="-20313"/>
                </a:stretch>
              </a:blipFill>
            </p:spPr>
            <p:txBody>
              <a:bodyPr/>
              <a:lstStyle/>
              <a:p>
                <a:r>
                  <a:rPr lang="en-US">
                    <a:noFill/>
                  </a:rPr>
                  <a:t> </a:t>
                </a:r>
              </a:p>
            </p:txBody>
          </p:sp>
        </mc:Fallback>
      </mc:AlternateContent>
    </p:spTree>
    <p:extLst>
      <p:ext uri="{BB962C8B-B14F-4D97-AF65-F5344CB8AC3E}">
        <p14:creationId xmlns:p14="http://schemas.microsoft.com/office/powerpoint/2010/main" val="409813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anim calcmode="lin" valueType="num">
                                      <p:cBhvr>
                                        <p:cTn id="8" dur="1000" fill="hold"/>
                                        <p:tgtEl>
                                          <p:spTgt spid="134"/>
                                        </p:tgtEl>
                                        <p:attrNameLst>
                                          <p:attrName>ppt_x</p:attrName>
                                        </p:attrNameLst>
                                      </p:cBhvr>
                                      <p:tavLst>
                                        <p:tav tm="0">
                                          <p:val>
                                            <p:strVal val="#ppt_x"/>
                                          </p:val>
                                        </p:tav>
                                        <p:tav tm="100000">
                                          <p:val>
                                            <p:strVal val="#ppt_x"/>
                                          </p:val>
                                        </p:tav>
                                      </p:tavLst>
                                    </p:anim>
                                    <p:anim calcmode="lin" valueType="num">
                                      <p:cBhvr>
                                        <p:cTn id="9"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2"/>
                                        </p:tgtEl>
                                      </p:cBhvr>
                                    </p:animEffect>
                                    <p:set>
                                      <p:cBhvr>
                                        <p:cTn id="21" dur="1" fill="hold">
                                          <p:stCondLst>
                                            <p:cond delay="499"/>
                                          </p:stCondLst>
                                        </p:cTn>
                                        <p:tgtEl>
                                          <p:spTgt spid="3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7"/>
                                        </p:tgtEl>
                                        <p:attrNameLst>
                                          <p:attrName>style.visibility</p:attrName>
                                        </p:attrNameLst>
                                      </p:cBhvr>
                                      <p:to>
                                        <p:strVal val="visible"/>
                                      </p:to>
                                    </p:set>
                                    <p:anim calcmode="lin" valueType="num">
                                      <p:cBhvr>
                                        <p:cTn id="26" dur="500" fill="hold"/>
                                        <p:tgtEl>
                                          <p:spTgt spid="137"/>
                                        </p:tgtEl>
                                        <p:attrNameLst>
                                          <p:attrName>ppt_w</p:attrName>
                                        </p:attrNameLst>
                                      </p:cBhvr>
                                      <p:tavLst>
                                        <p:tav tm="0">
                                          <p:val>
                                            <p:fltVal val="0"/>
                                          </p:val>
                                        </p:tav>
                                        <p:tav tm="100000">
                                          <p:val>
                                            <p:strVal val="#ppt_w"/>
                                          </p:val>
                                        </p:tav>
                                      </p:tavLst>
                                    </p:anim>
                                    <p:anim calcmode="lin" valueType="num">
                                      <p:cBhvr>
                                        <p:cTn id="27" dur="500" fill="hold"/>
                                        <p:tgtEl>
                                          <p:spTgt spid="137"/>
                                        </p:tgtEl>
                                        <p:attrNameLst>
                                          <p:attrName>ppt_h</p:attrName>
                                        </p:attrNameLst>
                                      </p:cBhvr>
                                      <p:tavLst>
                                        <p:tav tm="0">
                                          <p:val>
                                            <p:fltVal val="0"/>
                                          </p:val>
                                        </p:tav>
                                        <p:tav tm="100000">
                                          <p:val>
                                            <p:strVal val="#ppt_h"/>
                                          </p:val>
                                        </p:tav>
                                      </p:tavLst>
                                    </p:anim>
                                    <p:animEffect transition="in" filter="fade">
                                      <p:cBhvr>
                                        <p:cTn id="28" dur="500"/>
                                        <p:tgtEl>
                                          <p:spTgt spid="1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37"/>
                                        </p:tgtEl>
                                      </p:cBhvr>
                                    </p:animEffect>
                                    <p:set>
                                      <p:cBhvr>
                                        <p:cTn id="33" dur="1" fill="hold">
                                          <p:stCondLst>
                                            <p:cond delay="499"/>
                                          </p:stCondLst>
                                        </p:cTn>
                                        <p:tgtEl>
                                          <p:spTgt spid="13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38"/>
                                        </p:tgtEl>
                                        <p:attrNameLst>
                                          <p:attrName>style.visibility</p:attrName>
                                        </p:attrNameLst>
                                      </p:cBhvr>
                                      <p:to>
                                        <p:strVal val="visible"/>
                                      </p:to>
                                    </p:set>
                                    <p:anim calcmode="lin" valueType="num">
                                      <p:cBhvr>
                                        <p:cTn id="38" dur="500" fill="hold"/>
                                        <p:tgtEl>
                                          <p:spTgt spid="138"/>
                                        </p:tgtEl>
                                        <p:attrNameLst>
                                          <p:attrName>ppt_w</p:attrName>
                                        </p:attrNameLst>
                                      </p:cBhvr>
                                      <p:tavLst>
                                        <p:tav tm="0">
                                          <p:val>
                                            <p:fltVal val="0"/>
                                          </p:val>
                                        </p:tav>
                                        <p:tav tm="100000">
                                          <p:val>
                                            <p:strVal val="#ppt_w"/>
                                          </p:val>
                                        </p:tav>
                                      </p:tavLst>
                                    </p:anim>
                                    <p:anim calcmode="lin" valueType="num">
                                      <p:cBhvr>
                                        <p:cTn id="39" dur="500" fill="hold"/>
                                        <p:tgtEl>
                                          <p:spTgt spid="138"/>
                                        </p:tgtEl>
                                        <p:attrNameLst>
                                          <p:attrName>ppt_h</p:attrName>
                                        </p:attrNameLst>
                                      </p:cBhvr>
                                      <p:tavLst>
                                        <p:tav tm="0">
                                          <p:val>
                                            <p:fltVal val="0"/>
                                          </p:val>
                                        </p:tav>
                                        <p:tav tm="100000">
                                          <p:val>
                                            <p:strVal val="#ppt_h"/>
                                          </p:val>
                                        </p:tav>
                                      </p:tavLst>
                                    </p:anim>
                                    <p:animEffect transition="in" filter="fade">
                                      <p:cBhvr>
                                        <p:cTn id="40" dur="500"/>
                                        <p:tgtEl>
                                          <p:spTgt spid="13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38"/>
                                        </p:tgtEl>
                                      </p:cBhvr>
                                    </p:animEffect>
                                    <p:set>
                                      <p:cBhvr>
                                        <p:cTn id="45" dur="1" fill="hold">
                                          <p:stCondLst>
                                            <p:cond delay="499"/>
                                          </p:stCondLst>
                                        </p:cTn>
                                        <p:tgtEl>
                                          <p:spTgt spid="13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9"/>
                                        </p:tgtEl>
                                        <p:attrNameLst>
                                          <p:attrName>style.visibility</p:attrName>
                                        </p:attrNameLst>
                                      </p:cBhvr>
                                      <p:to>
                                        <p:strVal val="visible"/>
                                      </p:to>
                                    </p:set>
                                    <p:anim calcmode="lin" valueType="num">
                                      <p:cBhvr>
                                        <p:cTn id="50" dur="500" fill="hold"/>
                                        <p:tgtEl>
                                          <p:spTgt spid="139"/>
                                        </p:tgtEl>
                                        <p:attrNameLst>
                                          <p:attrName>ppt_w</p:attrName>
                                        </p:attrNameLst>
                                      </p:cBhvr>
                                      <p:tavLst>
                                        <p:tav tm="0">
                                          <p:val>
                                            <p:fltVal val="0"/>
                                          </p:val>
                                        </p:tav>
                                        <p:tav tm="100000">
                                          <p:val>
                                            <p:strVal val="#ppt_w"/>
                                          </p:val>
                                        </p:tav>
                                      </p:tavLst>
                                    </p:anim>
                                    <p:anim calcmode="lin" valueType="num">
                                      <p:cBhvr>
                                        <p:cTn id="51" dur="500" fill="hold"/>
                                        <p:tgtEl>
                                          <p:spTgt spid="139"/>
                                        </p:tgtEl>
                                        <p:attrNameLst>
                                          <p:attrName>ppt_h</p:attrName>
                                        </p:attrNameLst>
                                      </p:cBhvr>
                                      <p:tavLst>
                                        <p:tav tm="0">
                                          <p:val>
                                            <p:fltVal val="0"/>
                                          </p:val>
                                        </p:tav>
                                        <p:tav tm="100000">
                                          <p:val>
                                            <p:strVal val="#ppt_h"/>
                                          </p:val>
                                        </p:tav>
                                      </p:tavLst>
                                    </p:anim>
                                    <p:animEffect transition="in" filter="fade">
                                      <p:cBhvr>
                                        <p:cTn id="52" dur="500"/>
                                        <p:tgtEl>
                                          <p:spTgt spid="13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39"/>
                                        </p:tgtEl>
                                      </p:cBhvr>
                                    </p:animEffect>
                                    <p:set>
                                      <p:cBhvr>
                                        <p:cTn id="57" dur="1" fill="hold">
                                          <p:stCondLst>
                                            <p:cond delay="499"/>
                                          </p:stCondLst>
                                        </p:cTn>
                                        <p:tgtEl>
                                          <p:spTgt spid="13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p:cTn id="62" dur="500" fill="hold"/>
                                        <p:tgtEl>
                                          <p:spTgt spid="140"/>
                                        </p:tgtEl>
                                        <p:attrNameLst>
                                          <p:attrName>ppt_w</p:attrName>
                                        </p:attrNameLst>
                                      </p:cBhvr>
                                      <p:tavLst>
                                        <p:tav tm="0">
                                          <p:val>
                                            <p:fltVal val="0"/>
                                          </p:val>
                                        </p:tav>
                                        <p:tav tm="100000">
                                          <p:val>
                                            <p:strVal val="#ppt_w"/>
                                          </p:val>
                                        </p:tav>
                                      </p:tavLst>
                                    </p:anim>
                                    <p:anim calcmode="lin" valueType="num">
                                      <p:cBhvr>
                                        <p:cTn id="63" dur="500" fill="hold"/>
                                        <p:tgtEl>
                                          <p:spTgt spid="140"/>
                                        </p:tgtEl>
                                        <p:attrNameLst>
                                          <p:attrName>ppt_h</p:attrName>
                                        </p:attrNameLst>
                                      </p:cBhvr>
                                      <p:tavLst>
                                        <p:tav tm="0">
                                          <p:val>
                                            <p:fltVal val="0"/>
                                          </p:val>
                                        </p:tav>
                                        <p:tav tm="100000">
                                          <p:val>
                                            <p:strVal val="#ppt_h"/>
                                          </p:val>
                                        </p:tav>
                                      </p:tavLst>
                                    </p:anim>
                                    <p:animEffect transition="in" filter="fade">
                                      <p:cBhvr>
                                        <p:cTn id="64" dur="500"/>
                                        <p:tgtEl>
                                          <p:spTgt spid="14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40"/>
                                        </p:tgtEl>
                                      </p:cBhvr>
                                    </p:animEffect>
                                    <p:set>
                                      <p:cBhvr>
                                        <p:cTn id="69" dur="1" fill="hold">
                                          <p:stCondLst>
                                            <p:cond delay="499"/>
                                          </p:stCondLst>
                                        </p:cTn>
                                        <p:tgtEl>
                                          <p:spTgt spid="14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
                                            <p:txEl>
                                              <p:pRg st="4" end="4"/>
                                            </p:txEl>
                                          </p:spTgt>
                                        </p:tgtEl>
                                        <p:attrNameLst>
                                          <p:attrName>style.visibility</p:attrName>
                                        </p:attrNameLst>
                                      </p:cBhvr>
                                      <p:to>
                                        <p:strVal val="visible"/>
                                      </p:to>
                                    </p:set>
                                    <p:animEffect transition="in" filter="fade">
                                      <p:cBhvr>
                                        <p:cTn id="74" dur="500"/>
                                        <p:tgtEl>
                                          <p:spTgt spid="3">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fade">
                                      <p:cBhvr>
                                        <p:cTn id="79" dur="500"/>
                                        <p:tgtEl>
                                          <p:spTgt spid="3">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
                                            <p:txEl>
                                              <p:pRg st="6" end="6"/>
                                            </p:txEl>
                                          </p:spTgt>
                                        </p:tgtEl>
                                        <p:attrNameLst>
                                          <p:attrName>style.visibility</p:attrName>
                                        </p:attrNameLst>
                                      </p:cBhvr>
                                      <p:to>
                                        <p:strVal val="visible"/>
                                      </p:to>
                                    </p:set>
                                    <p:animEffect transition="in" filter="fade">
                                      <p:cBhvr>
                                        <p:cTn id="84" dur="500"/>
                                        <p:tgtEl>
                                          <p:spTgt spid="3">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
                                            <p:txEl>
                                              <p:pRg st="7" end="7"/>
                                            </p:txEl>
                                          </p:spTgt>
                                        </p:tgtEl>
                                        <p:attrNameLst>
                                          <p:attrName>style.visibility</p:attrName>
                                        </p:attrNameLst>
                                      </p:cBhvr>
                                      <p:to>
                                        <p:strVal val="visible"/>
                                      </p:to>
                                    </p:set>
                                    <p:animEffect transition="in" filter="fade">
                                      <p:cBhvr>
                                        <p:cTn id="89" dur="500"/>
                                        <p:tgtEl>
                                          <p:spTgt spid="3">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
                                            <p:txEl>
                                              <p:pRg st="8" end="8"/>
                                            </p:txEl>
                                          </p:spTgt>
                                        </p:tgtEl>
                                        <p:attrNameLst>
                                          <p:attrName>style.visibility</p:attrName>
                                        </p:attrNameLst>
                                      </p:cBhvr>
                                      <p:to>
                                        <p:strVal val="visible"/>
                                      </p:to>
                                    </p:set>
                                    <p:animEffect transition="in" filter="fade">
                                      <p:cBhvr>
                                        <p:cTn id="94" dur="500"/>
                                        <p:tgtEl>
                                          <p:spTgt spid="3">
                                            <p:txEl>
                                              <p:pRg st="8" end="8"/>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
                                            <p:txEl>
                                              <p:pRg st="9" end="9"/>
                                            </p:txEl>
                                          </p:spTgt>
                                        </p:tgtEl>
                                        <p:attrNameLst>
                                          <p:attrName>style.visibility</p:attrName>
                                        </p:attrNameLst>
                                      </p:cBhvr>
                                      <p:to>
                                        <p:strVal val="visible"/>
                                      </p:to>
                                    </p:set>
                                    <p:animEffect transition="in" filter="fade">
                                      <p:cBhvr>
                                        <p:cTn id="99" dur="500"/>
                                        <p:tgtEl>
                                          <p:spTgt spid="3">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
                                            <p:txEl>
                                              <p:pRg st="10" end="10"/>
                                            </p:txEl>
                                          </p:spTgt>
                                        </p:tgtEl>
                                        <p:attrNameLst>
                                          <p:attrName>style.visibility</p:attrName>
                                        </p:attrNameLst>
                                      </p:cBhvr>
                                      <p:to>
                                        <p:strVal val="visible"/>
                                      </p:to>
                                    </p:set>
                                    <p:animEffect transition="in" filter="fade">
                                      <p:cBhvr>
                                        <p:cTn id="104" dur="500"/>
                                        <p:tgtEl>
                                          <p:spTgt spid="3">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2" grpId="0" animBg="1"/>
      <p:bldP spid="32" grpId="1" animBg="1"/>
      <p:bldP spid="137" grpId="0" animBg="1"/>
      <p:bldP spid="137" grpId="1" animBg="1"/>
      <p:bldP spid="138" grpId="0" animBg="1"/>
      <p:bldP spid="138" grpId="1" animBg="1"/>
      <p:bldP spid="139" grpId="0" animBg="1"/>
      <p:bldP spid="139" grpId="1" animBg="1"/>
      <p:bldP spid="140" grpId="0" animBg="1"/>
      <p:bldP spid="140" grpId="1"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3200" b="1" dirty="0" smtClean="0">
                    <a:solidFill>
                      <a:srgbClr val="00B050"/>
                    </a:solidFill>
                  </a:rPr>
                  <a:t>Randomized-Quick-Sort </a:t>
                </a:r>
                <a:br>
                  <a:rPr lang="en-US" sz="3200" b="1" dirty="0" smtClean="0">
                    <a:solidFill>
                      <a:srgbClr val="00B050"/>
                    </a:solidFill>
                  </a:rPr>
                </a:br>
                <a:r>
                  <a:rPr lang="en-US" sz="2800" dirty="0" smtClean="0"/>
                  <a:t>from </a:t>
                </a:r>
                <a:r>
                  <a:rPr lang="en-US" sz="2800" u="sng" dirty="0" smtClean="0">
                    <a:solidFill>
                      <a:srgbClr val="7030A0"/>
                    </a:solidFill>
                  </a:rPr>
                  <a:t>perspective</a:t>
                </a:r>
                <a:r>
                  <a:rPr lang="en-US" sz="2800" dirty="0" smtClean="0"/>
                  <a:t> of </a:t>
                </a:r>
                <a14:m>
                  <m:oMath xmlns:m="http://schemas.openxmlformats.org/officeDocument/2006/math">
                    <m:sSub>
                      <m:sSubPr>
                        <m:ctrlPr>
                          <a:rPr lang="en-US" sz="2800" i="1">
                            <a:solidFill>
                              <a:srgbClr val="0070C0"/>
                            </a:solidFill>
                            <a:latin typeface="Cambria Math"/>
                          </a:rPr>
                        </m:ctrlPr>
                      </m:sSubPr>
                      <m:e>
                        <m:r>
                          <a:rPr lang="en-US" sz="2800" i="1">
                            <a:solidFill>
                              <a:srgbClr val="0070C0"/>
                            </a:solidFill>
                            <a:latin typeface="Cambria Math"/>
                          </a:rPr>
                          <m:t>𝑒</m:t>
                        </m:r>
                      </m:e>
                      <m:sub>
                        <m:r>
                          <a:rPr lang="en-US" sz="2800" i="1">
                            <a:solidFill>
                              <a:srgbClr val="0070C0"/>
                            </a:solidFill>
                            <a:latin typeface="Cambria Math"/>
                          </a:rPr>
                          <m:t>𝑖</m:t>
                        </m:r>
                      </m:sub>
                    </m:sSub>
                    <m:r>
                      <a:rPr lang="en-US" sz="2800" i="1">
                        <a:solidFill>
                          <a:srgbClr val="0070C0"/>
                        </a:solidFill>
                        <a:latin typeface="Cambria Math"/>
                      </a:rPr>
                      <m:t> </m:t>
                    </m:r>
                  </m:oMath>
                </a14:m>
                <a:r>
                  <a:rPr lang="en-US" sz="2800" dirty="0" smtClean="0"/>
                  <a:t>and</a:t>
                </a:r>
                <a:r>
                  <a:rPr lang="en-US" sz="3200" b="1" dirty="0" smtClean="0">
                    <a:solidFill>
                      <a:srgbClr val="00B050"/>
                    </a:solidFill>
                  </a:rPr>
                  <a:t> </a:t>
                </a:r>
                <a14:m>
                  <m:oMath xmlns:m="http://schemas.openxmlformats.org/officeDocument/2006/math">
                    <m:sSub>
                      <m:sSubPr>
                        <m:ctrlPr>
                          <a:rPr lang="en-US" sz="2800" i="1">
                            <a:solidFill>
                              <a:srgbClr val="0070C0"/>
                            </a:solidFill>
                            <a:latin typeface="Cambria Math"/>
                          </a:rPr>
                        </m:ctrlPr>
                      </m:sSubPr>
                      <m:e>
                        <m:r>
                          <a:rPr lang="en-US" sz="2800" i="1">
                            <a:solidFill>
                              <a:srgbClr val="0070C0"/>
                            </a:solidFill>
                            <a:latin typeface="Cambria Math"/>
                          </a:rPr>
                          <m:t>𝑒</m:t>
                        </m:r>
                      </m:e>
                      <m:sub>
                        <m:r>
                          <a:rPr lang="en-US" sz="2800" b="0" i="1" smtClean="0">
                            <a:solidFill>
                              <a:srgbClr val="0070C0"/>
                            </a:solidFill>
                            <a:latin typeface="Cambria Math"/>
                          </a:rPr>
                          <m:t>𝑗</m:t>
                        </m:r>
                      </m:sub>
                    </m:sSub>
                  </m:oMath>
                </a14:m>
                <a:endParaRPr lang="en-US" sz="3200" b="1" dirty="0">
                  <a:solidFill>
                    <a:srgbClr val="00206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3723"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2000" b="1" dirty="0" err="1" smtClean="0"/>
                  <a:t>Pr</a:t>
                </a:r>
                <a:r>
                  <a:rPr lang="en-US" sz="2000" dirty="0"/>
                  <a:t>[</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𝑖</m:t>
                        </m:r>
                      </m:sub>
                    </m:sSub>
                    <m:r>
                      <a:rPr lang="en-US" sz="2000" i="1">
                        <a:solidFill>
                          <a:srgbClr val="0070C0"/>
                        </a:solidFill>
                        <a:latin typeface="Cambria Math"/>
                      </a:rPr>
                      <m:t> </m:t>
                    </m:r>
                  </m:oMath>
                </a14:m>
                <a:r>
                  <a:rPr lang="en-US" sz="2000" dirty="0"/>
                  <a:t>and</a:t>
                </a:r>
                <a:r>
                  <a:rPr lang="en-US" sz="2400" b="1" dirty="0">
                    <a:solidFill>
                      <a:srgbClr val="00B050"/>
                    </a:solidFill>
                  </a:rPr>
                  <a:t>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𝑗</m:t>
                        </m:r>
                      </m:sub>
                    </m:sSub>
                    <m:r>
                      <a:rPr lang="en-US" sz="2000" i="1">
                        <a:solidFill>
                          <a:srgbClr val="0070C0"/>
                        </a:solidFill>
                        <a:latin typeface="Cambria Math"/>
                      </a:rPr>
                      <m:t> </m:t>
                    </m:r>
                  </m:oMath>
                </a14:m>
                <a:r>
                  <a:rPr lang="en-US" sz="2000" dirty="0"/>
                  <a:t>get compared] = </a:t>
                </a:r>
                <a:r>
                  <a:rPr lang="en-US" sz="2000" b="1" dirty="0"/>
                  <a:t>Pr</a:t>
                </a:r>
                <a:r>
                  <a:rPr lang="en-US" sz="2000" dirty="0"/>
                  <a:t>[</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𝐵</m:t>
                        </m:r>
                      </m:e>
                      <m:sub>
                        <m:r>
                          <a:rPr lang="en-US" sz="2000" i="1">
                            <a:solidFill>
                              <a:srgbClr val="0070C0"/>
                            </a:solidFill>
                            <a:latin typeface="Cambria Math"/>
                          </a:rPr>
                          <m:t>𝑖</m:t>
                        </m:r>
                      </m:sub>
                    </m:sSub>
                  </m:oMath>
                </a14:m>
                <a:r>
                  <a:rPr lang="en-US" sz="2000" dirty="0">
                    <a:solidFill>
                      <a:srgbClr val="C00000"/>
                    </a:solidFill>
                  </a:rPr>
                  <a:t>U</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𝐵</m:t>
                        </m:r>
                      </m:e>
                      <m:sub>
                        <m:r>
                          <a:rPr lang="en-US" sz="2000" i="1">
                            <a:solidFill>
                              <a:srgbClr val="0070C0"/>
                            </a:solidFill>
                            <a:latin typeface="Cambria Math"/>
                          </a:rPr>
                          <m:t>𝑗</m:t>
                        </m:r>
                      </m:sub>
                    </m:sSub>
                  </m:oMath>
                </a14:m>
                <a:r>
                  <a:rPr lang="en-US" sz="2000" dirty="0"/>
                  <a:t>]</a:t>
                </a:r>
              </a:p>
              <a:p>
                <a:pPr marL="0" indent="0">
                  <a:buNone/>
                </a:pPr>
                <a:r>
                  <a:rPr lang="en-US" sz="2000" dirty="0" smtClean="0"/>
                  <a:t>                                                 = </a:t>
                </a:r>
                <a:r>
                  <a:rPr lang="en-US" sz="2000" b="1" dirty="0"/>
                  <a:t>Pr</a:t>
                </a:r>
                <a:r>
                  <a:rPr lang="en-US" sz="2000" dirty="0"/>
                  <a:t>[</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𝐵</m:t>
                        </m:r>
                      </m:e>
                      <m:sub>
                        <m:r>
                          <a:rPr lang="en-US" sz="2000" i="1">
                            <a:solidFill>
                              <a:srgbClr val="0070C0"/>
                            </a:solidFill>
                            <a:latin typeface="Cambria Math"/>
                          </a:rPr>
                          <m:t>𝑖</m:t>
                        </m:r>
                      </m:sub>
                    </m:sSub>
                  </m:oMath>
                </a14:m>
                <a:r>
                  <a:rPr lang="en-US" sz="2000" dirty="0" smtClean="0"/>
                  <a:t>] + </a:t>
                </a:r>
                <a:r>
                  <a:rPr lang="en-US" sz="2000" b="1" dirty="0"/>
                  <a:t>Pr</a:t>
                </a:r>
                <a:r>
                  <a:rPr lang="en-US" sz="2000" dirty="0"/>
                  <a:t>[</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𝐵</m:t>
                        </m:r>
                      </m:e>
                      <m:sub>
                        <m:r>
                          <a:rPr lang="en-US" sz="2000" b="0" i="1" smtClean="0">
                            <a:solidFill>
                              <a:srgbClr val="0070C0"/>
                            </a:solidFill>
                            <a:latin typeface="Cambria Math"/>
                          </a:rPr>
                          <m:t>𝑗</m:t>
                        </m:r>
                      </m:sub>
                    </m:sSub>
                  </m:oMath>
                </a14:m>
                <a:r>
                  <a:rPr lang="en-US" sz="2000" dirty="0" smtClean="0"/>
                  <a:t>] - </a:t>
                </a:r>
                <a:r>
                  <a:rPr lang="en-US" sz="2000" b="1" dirty="0"/>
                  <a:t>Pr</a:t>
                </a:r>
                <a:r>
                  <a:rPr lang="en-US" sz="2000" dirty="0"/>
                  <a:t>[</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𝐵</m:t>
                        </m:r>
                      </m:e>
                      <m:sub>
                        <m:r>
                          <a:rPr lang="en-US" sz="2000" i="1">
                            <a:solidFill>
                              <a:srgbClr val="0070C0"/>
                            </a:solidFill>
                            <a:latin typeface="Cambria Math"/>
                          </a:rPr>
                          <m:t>𝑖</m:t>
                        </m:r>
                      </m:sub>
                    </m:sSub>
                  </m:oMath>
                </a14:m>
                <a:r>
                  <a:rPr lang="en-US" sz="2000" b="1" dirty="0">
                    <a:solidFill>
                      <a:srgbClr val="C00000"/>
                    </a:solidFill>
                  </a:rPr>
                  <a:t>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𝐵</m:t>
                        </m:r>
                      </m:e>
                      <m:sub>
                        <m:r>
                          <a:rPr lang="en-US" sz="2000" i="1">
                            <a:solidFill>
                              <a:srgbClr val="0070C0"/>
                            </a:solidFill>
                            <a:latin typeface="Cambria Math"/>
                          </a:rPr>
                          <m:t>𝑗</m:t>
                        </m:r>
                      </m:sub>
                    </m:sSub>
                  </m:oMath>
                </a14:m>
                <a:r>
                  <a:rPr lang="en-US" sz="2000" dirty="0" smtClean="0"/>
                  <a:t>]</a:t>
                </a:r>
              </a:p>
              <a:p>
                <a:pPr marL="0" indent="0">
                  <a:buNone/>
                </a:pPr>
                <a:r>
                  <a:rPr lang="en-US" sz="2000" dirty="0"/>
                  <a:t> </a:t>
                </a:r>
                <a:r>
                  <a:rPr lang="en-US" sz="2000" dirty="0" smtClean="0"/>
                  <a:t>                                                =</a:t>
                </a:r>
                <a:r>
                  <a:rPr lang="en-US" sz="2000" b="1" dirty="0"/>
                  <a:t> Pr</a:t>
                </a:r>
                <a:r>
                  <a:rPr lang="en-US" sz="2000" dirty="0"/>
                  <a:t>[</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𝐵</m:t>
                        </m:r>
                      </m:e>
                      <m:sub>
                        <m:r>
                          <a:rPr lang="en-US" sz="2000" i="1">
                            <a:solidFill>
                              <a:srgbClr val="0070C0"/>
                            </a:solidFill>
                            <a:latin typeface="Cambria Math"/>
                          </a:rPr>
                          <m:t>𝑖</m:t>
                        </m:r>
                      </m:sub>
                    </m:sSub>
                  </m:oMath>
                </a14:m>
                <a:r>
                  <a:rPr lang="en-US" sz="2000" dirty="0"/>
                  <a:t>] + </a:t>
                </a:r>
                <a:r>
                  <a:rPr lang="en-US" sz="2000" b="1" dirty="0"/>
                  <a:t>Pr</a:t>
                </a:r>
                <a:r>
                  <a:rPr lang="en-US" sz="2000" dirty="0"/>
                  <a:t>[</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𝐵</m:t>
                        </m:r>
                      </m:e>
                      <m:sub>
                        <m:r>
                          <a:rPr lang="en-US" sz="2000" i="1">
                            <a:solidFill>
                              <a:srgbClr val="0070C0"/>
                            </a:solidFill>
                            <a:latin typeface="Cambria Math"/>
                          </a:rPr>
                          <m:t>𝑗</m:t>
                        </m:r>
                      </m:sub>
                    </m:sSub>
                  </m:oMath>
                </a14:m>
                <a:r>
                  <a:rPr lang="en-US" sz="2000" dirty="0"/>
                  <a:t>]</a:t>
                </a:r>
                <a:endParaRPr lang="en-US" sz="2000" dirty="0" smtClean="0"/>
              </a:p>
              <a:p>
                <a:pPr marL="0" indent="0">
                  <a:buNone/>
                </a:pPr>
                <a:r>
                  <a:rPr lang="en-US" sz="2000" dirty="0"/>
                  <a:t> </a:t>
                </a:r>
                <a:r>
                  <a:rPr lang="en-US" sz="2000" dirty="0" smtClean="0"/>
                  <a:t>                                                = </a:t>
                </a:r>
                <a14:m>
                  <m:oMath xmlns:m="http://schemas.openxmlformats.org/officeDocument/2006/math">
                    <m:box>
                      <m:boxPr>
                        <m:ctrlPr>
                          <a:rPr lang="en-US" sz="2000" i="1">
                            <a:latin typeface="Cambria Math"/>
                          </a:rPr>
                        </m:ctrlPr>
                      </m:boxPr>
                      <m:e>
                        <m:argPr>
                          <m:argSz m:val="-1"/>
                        </m:argPr>
                        <m:f>
                          <m:fPr>
                            <m:ctrlPr>
                              <a:rPr lang="en-US" sz="2000" i="1">
                                <a:latin typeface="Cambria Math"/>
                              </a:rPr>
                            </m:ctrlPr>
                          </m:fPr>
                          <m:num>
                            <m:r>
                              <a:rPr lang="en-US" sz="2000" i="1">
                                <a:latin typeface="Cambria Math"/>
                              </a:rPr>
                              <m:t>1</m:t>
                            </m:r>
                          </m:num>
                          <m:den>
                            <m:r>
                              <a:rPr lang="en-US" sz="2000" b="0" i="1" smtClean="0">
                                <a:solidFill>
                                  <a:srgbClr val="0070C0"/>
                                </a:solidFill>
                                <a:latin typeface="Cambria Math"/>
                              </a:rPr>
                              <m:t>𝑗</m:t>
                            </m:r>
                            <m:r>
                              <a:rPr lang="en-US" sz="2000" b="0" i="1" smtClean="0">
                                <a:solidFill>
                                  <a:srgbClr val="0070C0"/>
                                </a:solidFill>
                                <a:latin typeface="Cambria Math"/>
                              </a:rPr>
                              <m:t>−</m:t>
                            </m:r>
                            <m:r>
                              <a:rPr lang="en-US" sz="2000" b="0" i="1" smtClean="0">
                                <a:solidFill>
                                  <a:srgbClr val="0070C0"/>
                                </a:solidFill>
                                <a:latin typeface="Cambria Math"/>
                              </a:rPr>
                              <m:t>𝑖</m:t>
                            </m:r>
                            <m:r>
                              <a:rPr lang="en-US" sz="2000" b="0" i="1" smtClean="0">
                                <a:solidFill>
                                  <a:srgbClr val="0070C0"/>
                                </a:solidFill>
                                <a:latin typeface="Cambria Math"/>
                              </a:rPr>
                              <m:t>+1</m:t>
                            </m:r>
                          </m:den>
                        </m:f>
                      </m:e>
                    </m:box>
                    <m:r>
                      <a:rPr lang="en-US" sz="2000" b="0" i="1" smtClean="0">
                        <a:latin typeface="Cambria Math"/>
                      </a:rPr>
                      <m:t> </m:t>
                    </m:r>
                  </m:oMath>
                </a14:m>
                <a:r>
                  <a:rPr lang="en-US" sz="2000" dirty="0" smtClean="0"/>
                  <a:t>+ </a:t>
                </a:r>
                <a14:m>
                  <m:oMath xmlns:m="http://schemas.openxmlformats.org/officeDocument/2006/math">
                    <m:box>
                      <m:boxPr>
                        <m:ctrlPr>
                          <a:rPr lang="en-US" sz="2000" i="1">
                            <a:latin typeface="Cambria Math"/>
                          </a:rPr>
                        </m:ctrlPr>
                      </m:boxPr>
                      <m:e>
                        <m:argPr>
                          <m:argSz m:val="-1"/>
                        </m:argPr>
                        <m:f>
                          <m:fPr>
                            <m:ctrlPr>
                              <a:rPr lang="en-US" sz="2000" i="1">
                                <a:latin typeface="Cambria Math"/>
                              </a:rPr>
                            </m:ctrlPr>
                          </m:fPr>
                          <m:num>
                            <m:r>
                              <a:rPr lang="en-US" sz="2000" i="1">
                                <a:latin typeface="Cambria Math"/>
                              </a:rPr>
                              <m:t>1</m:t>
                            </m:r>
                          </m:num>
                          <m:den>
                            <m:r>
                              <a:rPr lang="en-US" sz="2000" i="1">
                                <a:solidFill>
                                  <a:srgbClr val="0070C0"/>
                                </a:solidFill>
                                <a:latin typeface="Cambria Math"/>
                              </a:rPr>
                              <m:t>𝑗</m:t>
                            </m:r>
                            <m:r>
                              <a:rPr lang="en-US" sz="2000" i="1">
                                <a:solidFill>
                                  <a:srgbClr val="0070C0"/>
                                </a:solidFill>
                                <a:latin typeface="Cambria Math"/>
                              </a:rPr>
                              <m:t>−</m:t>
                            </m:r>
                            <m:r>
                              <a:rPr lang="en-US" sz="2000" i="1">
                                <a:solidFill>
                                  <a:srgbClr val="0070C0"/>
                                </a:solidFill>
                                <a:latin typeface="Cambria Math"/>
                              </a:rPr>
                              <m:t>𝑖</m:t>
                            </m:r>
                            <m:r>
                              <a:rPr lang="en-US" sz="2000" i="1">
                                <a:solidFill>
                                  <a:srgbClr val="0070C0"/>
                                </a:solidFill>
                                <a:latin typeface="Cambria Math"/>
                              </a:rPr>
                              <m:t>+1</m:t>
                            </m:r>
                          </m:den>
                        </m:f>
                      </m:e>
                    </m:box>
                    <m:r>
                      <a:rPr lang="en-US" sz="2000" i="1">
                        <a:latin typeface="Cambria Math"/>
                      </a:rPr>
                      <m:t> </m:t>
                    </m:r>
                  </m:oMath>
                </a14:m>
                <a:endParaRPr lang="en-US" sz="2000" dirty="0" smtClean="0"/>
              </a:p>
              <a:p>
                <a:pPr marL="0" indent="0">
                  <a:buNone/>
                </a:pPr>
                <a:r>
                  <a:rPr lang="en-US" sz="2000" dirty="0"/>
                  <a:t> </a:t>
                </a:r>
                <a:r>
                  <a:rPr lang="en-US" sz="2000" dirty="0" smtClean="0"/>
                  <a:t>                                                = </a:t>
                </a:r>
                <a14:m>
                  <m:oMath xmlns:m="http://schemas.openxmlformats.org/officeDocument/2006/math">
                    <m:box>
                      <m:boxPr>
                        <m:ctrlPr>
                          <a:rPr lang="en-US" sz="2000" i="1">
                            <a:latin typeface="Cambria Math"/>
                          </a:rPr>
                        </m:ctrlPr>
                      </m:boxPr>
                      <m:e>
                        <m:argPr>
                          <m:argSz m:val="-1"/>
                        </m:argPr>
                        <m:f>
                          <m:fPr>
                            <m:ctrlPr>
                              <a:rPr lang="en-US" sz="2000" i="1">
                                <a:latin typeface="Cambria Math"/>
                              </a:rPr>
                            </m:ctrlPr>
                          </m:fPr>
                          <m:num>
                            <m:r>
                              <a:rPr lang="en-US" sz="2000" b="0" i="1" smtClean="0">
                                <a:latin typeface="Cambria Math"/>
                              </a:rPr>
                              <m:t>2</m:t>
                            </m:r>
                          </m:num>
                          <m:den>
                            <m:r>
                              <a:rPr lang="en-US" sz="2000" i="1">
                                <a:solidFill>
                                  <a:srgbClr val="0070C0"/>
                                </a:solidFill>
                                <a:latin typeface="Cambria Math"/>
                              </a:rPr>
                              <m:t>𝑗</m:t>
                            </m:r>
                            <m:r>
                              <a:rPr lang="en-US" sz="2000" i="1">
                                <a:solidFill>
                                  <a:srgbClr val="0070C0"/>
                                </a:solidFill>
                                <a:latin typeface="Cambria Math"/>
                              </a:rPr>
                              <m:t>−</m:t>
                            </m:r>
                            <m:r>
                              <a:rPr lang="en-US" sz="2000" i="1">
                                <a:solidFill>
                                  <a:srgbClr val="0070C0"/>
                                </a:solidFill>
                                <a:latin typeface="Cambria Math"/>
                              </a:rPr>
                              <m:t>𝑖</m:t>
                            </m:r>
                            <m:r>
                              <a:rPr lang="en-US" sz="2000" i="1">
                                <a:solidFill>
                                  <a:srgbClr val="0070C0"/>
                                </a:solidFill>
                                <a:latin typeface="Cambria Math"/>
                              </a:rPr>
                              <m:t>+1</m:t>
                            </m:r>
                          </m:den>
                        </m:f>
                      </m:e>
                    </m:box>
                    <m:r>
                      <a:rPr lang="en-US" sz="2000" i="1">
                        <a:latin typeface="Cambria Math"/>
                      </a:rPr>
                      <m:t> </m:t>
                    </m:r>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10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47D3F34-CCFE-4664-990B-25D48250FF76}" type="slidenum">
              <a:rPr lang="en-US" smtClean="0"/>
              <a:pPr>
                <a:defRPr/>
              </a:pPr>
              <a:t>18</a:t>
            </a:fld>
            <a:endParaRPr lang="en-US"/>
          </a:p>
        </p:txBody>
      </p:sp>
      <p:grpSp>
        <p:nvGrpSpPr>
          <p:cNvPr id="30" name="Group 29"/>
          <p:cNvGrpSpPr/>
          <p:nvPr/>
        </p:nvGrpSpPr>
        <p:grpSpPr>
          <a:xfrm>
            <a:off x="2457450" y="2362200"/>
            <a:ext cx="952500" cy="76200"/>
            <a:chOff x="2457450" y="2362200"/>
            <a:chExt cx="952500" cy="76200"/>
          </a:xfrm>
        </p:grpSpPr>
        <p:sp>
          <p:nvSpPr>
            <p:cNvPr id="8" name="Oval 7"/>
            <p:cNvSpPr/>
            <p:nvPr/>
          </p:nvSpPr>
          <p:spPr>
            <a:xfrm>
              <a:off x="2457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62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480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528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676650" y="2362200"/>
            <a:ext cx="2800350" cy="76200"/>
            <a:chOff x="3676650" y="2362200"/>
            <a:chExt cx="2800350" cy="76200"/>
          </a:xfrm>
        </p:grpSpPr>
        <p:sp>
          <p:nvSpPr>
            <p:cNvPr id="12" name="Oval 11"/>
            <p:cNvSpPr/>
            <p:nvPr/>
          </p:nvSpPr>
          <p:spPr>
            <a:xfrm>
              <a:off x="3676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81450" y="2362200"/>
              <a:ext cx="57150" cy="76200"/>
            </a:xfrm>
            <a:prstGeom prst="ellipse">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86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910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95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00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05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10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15050" y="2362200"/>
              <a:ext cx="57150" cy="76200"/>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19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724650" y="2362200"/>
            <a:ext cx="361950" cy="76200"/>
            <a:chOff x="6724650" y="2362200"/>
            <a:chExt cx="361950" cy="76200"/>
          </a:xfrm>
        </p:grpSpPr>
        <p:sp>
          <p:nvSpPr>
            <p:cNvPr id="22" name="Oval 21"/>
            <p:cNvSpPr/>
            <p:nvPr/>
          </p:nvSpPr>
          <p:spPr>
            <a:xfrm>
              <a:off x="6724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294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914400" y="2362200"/>
            <a:ext cx="1295400" cy="76200"/>
            <a:chOff x="914400" y="2362200"/>
            <a:chExt cx="1295400" cy="76200"/>
          </a:xfrm>
        </p:grpSpPr>
        <p:sp>
          <p:nvSpPr>
            <p:cNvPr id="5" name="Oval 4"/>
            <p:cNvSpPr/>
            <p:nvPr/>
          </p:nvSpPr>
          <p:spPr>
            <a:xfrm>
              <a:off x="15240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47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526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192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1440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334250" y="2362200"/>
            <a:ext cx="666750" cy="76200"/>
            <a:chOff x="7334250" y="2362200"/>
            <a:chExt cx="666750" cy="76200"/>
          </a:xfrm>
        </p:grpSpPr>
        <p:sp>
          <p:nvSpPr>
            <p:cNvPr id="24" name="Oval 23"/>
            <p:cNvSpPr/>
            <p:nvPr/>
          </p:nvSpPr>
          <p:spPr>
            <a:xfrm>
              <a:off x="73342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6390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943850" y="2362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3872387" y="1447800"/>
            <a:ext cx="419282" cy="838200"/>
            <a:chOff x="2362200" y="1143000"/>
            <a:chExt cx="419282" cy="838200"/>
          </a:xfrm>
        </p:grpSpPr>
        <mc:AlternateContent xmlns:mc="http://schemas.openxmlformats.org/markup-compatibility/2006" xmlns:a14="http://schemas.microsoft.com/office/drawing/2010/main">
          <mc:Choice Requires="a14">
            <p:sp>
              <p:nvSpPr>
                <p:cNvPr id="39" name="TextBox 38"/>
                <p:cNvSpPr txBox="1"/>
                <p:nvPr/>
              </p:nvSpPr>
              <p:spPr>
                <a:xfrm>
                  <a:off x="2362200" y="1143000"/>
                  <a:ext cx="4192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latin typeface="Cambria Math"/>
                              </a:rPr>
                            </m:ctrlPr>
                          </m:sSubPr>
                          <m:e>
                            <m:r>
                              <a:rPr lang="en-US" b="0" i="1" smtClean="0">
                                <a:solidFill>
                                  <a:srgbClr val="0070C0"/>
                                </a:solidFill>
                                <a:latin typeface="Cambria Math"/>
                              </a:rPr>
                              <m:t>𝑒</m:t>
                            </m:r>
                          </m:e>
                          <m:sub>
                            <m:r>
                              <a:rPr lang="en-US" b="0" i="1" smtClean="0">
                                <a:solidFill>
                                  <a:srgbClr val="0070C0"/>
                                </a:solidFill>
                                <a:latin typeface="Cambria Math"/>
                              </a:rPr>
                              <m:t>𝑖</m:t>
                            </m:r>
                          </m:sub>
                        </m:sSub>
                      </m:oMath>
                    </m:oMathPara>
                  </a14:m>
                  <a:endParaRPr lang="en-US" dirty="0">
                    <a:solidFill>
                      <a:srgbClr val="0070C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362200" y="1143000"/>
                  <a:ext cx="419282" cy="369332"/>
                </a:xfrm>
                <a:prstGeom prst="rect">
                  <a:avLst/>
                </a:prstGeom>
                <a:blipFill rotWithShape="1">
                  <a:blip r:embed="rId4"/>
                  <a:stretch>
                    <a:fillRect t="-8333" r="-20290" b="-25000"/>
                  </a:stretch>
                </a:blipFill>
              </p:spPr>
              <p:txBody>
                <a:bodyPr/>
                <a:lstStyle/>
                <a:p>
                  <a:r>
                    <a:rPr lang="en-US">
                      <a:noFill/>
                    </a:rPr>
                    <a:t> </a:t>
                  </a:r>
                </a:p>
              </p:txBody>
            </p:sp>
          </mc:Fallback>
        </mc:AlternateContent>
        <p:cxnSp>
          <p:nvCxnSpPr>
            <p:cNvPr id="42" name="Straight Arrow Connector 41"/>
            <p:cNvCxnSpPr/>
            <p:nvPr/>
          </p:nvCxnSpPr>
          <p:spPr>
            <a:xfrm>
              <a:off x="2514600" y="1524000"/>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5999703" y="1459468"/>
            <a:ext cx="418000" cy="826532"/>
            <a:chOff x="6380703" y="762000"/>
            <a:chExt cx="418000" cy="826532"/>
          </a:xfrm>
        </p:grpSpPr>
        <mc:AlternateContent xmlns:mc="http://schemas.openxmlformats.org/markup-compatibility/2006" xmlns:a14="http://schemas.microsoft.com/office/drawing/2010/main">
          <mc:Choice Requires="a14">
            <p:sp>
              <p:nvSpPr>
                <p:cNvPr id="40" name="TextBox 39"/>
                <p:cNvSpPr txBox="1"/>
                <p:nvPr/>
              </p:nvSpPr>
              <p:spPr>
                <a:xfrm>
                  <a:off x="6380703" y="762000"/>
                  <a:ext cx="418000"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a:rPr>
                            </m:ctrlPr>
                          </m:sSubPr>
                          <m:e>
                            <m:r>
                              <a:rPr lang="en-US" i="1">
                                <a:solidFill>
                                  <a:srgbClr val="0070C0"/>
                                </a:solidFill>
                                <a:latin typeface="Cambria Math"/>
                              </a:rPr>
                              <m:t>𝑒</m:t>
                            </m:r>
                          </m:e>
                          <m:sub>
                            <m:r>
                              <a:rPr lang="en-US" b="0" i="1" smtClean="0">
                                <a:solidFill>
                                  <a:srgbClr val="0070C0"/>
                                </a:solidFill>
                                <a:latin typeface="Cambria Math"/>
                              </a:rPr>
                              <m:t>𝑗</m:t>
                            </m:r>
                          </m:sub>
                        </m:sSub>
                      </m:oMath>
                    </m:oMathPara>
                  </a14:m>
                  <a:endParaRPr lang="en-US" dirty="0">
                    <a:solidFill>
                      <a:srgbClr val="0070C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380703" y="762000"/>
                  <a:ext cx="418000" cy="391646"/>
                </a:xfrm>
                <a:prstGeom prst="rect">
                  <a:avLst/>
                </a:prstGeom>
                <a:blipFill rotWithShape="1">
                  <a:blip r:embed="rId5"/>
                  <a:stretch>
                    <a:fillRect t="-6154" r="-18841" b="-18462"/>
                  </a:stretch>
                </a:blipFill>
              </p:spPr>
              <p:txBody>
                <a:bodyPr/>
                <a:lstStyle/>
                <a:p>
                  <a:r>
                    <a:rPr lang="en-US">
                      <a:noFill/>
                    </a:rPr>
                    <a:t> </a:t>
                  </a:r>
                </a:p>
              </p:txBody>
            </p:sp>
          </mc:Fallback>
        </mc:AlternateContent>
        <p:cxnSp>
          <p:nvCxnSpPr>
            <p:cNvPr id="44" name="Straight Arrow Connector 43"/>
            <p:cNvCxnSpPr/>
            <p:nvPr/>
          </p:nvCxnSpPr>
          <p:spPr>
            <a:xfrm>
              <a:off x="6520908" y="1131332"/>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3962399" y="2590800"/>
            <a:ext cx="2246303" cy="886013"/>
            <a:chOff x="6496050" y="2286002"/>
            <a:chExt cx="1657350" cy="886013"/>
          </a:xfrm>
        </p:grpSpPr>
        <p:sp>
          <p:nvSpPr>
            <p:cNvPr id="135" name="Right Brace 134"/>
            <p:cNvSpPr/>
            <p:nvPr/>
          </p:nvSpPr>
          <p:spPr>
            <a:xfrm rot="5400000">
              <a:off x="7096126" y="1685926"/>
              <a:ext cx="457198" cy="165735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6" name="TextBox 135"/>
                <p:cNvSpPr txBox="1"/>
                <p:nvPr/>
              </p:nvSpPr>
              <p:spPr>
                <a:xfrm>
                  <a:off x="7137324" y="2780369"/>
                  <a:ext cx="385281"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a:rPr>
                            </m:ctrlPr>
                          </m:sSubPr>
                          <m:e>
                            <m:r>
                              <a:rPr lang="en-US" b="1" i="1" smtClean="0">
                                <a:solidFill>
                                  <a:schemeClr val="tx1"/>
                                </a:solidFill>
                                <a:latin typeface="Cambria Math"/>
                              </a:rPr>
                              <m:t>𝑺</m:t>
                            </m:r>
                          </m:e>
                          <m:sub>
                            <m:r>
                              <a:rPr lang="en-US" i="1">
                                <a:solidFill>
                                  <a:srgbClr val="0070C0"/>
                                </a:solidFill>
                                <a:latin typeface="Cambria Math"/>
                              </a:rPr>
                              <m:t>𝑖</m:t>
                            </m:r>
                            <m:r>
                              <a:rPr lang="en-US" b="0" i="1" smtClean="0">
                                <a:solidFill>
                                  <a:srgbClr val="0070C0"/>
                                </a:solidFill>
                                <a:latin typeface="Cambria Math"/>
                              </a:rPr>
                              <m:t>𝑗</m:t>
                            </m:r>
                          </m:sub>
                        </m:sSub>
                      </m:oMath>
                    </m:oMathPara>
                  </a14:m>
                  <a:endParaRPr lang="en-US" dirty="0"/>
                </a:p>
              </p:txBody>
            </p:sp>
          </mc:Choice>
          <mc:Fallback xmlns="">
            <p:sp>
              <p:nvSpPr>
                <p:cNvPr id="136" name="TextBox 135"/>
                <p:cNvSpPr txBox="1">
                  <a:spLocks noRot="1" noChangeAspect="1" noMove="1" noResize="1" noEditPoints="1" noAdjustHandles="1" noChangeArrowheads="1" noChangeShapeType="1" noTextEdit="1"/>
                </p:cNvSpPr>
                <p:nvPr/>
              </p:nvSpPr>
              <p:spPr>
                <a:xfrm>
                  <a:off x="7137324" y="2780369"/>
                  <a:ext cx="385281" cy="391646"/>
                </a:xfrm>
                <a:prstGeom prst="rect">
                  <a:avLst/>
                </a:prstGeom>
                <a:blipFill rotWithShape="1">
                  <a:blip r:embed="rId6"/>
                  <a:stretch>
                    <a:fillRect t="-6250" r="-15294" b="-2031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 name="Down Ribbon 25"/>
              <p:cNvSpPr/>
              <p:nvPr/>
            </p:nvSpPr>
            <p:spPr>
              <a:xfrm>
                <a:off x="1828800" y="4267200"/>
                <a:ext cx="5638800" cy="612648"/>
              </a:xfrm>
              <a:prstGeom prst="ribbon">
                <a:avLst>
                  <a:gd name="adj1" fmla="val 16667"/>
                  <a:gd name="adj2" fmla="val 75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What relation exists between </a:t>
                </a:r>
                <a14:m>
                  <m:oMath xmlns:m="http://schemas.openxmlformats.org/officeDocument/2006/math">
                    <m:sSub>
                      <m:sSubPr>
                        <m:ctrlPr>
                          <a:rPr lang="en-US" i="1">
                            <a:solidFill>
                              <a:srgbClr val="0070C0"/>
                            </a:solidFill>
                            <a:latin typeface="Cambria Math"/>
                          </a:rPr>
                        </m:ctrlPr>
                      </m:sSubPr>
                      <m:e>
                        <m:r>
                          <a:rPr lang="en-US" i="1">
                            <a:solidFill>
                              <a:srgbClr val="0070C0"/>
                            </a:solidFill>
                            <a:latin typeface="Cambria Math"/>
                          </a:rPr>
                          <m:t>𝐵</m:t>
                        </m:r>
                      </m:e>
                      <m:sub>
                        <m:r>
                          <a:rPr lang="en-US" i="1">
                            <a:solidFill>
                              <a:srgbClr val="0070C0"/>
                            </a:solidFill>
                            <a:latin typeface="Cambria Math"/>
                          </a:rPr>
                          <m:t>𝑖</m:t>
                        </m:r>
                      </m:sub>
                    </m:sSub>
                  </m:oMath>
                </a14:m>
                <a:r>
                  <a:rPr lang="en-US" dirty="0" smtClean="0"/>
                  <a:t> </a:t>
                </a:r>
                <a:r>
                  <a:rPr lang="en-US" dirty="0" smtClean="0">
                    <a:solidFill>
                      <a:schemeClr val="tx1"/>
                    </a:solidFill>
                  </a:rPr>
                  <a:t>and</a:t>
                </a:r>
                <a:r>
                  <a:rPr lang="en-US" dirty="0" smtClean="0"/>
                  <a:t> </a:t>
                </a:r>
                <a14:m>
                  <m:oMath xmlns:m="http://schemas.openxmlformats.org/officeDocument/2006/math">
                    <m:sSub>
                      <m:sSubPr>
                        <m:ctrlPr>
                          <a:rPr lang="en-US" i="1">
                            <a:solidFill>
                              <a:srgbClr val="0070C0"/>
                            </a:solidFill>
                            <a:latin typeface="Cambria Math"/>
                          </a:rPr>
                        </m:ctrlPr>
                      </m:sSubPr>
                      <m:e>
                        <m:r>
                          <a:rPr lang="en-US" i="1">
                            <a:solidFill>
                              <a:srgbClr val="0070C0"/>
                            </a:solidFill>
                            <a:latin typeface="Cambria Math"/>
                          </a:rPr>
                          <m:t>𝐵</m:t>
                        </m:r>
                      </m:e>
                      <m:sub>
                        <m:r>
                          <a:rPr lang="en-US" b="0" i="1" smtClean="0">
                            <a:solidFill>
                              <a:srgbClr val="0070C0"/>
                            </a:solidFill>
                            <a:latin typeface="Cambria Math"/>
                          </a:rPr>
                          <m:t>𝑗</m:t>
                        </m:r>
                      </m:sub>
                    </m:sSub>
                  </m:oMath>
                </a14:m>
                <a:r>
                  <a:rPr lang="en-US" dirty="0" smtClean="0"/>
                  <a:t> </a:t>
                </a:r>
                <a:r>
                  <a:rPr lang="en-US" dirty="0" smtClean="0">
                    <a:solidFill>
                      <a:schemeClr val="tx1"/>
                    </a:solidFill>
                  </a:rPr>
                  <a:t>?</a:t>
                </a:r>
                <a:endParaRPr lang="en-US" dirty="0">
                  <a:solidFill>
                    <a:schemeClr val="tx1"/>
                  </a:solidFill>
                </a:endParaRPr>
              </a:p>
            </p:txBody>
          </p:sp>
        </mc:Choice>
        <mc:Fallback xmlns="">
          <p:sp>
            <p:nvSpPr>
              <p:cNvPr id="26" name="Down Ribbon 25"/>
              <p:cNvSpPr>
                <a:spLocks noRot="1" noChangeAspect="1" noMove="1" noResize="1" noEditPoints="1" noAdjustHandles="1" noChangeArrowheads="1" noChangeShapeType="1" noTextEdit="1"/>
              </p:cNvSpPr>
              <p:nvPr/>
            </p:nvSpPr>
            <p:spPr>
              <a:xfrm>
                <a:off x="1828800" y="4267200"/>
                <a:ext cx="5638800" cy="612648"/>
              </a:xfrm>
              <a:prstGeom prst="ribbon">
                <a:avLst>
                  <a:gd name="adj1" fmla="val 16667"/>
                  <a:gd name="adj2" fmla="val 75000"/>
                </a:avLst>
              </a:prstGeom>
              <a:blipFill rotWithShape="1">
                <a:blip r:embed="rId7"/>
                <a:stretch>
                  <a:fillRect b="-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loud Callout 49"/>
              <p:cNvSpPr/>
              <p:nvPr/>
            </p:nvSpPr>
            <p:spPr>
              <a:xfrm>
                <a:off x="2438400" y="5178552"/>
                <a:ext cx="4495800" cy="993648"/>
              </a:xfrm>
              <a:prstGeom prst="cloudCallout">
                <a:avLst>
                  <a:gd name="adj1" fmla="val 34099"/>
                  <a:gd name="adj2" fmla="val 6593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i="1">
                            <a:solidFill>
                              <a:srgbClr val="0070C0"/>
                            </a:solidFill>
                            <a:latin typeface="Cambria Math"/>
                          </a:rPr>
                        </m:ctrlPr>
                      </m:sSubPr>
                      <m:e>
                        <m:r>
                          <a:rPr lang="en-US" i="1">
                            <a:solidFill>
                              <a:srgbClr val="0070C0"/>
                            </a:solidFill>
                            <a:latin typeface="Cambria Math"/>
                          </a:rPr>
                          <m:t>𝐵</m:t>
                        </m:r>
                      </m:e>
                      <m:sub>
                        <m:r>
                          <a:rPr lang="en-US" i="1">
                            <a:solidFill>
                              <a:srgbClr val="0070C0"/>
                            </a:solidFill>
                            <a:latin typeface="Cambria Math"/>
                          </a:rPr>
                          <m:t>𝑖</m:t>
                        </m:r>
                      </m:sub>
                    </m:sSub>
                  </m:oMath>
                </a14:m>
                <a:r>
                  <a:rPr lang="en-US" dirty="0"/>
                  <a:t> </a:t>
                </a:r>
                <a:r>
                  <a:rPr lang="en-US" dirty="0">
                    <a:solidFill>
                      <a:schemeClr val="tx1"/>
                    </a:solidFill>
                  </a:rPr>
                  <a:t>and</a:t>
                </a:r>
                <a:r>
                  <a:rPr lang="en-US" dirty="0"/>
                  <a:t> </a:t>
                </a:r>
                <a14:m>
                  <m:oMath xmlns:m="http://schemas.openxmlformats.org/officeDocument/2006/math">
                    <m:sSub>
                      <m:sSubPr>
                        <m:ctrlPr>
                          <a:rPr lang="en-US" i="1">
                            <a:solidFill>
                              <a:srgbClr val="0070C0"/>
                            </a:solidFill>
                            <a:latin typeface="Cambria Math"/>
                          </a:rPr>
                        </m:ctrlPr>
                      </m:sSubPr>
                      <m:e>
                        <m:r>
                          <a:rPr lang="en-US" i="1">
                            <a:solidFill>
                              <a:srgbClr val="0070C0"/>
                            </a:solidFill>
                            <a:latin typeface="Cambria Math"/>
                          </a:rPr>
                          <m:t>𝐵</m:t>
                        </m:r>
                      </m:e>
                      <m:sub>
                        <m:r>
                          <a:rPr lang="en-US" i="1">
                            <a:solidFill>
                              <a:srgbClr val="0070C0"/>
                            </a:solidFill>
                            <a:latin typeface="Cambria Math"/>
                          </a:rPr>
                          <m:t>𝑗</m:t>
                        </m:r>
                      </m:sub>
                    </m:sSub>
                    <m:r>
                      <a:rPr lang="en-US" i="1">
                        <a:solidFill>
                          <a:srgbClr val="0070C0"/>
                        </a:solidFill>
                        <a:latin typeface="Cambria Math"/>
                      </a:rPr>
                      <m:t> </m:t>
                    </m:r>
                  </m:oMath>
                </a14:m>
                <a:r>
                  <a:rPr lang="en-US" dirty="0" smtClean="0">
                    <a:solidFill>
                      <a:schemeClr val="tx1"/>
                    </a:solidFill>
                  </a:rPr>
                  <a:t>are </a:t>
                </a:r>
                <a:r>
                  <a:rPr lang="en-US" b="1" dirty="0" smtClean="0">
                    <a:solidFill>
                      <a:schemeClr val="tx1"/>
                    </a:solidFill>
                  </a:rPr>
                  <a:t>disjoint</a:t>
                </a:r>
                <a:r>
                  <a:rPr lang="en-US" dirty="0" smtClean="0">
                    <a:solidFill>
                      <a:schemeClr val="tx1"/>
                    </a:solidFill>
                  </a:rPr>
                  <a:t> events.</a:t>
                </a:r>
                <a:endParaRPr lang="en-US" dirty="0">
                  <a:solidFill>
                    <a:schemeClr val="tx1"/>
                  </a:solidFill>
                </a:endParaRPr>
              </a:p>
            </p:txBody>
          </p:sp>
        </mc:Choice>
        <mc:Fallback xmlns="">
          <p:sp>
            <p:nvSpPr>
              <p:cNvPr id="50" name="Cloud Callout 49"/>
              <p:cNvSpPr>
                <a:spLocks noRot="1" noChangeAspect="1" noMove="1" noResize="1" noEditPoints="1" noAdjustHandles="1" noChangeArrowheads="1" noChangeShapeType="1" noTextEdit="1"/>
              </p:cNvSpPr>
              <p:nvPr/>
            </p:nvSpPr>
            <p:spPr>
              <a:xfrm>
                <a:off x="2438400" y="5178552"/>
                <a:ext cx="4495800" cy="993648"/>
              </a:xfrm>
              <a:prstGeom prst="cloudCallout">
                <a:avLst>
                  <a:gd name="adj1" fmla="val 34099"/>
                  <a:gd name="adj2" fmla="val 65935"/>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Down Ribbon 51"/>
              <p:cNvSpPr/>
              <p:nvPr/>
            </p:nvSpPr>
            <p:spPr>
              <a:xfrm>
                <a:off x="1828800" y="4953000"/>
                <a:ext cx="5638800" cy="612648"/>
              </a:xfrm>
              <a:prstGeom prst="ribbon">
                <a:avLst>
                  <a:gd name="adj1" fmla="val 16667"/>
                  <a:gd name="adj2" fmla="val 75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What is </a:t>
                </a:r>
                <a:r>
                  <a:rPr lang="en-US" b="1" dirty="0" err="1" smtClean="0">
                    <a:solidFill>
                      <a:schemeClr val="tx1"/>
                    </a:solidFill>
                  </a:rPr>
                  <a:t>Pr</a:t>
                </a:r>
                <a:r>
                  <a:rPr lang="en-US" dirty="0" smtClean="0">
                    <a:solidFill>
                      <a:schemeClr val="tx1"/>
                    </a:solidFill>
                  </a:rPr>
                  <a:t>[</a:t>
                </a:r>
                <a14:m>
                  <m:oMath xmlns:m="http://schemas.openxmlformats.org/officeDocument/2006/math">
                    <m:sSub>
                      <m:sSubPr>
                        <m:ctrlPr>
                          <a:rPr lang="en-US" i="1">
                            <a:solidFill>
                              <a:srgbClr val="0070C0"/>
                            </a:solidFill>
                            <a:latin typeface="Cambria Math"/>
                          </a:rPr>
                        </m:ctrlPr>
                      </m:sSubPr>
                      <m:e>
                        <m:r>
                          <a:rPr lang="en-US" i="1">
                            <a:solidFill>
                              <a:srgbClr val="0070C0"/>
                            </a:solidFill>
                            <a:latin typeface="Cambria Math"/>
                          </a:rPr>
                          <m:t>𝐵</m:t>
                        </m:r>
                      </m:e>
                      <m:sub>
                        <m:r>
                          <a:rPr lang="en-US" i="1">
                            <a:solidFill>
                              <a:srgbClr val="0070C0"/>
                            </a:solidFill>
                            <a:latin typeface="Cambria Math"/>
                          </a:rPr>
                          <m:t>𝑖</m:t>
                        </m:r>
                      </m:sub>
                    </m:sSub>
                  </m:oMath>
                </a14:m>
                <a:r>
                  <a:rPr lang="en-US" dirty="0" smtClean="0">
                    <a:solidFill>
                      <a:schemeClr val="tx1"/>
                    </a:solidFill>
                  </a:rPr>
                  <a:t>] ?</a:t>
                </a:r>
                <a:endParaRPr lang="en-US" dirty="0">
                  <a:solidFill>
                    <a:schemeClr val="tx1"/>
                  </a:solidFill>
                </a:endParaRPr>
              </a:p>
            </p:txBody>
          </p:sp>
        </mc:Choice>
        <mc:Fallback xmlns="">
          <p:sp>
            <p:nvSpPr>
              <p:cNvPr id="52" name="Down Ribbon 51"/>
              <p:cNvSpPr>
                <a:spLocks noRot="1" noChangeAspect="1" noMove="1" noResize="1" noEditPoints="1" noAdjustHandles="1" noChangeArrowheads="1" noChangeShapeType="1" noTextEdit="1"/>
              </p:cNvSpPr>
              <p:nvPr/>
            </p:nvSpPr>
            <p:spPr>
              <a:xfrm>
                <a:off x="1828800" y="4953000"/>
                <a:ext cx="5638800" cy="612648"/>
              </a:xfrm>
              <a:prstGeom prst="ribbon">
                <a:avLst>
                  <a:gd name="adj1" fmla="val 16667"/>
                  <a:gd name="adj2" fmla="val 75000"/>
                </a:avLst>
              </a:prstGeom>
              <a:blipFill rotWithShape="1">
                <a:blip r:embed="rId9"/>
                <a:stretch>
                  <a:fillRect b="-1923"/>
                </a:stretch>
              </a:blipFill>
            </p:spPr>
            <p:txBody>
              <a:bodyPr/>
              <a:lstStyle/>
              <a:p>
                <a:r>
                  <a:rPr lang="en-US">
                    <a:noFill/>
                  </a:rPr>
                  <a:t> </a:t>
                </a:r>
              </a:p>
            </p:txBody>
          </p:sp>
        </mc:Fallback>
      </mc:AlternateContent>
      <p:sp>
        <p:nvSpPr>
          <p:cNvPr id="37" name="Rounded Rectangle 36"/>
          <p:cNvSpPr/>
          <p:nvPr/>
        </p:nvSpPr>
        <p:spPr>
          <a:xfrm>
            <a:off x="3872386" y="2286000"/>
            <a:ext cx="2452213"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Cloud Callout 53"/>
              <p:cNvSpPr/>
              <p:nvPr/>
            </p:nvSpPr>
            <p:spPr>
              <a:xfrm>
                <a:off x="4572000" y="4724400"/>
                <a:ext cx="4495800" cy="993648"/>
              </a:xfrm>
              <a:prstGeom prst="cloudCallout">
                <a:avLst>
                  <a:gd name="adj1" fmla="val 34099"/>
                  <a:gd name="adj2" fmla="val 6593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a:t>
                </a:r>
                <a:r>
                  <a:rPr lang="en-US" dirty="0" smtClean="0">
                    <a:solidFill>
                      <a:schemeClr val="tx1"/>
                    </a:solidFill>
                  </a:rPr>
                  <a:t>[</a:t>
                </a:r>
                <a14:m>
                  <m:oMath xmlns:m="http://schemas.openxmlformats.org/officeDocument/2006/math">
                    <m:sSub>
                      <m:sSubPr>
                        <m:ctrlPr>
                          <a:rPr lang="en-US" i="1">
                            <a:solidFill>
                              <a:srgbClr val="0070C0"/>
                            </a:solidFill>
                            <a:latin typeface="Cambria Math"/>
                          </a:rPr>
                        </m:ctrlPr>
                      </m:sSubPr>
                      <m:e>
                        <m:r>
                          <a:rPr lang="en-US" i="1">
                            <a:solidFill>
                              <a:srgbClr val="0070C0"/>
                            </a:solidFill>
                            <a:latin typeface="Cambria Math"/>
                          </a:rPr>
                          <m:t>𝐵</m:t>
                        </m:r>
                      </m:e>
                      <m:sub>
                        <m:r>
                          <a:rPr lang="en-US" b="0" i="1" smtClean="0">
                            <a:solidFill>
                              <a:srgbClr val="0070C0"/>
                            </a:solidFill>
                            <a:latin typeface="Cambria Math"/>
                          </a:rPr>
                          <m:t>𝑖</m:t>
                        </m:r>
                      </m:sub>
                    </m:sSub>
                  </m:oMath>
                </a14:m>
                <a:r>
                  <a:rPr lang="en-US" dirty="0" smtClean="0">
                    <a:solidFill>
                      <a:schemeClr val="tx1"/>
                    </a:solidFill>
                  </a:rPr>
                  <a:t>] = </a:t>
                </a:r>
                <a14:m>
                  <m:oMath xmlns:m="http://schemas.openxmlformats.org/officeDocument/2006/math">
                    <m:box>
                      <m:boxPr>
                        <m:ctrlPr>
                          <a:rPr lang="en-US" sz="3200" i="1" smtClean="0">
                            <a:solidFill>
                              <a:schemeClr val="tx1"/>
                            </a:solidFill>
                            <a:latin typeface="Cambria Math"/>
                          </a:rPr>
                        </m:ctrlPr>
                      </m:boxPr>
                      <m:e>
                        <m:argPr>
                          <m:argSz m:val="-1"/>
                        </m:argPr>
                        <m:f>
                          <m:fPr>
                            <m:ctrlPr>
                              <a:rPr lang="en-US" sz="3200" i="1" smtClean="0">
                                <a:solidFill>
                                  <a:schemeClr val="tx1"/>
                                </a:solidFill>
                                <a:latin typeface="Cambria Math"/>
                              </a:rPr>
                            </m:ctrlPr>
                          </m:fPr>
                          <m:num>
                            <m:r>
                              <a:rPr lang="en-US" sz="3200" b="0" i="1" smtClean="0">
                                <a:solidFill>
                                  <a:schemeClr val="tx1"/>
                                </a:solidFill>
                                <a:latin typeface="Cambria Math"/>
                              </a:rPr>
                              <m:t>1</m:t>
                            </m:r>
                          </m:num>
                          <m:den>
                            <m:r>
                              <a:rPr lang="en-US" sz="3200" b="0" i="1" smtClean="0">
                                <a:solidFill>
                                  <a:schemeClr val="tx1"/>
                                </a:solidFill>
                                <a:latin typeface="Cambria Math"/>
                              </a:rPr>
                              <m:t>|</m:t>
                            </m:r>
                            <m:sSub>
                              <m:sSubPr>
                                <m:ctrlPr>
                                  <a:rPr lang="en-US" sz="3200" i="1">
                                    <a:solidFill>
                                      <a:srgbClr val="0070C0"/>
                                    </a:solidFill>
                                    <a:latin typeface="Cambria Math"/>
                                  </a:rPr>
                                </m:ctrlPr>
                              </m:sSubPr>
                              <m:e>
                                <m:r>
                                  <a:rPr lang="en-US" sz="3200" b="1" i="1">
                                    <a:solidFill>
                                      <a:schemeClr val="tx1"/>
                                    </a:solidFill>
                                    <a:latin typeface="Cambria Math"/>
                                  </a:rPr>
                                  <m:t>𝑺</m:t>
                                </m:r>
                              </m:e>
                              <m:sub>
                                <m:r>
                                  <a:rPr lang="en-US" sz="3200" i="1">
                                    <a:solidFill>
                                      <a:srgbClr val="0070C0"/>
                                    </a:solidFill>
                                    <a:latin typeface="Cambria Math"/>
                                  </a:rPr>
                                  <m:t>𝑖𝑗</m:t>
                                </m:r>
                              </m:sub>
                            </m:sSub>
                            <m:r>
                              <a:rPr lang="en-US" sz="3200" b="0" i="1" smtClean="0">
                                <a:solidFill>
                                  <a:schemeClr val="tx1"/>
                                </a:solidFill>
                                <a:latin typeface="Cambria Math"/>
                              </a:rPr>
                              <m:t>|</m:t>
                            </m:r>
                          </m:den>
                        </m:f>
                      </m:e>
                    </m:box>
                  </m:oMath>
                </a14:m>
                <a:r>
                  <a:rPr lang="en-US" dirty="0" smtClean="0">
                    <a:solidFill>
                      <a:schemeClr val="tx1"/>
                    </a:solidFill>
                  </a:rPr>
                  <a:t>.</a:t>
                </a:r>
                <a:endParaRPr lang="en-US" dirty="0">
                  <a:solidFill>
                    <a:schemeClr val="tx1"/>
                  </a:solidFill>
                </a:endParaRPr>
              </a:p>
            </p:txBody>
          </p:sp>
        </mc:Choice>
        <mc:Fallback xmlns="">
          <p:sp>
            <p:nvSpPr>
              <p:cNvPr id="54" name="Cloud Callout 53"/>
              <p:cNvSpPr>
                <a:spLocks noRot="1" noChangeAspect="1" noMove="1" noResize="1" noEditPoints="1" noAdjustHandles="1" noChangeArrowheads="1" noChangeShapeType="1" noTextEdit="1"/>
              </p:cNvSpPr>
              <p:nvPr/>
            </p:nvSpPr>
            <p:spPr>
              <a:xfrm>
                <a:off x="4572000" y="4724400"/>
                <a:ext cx="4495800" cy="993648"/>
              </a:xfrm>
              <a:prstGeom prst="cloudCallout">
                <a:avLst>
                  <a:gd name="adj1" fmla="val 34099"/>
                  <a:gd name="adj2" fmla="val 65935"/>
                </a:avLst>
              </a:prstGeom>
              <a:blipFill rotWithShape="1">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388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0"/>
                                        </p:tgtEl>
                                      </p:cBhvr>
                                    </p:animEffect>
                                    <p:set>
                                      <p:cBhvr>
                                        <p:cTn id="36" dur="1" fill="hold">
                                          <p:stCondLst>
                                            <p:cond delay="499"/>
                                          </p:stCondLst>
                                        </p:cTn>
                                        <p:tgtEl>
                                          <p:spTgt spid="5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52"/>
                                        </p:tgtEl>
                                      </p:cBhvr>
                                    </p:animEffect>
                                    <p:set>
                                      <p:cBhvr>
                                        <p:cTn id="53" dur="1" fill="hold">
                                          <p:stCondLst>
                                            <p:cond delay="499"/>
                                          </p:stCondLst>
                                        </p:cTn>
                                        <p:tgtEl>
                                          <p:spTgt spid="5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circle(in)">
                                      <p:cBhvr>
                                        <p:cTn id="58" dur="20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1000"/>
                                        <p:tgtEl>
                                          <p:spTgt spid="54"/>
                                        </p:tgtEl>
                                      </p:cBhvr>
                                    </p:animEffect>
                                    <p:anim calcmode="lin" valueType="num">
                                      <p:cBhvr>
                                        <p:cTn id="64" dur="1000" fill="hold"/>
                                        <p:tgtEl>
                                          <p:spTgt spid="54"/>
                                        </p:tgtEl>
                                        <p:attrNameLst>
                                          <p:attrName>ppt_x</p:attrName>
                                        </p:attrNameLst>
                                      </p:cBhvr>
                                      <p:tavLst>
                                        <p:tav tm="0">
                                          <p:val>
                                            <p:strVal val="#ppt_x"/>
                                          </p:val>
                                        </p:tav>
                                        <p:tav tm="100000">
                                          <p:val>
                                            <p:strVal val="#ppt_x"/>
                                          </p:val>
                                        </p:tav>
                                      </p:tavLst>
                                    </p:anim>
                                    <p:anim calcmode="lin" valueType="num">
                                      <p:cBhvr>
                                        <p:cTn id="6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54"/>
                                        </p:tgtEl>
                                      </p:cBhvr>
                                    </p:animEffect>
                                    <p:set>
                                      <p:cBhvr>
                                        <p:cTn id="70" dur="1" fill="hold">
                                          <p:stCondLst>
                                            <p:cond delay="499"/>
                                          </p:stCondLst>
                                        </p:cTn>
                                        <p:tgtEl>
                                          <p:spTgt spid="5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Effect transition="in" filter="fade">
                                      <p:cBhvr>
                                        <p:cTn id="75" dur="500"/>
                                        <p:tgtEl>
                                          <p:spTgt spid="3">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
                                            <p:txEl>
                                              <p:pRg st="8" end="8"/>
                                            </p:txEl>
                                          </p:spTgt>
                                        </p:tgtEl>
                                        <p:attrNameLst>
                                          <p:attrName>style.visibility</p:attrName>
                                        </p:attrNameLst>
                                      </p:cBhvr>
                                      <p:to>
                                        <p:strVal val="visible"/>
                                      </p:to>
                                    </p:set>
                                    <p:animEffect transition="in" filter="fade">
                                      <p:cBhvr>
                                        <p:cTn id="8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6" grpId="0" animBg="1"/>
      <p:bldP spid="26" grpId="1" animBg="1"/>
      <p:bldP spid="50" grpId="0" animBg="1"/>
      <p:bldP spid="50" grpId="1" animBg="1"/>
      <p:bldP spid="52" grpId="0" animBg="1"/>
      <p:bldP spid="52" grpId="1" animBg="1"/>
      <p:bldP spid="37" grpId="0" animBg="1"/>
      <p:bldP spid="54" grpId="0" animBg="1"/>
      <p:bldP spid="5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3200" b="1" dirty="0">
                    <a:solidFill>
                      <a:srgbClr val="00B050"/>
                    </a:solidFill>
                  </a:rPr>
                  <a:t>Randomized-Quick-Sort </a:t>
                </a:r>
                <a:r>
                  <a:rPr lang="en-US" sz="3200" b="1" dirty="0" smtClean="0">
                    <a:solidFill>
                      <a:srgbClr val="00B050"/>
                    </a:solidFill>
                  </a:rPr>
                  <a:t/>
                </a:r>
                <a:br>
                  <a:rPr lang="en-US" sz="3200" b="1" dirty="0" smtClean="0">
                    <a:solidFill>
                      <a:srgbClr val="00B050"/>
                    </a:solidFill>
                  </a:rPr>
                </a:br>
                <a:r>
                  <a:rPr lang="en-US" sz="2800" dirty="0"/>
                  <a:t>from </a:t>
                </a:r>
                <a:r>
                  <a:rPr lang="en-US" sz="2800" u="sng" dirty="0">
                    <a:solidFill>
                      <a:srgbClr val="7030A0"/>
                    </a:solidFill>
                  </a:rPr>
                  <a:t>perspective</a:t>
                </a:r>
                <a:r>
                  <a:rPr lang="en-US" sz="2800" dirty="0"/>
                  <a:t> of </a:t>
                </a:r>
                <a14:m>
                  <m:oMath xmlns:m="http://schemas.openxmlformats.org/officeDocument/2006/math">
                    <m:sSub>
                      <m:sSubPr>
                        <m:ctrlPr>
                          <a:rPr lang="en-US" sz="2800" i="1">
                            <a:solidFill>
                              <a:srgbClr val="0070C0"/>
                            </a:solidFill>
                            <a:latin typeface="Cambria Math"/>
                          </a:rPr>
                        </m:ctrlPr>
                      </m:sSubPr>
                      <m:e>
                        <m:r>
                          <a:rPr lang="en-US" sz="2800" i="1">
                            <a:solidFill>
                              <a:srgbClr val="0070C0"/>
                            </a:solidFill>
                            <a:latin typeface="Cambria Math"/>
                          </a:rPr>
                          <m:t>𝑒</m:t>
                        </m:r>
                      </m:e>
                      <m:sub>
                        <m:r>
                          <a:rPr lang="en-US" sz="2800" i="1">
                            <a:solidFill>
                              <a:srgbClr val="0070C0"/>
                            </a:solidFill>
                            <a:latin typeface="Cambria Math"/>
                          </a:rPr>
                          <m:t>𝑖</m:t>
                        </m:r>
                      </m:sub>
                    </m:sSub>
                    <m:r>
                      <a:rPr lang="en-US" sz="2800" i="1">
                        <a:solidFill>
                          <a:srgbClr val="0070C0"/>
                        </a:solidFill>
                        <a:latin typeface="Cambria Math"/>
                      </a:rPr>
                      <m:t> </m:t>
                    </m:r>
                  </m:oMath>
                </a14:m>
                <a:r>
                  <a:rPr lang="en-US" sz="2800" dirty="0"/>
                  <a:t>and</a:t>
                </a:r>
                <a:r>
                  <a:rPr lang="en-US" sz="3200" b="1" dirty="0">
                    <a:solidFill>
                      <a:srgbClr val="00B050"/>
                    </a:solidFill>
                  </a:rPr>
                  <a:t> </a:t>
                </a:r>
                <a14:m>
                  <m:oMath xmlns:m="http://schemas.openxmlformats.org/officeDocument/2006/math">
                    <m:sSub>
                      <m:sSubPr>
                        <m:ctrlPr>
                          <a:rPr lang="en-US" sz="2800" i="1">
                            <a:solidFill>
                              <a:srgbClr val="0070C0"/>
                            </a:solidFill>
                            <a:latin typeface="Cambria Math"/>
                          </a:rPr>
                        </m:ctrlPr>
                      </m:sSubPr>
                      <m:e>
                        <m:r>
                          <a:rPr lang="en-US" sz="2800" i="1">
                            <a:solidFill>
                              <a:srgbClr val="0070C0"/>
                            </a:solidFill>
                            <a:latin typeface="Cambria Math"/>
                          </a:rPr>
                          <m:t>𝑒</m:t>
                        </m:r>
                      </m:e>
                      <m:sub>
                        <m:r>
                          <a:rPr lang="en-US" sz="2800" i="1">
                            <a:solidFill>
                              <a:srgbClr val="0070C0"/>
                            </a:solidFill>
                            <a:latin typeface="Cambria Math"/>
                          </a:rPr>
                          <m:t>𝑗</m:t>
                        </m:r>
                      </m:sub>
                    </m:sSub>
                  </m:oMath>
                </a14:m>
                <a:endParaRPr lang="en-US" sz="2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3723"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n-US" sz="2400" b="1" dirty="0" smtClean="0">
                  <a:solidFill>
                    <a:srgbClr val="7030A0"/>
                  </a:solidFill>
                </a:endParaRPr>
              </a:p>
              <a:p>
                <a:pPr marL="0" indent="0">
                  <a:buNone/>
                </a:pPr>
                <a:endParaRPr lang="en-US" sz="2400" b="1" dirty="0">
                  <a:solidFill>
                    <a:srgbClr val="7030A0"/>
                  </a:solidFill>
                </a:endParaRPr>
              </a:p>
              <a:p>
                <a:pPr marL="0" indent="0">
                  <a:buNone/>
                </a:pPr>
                <a:r>
                  <a:rPr lang="en-US" sz="2400" b="1" dirty="0" smtClean="0">
                    <a:solidFill>
                      <a:srgbClr val="7030A0"/>
                    </a:solidFill>
                  </a:rPr>
                  <a:t>Theorem:  </a:t>
                </a:r>
                <a:r>
                  <a:rPr lang="en-US" sz="2000" dirty="0" smtClean="0"/>
                  <a:t>During </a:t>
                </a:r>
                <a:r>
                  <a:rPr lang="en-US" sz="2000" b="1" dirty="0" smtClean="0">
                    <a:solidFill>
                      <a:srgbClr val="00B050"/>
                    </a:solidFill>
                  </a:rPr>
                  <a:t>Randomized-Quick-Sort </a:t>
                </a:r>
                <a:r>
                  <a:rPr lang="en-US" sz="2000" dirty="0" smtClean="0"/>
                  <a:t>on </a:t>
                </a:r>
                <a14:m>
                  <m:oMath xmlns:m="http://schemas.openxmlformats.org/officeDocument/2006/math">
                    <m:r>
                      <a:rPr lang="en-US" sz="2000" b="0" i="1" smtClean="0">
                        <a:solidFill>
                          <a:srgbClr val="0070C0"/>
                        </a:solidFill>
                        <a:latin typeface="Cambria Math"/>
                      </a:rPr>
                      <m:t>𝑛</m:t>
                    </m:r>
                  </m:oMath>
                </a14:m>
                <a:r>
                  <a:rPr lang="en-US" sz="2000" dirty="0" smtClean="0"/>
                  <a:t> elements, probability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𝑖</m:t>
                        </m:r>
                      </m:sub>
                    </m:sSub>
                    <m:r>
                      <a:rPr lang="en-US" sz="2000" i="1">
                        <a:solidFill>
                          <a:srgbClr val="0070C0"/>
                        </a:solidFill>
                        <a:latin typeface="Cambria Math"/>
                      </a:rPr>
                      <m:t> </m:t>
                    </m:r>
                  </m:oMath>
                </a14:m>
                <a:r>
                  <a:rPr lang="en-US" sz="2000" dirty="0"/>
                  <a:t>and</a:t>
                </a:r>
                <a:r>
                  <a:rPr lang="en-US" sz="2400" b="1" dirty="0">
                    <a:solidFill>
                      <a:srgbClr val="00B050"/>
                    </a:solidFill>
                  </a:rPr>
                  <a:t>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𝑗</m:t>
                        </m:r>
                      </m:sub>
                    </m:sSub>
                  </m:oMath>
                </a14:m>
                <a:r>
                  <a:rPr lang="en-US" sz="2000" b="1" dirty="0" smtClean="0">
                    <a:solidFill>
                      <a:srgbClr val="7030A0"/>
                    </a:solidFill>
                  </a:rPr>
                  <a:t> </a:t>
                </a:r>
                <a:r>
                  <a:rPr lang="en-US" sz="2000" dirty="0" smtClean="0"/>
                  <a:t>are compared with probability </a:t>
                </a:r>
                <a14:m>
                  <m:oMath xmlns:m="http://schemas.openxmlformats.org/officeDocument/2006/math">
                    <m:f>
                      <m:fPr>
                        <m:ctrlPr>
                          <a:rPr lang="en-US" sz="2000" i="1">
                            <a:latin typeface="Cambria Math"/>
                          </a:rPr>
                        </m:ctrlPr>
                      </m:fPr>
                      <m:num>
                        <m:r>
                          <a:rPr lang="en-US" sz="2000" i="1" smtClean="0">
                            <a:solidFill>
                              <a:srgbClr val="0070C0"/>
                            </a:solidFill>
                            <a:latin typeface="Cambria Math"/>
                          </a:rPr>
                          <m:t>2</m:t>
                        </m:r>
                      </m:num>
                      <m:den>
                        <m:r>
                          <a:rPr lang="en-US" sz="2000" i="1">
                            <a:solidFill>
                              <a:srgbClr val="0070C0"/>
                            </a:solidFill>
                            <a:latin typeface="Cambria Math"/>
                          </a:rPr>
                          <m:t>𝑗</m:t>
                        </m:r>
                        <m:r>
                          <a:rPr lang="en-US" sz="2000" i="1">
                            <a:solidFill>
                              <a:srgbClr val="0070C0"/>
                            </a:solidFill>
                            <a:latin typeface="Cambria Math"/>
                          </a:rPr>
                          <m:t>−</m:t>
                        </m:r>
                        <m:r>
                          <a:rPr lang="en-US" sz="2000" i="1">
                            <a:solidFill>
                              <a:srgbClr val="0070C0"/>
                            </a:solidFill>
                            <a:latin typeface="Cambria Math"/>
                          </a:rPr>
                          <m:t>𝑖</m:t>
                        </m:r>
                        <m:r>
                          <a:rPr lang="en-US" sz="2000" i="1">
                            <a:solidFill>
                              <a:srgbClr val="0070C0"/>
                            </a:solidFill>
                            <a:latin typeface="Cambria Math"/>
                          </a:rPr>
                          <m:t>+1</m:t>
                        </m:r>
                      </m:den>
                    </m:f>
                  </m:oMath>
                </a14:m>
                <a:r>
                  <a:rPr lang="en-US" sz="2000" b="1" dirty="0" smtClean="0">
                    <a:solidFill>
                      <a:srgbClr val="7030A0"/>
                    </a:solidFill>
                  </a:rPr>
                  <a:t> </a:t>
                </a:r>
                <a:r>
                  <a:rPr lang="en-US" sz="2000" dirty="0" smtClean="0"/>
                  <a:t>.</a:t>
                </a:r>
              </a:p>
              <a:p>
                <a:pPr marL="0" indent="0">
                  <a:buNone/>
                </a:pPr>
                <a:endParaRPr lang="en-US" sz="2400" dirty="0"/>
              </a:p>
              <a:p>
                <a:pPr marL="0" indent="0">
                  <a:buNone/>
                </a:pPr>
                <a:r>
                  <a:rPr lang="en-US" sz="2400" b="1" dirty="0" smtClean="0">
                    <a:solidFill>
                      <a:srgbClr val="C00000"/>
                    </a:solidFill>
                  </a:rPr>
                  <a:t>Inferences:</a:t>
                </a:r>
                <a:r>
                  <a:rPr lang="en-US" sz="2400" dirty="0" smtClean="0"/>
                  <a:t> </a:t>
                </a:r>
              </a:p>
              <a:p>
                <a:r>
                  <a:rPr lang="en-US" sz="2000" b="1" dirty="0" smtClean="0"/>
                  <a:t>Probability</a:t>
                </a:r>
                <a:r>
                  <a:rPr lang="en-US" sz="2000" dirty="0" smtClean="0"/>
                  <a:t> depends upon the </a:t>
                </a:r>
                <a:r>
                  <a:rPr lang="en-US" sz="2000" i="1" dirty="0" smtClean="0">
                    <a:solidFill>
                      <a:srgbClr val="7030A0"/>
                    </a:solidFill>
                  </a:rPr>
                  <a:t>rank separation</a:t>
                </a:r>
                <a:r>
                  <a:rPr lang="en-US" sz="2000" dirty="0" smtClean="0"/>
                  <a:t> </a:t>
                </a:r>
                <a14:m>
                  <m:oMath xmlns:m="http://schemas.openxmlformats.org/officeDocument/2006/math">
                    <m:r>
                      <a:rPr lang="en-US" sz="2000" i="1">
                        <a:solidFill>
                          <a:srgbClr val="0070C0"/>
                        </a:solidFill>
                        <a:latin typeface="Cambria Math"/>
                      </a:rPr>
                      <m:t>𝑗</m:t>
                    </m:r>
                    <m:r>
                      <a:rPr lang="en-US" sz="2000" i="1">
                        <a:solidFill>
                          <a:srgbClr val="0070C0"/>
                        </a:solidFill>
                        <a:latin typeface="Cambria Math"/>
                      </a:rPr>
                      <m:t>−</m:t>
                    </m:r>
                    <m:r>
                      <a:rPr lang="en-US" sz="2000" i="1">
                        <a:solidFill>
                          <a:srgbClr val="0070C0"/>
                        </a:solidFill>
                        <a:latin typeface="Cambria Math"/>
                      </a:rPr>
                      <m:t>𝑖</m:t>
                    </m:r>
                    <m:r>
                      <a:rPr lang="en-US" sz="2000" i="1">
                        <a:solidFill>
                          <a:srgbClr val="0070C0"/>
                        </a:solidFill>
                        <a:latin typeface="Cambria Math"/>
                      </a:rPr>
                      <m:t>+1</m:t>
                    </m:r>
                  </m:oMath>
                </a14:m>
                <a:r>
                  <a:rPr lang="en-US" sz="2000" b="1" dirty="0" smtClean="0">
                    <a:solidFill>
                      <a:srgbClr val="0070C0"/>
                    </a:solidFill>
                  </a:rPr>
                  <a:t> </a:t>
                </a:r>
                <a:r>
                  <a:rPr lang="en-US" sz="2000" dirty="0" smtClean="0"/>
                  <a:t> </a:t>
                </a:r>
              </a:p>
              <a:p>
                <a:r>
                  <a:rPr lang="en-US" sz="2000" b="1" dirty="0" smtClean="0"/>
                  <a:t>Probability </a:t>
                </a:r>
                <a:r>
                  <a:rPr lang="en-US" sz="2000" dirty="0" smtClean="0"/>
                  <a:t>is independent of the size of the array.</a:t>
                </a:r>
                <a:endParaRPr lang="en-US" sz="2000" b="1" dirty="0" smtClean="0">
                  <a:solidFill>
                    <a:srgbClr val="0070C0"/>
                  </a:solidFill>
                </a:endParaRPr>
              </a:p>
              <a:p>
                <a14:m>
                  <m:oMath xmlns:m="http://schemas.openxmlformats.org/officeDocument/2006/math">
                    <m:sSub>
                      <m:sSubPr>
                        <m:ctrlPr>
                          <a:rPr lang="en-US" sz="2000" i="1">
                            <a:solidFill>
                              <a:srgbClr val="0070C0"/>
                            </a:solidFill>
                            <a:latin typeface="Cambria Math"/>
                          </a:rPr>
                        </m:ctrlPr>
                      </m:sSubPr>
                      <m:e>
                        <m:r>
                          <a:rPr lang="en-US" sz="2000" b="0" i="1" smtClean="0">
                            <a:solidFill>
                              <a:srgbClr val="0070C0"/>
                            </a:solidFill>
                            <a:latin typeface="Cambria Math"/>
                          </a:rPr>
                          <m:t> </m:t>
                        </m:r>
                        <m:r>
                          <a:rPr lang="en-US" sz="2000" i="1">
                            <a:solidFill>
                              <a:srgbClr val="0070C0"/>
                            </a:solidFill>
                            <a:latin typeface="Cambria Math"/>
                          </a:rPr>
                          <m:t>𝑒</m:t>
                        </m:r>
                      </m:e>
                      <m:sub>
                        <m:r>
                          <a:rPr lang="en-US" sz="2000" i="1">
                            <a:solidFill>
                              <a:srgbClr val="0070C0"/>
                            </a:solidFill>
                            <a:latin typeface="Cambria Math"/>
                          </a:rPr>
                          <m:t>𝑖</m:t>
                        </m:r>
                      </m:sub>
                    </m:sSub>
                    <m:r>
                      <a:rPr lang="en-US" sz="2000" i="1">
                        <a:solidFill>
                          <a:srgbClr val="0070C0"/>
                        </a:solidFill>
                        <a:latin typeface="Cambria Math"/>
                      </a:rPr>
                      <m:t> </m:t>
                    </m:r>
                  </m:oMath>
                </a14:m>
                <a:r>
                  <a:rPr lang="en-US" sz="2000" dirty="0" smtClean="0"/>
                  <a:t>and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i="1">
                            <a:solidFill>
                              <a:srgbClr val="0070C0"/>
                            </a:solidFill>
                            <a:latin typeface="Cambria Math"/>
                          </a:rPr>
                          <m:t>𝑖</m:t>
                        </m:r>
                        <m:r>
                          <a:rPr lang="en-US" sz="2000" b="0" i="1" smtClean="0">
                            <a:solidFill>
                              <a:srgbClr val="0070C0"/>
                            </a:solidFill>
                            <a:latin typeface="Cambria Math"/>
                          </a:rPr>
                          <m:t>+1</m:t>
                        </m:r>
                      </m:sub>
                    </m:sSub>
                    <m:r>
                      <a:rPr lang="en-US" sz="2000" i="1">
                        <a:solidFill>
                          <a:srgbClr val="0070C0"/>
                        </a:solidFill>
                        <a:latin typeface="Cambria Math"/>
                      </a:rPr>
                      <m:t> </m:t>
                    </m:r>
                  </m:oMath>
                </a14:m>
                <a:r>
                  <a:rPr lang="en-US" sz="2000" dirty="0" smtClean="0"/>
                  <a:t>are compared surely for each </a:t>
                </a:r>
                <a14:m>
                  <m:oMath xmlns:m="http://schemas.openxmlformats.org/officeDocument/2006/math">
                    <m:r>
                      <a:rPr lang="en-US" sz="2000" b="0" i="1" smtClean="0">
                        <a:solidFill>
                          <a:srgbClr val="0070C0"/>
                        </a:solidFill>
                        <a:latin typeface="Cambria Math"/>
                      </a:rPr>
                      <m:t>0</m:t>
                    </m:r>
                    <m:r>
                      <a:rPr lang="en-US" sz="2000" i="1" smtClean="0">
                        <a:solidFill>
                          <a:srgbClr val="0070C0"/>
                        </a:solidFill>
                        <a:latin typeface="Cambria Math"/>
                      </a:rPr>
                      <m:t>≤</m:t>
                    </m:r>
                    <m:r>
                      <a:rPr lang="en-US" sz="2000" i="1">
                        <a:solidFill>
                          <a:srgbClr val="0070C0"/>
                        </a:solidFill>
                        <a:latin typeface="Cambria Math"/>
                      </a:rPr>
                      <m:t>𝑖</m:t>
                    </m:r>
                  </m:oMath>
                </a14:m>
                <a:r>
                  <a:rPr lang="en-US" sz="2000" dirty="0">
                    <a:solidFill>
                      <a:srgbClr val="0070C0"/>
                    </a:solidFill>
                  </a:rPr>
                  <a:t> </a:t>
                </a:r>
                <a14:m>
                  <m:oMath xmlns:m="http://schemas.openxmlformats.org/officeDocument/2006/math">
                    <m:r>
                      <a:rPr lang="en-US" sz="2000" i="1">
                        <a:solidFill>
                          <a:srgbClr val="0070C0"/>
                        </a:solidFill>
                        <a:latin typeface="Cambria Math"/>
                      </a:rPr>
                      <m:t>≤</m:t>
                    </m:r>
                    <m:r>
                      <a:rPr lang="en-US" sz="2000" b="0" i="1" smtClean="0">
                        <a:solidFill>
                          <a:srgbClr val="0070C0"/>
                        </a:solidFill>
                        <a:latin typeface="Cambria Math"/>
                      </a:rPr>
                      <m:t>𝑛</m:t>
                    </m:r>
                    <m:r>
                      <a:rPr lang="en-US" sz="2000" b="0" i="1" smtClean="0">
                        <a:solidFill>
                          <a:srgbClr val="0070C0"/>
                        </a:solidFill>
                        <a:latin typeface="Cambria Math"/>
                      </a:rPr>
                      <m:t>−1 </m:t>
                    </m:r>
                  </m:oMath>
                </a14:m>
                <a:r>
                  <a:rPr lang="en-US" sz="2000" dirty="0" smtClean="0"/>
                  <a:t>.</a:t>
                </a:r>
              </a:p>
              <a:p>
                <a:r>
                  <a:rPr lang="en-US" sz="2000" b="1" dirty="0" smtClean="0"/>
                  <a:t>Probability</a:t>
                </a:r>
                <a:r>
                  <a:rPr lang="en-US" sz="2000" dirty="0" smtClean="0"/>
                  <a:t> of comparison of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 </m:t>
                        </m:r>
                        <m:r>
                          <a:rPr lang="en-US" sz="2000" i="1">
                            <a:solidFill>
                              <a:srgbClr val="0070C0"/>
                            </a:solidFill>
                            <a:latin typeface="Cambria Math"/>
                          </a:rPr>
                          <m:t>𝑒</m:t>
                        </m:r>
                      </m:e>
                      <m:sub>
                        <m:r>
                          <a:rPr lang="en-US" sz="2000" b="0" i="1" smtClean="0">
                            <a:solidFill>
                              <a:srgbClr val="0070C0"/>
                            </a:solidFill>
                            <a:latin typeface="Cambria Math"/>
                          </a:rPr>
                          <m:t>0</m:t>
                        </m:r>
                      </m:sub>
                    </m:sSub>
                    <m:r>
                      <a:rPr lang="en-US" sz="2000" i="1">
                        <a:solidFill>
                          <a:srgbClr val="0070C0"/>
                        </a:solidFill>
                        <a:latin typeface="Cambria Math"/>
                      </a:rPr>
                      <m:t> </m:t>
                    </m:r>
                  </m:oMath>
                </a14:m>
                <a:r>
                  <a:rPr lang="en-US" sz="2000" dirty="0"/>
                  <a:t>and </a:t>
                </a:r>
                <a14:m>
                  <m:oMath xmlns:m="http://schemas.openxmlformats.org/officeDocument/2006/math">
                    <m:sSub>
                      <m:sSubPr>
                        <m:ctrlPr>
                          <a:rPr lang="en-US" sz="2000" i="1">
                            <a:solidFill>
                              <a:srgbClr val="0070C0"/>
                            </a:solidFill>
                            <a:latin typeface="Cambria Math"/>
                          </a:rPr>
                        </m:ctrlPr>
                      </m:sSubPr>
                      <m:e>
                        <m:r>
                          <a:rPr lang="en-US" sz="2000" i="1">
                            <a:solidFill>
                              <a:srgbClr val="0070C0"/>
                            </a:solidFill>
                            <a:latin typeface="Cambria Math"/>
                          </a:rPr>
                          <m:t>𝑒</m:t>
                        </m:r>
                      </m:e>
                      <m:sub>
                        <m:r>
                          <a:rPr lang="en-US" sz="2000" b="0" i="1" smtClean="0">
                            <a:solidFill>
                              <a:srgbClr val="0070C0"/>
                            </a:solidFill>
                            <a:latin typeface="Cambria Math"/>
                          </a:rPr>
                          <m:t>𝑛</m:t>
                        </m:r>
                        <m:r>
                          <a:rPr lang="en-US" sz="2000" b="0" i="1" smtClean="0">
                            <a:solidFill>
                              <a:srgbClr val="0070C0"/>
                            </a:solidFill>
                            <a:latin typeface="Cambria Math"/>
                          </a:rPr>
                          <m:t>−1</m:t>
                        </m:r>
                      </m:sub>
                    </m:sSub>
                    <m:r>
                      <a:rPr lang="en-US" sz="2000" i="1">
                        <a:solidFill>
                          <a:srgbClr val="0070C0"/>
                        </a:solidFill>
                        <a:latin typeface="Cambria Math"/>
                      </a:rPr>
                      <m:t> </m:t>
                    </m:r>
                  </m:oMath>
                </a14:m>
                <a:r>
                  <a:rPr lang="en-US" sz="2000" dirty="0" smtClean="0"/>
                  <a:t>is </a:t>
                </a:r>
                <a14:m>
                  <m:oMath xmlns:m="http://schemas.openxmlformats.org/officeDocument/2006/math">
                    <m:f>
                      <m:fPr>
                        <m:ctrlPr>
                          <a:rPr lang="en-US" sz="2000" i="1">
                            <a:latin typeface="Cambria Math"/>
                          </a:rPr>
                        </m:ctrlPr>
                      </m:fPr>
                      <m:num>
                        <m:r>
                          <a:rPr lang="en-US" sz="2000" i="1">
                            <a:solidFill>
                              <a:srgbClr val="0070C0"/>
                            </a:solidFill>
                            <a:latin typeface="Cambria Math"/>
                          </a:rPr>
                          <m:t>2</m:t>
                        </m:r>
                      </m:num>
                      <m:den>
                        <m:r>
                          <a:rPr lang="en-US" sz="2000" b="0" i="1" smtClean="0">
                            <a:solidFill>
                              <a:srgbClr val="0070C0"/>
                            </a:solidFill>
                            <a:latin typeface="Cambria Math"/>
                          </a:rPr>
                          <m:t>𝑛</m:t>
                        </m:r>
                      </m:den>
                    </m:f>
                    <m:r>
                      <a:rPr lang="en-US" sz="2000" i="1">
                        <a:solidFill>
                          <a:srgbClr val="0070C0"/>
                        </a:solidFill>
                        <a:latin typeface="Cambria Math"/>
                      </a:rPr>
                      <m:t> </m:t>
                    </m:r>
                  </m:oMath>
                </a14:m>
                <a:r>
                  <a:rPr lang="en-US" sz="2000" dirty="0" smtClean="0"/>
                  <a:t>.</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10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47D3F34-CCFE-4664-990B-25D48250FF76}" type="slidenum">
              <a:rPr lang="en-US" smtClean="0"/>
              <a:pPr>
                <a:defRPr/>
              </a:pPr>
              <a:t>19</a:t>
            </a:fld>
            <a:endParaRPr lang="en-US"/>
          </a:p>
        </p:txBody>
      </p:sp>
    </p:spTree>
    <p:extLst>
      <p:ext uri="{BB962C8B-B14F-4D97-AF65-F5344CB8AC3E}">
        <p14:creationId xmlns:p14="http://schemas.microsoft.com/office/powerpoint/2010/main" val="15366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133600"/>
            <a:ext cx="7772400" cy="1362075"/>
          </a:xfrm>
        </p:spPr>
        <p:txBody>
          <a:bodyPr/>
          <a:lstStyle/>
          <a:p>
            <a:pPr algn="ctr"/>
            <a:r>
              <a:rPr lang="en-US" sz="3200" dirty="0" smtClean="0"/>
              <a:t>Balls into BINS</a:t>
            </a:r>
            <a:br>
              <a:rPr lang="en-US" sz="3200" dirty="0" smtClean="0"/>
            </a:br>
            <a:r>
              <a:rPr lang="en-US" sz="2000" dirty="0" smtClean="0">
                <a:solidFill>
                  <a:srgbClr val="C00000"/>
                </a:solidFill>
              </a:rPr>
              <a:t/>
            </a:r>
            <a:br>
              <a:rPr lang="en-US" sz="2000" dirty="0" smtClean="0">
                <a:solidFill>
                  <a:srgbClr val="C00000"/>
                </a:solidFill>
              </a:rPr>
            </a:br>
            <a:r>
              <a:rPr lang="en-US" sz="2000" dirty="0" smtClean="0">
                <a:solidFill>
                  <a:srgbClr val="C00000"/>
                </a:solidFill>
              </a:rPr>
              <a:t>Calculating probability of some interesting events</a:t>
            </a:r>
            <a:endParaRPr lang="en-US" sz="3200" dirty="0">
              <a:solidFill>
                <a:srgbClr val="C00000"/>
              </a:solidFill>
            </a:endParaRPr>
          </a:p>
        </p:txBody>
      </p:sp>
      <p:sp>
        <p:nvSpPr>
          <p:cNvPr id="6" name="Text Placeholder 5"/>
          <p:cNvSpPr>
            <a:spLocks noGrp="1"/>
          </p:cNvSpPr>
          <p:nvPr>
            <p:ph type="body" idx="1"/>
          </p:nvPr>
        </p:nvSpPr>
        <p:spPr>
          <a:xfrm>
            <a:off x="722313" y="3376613"/>
            <a:ext cx="7772400" cy="1500187"/>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147D3F34-CCFE-4664-990B-25D48250FF76}" type="slidenum">
              <a:rPr lang="en-US" smtClean="0"/>
              <a:pPr>
                <a:defRPr/>
              </a:pPr>
              <a:t>2</a:t>
            </a:fld>
            <a:endParaRPr lang="en-US"/>
          </a:p>
        </p:txBody>
      </p:sp>
    </p:spTree>
    <p:extLst>
      <p:ext uri="{BB962C8B-B14F-4D97-AF65-F5344CB8AC3E}">
        <p14:creationId xmlns:p14="http://schemas.microsoft.com/office/powerpoint/2010/main" val="260243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600200"/>
            <a:ext cx="7772400" cy="1362075"/>
          </a:xfrm>
        </p:spPr>
        <p:txBody>
          <a:bodyPr/>
          <a:lstStyle/>
          <a:p>
            <a:pPr algn="ctr"/>
            <a:r>
              <a:rPr lang="en-US" dirty="0" smtClean="0">
                <a:solidFill>
                  <a:srgbClr val="FF0000"/>
                </a:solidFill>
              </a:rPr>
              <a:t>Alternate Solution</a:t>
            </a:r>
            <a:r>
              <a:rPr lang="en-US" dirty="0" smtClean="0">
                <a:solidFill>
                  <a:srgbClr val="FF0000"/>
                </a:solidFill>
              </a:rPr>
              <a:t/>
            </a:r>
            <a:br>
              <a:rPr lang="en-US" dirty="0" smtClean="0">
                <a:solidFill>
                  <a:srgbClr val="FF0000"/>
                </a:solidFill>
              </a:rPr>
            </a:br>
            <a:r>
              <a:rPr lang="en-US" sz="2400" dirty="0" smtClean="0">
                <a:solidFill>
                  <a:srgbClr val="002060"/>
                </a:solidFill>
              </a:rPr>
              <a:t>Using analogy to another </a:t>
            </a:r>
            <a:r>
              <a:rPr lang="en-US" sz="2400" dirty="0" smtClean="0">
                <a:solidFill>
                  <a:srgbClr val="7030A0"/>
                </a:solidFill>
              </a:rPr>
              <a:t>Random experiment </a:t>
            </a:r>
            <a:br>
              <a:rPr lang="en-US" sz="2400" dirty="0" smtClean="0">
                <a:solidFill>
                  <a:srgbClr val="7030A0"/>
                </a:solidFill>
              </a:rPr>
            </a:br>
            <a:endParaRPr lang="en-US" sz="3200" dirty="0">
              <a:solidFill>
                <a:srgbClr val="7030A0"/>
              </a:solidFill>
            </a:endParaRPr>
          </a:p>
        </p:txBody>
      </p:sp>
      <p:sp>
        <p:nvSpPr>
          <p:cNvPr id="6" name="Text Placeholder 5"/>
          <p:cNvSpPr>
            <a:spLocks noGrp="1"/>
          </p:cNvSpPr>
          <p:nvPr>
            <p:ph type="body" idx="1"/>
          </p:nvPr>
        </p:nvSpPr>
        <p:spPr>
          <a:xfrm>
            <a:off x="722313" y="3529013"/>
            <a:ext cx="7772400" cy="1500187"/>
          </a:xfrm>
        </p:spPr>
        <p:txBody>
          <a:bodyPr/>
          <a:lstStyle/>
          <a:p>
            <a:pPr algn="ctr"/>
            <a:r>
              <a:rPr lang="en-US" sz="2800" b="1" dirty="0" smtClean="0">
                <a:solidFill>
                  <a:srgbClr val="002060"/>
                </a:solidFill>
              </a:rPr>
              <a:t>Remember we took a similar approach earlier too: </a:t>
            </a:r>
            <a:r>
              <a:rPr lang="en-US" b="1" dirty="0" smtClean="0">
                <a:solidFill>
                  <a:srgbClr val="002060"/>
                </a:solidFill>
              </a:rPr>
              <a:t> </a:t>
            </a:r>
            <a:r>
              <a:rPr lang="en-US" dirty="0">
                <a:solidFill>
                  <a:srgbClr val="7030A0"/>
                </a:solidFill>
              </a:rPr>
              <a:t>we used a coin toss experiment to </a:t>
            </a:r>
            <a:r>
              <a:rPr lang="en-US" dirty="0" smtClean="0">
                <a:solidFill>
                  <a:srgbClr val="7030A0"/>
                </a:solidFill>
              </a:rPr>
              <a:t>analyze </a:t>
            </a:r>
            <a:r>
              <a:rPr lang="en-US" dirty="0">
                <a:solidFill>
                  <a:srgbClr val="7030A0"/>
                </a:solidFill>
              </a:rPr>
              <a:t>failure probability of </a:t>
            </a:r>
            <a:r>
              <a:rPr lang="en-US" b="1" dirty="0">
                <a:solidFill>
                  <a:srgbClr val="00B050"/>
                </a:solidFill>
              </a:rPr>
              <a:t>Rand-</a:t>
            </a:r>
            <a:r>
              <a:rPr lang="en-US" b="1" dirty="0" err="1">
                <a:solidFill>
                  <a:srgbClr val="00B050"/>
                </a:solidFill>
              </a:rPr>
              <a:t>Approx</a:t>
            </a:r>
            <a:r>
              <a:rPr lang="en-US" b="1" dirty="0">
                <a:solidFill>
                  <a:srgbClr val="00B050"/>
                </a:solidFill>
              </a:rPr>
              <a:t>-Median</a:t>
            </a:r>
            <a:r>
              <a:rPr lang="en-US" dirty="0">
                <a:solidFill>
                  <a:srgbClr val="7030A0"/>
                </a:solidFill>
              </a:rPr>
              <a:t> </a:t>
            </a:r>
            <a:r>
              <a:rPr lang="en-US" dirty="0" smtClean="0">
                <a:solidFill>
                  <a:srgbClr val="7030A0"/>
                </a:solidFill>
              </a:rPr>
              <a:t>algorithm.</a:t>
            </a:r>
            <a:endParaRPr lang="en-US" dirty="0"/>
          </a:p>
        </p:txBody>
      </p:sp>
      <p:sp>
        <p:nvSpPr>
          <p:cNvPr id="4" name="Slide Number Placeholder 3"/>
          <p:cNvSpPr>
            <a:spLocks noGrp="1"/>
          </p:cNvSpPr>
          <p:nvPr>
            <p:ph type="sldNum" sz="quarter" idx="12"/>
          </p:nvPr>
        </p:nvSpPr>
        <p:spPr/>
        <p:txBody>
          <a:bodyPr/>
          <a:lstStyle/>
          <a:p>
            <a:pPr>
              <a:defRPr/>
            </a:pPr>
            <a:fld id="{147D3F34-CCFE-4664-990B-25D48250FF76}" type="slidenum">
              <a:rPr lang="en-US" smtClean="0"/>
              <a:pPr>
                <a:defRPr/>
              </a:pPr>
              <a:t>20</a:t>
            </a:fld>
            <a:endParaRPr lang="en-US"/>
          </a:p>
        </p:txBody>
      </p:sp>
    </p:spTree>
    <p:extLst>
      <p:ext uri="{BB962C8B-B14F-4D97-AF65-F5344CB8AC3E}">
        <p14:creationId xmlns:p14="http://schemas.microsoft.com/office/powerpoint/2010/main" val="48448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smtClean="0"/>
              <a:t>A Random Experiment:</a:t>
            </a:r>
            <a:br>
              <a:rPr lang="en-US" sz="3600" b="1" dirty="0" smtClean="0"/>
            </a:br>
            <a:r>
              <a:rPr lang="en-US" sz="2800" b="1" i="1" dirty="0" smtClean="0">
                <a:solidFill>
                  <a:srgbClr val="7030A0"/>
                </a:solidFill>
              </a:rPr>
              <a:t>A </a:t>
            </a:r>
            <a:r>
              <a:rPr lang="en-US" sz="2800" b="1" i="1" dirty="0" smtClean="0">
                <a:solidFill>
                  <a:srgbClr val="7030A0"/>
                </a:solidFill>
              </a:rPr>
              <a:t>Story </a:t>
            </a:r>
            <a:r>
              <a:rPr lang="en-US" sz="2800" b="1" i="1" dirty="0" smtClean="0">
                <a:solidFill>
                  <a:srgbClr val="7030A0"/>
                </a:solidFill>
              </a:rPr>
              <a:t>of two friends</a:t>
            </a:r>
            <a:endParaRPr lang="en-US" sz="2800" b="1" i="1" dirty="0">
              <a:solidFill>
                <a:srgbClr val="7030A0"/>
              </a:solidFill>
            </a:endParaRPr>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457200" y="1600200"/>
                <a:ext cx="8229600" cy="4800600"/>
              </a:xfrm>
            </p:spPr>
            <p:txBody>
              <a:bodyPr/>
              <a:lstStyle/>
              <a:p>
                <a:pPr marL="0" indent="0">
                  <a:buNone/>
                </a:pPr>
                <a:r>
                  <a:rPr lang="en-US" sz="1800" dirty="0" smtClean="0"/>
                  <a:t>There were two soldiers </a:t>
                </a:r>
                <a:r>
                  <a:rPr lang="en-US" sz="1800" b="1" dirty="0" smtClean="0"/>
                  <a:t>A </a:t>
                </a:r>
                <a:r>
                  <a:rPr lang="en-US" sz="1800" dirty="0" smtClean="0"/>
                  <a:t>and </a:t>
                </a:r>
                <a:r>
                  <a:rPr lang="en-US" sz="1800" b="1" dirty="0" smtClean="0"/>
                  <a:t>B </a:t>
                </a:r>
                <a:r>
                  <a:rPr lang="en-US" sz="1800" dirty="0" smtClean="0"/>
                  <a:t>serving in the army of a nation named </a:t>
                </a:r>
                <a:r>
                  <a:rPr lang="en-US" sz="1800" b="1" dirty="0" err="1" smtClean="0">
                    <a:solidFill>
                      <a:srgbClr val="7030A0"/>
                    </a:solidFill>
                  </a:rPr>
                  <a:t>Krakozhia</a:t>
                </a:r>
                <a:r>
                  <a:rPr lang="en-US" sz="1800" dirty="0" smtClean="0"/>
                  <a:t>. They were very fast friends as well. During the war, they fought bravely but they </a:t>
                </a:r>
                <a:r>
                  <a:rPr lang="en-US" sz="1800" dirty="0" smtClean="0"/>
                  <a:t>got</a:t>
                </a:r>
                <a:r>
                  <a:rPr lang="en-US" sz="1800" dirty="0" smtClean="0"/>
                  <a:t> </a:t>
                </a:r>
                <a:r>
                  <a:rPr lang="en-US" sz="1800" dirty="0" smtClean="0"/>
                  <a:t>captured by the enemy. A total of </a:t>
                </a:r>
                <a:r>
                  <a:rPr lang="en-US" sz="1800" b="1" i="1" dirty="0">
                    <a:solidFill>
                      <a:srgbClr val="0070C0"/>
                    </a:solidFill>
                  </a:rPr>
                  <a:t>n</a:t>
                </a:r>
                <a:r>
                  <a:rPr lang="en-US" sz="1800" dirty="0"/>
                  <a:t> soldiers </a:t>
                </a:r>
                <a:r>
                  <a:rPr lang="en-US" sz="1800" dirty="0" smtClean="0"/>
                  <a:t>got </a:t>
                </a:r>
                <a:r>
                  <a:rPr lang="en-US" sz="1800" dirty="0" smtClean="0"/>
                  <a:t>captured in this manner. Being war prisoners, their future is quite uncertain. They are blindfolded and placed along a straight line. All the soldiers will be dispatched to different locations in </a:t>
                </a:r>
                <a:r>
                  <a:rPr lang="en-US" sz="1800" dirty="0" err="1" smtClean="0"/>
                  <a:t>Syberia</a:t>
                </a:r>
                <a:r>
                  <a:rPr lang="en-US" sz="1800" dirty="0" smtClean="0"/>
                  <a:t>. </a:t>
                </a:r>
                <a:r>
                  <a:rPr lang="en-US" sz="1800" b="1" dirty="0"/>
                  <a:t>A </a:t>
                </a:r>
                <a:r>
                  <a:rPr lang="en-US" sz="1800" dirty="0"/>
                  <a:t>and </a:t>
                </a:r>
                <a:r>
                  <a:rPr lang="en-US" sz="1800" b="1" dirty="0"/>
                  <a:t>B </a:t>
                </a:r>
                <a:r>
                  <a:rPr lang="en-US" sz="1800" dirty="0" smtClean="0"/>
                  <a:t>are very anxious. They want to </a:t>
                </a:r>
                <a:r>
                  <a:rPr lang="en-US" sz="1800" dirty="0" smtClean="0"/>
                  <a:t>meet </a:t>
                </a:r>
                <a:r>
                  <a:rPr lang="en-US" sz="1800" dirty="0" smtClean="0"/>
                  <a:t>each other before departing forever. Showing some mercy to the prisoners, the enemy uses the following protocol to break the groups .</a:t>
                </a:r>
              </a:p>
              <a:p>
                <a:pPr marL="0" indent="0">
                  <a:buNone/>
                </a:pPr>
                <a:r>
                  <a:rPr lang="en-US" sz="1800" dirty="0" smtClean="0"/>
                  <a:t>A person, say </a:t>
                </a:r>
                <a:r>
                  <a:rPr lang="en-US" sz="1800" b="1" i="1" dirty="0" smtClean="0">
                    <a:solidFill>
                      <a:srgbClr val="0070C0"/>
                    </a:solidFill>
                  </a:rPr>
                  <a:t>p</a:t>
                </a:r>
                <a:r>
                  <a:rPr lang="en-US" sz="1800" dirty="0" smtClean="0"/>
                  <a:t>, is selected randomly and </a:t>
                </a:r>
                <a:r>
                  <a:rPr lang="en-US" sz="1800" dirty="0" smtClean="0"/>
                  <a:t>uniformly from the current group. </a:t>
                </a:r>
                <a:r>
                  <a:rPr lang="en-US" sz="1800" dirty="0" smtClean="0"/>
                  <a:t>He goes and meets every other person in the group and after that the group is broken into two smaller groups: The persons lying to the left of </a:t>
                </a:r>
                <a:r>
                  <a:rPr lang="en-US" sz="1800" b="1" i="1" dirty="0" smtClean="0">
                    <a:solidFill>
                      <a:srgbClr val="0070C0"/>
                    </a:solidFill>
                  </a:rPr>
                  <a:t>p</a:t>
                </a:r>
                <a:r>
                  <a:rPr lang="en-US" sz="1800" dirty="0" smtClean="0"/>
                  <a:t> forms one group and the persons lying to the right of </a:t>
                </a:r>
                <a:r>
                  <a:rPr lang="en-US" sz="1800" b="1" i="1" dirty="0" smtClean="0">
                    <a:solidFill>
                      <a:srgbClr val="0070C0"/>
                    </a:solidFill>
                  </a:rPr>
                  <a:t>p </a:t>
                </a:r>
                <a:r>
                  <a:rPr lang="en-US" sz="1800" dirty="0" smtClean="0"/>
                  <a:t>forms another group.  Thereafter, </a:t>
                </a:r>
                <a:r>
                  <a:rPr lang="en-US" sz="1800" b="1" i="1" dirty="0">
                    <a:solidFill>
                      <a:srgbClr val="0070C0"/>
                    </a:solidFill>
                  </a:rPr>
                  <a:t>p </a:t>
                </a:r>
                <a:r>
                  <a:rPr lang="en-US" sz="1800" dirty="0" smtClean="0"/>
                  <a:t>is </a:t>
                </a:r>
                <a:r>
                  <a:rPr lang="en-US" sz="1800" dirty="0" smtClean="0"/>
                  <a:t>sent to some location in </a:t>
                </a:r>
                <a:r>
                  <a:rPr lang="en-US" sz="1800" dirty="0" err="1" smtClean="0"/>
                  <a:t>Syberia</a:t>
                </a:r>
                <a:r>
                  <a:rPr lang="en-US" sz="1800" dirty="0" smtClean="0"/>
                  <a:t> and the two groups are separated from each others and processed in a similar manner recursively.  In this manner </a:t>
                </a:r>
                <a:r>
                  <a:rPr lang="en-US" sz="1800" dirty="0"/>
                  <a:t>a</a:t>
                </a:r>
                <a:r>
                  <a:rPr lang="en-US" sz="1800" dirty="0" smtClean="0"/>
                  <a:t> </a:t>
                </a:r>
                <a:r>
                  <a:rPr lang="en-US" sz="1800" dirty="0" smtClean="0"/>
                  <a:t>group is broken into smaller and smaller subgroups. The order within each group is always maintained. </a:t>
                </a:r>
              </a:p>
              <a:p>
                <a:pPr marL="0" indent="0">
                  <a:buNone/>
                </a:pPr>
                <a:r>
                  <a:rPr lang="en-US" sz="1800" dirty="0" smtClean="0"/>
                  <a:t>If </a:t>
                </a:r>
                <a:r>
                  <a:rPr lang="en-US" sz="1800" b="1" dirty="0"/>
                  <a:t>A </a:t>
                </a:r>
                <a:r>
                  <a:rPr lang="en-US" sz="1800" dirty="0" smtClean="0"/>
                  <a:t>and </a:t>
                </a:r>
                <a:r>
                  <a:rPr lang="en-US" sz="1800" b="1" dirty="0" smtClean="0"/>
                  <a:t>B </a:t>
                </a:r>
                <a:r>
                  <a:rPr lang="en-US" sz="1800" dirty="0" smtClean="0"/>
                  <a:t>are located at positions </a:t>
                </a:r>
                <a14:m>
                  <m:oMath xmlns:m="http://schemas.openxmlformats.org/officeDocument/2006/math">
                    <m:r>
                      <a:rPr lang="en-US" sz="1800" i="1">
                        <a:solidFill>
                          <a:srgbClr val="0070C0"/>
                        </a:solidFill>
                        <a:latin typeface="Cambria Math"/>
                      </a:rPr>
                      <m:t>𝑖</m:t>
                    </m:r>
                  </m:oMath>
                </a14:m>
                <a:r>
                  <a:rPr lang="en-US" sz="1800" dirty="0" smtClean="0">
                    <a:solidFill>
                      <a:srgbClr val="0070C0"/>
                    </a:solidFill>
                  </a:rPr>
                  <a:t> </a:t>
                </a:r>
                <a:r>
                  <a:rPr lang="en-US" sz="1800" dirty="0" smtClean="0"/>
                  <a:t>and </a:t>
                </a:r>
                <a14:m>
                  <m:oMath xmlns:m="http://schemas.openxmlformats.org/officeDocument/2006/math">
                    <m:r>
                      <a:rPr lang="en-US" sz="1800" b="0" i="1" smtClean="0">
                        <a:solidFill>
                          <a:srgbClr val="0070C0"/>
                        </a:solidFill>
                        <a:latin typeface="Cambria Math"/>
                      </a:rPr>
                      <m:t>𝑗</m:t>
                    </m:r>
                  </m:oMath>
                </a14:m>
                <a:r>
                  <a:rPr lang="en-US" sz="1800" dirty="0" smtClean="0">
                    <a:solidFill>
                      <a:srgbClr val="0070C0"/>
                    </a:solidFill>
                  </a:rPr>
                  <a:t> </a:t>
                </a:r>
                <a:r>
                  <a:rPr lang="en-US" sz="1800" dirty="0" smtClean="0"/>
                  <a:t>respectively initially, what is the probability that they will be able to meet each other ? </a:t>
                </a:r>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457200" y="1600200"/>
                <a:ext cx="8229600" cy="4800600"/>
              </a:xfrm>
              <a:blipFill rotWithShape="1">
                <a:blip r:embed="rId2"/>
                <a:stretch>
                  <a:fillRect l="-593" t="-635" r="-741" b="-330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21</a:t>
            </a:fld>
            <a:endParaRPr lang="en-US"/>
          </a:p>
        </p:txBody>
      </p:sp>
    </p:spTree>
    <p:extLst>
      <p:ext uri="{BB962C8B-B14F-4D97-AF65-F5344CB8AC3E}">
        <p14:creationId xmlns:p14="http://schemas.microsoft.com/office/powerpoint/2010/main" val="131652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Viewing the entire experiment </a:t>
            </a:r>
            <a:br>
              <a:rPr lang="en-US" sz="2800" dirty="0" smtClean="0"/>
            </a:br>
            <a:r>
              <a:rPr lang="en-US" sz="2800" dirty="0" smtClean="0"/>
              <a:t>from perspective of </a:t>
            </a:r>
            <a:r>
              <a:rPr lang="en-US" sz="2800" b="1" dirty="0" smtClean="0"/>
              <a:t>A </a:t>
            </a:r>
            <a:r>
              <a:rPr lang="en-US" sz="2800" dirty="0" smtClean="0"/>
              <a:t>and </a:t>
            </a:r>
            <a:r>
              <a:rPr lang="en-US" sz="2800" b="1" dirty="0" smtClean="0"/>
              <a:t>B</a:t>
            </a:r>
            <a:endParaRPr lang="en-US" sz="2800" dirty="0"/>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22</a:t>
            </a:fld>
            <a:endParaRPr lang="en-US"/>
          </a:p>
        </p:txBody>
      </p:sp>
      <p:grpSp>
        <p:nvGrpSpPr>
          <p:cNvPr id="3" name="Group 2"/>
          <p:cNvGrpSpPr/>
          <p:nvPr/>
        </p:nvGrpSpPr>
        <p:grpSpPr>
          <a:xfrm>
            <a:off x="609600" y="2743200"/>
            <a:ext cx="1676400" cy="420938"/>
            <a:chOff x="609600" y="2743200"/>
            <a:chExt cx="1676400" cy="420938"/>
          </a:xfrm>
        </p:grpSpPr>
        <p:pic>
          <p:nvPicPr>
            <p:cNvPr id="1026"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2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7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2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7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533400" y="2221468"/>
            <a:ext cx="7960834" cy="369332"/>
          </a:xfrm>
          <a:prstGeom prst="rect">
            <a:avLst/>
          </a:prstGeom>
          <a:noFill/>
        </p:spPr>
        <p:txBody>
          <a:bodyPr wrap="none" rtlCol="0">
            <a:spAutoFit/>
          </a:bodyPr>
          <a:lstStyle/>
          <a:p>
            <a:r>
              <a:rPr lang="en-US" dirty="0" smtClean="0"/>
              <a:t>1   2    3   4                                                                …                                                    n-1  n</a:t>
            </a:r>
            <a:endParaRPr lang="en-US" dirty="0"/>
          </a:p>
        </p:txBody>
      </p:sp>
      <p:grpSp>
        <p:nvGrpSpPr>
          <p:cNvPr id="35" name="Group 34"/>
          <p:cNvGrpSpPr/>
          <p:nvPr/>
        </p:nvGrpSpPr>
        <p:grpSpPr>
          <a:xfrm>
            <a:off x="3581400" y="1752600"/>
            <a:ext cx="318612" cy="838200"/>
            <a:chOff x="2362200" y="1143000"/>
            <a:chExt cx="318612" cy="838200"/>
          </a:xfrm>
        </p:grpSpPr>
        <mc:AlternateContent xmlns:mc="http://schemas.openxmlformats.org/markup-compatibility/2006" xmlns:a14="http://schemas.microsoft.com/office/drawing/2010/main">
          <mc:Choice Requires="a14">
            <p:sp>
              <p:nvSpPr>
                <p:cNvPr id="36" name="TextBox 35"/>
                <p:cNvSpPr txBox="1"/>
                <p:nvPr/>
              </p:nvSpPr>
              <p:spPr>
                <a:xfrm>
                  <a:off x="2362200" y="1143000"/>
                  <a:ext cx="3186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𝑖</m:t>
                        </m:r>
                      </m:oMath>
                    </m:oMathPara>
                  </a14:m>
                  <a:endParaRPr lang="en-US" dirty="0">
                    <a:solidFill>
                      <a:srgbClr val="0070C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362200" y="1143000"/>
                  <a:ext cx="318612" cy="369332"/>
                </a:xfrm>
                <a:prstGeom prst="rect">
                  <a:avLst/>
                </a:prstGeom>
                <a:blipFill rotWithShape="1">
                  <a:blip r:embed="rId3"/>
                  <a:stretch>
                    <a:fillRect t="-8333" r="-23077" b="-25000"/>
                  </a:stretch>
                </a:blipFill>
              </p:spPr>
              <p:txBody>
                <a:bodyPr/>
                <a:lstStyle/>
                <a:p>
                  <a:r>
                    <a:rPr lang="en-US">
                      <a:noFill/>
                    </a:rPr>
                    <a:t> </a:t>
                  </a:r>
                </a:p>
              </p:txBody>
            </p:sp>
          </mc:Fallback>
        </mc:AlternateContent>
        <p:cxnSp>
          <p:nvCxnSpPr>
            <p:cNvPr id="37" name="Straight Arrow Connector 36"/>
            <p:cNvCxnSpPr/>
            <p:nvPr/>
          </p:nvCxnSpPr>
          <p:spPr>
            <a:xfrm>
              <a:off x="2514600" y="1524000"/>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701188" y="1752600"/>
            <a:ext cx="324897" cy="838200"/>
            <a:chOff x="2362200" y="1143000"/>
            <a:chExt cx="324897" cy="838200"/>
          </a:xfrm>
        </p:grpSpPr>
        <mc:AlternateContent xmlns:mc="http://schemas.openxmlformats.org/markup-compatibility/2006" xmlns:a14="http://schemas.microsoft.com/office/drawing/2010/main">
          <mc:Choice Requires="a14">
            <p:sp>
              <p:nvSpPr>
                <p:cNvPr id="41" name="TextBox 40"/>
                <p:cNvSpPr txBox="1"/>
                <p:nvPr/>
              </p:nvSpPr>
              <p:spPr>
                <a:xfrm>
                  <a:off x="2362200" y="1143000"/>
                  <a:ext cx="3248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𝑗</m:t>
                        </m:r>
                      </m:oMath>
                    </m:oMathPara>
                  </a14:m>
                  <a:endParaRPr lang="en-US" dirty="0">
                    <a:solidFill>
                      <a:srgbClr val="0070C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362200" y="1143000"/>
                  <a:ext cx="324897" cy="369332"/>
                </a:xfrm>
                <a:prstGeom prst="rect">
                  <a:avLst/>
                </a:prstGeom>
                <a:blipFill rotWithShape="1">
                  <a:blip r:embed="rId4"/>
                  <a:stretch>
                    <a:fillRect t="-8333" r="-22222" b="-25000"/>
                  </a:stretch>
                </a:blipFill>
              </p:spPr>
              <p:txBody>
                <a:bodyPr/>
                <a:lstStyle/>
                <a:p>
                  <a:r>
                    <a:rPr lang="en-US">
                      <a:noFill/>
                    </a:rPr>
                    <a:t> </a:t>
                  </a:r>
                </a:p>
              </p:txBody>
            </p:sp>
          </mc:Fallback>
        </mc:AlternateContent>
        <p:cxnSp>
          <p:nvCxnSpPr>
            <p:cNvPr id="42" name="Straight Arrow Connector 41"/>
            <p:cNvCxnSpPr/>
            <p:nvPr/>
          </p:nvCxnSpPr>
          <p:spPr>
            <a:xfrm>
              <a:off x="2514600" y="1524000"/>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732087" y="2667000"/>
            <a:ext cx="5649913" cy="902732"/>
            <a:chOff x="2732087" y="2667000"/>
            <a:chExt cx="5649913" cy="902732"/>
          </a:xfrm>
        </p:grpSpPr>
        <p:sp>
          <p:nvSpPr>
            <p:cNvPr id="33" name="Rectangle 32"/>
            <p:cNvSpPr/>
            <p:nvPr/>
          </p:nvSpPr>
          <p:spPr>
            <a:xfrm>
              <a:off x="3608386" y="2667000"/>
              <a:ext cx="239713"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741986" y="2667000"/>
              <a:ext cx="239713"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562072" y="3200400"/>
              <a:ext cx="324128" cy="369332"/>
            </a:xfrm>
            <a:prstGeom prst="rect">
              <a:avLst/>
            </a:prstGeom>
            <a:noFill/>
          </p:spPr>
          <p:txBody>
            <a:bodyPr wrap="none" rtlCol="0">
              <a:spAutoFit/>
            </a:bodyPr>
            <a:lstStyle/>
            <a:p>
              <a:r>
                <a:rPr lang="en-US" b="1" dirty="0" smtClean="0"/>
                <a:t>A</a:t>
              </a:r>
              <a:endParaRPr lang="en-US" b="1" dirty="0"/>
            </a:p>
          </p:txBody>
        </p:sp>
        <p:sp>
          <p:nvSpPr>
            <p:cNvPr id="44" name="TextBox 43"/>
            <p:cNvSpPr txBox="1"/>
            <p:nvPr/>
          </p:nvSpPr>
          <p:spPr>
            <a:xfrm>
              <a:off x="5715000" y="3200400"/>
              <a:ext cx="324128" cy="369332"/>
            </a:xfrm>
            <a:prstGeom prst="rect">
              <a:avLst/>
            </a:prstGeom>
            <a:noFill/>
          </p:spPr>
          <p:txBody>
            <a:bodyPr wrap="none" rtlCol="0">
              <a:spAutoFit/>
            </a:bodyPr>
            <a:lstStyle/>
            <a:p>
              <a:r>
                <a:rPr lang="en-US" b="1" dirty="0" smtClean="0"/>
                <a:t>B</a:t>
              </a:r>
              <a:endParaRPr lang="en-US" b="1" dirty="0"/>
            </a:p>
          </p:txBody>
        </p:sp>
        <p:pic>
          <p:nvPicPr>
            <p:cNvPr id="45"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2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6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1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6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1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6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0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5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0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5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0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9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4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9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4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8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3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8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37431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Viewing the entire experiment </a:t>
            </a:r>
            <a:br>
              <a:rPr lang="en-US" sz="2800" dirty="0" smtClean="0"/>
            </a:br>
            <a:r>
              <a:rPr lang="en-US" sz="2800" dirty="0" smtClean="0"/>
              <a:t>from perspective of </a:t>
            </a:r>
            <a:r>
              <a:rPr lang="en-US" sz="2800" b="1" dirty="0" smtClean="0"/>
              <a:t>A </a:t>
            </a:r>
            <a:r>
              <a:rPr lang="en-US" sz="2800" dirty="0" smtClean="0"/>
              <a:t>and </a:t>
            </a:r>
            <a:r>
              <a:rPr lang="en-US" sz="2800" b="1" dirty="0" smtClean="0"/>
              <a:t>B</a:t>
            </a:r>
            <a:endParaRPr lang="en-US" sz="2800" dirty="0"/>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23</a:t>
            </a:fld>
            <a:endParaRPr lang="en-US"/>
          </a:p>
        </p:txBody>
      </p:sp>
      <p:grpSp>
        <p:nvGrpSpPr>
          <p:cNvPr id="3" name="Group 2"/>
          <p:cNvGrpSpPr/>
          <p:nvPr/>
        </p:nvGrpSpPr>
        <p:grpSpPr>
          <a:xfrm>
            <a:off x="609600" y="2743200"/>
            <a:ext cx="1676400" cy="420938"/>
            <a:chOff x="609600" y="2743200"/>
            <a:chExt cx="1676400" cy="420938"/>
          </a:xfrm>
        </p:grpSpPr>
        <p:pic>
          <p:nvPicPr>
            <p:cNvPr id="1026"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2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7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2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7287" y="2743200"/>
            <a:ext cx="163513" cy="420938"/>
          </a:xfrm>
          <a:prstGeom prst="rect">
            <a:avLst/>
          </a:prstGeom>
          <a:solidFill>
            <a:srgbClr val="C00000"/>
          </a:solidFill>
          <a:extLst/>
        </p:spPr>
      </p:pic>
      <p:sp>
        <p:nvSpPr>
          <p:cNvPr id="34" name="TextBox 33"/>
          <p:cNvSpPr txBox="1"/>
          <p:nvPr/>
        </p:nvSpPr>
        <p:spPr>
          <a:xfrm>
            <a:off x="533400" y="2221468"/>
            <a:ext cx="7960834" cy="369332"/>
          </a:xfrm>
          <a:prstGeom prst="rect">
            <a:avLst/>
          </a:prstGeom>
          <a:noFill/>
        </p:spPr>
        <p:txBody>
          <a:bodyPr wrap="none" rtlCol="0">
            <a:spAutoFit/>
          </a:bodyPr>
          <a:lstStyle/>
          <a:p>
            <a:r>
              <a:rPr lang="en-US" dirty="0" smtClean="0"/>
              <a:t>1   2    3   4                                                                …                                                    n-1  n</a:t>
            </a:r>
            <a:endParaRPr lang="en-US" dirty="0"/>
          </a:p>
        </p:txBody>
      </p:sp>
      <p:grpSp>
        <p:nvGrpSpPr>
          <p:cNvPr id="35" name="Group 34"/>
          <p:cNvGrpSpPr/>
          <p:nvPr/>
        </p:nvGrpSpPr>
        <p:grpSpPr>
          <a:xfrm>
            <a:off x="3581400" y="1752600"/>
            <a:ext cx="318612" cy="838200"/>
            <a:chOff x="2362200" y="1143000"/>
            <a:chExt cx="318612" cy="838200"/>
          </a:xfrm>
        </p:grpSpPr>
        <mc:AlternateContent xmlns:mc="http://schemas.openxmlformats.org/markup-compatibility/2006" xmlns:a14="http://schemas.microsoft.com/office/drawing/2010/main">
          <mc:Choice Requires="a14">
            <p:sp>
              <p:nvSpPr>
                <p:cNvPr id="36" name="TextBox 35"/>
                <p:cNvSpPr txBox="1"/>
                <p:nvPr/>
              </p:nvSpPr>
              <p:spPr>
                <a:xfrm>
                  <a:off x="2362200" y="1143000"/>
                  <a:ext cx="3186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𝑖</m:t>
                        </m:r>
                      </m:oMath>
                    </m:oMathPara>
                  </a14:m>
                  <a:endParaRPr lang="en-US" dirty="0">
                    <a:solidFill>
                      <a:srgbClr val="0070C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362200" y="1143000"/>
                  <a:ext cx="318612" cy="369332"/>
                </a:xfrm>
                <a:prstGeom prst="rect">
                  <a:avLst/>
                </a:prstGeom>
                <a:blipFill rotWithShape="1">
                  <a:blip r:embed="rId3"/>
                  <a:stretch>
                    <a:fillRect t="-8333" r="-23077" b="-25000"/>
                  </a:stretch>
                </a:blipFill>
              </p:spPr>
              <p:txBody>
                <a:bodyPr/>
                <a:lstStyle/>
                <a:p>
                  <a:r>
                    <a:rPr lang="en-US">
                      <a:noFill/>
                    </a:rPr>
                    <a:t> </a:t>
                  </a:r>
                </a:p>
              </p:txBody>
            </p:sp>
          </mc:Fallback>
        </mc:AlternateContent>
        <p:cxnSp>
          <p:nvCxnSpPr>
            <p:cNvPr id="37" name="Straight Arrow Connector 36"/>
            <p:cNvCxnSpPr/>
            <p:nvPr/>
          </p:nvCxnSpPr>
          <p:spPr>
            <a:xfrm>
              <a:off x="2514600" y="1524000"/>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701188" y="1752600"/>
            <a:ext cx="324897" cy="838200"/>
            <a:chOff x="2362200" y="1143000"/>
            <a:chExt cx="324897" cy="838200"/>
          </a:xfrm>
        </p:grpSpPr>
        <mc:AlternateContent xmlns:mc="http://schemas.openxmlformats.org/markup-compatibility/2006" xmlns:a14="http://schemas.microsoft.com/office/drawing/2010/main">
          <mc:Choice Requires="a14">
            <p:sp>
              <p:nvSpPr>
                <p:cNvPr id="41" name="TextBox 40"/>
                <p:cNvSpPr txBox="1"/>
                <p:nvPr/>
              </p:nvSpPr>
              <p:spPr>
                <a:xfrm>
                  <a:off x="2362200" y="1143000"/>
                  <a:ext cx="3248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𝑗</m:t>
                        </m:r>
                      </m:oMath>
                    </m:oMathPara>
                  </a14:m>
                  <a:endParaRPr lang="en-US" dirty="0">
                    <a:solidFill>
                      <a:srgbClr val="0070C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362200" y="1143000"/>
                  <a:ext cx="324897" cy="369332"/>
                </a:xfrm>
                <a:prstGeom prst="rect">
                  <a:avLst/>
                </a:prstGeom>
                <a:blipFill rotWithShape="1">
                  <a:blip r:embed="rId4"/>
                  <a:stretch>
                    <a:fillRect t="-8333" r="-22222" b="-25000"/>
                  </a:stretch>
                </a:blipFill>
              </p:spPr>
              <p:txBody>
                <a:bodyPr/>
                <a:lstStyle/>
                <a:p>
                  <a:r>
                    <a:rPr lang="en-US">
                      <a:noFill/>
                    </a:rPr>
                    <a:t> </a:t>
                  </a:r>
                </a:p>
              </p:txBody>
            </p:sp>
          </mc:Fallback>
        </mc:AlternateContent>
        <p:cxnSp>
          <p:nvCxnSpPr>
            <p:cNvPr id="42" name="Straight Arrow Connector 41"/>
            <p:cNvCxnSpPr/>
            <p:nvPr/>
          </p:nvCxnSpPr>
          <p:spPr>
            <a:xfrm>
              <a:off x="2514600" y="1524000"/>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2732087" y="2667000"/>
            <a:ext cx="5649913" cy="902732"/>
            <a:chOff x="2732087" y="2667000"/>
            <a:chExt cx="5649913" cy="902732"/>
          </a:xfrm>
        </p:grpSpPr>
        <p:sp>
          <p:nvSpPr>
            <p:cNvPr id="46" name="Rectangle 45"/>
            <p:cNvSpPr/>
            <p:nvPr/>
          </p:nvSpPr>
          <p:spPr>
            <a:xfrm>
              <a:off x="3608386" y="2667000"/>
              <a:ext cx="239713"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741986" y="2667000"/>
              <a:ext cx="239713"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562072" y="3200400"/>
              <a:ext cx="324128" cy="369332"/>
            </a:xfrm>
            <a:prstGeom prst="rect">
              <a:avLst/>
            </a:prstGeom>
            <a:noFill/>
          </p:spPr>
          <p:txBody>
            <a:bodyPr wrap="none" rtlCol="0">
              <a:spAutoFit/>
            </a:bodyPr>
            <a:lstStyle/>
            <a:p>
              <a:r>
                <a:rPr lang="en-US" b="1" dirty="0" smtClean="0"/>
                <a:t>A</a:t>
              </a:r>
              <a:endParaRPr lang="en-US" b="1" dirty="0"/>
            </a:p>
          </p:txBody>
        </p:sp>
        <p:sp>
          <p:nvSpPr>
            <p:cNvPr id="49" name="TextBox 48"/>
            <p:cNvSpPr txBox="1"/>
            <p:nvPr/>
          </p:nvSpPr>
          <p:spPr>
            <a:xfrm>
              <a:off x="5715000" y="3200400"/>
              <a:ext cx="324128" cy="369332"/>
            </a:xfrm>
            <a:prstGeom prst="rect">
              <a:avLst/>
            </a:prstGeom>
            <a:noFill/>
          </p:spPr>
          <p:txBody>
            <a:bodyPr wrap="none" rtlCol="0">
              <a:spAutoFit/>
            </a:bodyPr>
            <a:lstStyle/>
            <a:p>
              <a:r>
                <a:rPr lang="en-US" b="1" dirty="0" smtClean="0"/>
                <a:t>B</a:t>
              </a:r>
              <a:endParaRPr lang="en-US" b="1" dirty="0"/>
            </a:p>
          </p:txBody>
        </p:sp>
        <p:pic>
          <p:nvPicPr>
            <p:cNvPr id="50"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2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6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1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6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1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6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0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5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0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5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0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9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4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9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4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8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3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C:\Users\admin\Desktop\hu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8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491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6 0.00277 L 0.00086 0.04675 L 0.64114 0.04513 L 0.64236 0.06782 L -0.204 0.06782 L -0.204 0.04351 L -0.004 0.04513 C -0.00487 0.03101 -0.00643 0.00277 -0.00643 0.003 " pathEditMode="relative" rAng="0" ptsTypes="AAAAAAfA">
                                      <p:cBhvr>
                                        <p:cTn id="6" dur="8000" fill="hold"/>
                                        <p:tgtEl>
                                          <p:spTgt spid="13"/>
                                        </p:tgtEl>
                                        <p:attrNameLst>
                                          <p:attrName>ppt_x</p:attrName>
                                          <p:attrName>ppt_y</p:attrName>
                                        </p:attrNameLst>
                                      </p:cBhvr>
                                      <p:rCtr x="21823" y="3241"/>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8" fill="hold" nodeType="clickEffect">
                                  <p:stCondLst>
                                    <p:cond delay="0"/>
                                  </p:stCondLst>
                                  <p:childTnLst>
                                    <p:anim calcmode="lin" valueType="num">
                                      <p:cBhvr additive="base">
                                        <p:cTn id="10" dur="1500"/>
                                        <p:tgtEl>
                                          <p:spTgt spid="3"/>
                                        </p:tgtEl>
                                        <p:attrNameLst>
                                          <p:attrName>ppt_x</p:attrName>
                                        </p:attrNameLst>
                                      </p:cBhvr>
                                      <p:tavLst>
                                        <p:tav tm="0">
                                          <p:val>
                                            <p:strVal val="ppt_x"/>
                                          </p:val>
                                        </p:tav>
                                        <p:tav tm="100000">
                                          <p:val>
                                            <p:strVal val="0-ppt_w/2"/>
                                          </p:val>
                                        </p:tav>
                                      </p:tavLst>
                                    </p:anim>
                                    <p:anim calcmode="lin" valueType="num">
                                      <p:cBhvr additive="base">
                                        <p:cTn id="11" dur="1500"/>
                                        <p:tgtEl>
                                          <p:spTgt spid="3"/>
                                        </p:tgtEl>
                                        <p:attrNameLst>
                                          <p:attrName>ppt_y</p:attrName>
                                        </p:attrNameLst>
                                      </p:cBhvr>
                                      <p:tavLst>
                                        <p:tav tm="0">
                                          <p:val>
                                            <p:strVal val="ppt_y"/>
                                          </p:val>
                                        </p:tav>
                                        <p:tav tm="100000">
                                          <p:val>
                                            <p:strVal val="ppt_y"/>
                                          </p:val>
                                        </p:tav>
                                      </p:tavLst>
                                    </p:anim>
                                    <p:set>
                                      <p:cBhvr>
                                        <p:cTn id="12" dur="1" fill="hold">
                                          <p:stCondLst>
                                            <p:cond delay="1499"/>
                                          </p:stCondLst>
                                        </p:cTn>
                                        <p:tgtEl>
                                          <p:spTgt spid="3"/>
                                        </p:tgtEl>
                                        <p:attrNameLst>
                                          <p:attrName>style.visibility</p:attrName>
                                        </p:attrNameLst>
                                      </p:cBhvr>
                                      <p:to>
                                        <p:strVal val="hidden"/>
                                      </p:to>
                                    </p:set>
                                  </p:childTnLst>
                                </p:cTn>
                              </p:par>
                              <p:par>
                                <p:cTn id="13" presetID="2" presetClass="exit" presetSubtype="2" fill="hold" nodeType="withEffect">
                                  <p:stCondLst>
                                    <p:cond delay="0"/>
                                  </p:stCondLst>
                                  <p:childTnLst>
                                    <p:anim calcmode="lin" valueType="num">
                                      <p:cBhvr additive="base">
                                        <p:cTn id="14" dur="1500"/>
                                        <p:tgtEl>
                                          <p:spTgt spid="45"/>
                                        </p:tgtEl>
                                        <p:attrNameLst>
                                          <p:attrName>ppt_x</p:attrName>
                                        </p:attrNameLst>
                                      </p:cBhvr>
                                      <p:tavLst>
                                        <p:tav tm="0">
                                          <p:val>
                                            <p:strVal val="ppt_x"/>
                                          </p:val>
                                        </p:tav>
                                        <p:tav tm="100000">
                                          <p:val>
                                            <p:strVal val="1+ppt_w/2"/>
                                          </p:val>
                                        </p:tav>
                                      </p:tavLst>
                                    </p:anim>
                                    <p:anim calcmode="lin" valueType="num">
                                      <p:cBhvr additive="base">
                                        <p:cTn id="15" dur="1500"/>
                                        <p:tgtEl>
                                          <p:spTgt spid="45"/>
                                        </p:tgtEl>
                                        <p:attrNameLst>
                                          <p:attrName>ppt_y</p:attrName>
                                        </p:attrNameLst>
                                      </p:cBhvr>
                                      <p:tavLst>
                                        <p:tav tm="0">
                                          <p:val>
                                            <p:strVal val="ppt_y"/>
                                          </p:val>
                                        </p:tav>
                                        <p:tav tm="100000">
                                          <p:val>
                                            <p:strVal val="ppt_y"/>
                                          </p:val>
                                        </p:tav>
                                      </p:tavLst>
                                    </p:anim>
                                    <p:set>
                                      <p:cBhvr>
                                        <p:cTn id="16" dur="1" fill="hold">
                                          <p:stCondLst>
                                            <p:cond delay="1499"/>
                                          </p:stCondLst>
                                        </p:cTn>
                                        <p:tgtEl>
                                          <p:spTgt spid="4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1000"/>
                                        <p:tgtEl>
                                          <p:spTgt spid="13"/>
                                        </p:tgtEl>
                                        <p:attrNameLst>
                                          <p:attrName>ppt_x</p:attrName>
                                        </p:attrNameLst>
                                      </p:cBhvr>
                                      <p:tavLst>
                                        <p:tav tm="0">
                                          <p:val>
                                            <p:strVal val="ppt_x"/>
                                          </p:val>
                                        </p:tav>
                                        <p:tav tm="100000">
                                          <p:val>
                                            <p:strVal val="ppt_x"/>
                                          </p:val>
                                        </p:tav>
                                      </p:tavLst>
                                    </p:anim>
                                    <p:anim calcmode="lin" valueType="num">
                                      <p:cBhvr additive="base">
                                        <p:cTn id="21" dur="1000"/>
                                        <p:tgtEl>
                                          <p:spTgt spid="13"/>
                                        </p:tgtEl>
                                        <p:attrNameLst>
                                          <p:attrName>ppt_y</p:attrName>
                                        </p:attrNameLst>
                                      </p:cBhvr>
                                      <p:tavLst>
                                        <p:tav tm="0">
                                          <p:val>
                                            <p:strVal val="ppt_y"/>
                                          </p:val>
                                        </p:tav>
                                        <p:tav tm="100000">
                                          <p:val>
                                            <p:strVal val="1+ppt_h/2"/>
                                          </p:val>
                                        </p:tav>
                                      </p:tavLst>
                                    </p:anim>
                                    <p:set>
                                      <p:cBhvr>
                                        <p:cTn id="22"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Viewing the entire experiment </a:t>
            </a:r>
            <a:br>
              <a:rPr lang="en-US" sz="2800" dirty="0" smtClean="0"/>
            </a:br>
            <a:r>
              <a:rPr lang="en-US" sz="2800" dirty="0" smtClean="0"/>
              <a:t>from perspective of </a:t>
            </a:r>
            <a:r>
              <a:rPr lang="en-US" sz="2800" b="1" dirty="0" smtClean="0"/>
              <a:t>A </a:t>
            </a:r>
            <a:r>
              <a:rPr lang="en-US" sz="2800" dirty="0" smtClean="0"/>
              <a:t>and </a:t>
            </a:r>
            <a:r>
              <a:rPr lang="en-US" sz="2800" b="1" dirty="0" smtClean="0"/>
              <a:t>B</a:t>
            </a:r>
            <a:endParaRPr lang="en-US" sz="2800" dirty="0"/>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24</a:t>
            </a:fld>
            <a:endParaRPr lang="en-US"/>
          </a:p>
        </p:txBody>
      </p:sp>
      <p:grpSp>
        <p:nvGrpSpPr>
          <p:cNvPr id="35" name="Group 34"/>
          <p:cNvGrpSpPr/>
          <p:nvPr/>
        </p:nvGrpSpPr>
        <p:grpSpPr>
          <a:xfrm>
            <a:off x="3581400" y="1752600"/>
            <a:ext cx="318612" cy="838200"/>
            <a:chOff x="2362200" y="1143000"/>
            <a:chExt cx="318612" cy="838200"/>
          </a:xfrm>
        </p:grpSpPr>
        <mc:AlternateContent xmlns:mc="http://schemas.openxmlformats.org/markup-compatibility/2006" xmlns:a14="http://schemas.microsoft.com/office/drawing/2010/main">
          <mc:Choice Requires="a14">
            <p:sp>
              <p:nvSpPr>
                <p:cNvPr id="36" name="TextBox 35"/>
                <p:cNvSpPr txBox="1"/>
                <p:nvPr/>
              </p:nvSpPr>
              <p:spPr>
                <a:xfrm>
                  <a:off x="2362200" y="1143000"/>
                  <a:ext cx="3186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𝑖</m:t>
                        </m:r>
                      </m:oMath>
                    </m:oMathPara>
                  </a14:m>
                  <a:endParaRPr lang="en-US" dirty="0">
                    <a:solidFill>
                      <a:srgbClr val="0070C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362200" y="1143000"/>
                  <a:ext cx="318612" cy="369332"/>
                </a:xfrm>
                <a:prstGeom prst="rect">
                  <a:avLst/>
                </a:prstGeom>
                <a:blipFill rotWithShape="1">
                  <a:blip r:embed="rId3"/>
                  <a:stretch>
                    <a:fillRect t="-8333" r="-23077" b="-25000"/>
                  </a:stretch>
                </a:blipFill>
              </p:spPr>
              <p:txBody>
                <a:bodyPr/>
                <a:lstStyle/>
                <a:p>
                  <a:r>
                    <a:rPr lang="en-US">
                      <a:noFill/>
                    </a:rPr>
                    <a:t> </a:t>
                  </a:r>
                </a:p>
              </p:txBody>
            </p:sp>
          </mc:Fallback>
        </mc:AlternateContent>
        <p:cxnSp>
          <p:nvCxnSpPr>
            <p:cNvPr id="37" name="Straight Arrow Connector 36"/>
            <p:cNvCxnSpPr/>
            <p:nvPr/>
          </p:nvCxnSpPr>
          <p:spPr>
            <a:xfrm>
              <a:off x="2514600" y="1524000"/>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701188" y="1752600"/>
            <a:ext cx="324897" cy="838200"/>
            <a:chOff x="2362200" y="1143000"/>
            <a:chExt cx="324897" cy="838200"/>
          </a:xfrm>
        </p:grpSpPr>
        <mc:AlternateContent xmlns:mc="http://schemas.openxmlformats.org/markup-compatibility/2006" xmlns:a14="http://schemas.microsoft.com/office/drawing/2010/main">
          <mc:Choice Requires="a14">
            <p:sp>
              <p:nvSpPr>
                <p:cNvPr id="41" name="TextBox 40"/>
                <p:cNvSpPr txBox="1"/>
                <p:nvPr/>
              </p:nvSpPr>
              <p:spPr>
                <a:xfrm>
                  <a:off x="2362200" y="1143000"/>
                  <a:ext cx="3248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𝑗</m:t>
                        </m:r>
                      </m:oMath>
                    </m:oMathPara>
                  </a14:m>
                  <a:endParaRPr lang="en-US" dirty="0">
                    <a:solidFill>
                      <a:srgbClr val="0070C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362200" y="1143000"/>
                  <a:ext cx="324897" cy="369332"/>
                </a:xfrm>
                <a:prstGeom prst="rect">
                  <a:avLst/>
                </a:prstGeom>
                <a:blipFill rotWithShape="1">
                  <a:blip r:embed="rId4"/>
                  <a:stretch>
                    <a:fillRect t="-8333" r="-22222" b="-25000"/>
                  </a:stretch>
                </a:blipFill>
              </p:spPr>
              <p:txBody>
                <a:bodyPr/>
                <a:lstStyle/>
                <a:p>
                  <a:r>
                    <a:rPr lang="en-US">
                      <a:noFill/>
                    </a:rPr>
                    <a:t> </a:t>
                  </a:r>
                </a:p>
              </p:txBody>
            </p:sp>
          </mc:Fallback>
        </mc:AlternateContent>
        <p:cxnSp>
          <p:nvCxnSpPr>
            <p:cNvPr id="42" name="Straight Arrow Connector 41"/>
            <p:cNvCxnSpPr/>
            <p:nvPr/>
          </p:nvCxnSpPr>
          <p:spPr>
            <a:xfrm>
              <a:off x="2514600" y="1524000"/>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3608386" y="2667000"/>
            <a:ext cx="239713"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741986" y="2667000"/>
            <a:ext cx="239713"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562072" y="3200400"/>
            <a:ext cx="324128" cy="369332"/>
          </a:xfrm>
          <a:prstGeom prst="rect">
            <a:avLst/>
          </a:prstGeom>
          <a:noFill/>
        </p:spPr>
        <p:txBody>
          <a:bodyPr wrap="none" rtlCol="0">
            <a:spAutoFit/>
          </a:bodyPr>
          <a:lstStyle/>
          <a:p>
            <a:r>
              <a:rPr lang="en-US" b="1" dirty="0" smtClean="0"/>
              <a:t>A</a:t>
            </a:r>
            <a:endParaRPr lang="en-US" b="1" dirty="0"/>
          </a:p>
        </p:txBody>
      </p:sp>
      <p:sp>
        <p:nvSpPr>
          <p:cNvPr id="49" name="TextBox 48"/>
          <p:cNvSpPr txBox="1"/>
          <p:nvPr/>
        </p:nvSpPr>
        <p:spPr>
          <a:xfrm>
            <a:off x="5715000" y="3200400"/>
            <a:ext cx="324128" cy="369332"/>
          </a:xfrm>
          <a:prstGeom prst="rect">
            <a:avLst/>
          </a:prstGeom>
          <a:noFill/>
        </p:spPr>
        <p:txBody>
          <a:bodyPr wrap="none" rtlCol="0">
            <a:spAutoFit/>
          </a:bodyPr>
          <a:lstStyle/>
          <a:p>
            <a:r>
              <a:rPr lang="en-US" b="1" dirty="0" smtClean="0"/>
              <a:t>B</a:t>
            </a:r>
            <a:endParaRPr lang="en-US" b="1" dirty="0"/>
          </a:p>
        </p:txBody>
      </p:sp>
      <p:pic>
        <p:nvPicPr>
          <p:cNvPr id="50"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2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6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1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6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1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6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0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5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0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5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0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9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4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9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4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8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3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8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93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Viewing the entire experiment </a:t>
            </a:r>
            <a:br>
              <a:rPr lang="en-US" sz="2800" dirty="0" smtClean="0"/>
            </a:br>
            <a:r>
              <a:rPr lang="en-US" sz="2800" dirty="0" smtClean="0"/>
              <a:t>from perspective of </a:t>
            </a:r>
            <a:r>
              <a:rPr lang="en-US" sz="2800" b="1" dirty="0" smtClean="0"/>
              <a:t>A </a:t>
            </a:r>
            <a:r>
              <a:rPr lang="en-US" sz="2800" dirty="0" smtClean="0"/>
              <a:t>and </a:t>
            </a:r>
            <a:r>
              <a:rPr lang="en-US" sz="2800" b="1" dirty="0" smtClean="0"/>
              <a:t>B</a:t>
            </a:r>
            <a:endParaRPr lang="en-US" sz="2800" dirty="0"/>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25</a:t>
            </a:fld>
            <a:endParaRPr lang="en-US"/>
          </a:p>
        </p:txBody>
      </p:sp>
      <p:grpSp>
        <p:nvGrpSpPr>
          <p:cNvPr id="35" name="Group 34"/>
          <p:cNvGrpSpPr/>
          <p:nvPr/>
        </p:nvGrpSpPr>
        <p:grpSpPr>
          <a:xfrm>
            <a:off x="3581400" y="1752600"/>
            <a:ext cx="318612" cy="838200"/>
            <a:chOff x="2362200" y="1143000"/>
            <a:chExt cx="318612" cy="838200"/>
          </a:xfrm>
        </p:grpSpPr>
        <mc:AlternateContent xmlns:mc="http://schemas.openxmlformats.org/markup-compatibility/2006" xmlns:a14="http://schemas.microsoft.com/office/drawing/2010/main">
          <mc:Choice Requires="a14">
            <p:sp>
              <p:nvSpPr>
                <p:cNvPr id="36" name="TextBox 35"/>
                <p:cNvSpPr txBox="1"/>
                <p:nvPr/>
              </p:nvSpPr>
              <p:spPr>
                <a:xfrm>
                  <a:off x="2362200" y="1143000"/>
                  <a:ext cx="3186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𝑖</m:t>
                        </m:r>
                      </m:oMath>
                    </m:oMathPara>
                  </a14:m>
                  <a:endParaRPr lang="en-US" dirty="0">
                    <a:solidFill>
                      <a:srgbClr val="0070C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362200" y="1143000"/>
                  <a:ext cx="318612" cy="369332"/>
                </a:xfrm>
                <a:prstGeom prst="rect">
                  <a:avLst/>
                </a:prstGeom>
                <a:blipFill rotWithShape="1">
                  <a:blip r:embed="rId3"/>
                  <a:stretch>
                    <a:fillRect t="-8333" r="-23077" b="-25000"/>
                  </a:stretch>
                </a:blipFill>
              </p:spPr>
              <p:txBody>
                <a:bodyPr/>
                <a:lstStyle/>
                <a:p>
                  <a:r>
                    <a:rPr lang="en-US">
                      <a:noFill/>
                    </a:rPr>
                    <a:t> </a:t>
                  </a:r>
                </a:p>
              </p:txBody>
            </p:sp>
          </mc:Fallback>
        </mc:AlternateContent>
        <p:cxnSp>
          <p:nvCxnSpPr>
            <p:cNvPr id="37" name="Straight Arrow Connector 36"/>
            <p:cNvCxnSpPr/>
            <p:nvPr/>
          </p:nvCxnSpPr>
          <p:spPr>
            <a:xfrm>
              <a:off x="2514600" y="1524000"/>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701188" y="1752600"/>
            <a:ext cx="324897" cy="838200"/>
            <a:chOff x="2362200" y="1143000"/>
            <a:chExt cx="324897" cy="838200"/>
          </a:xfrm>
        </p:grpSpPr>
        <mc:AlternateContent xmlns:mc="http://schemas.openxmlformats.org/markup-compatibility/2006" xmlns:a14="http://schemas.microsoft.com/office/drawing/2010/main">
          <mc:Choice Requires="a14">
            <p:sp>
              <p:nvSpPr>
                <p:cNvPr id="41" name="TextBox 40"/>
                <p:cNvSpPr txBox="1"/>
                <p:nvPr/>
              </p:nvSpPr>
              <p:spPr>
                <a:xfrm>
                  <a:off x="2362200" y="1143000"/>
                  <a:ext cx="3248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𝑗</m:t>
                        </m:r>
                      </m:oMath>
                    </m:oMathPara>
                  </a14:m>
                  <a:endParaRPr lang="en-US" dirty="0">
                    <a:solidFill>
                      <a:srgbClr val="0070C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362200" y="1143000"/>
                  <a:ext cx="324897" cy="369332"/>
                </a:xfrm>
                <a:prstGeom prst="rect">
                  <a:avLst/>
                </a:prstGeom>
                <a:blipFill rotWithShape="1">
                  <a:blip r:embed="rId4"/>
                  <a:stretch>
                    <a:fillRect t="-8333" r="-22222" b="-25000"/>
                  </a:stretch>
                </a:blipFill>
              </p:spPr>
              <p:txBody>
                <a:bodyPr/>
                <a:lstStyle/>
                <a:p>
                  <a:r>
                    <a:rPr lang="en-US">
                      <a:noFill/>
                    </a:rPr>
                    <a:t> </a:t>
                  </a:r>
                </a:p>
              </p:txBody>
            </p:sp>
          </mc:Fallback>
        </mc:AlternateContent>
        <p:cxnSp>
          <p:nvCxnSpPr>
            <p:cNvPr id="42" name="Straight Arrow Connector 41"/>
            <p:cNvCxnSpPr/>
            <p:nvPr/>
          </p:nvCxnSpPr>
          <p:spPr>
            <a:xfrm>
              <a:off x="2514600" y="1524000"/>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2732087" y="2667000"/>
            <a:ext cx="4125913" cy="902732"/>
            <a:chOff x="2732087" y="2667000"/>
            <a:chExt cx="4125913" cy="902732"/>
          </a:xfrm>
        </p:grpSpPr>
        <p:sp>
          <p:nvSpPr>
            <p:cNvPr id="46" name="Rectangle 45"/>
            <p:cNvSpPr/>
            <p:nvPr/>
          </p:nvSpPr>
          <p:spPr>
            <a:xfrm>
              <a:off x="3608386" y="2667000"/>
              <a:ext cx="239713"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741986" y="2667000"/>
              <a:ext cx="239713"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562072" y="3200400"/>
              <a:ext cx="324128" cy="369332"/>
            </a:xfrm>
            <a:prstGeom prst="rect">
              <a:avLst/>
            </a:prstGeom>
            <a:noFill/>
          </p:spPr>
          <p:txBody>
            <a:bodyPr wrap="none" rtlCol="0">
              <a:spAutoFit/>
            </a:bodyPr>
            <a:lstStyle/>
            <a:p>
              <a:r>
                <a:rPr lang="en-US" b="1" dirty="0" smtClean="0"/>
                <a:t>A</a:t>
              </a:r>
              <a:endParaRPr lang="en-US" b="1" dirty="0"/>
            </a:p>
          </p:txBody>
        </p:sp>
        <p:sp>
          <p:nvSpPr>
            <p:cNvPr id="49" name="TextBox 48"/>
            <p:cNvSpPr txBox="1"/>
            <p:nvPr/>
          </p:nvSpPr>
          <p:spPr>
            <a:xfrm>
              <a:off x="5715000" y="3200400"/>
              <a:ext cx="324128" cy="369332"/>
            </a:xfrm>
            <a:prstGeom prst="rect">
              <a:avLst/>
            </a:prstGeom>
            <a:noFill/>
          </p:spPr>
          <p:txBody>
            <a:bodyPr wrap="none" rtlCol="0">
              <a:spAutoFit/>
            </a:bodyPr>
            <a:lstStyle/>
            <a:p>
              <a:r>
                <a:rPr lang="en-US" b="1" dirty="0" smtClean="0"/>
                <a:t>B</a:t>
              </a:r>
              <a:endParaRPr lang="en-US" b="1" dirty="0"/>
            </a:p>
          </p:txBody>
        </p:sp>
        <p:pic>
          <p:nvPicPr>
            <p:cNvPr id="50"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2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6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1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6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1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6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0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5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0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5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0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9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4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grpSp>
      <p:pic>
        <p:nvPicPr>
          <p:cNvPr id="64"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9287" y="2743200"/>
            <a:ext cx="163513" cy="420938"/>
          </a:xfrm>
          <a:prstGeom prst="rect">
            <a:avLst/>
          </a:prstGeom>
          <a:solidFill>
            <a:schemeClr val="accent2"/>
          </a:solidFill>
          <a:extLst/>
        </p:spPr>
      </p:pic>
      <p:grpSp>
        <p:nvGrpSpPr>
          <p:cNvPr id="2" name="Group 1"/>
          <p:cNvGrpSpPr/>
          <p:nvPr/>
        </p:nvGrpSpPr>
        <p:grpSpPr>
          <a:xfrm>
            <a:off x="7304087" y="2743200"/>
            <a:ext cx="1077913" cy="420938"/>
            <a:chOff x="7304087" y="2743200"/>
            <a:chExt cx="1077913" cy="420938"/>
          </a:xfrm>
        </p:grpSpPr>
        <p:pic>
          <p:nvPicPr>
            <p:cNvPr id="65"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4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8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3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8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828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729 -0.00162 L 0.00729 0.07338 L 0.14392 0.07338 L 0.14635 0.08959 L -0.47188 0.08959 L -0.47309 0.06667 L 0.00121 0.06829 L 3.05556E-6 -3.7037E-6 " pathEditMode="relative" rAng="0" ptsTypes="AAAAAAAA">
                                      <p:cBhvr>
                                        <p:cTn id="6" dur="5750" fill="hold"/>
                                        <p:tgtEl>
                                          <p:spTgt spid="64"/>
                                        </p:tgtEl>
                                        <p:attrNameLst>
                                          <p:attrName>ppt_x</p:attrName>
                                          <p:attrName>ppt_y</p:attrName>
                                        </p:attrNameLst>
                                      </p:cBhvr>
                                      <p:rCtr x="-17066" y="4560"/>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8" fill="hold" nodeType="clickEffect">
                                  <p:stCondLst>
                                    <p:cond delay="0"/>
                                  </p:stCondLst>
                                  <p:childTnLst>
                                    <p:anim calcmode="lin" valueType="num">
                                      <p:cBhvr additive="base">
                                        <p:cTn id="10" dur="1500"/>
                                        <p:tgtEl>
                                          <p:spTgt spid="3"/>
                                        </p:tgtEl>
                                        <p:attrNameLst>
                                          <p:attrName>ppt_x</p:attrName>
                                        </p:attrNameLst>
                                      </p:cBhvr>
                                      <p:tavLst>
                                        <p:tav tm="0">
                                          <p:val>
                                            <p:strVal val="ppt_x"/>
                                          </p:val>
                                        </p:tav>
                                        <p:tav tm="100000">
                                          <p:val>
                                            <p:strVal val="0-ppt_w/2"/>
                                          </p:val>
                                        </p:tav>
                                      </p:tavLst>
                                    </p:anim>
                                    <p:anim calcmode="lin" valueType="num">
                                      <p:cBhvr additive="base">
                                        <p:cTn id="11" dur="1500"/>
                                        <p:tgtEl>
                                          <p:spTgt spid="3"/>
                                        </p:tgtEl>
                                        <p:attrNameLst>
                                          <p:attrName>ppt_y</p:attrName>
                                        </p:attrNameLst>
                                      </p:cBhvr>
                                      <p:tavLst>
                                        <p:tav tm="0">
                                          <p:val>
                                            <p:strVal val="ppt_y"/>
                                          </p:val>
                                        </p:tav>
                                        <p:tav tm="100000">
                                          <p:val>
                                            <p:strVal val="ppt_y"/>
                                          </p:val>
                                        </p:tav>
                                      </p:tavLst>
                                    </p:anim>
                                    <p:set>
                                      <p:cBhvr>
                                        <p:cTn id="12" dur="1" fill="hold">
                                          <p:stCondLst>
                                            <p:cond delay="1499"/>
                                          </p:stCondLst>
                                        </p:cTn>
                                        <p:tgtEl>
                                          <p:spTgt spid="3"/>
                                        </p:tgtEl>
                                        <p:attrNameLst>
                                          <p:attrName>style.visibility</p:attrName>
                                        </p:attrNameLst>
                                      </p:cBhvr>
                                      <p:to>
                                        <p:strVal val="hidden"/>
                                      </p:to>
                                    </p:set>
                                  </p:childTnLst>
                                </p:cTn>
                              </p:par>
                              <p:par>
                                <p:cTn id="13" presetID="2" presetClass="exit" presetSubtype="2" fill="hold" nodeType="withEffect">
                                  <p:stCondLst>
                                    <p:cond delay="0"/>
                                  </p:stCondLst>
                                  <p:childTnLst>
                                    <p:anim calcmode="lin" valueType="num">
                                      <p:cBhvr additive="base">
                                        <p:cTn id="14" dur="1500"/>
                                        <p:tgtEl>
                                          <p:spTgt spid="2"/>
                                        </p:tgtEl>
                                        <p:attrNameLst>
                                          <p:attrName>ppt_x</p:attrName>
                                        </p:attrNameLst>
                                      </p:cBhvr>
                                      <p:tavLst>
                                        <p:tav tm="0">
                                          <p:val>
                                            <p:strVal val="ppt_x"/>
                                          </p:val>
                                        </p:tav>
                                        <p:tav tm="100000">
                                          <p:val>
                                            <p:strVal val="1+ppt_w/2"/>
                                          </p:val>
                                        </p:tav>
                                      </p:tavLst>
                                    </p:anim>
                                    <p:anim calcmode="lin" valueType="num">
                                      <p:cBhvr additive="base">
                                        <p:cTn id="15" dur="1500"/>
                                        <p:tgtEl>
                                          <p:spTgt spid="2"/>
                                        </p:tgtEl>
                                        <p:attrNameLst>
                                          <p:attrName>ppt_y</p:attrName>
                                        </p:attrNameLst>
                                      </p:cBhvr>
                                      <p:tavLst>
                                        <p:tav tm="0">
                                          <p:val>
                                            <p:strVal val="ppt_y"/>
                                          </p:val>
                                        </p:tav>
                                        <p:tav tm="100000">
                                          <p:val>
                                            <p:strVal val="ppt_y"/>
                                          </p:val>
                                        </p:tav>
                                      </p:tavLst>
                                    </p:anim>
                                    <p:set>
                                      <p:cBhvr>
                                        <p:cTn id="16" dur="1" fill="hold">
                                          <p:stCondLst>
                                            <p:cond delay="1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1250"/>
                                        <p:tgtEl>
                                          <p:spTgt spid="64"/>
                                        </p:tgtEl>
                                        <p:attrNameLst>
                                          <p:attrName>ppt_x</p:attrName>
                                        </p:attrNameLst>
                                      </p:cBhvr>
                                      <p:tavLst>
                                        <p:tav tm="0">
                                          <p:val>
                                            <p:strVal val="ppt_x"/>
                                          </p:val>
                                        </p:tav>
                                        <p:tav tm="100000">
                                          <p:val>
                                            <p:strVal val="ppt_x"/>
                                          </p:val>
                                        </p:tav>
                                      </p:tavLst>
                                    </p:anim>
                                    <p:anim calcmode="lin" valueType="num">
                                      <p:cBhvr additive="base">
                                        <p:cTn id="21" dur="1250"/>
                                        <p:tgtEl>
                                          <p:spTgt spid="64"/>
                                        </p:tgtEl>
                                        <p:attrNameLst>
                                          <p:attrName>ppt_y</p:attrName>
                                        </p:attrNameLst>
                                      </p:cBhvr>
                                      <p:tavLst>
                                        <p:tav tm="0">
                                          <p:val>
                                            <p:strVal val="ppt_y"/>
                                          </p:val>
                                        </p:tav>
                                        <p:tav tm="100000">
                                          <p:val>
                                            <p:strVal val="1+ppt_h/2"/>
                                          </p:val>
                                        </p:tav>
                                      </p:tavLst>
                                    </p:anim>
                                    <p:set>
                                      <p:cBhvr>
                                        <p:cTn id="22" dur="1" fill="hold">
                                          <p:stCondLst>
                                            <p:cond delay="124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Viewing the entire experiment </a:t>
            </a:r>
            <a:br>
              <a:rPr lang="en-US" sz="2800" dirty="0" smtClean="0"/>
            </a:br>
            <a:r>
              <a:rPr lang="en-US" sz="2800" dirty="0" smtClean="0"/>
              <a:t>from perspective of </a:t>
            </a:r>
            <a:r>
              <a:rPr lang="en-US" sz="2800" b="1" dirty="0" smtClean="0"/>
              <a:t>A </a:t>
            </a:r>
            <a:r>
              <a:rPr lang="en-US" sz="2800" dirty="0" smtClean="0"/>
              <a:t>and </a:t>
            </a:r>
            <a:r>
              <a:rPr lang="en-US" sz="2800" b="1" dirty="0" smtClean="0"/>
              <a:t>B</a:t>
            </a:r>
            <a:endParaRPr lang="en-US" sz="2800" dirty="0"/>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26</a:t>
            </a:fld>
            <a:endParaRPr lang="en-US"/>
          </a:p>
        </p:txBody>
      </p:sp>
      <p:grpSp>
        <p:nvGrpSpPr>
          <p:cNvPr id="35" name="Group 34"/>
          <p:cNvGrpSpPr/>
          <p:nvPr/>
        </p:nvGrpSpPr>
        <p:grpSpPr>
          <a:xfrm>
            <a:off x="3581400" y="1752600"/>
            <a:ext cx="318612" cy="838200"/>
            <a:chOff x="2362200" y="1143000"/>
            <a:chExt cx="318612" cy="838200"/>
          </a:xfrm>
        </p:grpSpPr>
        <mc:AlternateContent xmlns:mc="http://schemas.openxmlformats.org/markup-compatibility/2006" xmlns:a14="http://schemas.microsoft.com/office/drawing/2010/main">
          <mc:Choice Requires="a14">
            <p:sp>
              <p:nvSpPr>
                <p:cNvPr id="36" name="TextBox 35"/>
                <p:cNvSpPr txBox="1"/>
                <p:nvPr/>
              </p:nvSpPr>
              <p:spPr>
                <a:xfrm>
                  <a:off x="2362200" y="1143000"/>
                  <a:ext cx="3186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𝑖</m:t>
                        </m:r>
                      </m:oMath>
                    </m:oMathPara>
                  </a14:m>
                  <a:endParaRPr lang="en-US" dirty="0">
                    <a:solidFill>
                      <a:srgbClr val="0070C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362200" y="1143000"/>
                  <a:ext cx="318612" cy="369332"/>
                </a:xfrm>
                <a:prstGeom prst="rect">
                  <a:avLst/>
                </a:prstGeom>
                <a:blipFill rotWithShape="1">
                  <a:blip r:embed="rId3"/>
                  <a:stretch>
                    <a:fillRect t="-8333" r="-23077" b="-25000"/>
                  </a:stretch>
                </a:blipFill>
              </p:spPr>
              <p:txBody>
                <a:bodyPr/>
                <a:lstStyle/>
                <a:p>
                  <a:r>
                    <a:rPr lang="en-US">
                      <a:noFill/>
                    </a:rPr>
                    <a:t> </a:t>
                  </a:r>
                </a:p>
              </p:txBody>
            </p:sp>
          </mc:Fallback>
        </mc:AlternateContent>
        <p:cxnSp>
          <p:nvCxnSpPr>
            <p:cNvPr id="37" name="Straight Arrow Connector 36"/>
            <p:cNvCxnSpPr/>
            <p:nvPr/>
          </p:nvCxnSpPr>
          <p:spPr>
            <a:xfrm>
              <a:off x="2514600" y="1524000"/>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701188" y="1752600"/>
            <a:ext cx="324897" cy="838200"/>
            <a:chOff x="2362200" y="1143000"/>
            <a:chExt cx="324897" cy="838200"/>
          </a:xfrm>
        </p:grpSpPr>
        <mc:AlternateContent xmlns:mc="http://schemas.openxmlformats.org/markup-compatibility/2006" xmlns:a14="http://schemas.microsoft.com/office/drawing/2010/main">
          <mc:Choice Requires="a14">
            <p:sp>
              <p:nvSpPr>
                <p:cNvPr id="41" name="TextBox 40"/>
                <p:cNvSpPr txBox="1"/>
                <p:nvPr/>
              </p:nvSpPr>
              <p:spPr>
                <a:xfrm>
                  <a:off x="2362200" y="1143000"/>
                  <a:ext cx="3248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𝑗</m:t>
                        </m:r>
                      </m:oMath>
                    </m:oMathPara>
                  </a14:m>
                  <a:endParaRPr lang="en-US" dirty="0">
                    <a:solidFill>
                      <a:srgbClr val="0070C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362200" y="1143000"/>
                  <a:ext cx="324897" cy="369332"/>
                </a:xfrm>
                <a:prstGeom prst="rect">
                  <a:avLst/>
                </a:prstGeom>
                <a:blipFill rotWithShape="1">
                  <a:blip r:embed="rId4"/>
                  <a:stretch>
                    <a:fillRect t="-8333" r="-22222" b="-25000"/>
                  </a:stretch>
                </a:blipFill>
              </p:spPr>
              <p:txBody>
                <a:bodyPr/>
                <a:lstStyle/>
                <a:p>
                  <a:r>
                    <a:rPr lang="en-US">
                      <a:noFill/>
                    </a:rPr>
                    <a:t> </a:t>
                  </a:r>
                </a:p>
              </p:txBody>
            </p:sp>
          </mc:Fallback>
        </mc:AlternateContent>
        <p:cxnSp>
          <p:nvCxnSpPr>
            <p:cNvPr id="42" name="Straight Arrow Connector 41"/>
            <p:cNvCxnSpPr/>
            <p:nvPr/>
          </p:nvCxnSpPr>
          <p:spPr>
            <a:xfrm>
              <a:off x="2514600" y="1524000"/>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3608386" y="2667000"/>
            <a:ext cx="239713"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741986" y="2667000"/>
            <a:ext cx="239713"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562072" y="3200400"/>
            <a:ext cx="324128" cy="369332"/>
          </a:xfrm>
          <a:prstGeom prst="rect">
            <a:avLst/>
          </a:prstGeom>
          <a:noFill/>
        </p:spPr>
        <p:txBody>
          <a:bodyPr wrap="none" rtlCol="0">
            <a:spAutoFit/>
          </a:bodyPr>
          <a:lstStyle/>
          <a:p>
            <a:r>
              <a:rPr lang="en-US" b="1" dirty="0" smtClean="0"/>
              <a:t>A</a:t>
            </a:r>
            <a:endParaRPr lang="en-US" b="1" dirty="0"/>
          </a:p>
        </p:txBody>
      </p:sp>
      <p:sp>
        <p:nvSpPr>
          <p:cNvPr id="49" name="TextBox 48"/>
          <p:cNvSpPr txBox="1"/>
          <p:nvPr/>
        </p:nvSpPr>
        <p:spPr>
          <a:xfrm>
            <a:off x="5715000" y="3200400"/>
            <a:ext cx="324128" cy="369332"/>
          </a:xfrm>
          <a:prstGeom prst="rect">
            <a:avLst/>
          </a:prstGeom>
          <a:noFill/>
        </p:spPr>
        <p:txBody>
          <a:bodyPr wrap="none" rtlCol="0">
            <a:spAutoFit/>
          </a:bodyPr>
          <a:lstStyle/>
          <a:p>
            <a:r>
              <a:rPr lang="en-US" b="1" dirty="0" smtClean="0"/>
              <a:t>B</a:t>
            </a:r>
            <a:endParaRPr lang="en-US" b="1" dirty="0"/>
          </a:p>
        </p:txBody>
      </p:sp>
      <p:pic>
        <p:nvPicPr>
          <p:cNvPr id="50"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2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6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1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6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1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6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0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5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0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5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0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9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4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77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Viewing the entire experiment </a:t>
            </a:r>
            <a:br>
              <a:rPr lang="en-US" sz="2800" dirty="0" smtClean="0"/>
            </a:br>
            <a:r>
              <a:rPr lang="en-US" sz="2800" dirty="0" smtClean="0"/>
              <a:t>from perspective of </a:t>
            </a:r>
            <a:r>
              <a:rPr lang="en-US" sz="2800" b="1" dirty="0" smtClean="0"/>
              <a:t>A </a:t>
            </a:r>
            <a:r>
              <a:rPr lang="en-US" sz="2800" dirty="0" smtClean="0"/>
              <a:t>and </a:t>
            </a:r>
            <a:r>
              <a:rPr lang="en-US" sz="2800" b="1" dirty="0" smtClean="0"/>
              <a:t>B</a:t>
            </a:r>
            <a:endParaRPr lang="en-US" sz="2800"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p:txBody>
              <a:bodyPr/>
              <a:lstStyle/>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r>
                  <a:rPr lang="en-US" sz="2000" dirty="0" smtClean="0"/>
                  <a:t>Show that the probability </a:t>
                </a:r>
                <a:r>
                  <a:rPr lang="en-US" sz="2000" b="1" dirty="0" smtClean="0"/>
                  <a:t>A </a:t>
                </a:r>
                <a:r>
                  <a:rPr lang="en-US" sz="2000" dirty="0" smtClean="0"/>
                  <a:t>and </a:t>
                </a:r>
                <a:r>
                  <a:rPr lang="en-US" sz="2000" b="1" dirty="0" smtClean="0"/>
                  <a:t>B </a:t>
                </a:r>
                <a:r>
                  <a:rPr lang="en-US" sz="2000" dirty="0" smtClean="0"/>
                  <a:t>meet is exactly equal to </a:t>
                </a:r>
                <a14:m>
                  <m:oMath xmlns:m="http://schemas.openxmlformats.org/officeDocument/2006/math">
                    <m:f>
                      <m:fPr>
                        <m:ctrlPr>
                          <a:rPr lang="en-US" sz="2000" i="1">
                            <a:latin typeface="Cambria Math"/>
                          </a:rPr>
                        </m:ctrlPr>
                      </m:fPr>
                      <m:num>
                        <m:r>
                          <a:rPr lang="en-US" sz="2000" i="1">
                            <a:solidFill>
                              <a:srgbClr val="0070C0"/>
                            </a:solidFill>
                            <a:latin typeface="Cambria Math"/>
                          </a:rPr>
                          <m:t>2</m:t>
                        </m:r>
                      </m:num>
                      <m:den>
                        <m:r>
                          <a:rPr lang="en-US" sz="2000" i="1">
                            <a:solidFill>
                              <a:srgbClr val="0070C0"/>
                            </a:solidFill>
                            <a:latin typeface="Cambria Math"/>
                          </a:rPr>
                          <m:t>𝑗</m:t>
                        </m:r>
                        <m:r>
                          <a:rPr lang="en-US" sz="2000" i="1">
                            <a:solidFill>
                              <a:srgbClr val="0070C0"/>
                            </a:solidFill>
                            <a:latin typeface="Cambria Math"/>
                          </a:rPr>
                          <m:t>−</m:t>
                        </m:r>
                        <m:r>
                          <a:rPr lang="en-US" sz="2000" i="1">
                            <a:solidFill>
                              <a:srgbClr val="0070C0"/>
                            </a:solidFill>
                            <a:latin typeface="Cambria Math"/>
                          </a:rPr>
                          <m:t>𝑖</m:t>
                        </m:r>
                        <m:r>
                          <a:rPr lang="en-US" sz="2000" i="1">
                            <a:solidFill>
                              <a:srgbClr val="0070C0"/>
                            </a:solidFill>
                            <a:latin typeface="Cambria Math"/>
                          </a:rPr>
                          <m:t>+1</m:t>
                        </m:r>
                      </m:den>
                    </m:f>
                  </m:oMath>
                </a14:m>
                <a:r>
                  <a:rPr lang="en-US" sz="2000" dirty="0" smtClean="0"/>
                  <a:t>.</a:t>
                </a:r>
              </a:p>
              <a:p>
                <a:r>
                  <a:rPr lang="en-US" sz="2000" dirty="0" smtClean="0"/>
                  <a:t>Now try to establish the relation between this problem and the problem we discussed regarding </a:t>
                </a:r>
                <a:r>
                  <a:rPr lang="en-US" sz="2000" b="1" dirty="0" smtClean="0">
                    <a:solidFill>
                      <a:srgbClr val="00B050"/>
                    </a:solidFill>
                  </a:rPr>
                  <a:t>Randomized Quick Sort</a:t>
                </a:r>
                <a:r>
                  <a:rPr lang="en-US" sz="2000" dirty="0" smtClean="0"/>
                  <a:t>.</a:t>
                </a:r>
                <a:endParaRPr lang="en-US" sz="2000"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2"/>
                <a:stretch>
                  <a:fillRect l="-741" t="-6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27</a:t>
            </a:fld>
            <a:endParaRPr lang="en-US"/>
          </a:p>
        </p:txBody>
      </p:sp>
      <p:grpSp>
        <p:nvGrpSpPr>
          <p:cNvPr id="35" name="Group 34"/>
          <p:cNvGrpSpPr/>
          <p:nvPr/>
        </p:nvGrpSpPr>
        <p:grpSpPr>
          <a:xfrm>
            <a:off x="3581400" y="1752600"/>
            <a:ext cx="318612" cy="838200"/>
            <a:chOff x="2362200" y="1143000"/>
            <a:chExt cx="318612" cy="838200"/>
          </a:xfrm>
        </p:grpSpPr>
        <mc:AlternateContent xmlns:mc="http://schemas.openxmlformats.org/markup-compatibility/2006" xmlns:a14="http://schemas.microsoft.com/office/drawing/2010/main">
          <mc:Choice Requires="a14">
            <p:sp>
              <p:nvSpPr>
                <p:cNvPr id="36" name="TextBox 35"/>
                <p:cNvSpPr txBox="1"/>
                <p:nvPr/>
              </p:nvSpPr>
              <p:spPr>
                <a:xfrm>
                  <a:off x="2362200" y="1143000"/>
                  <a:ext cx="3186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𝑖</m:t>
                        </m:r>
                      </m:oMath>
                    </m:oMathPara>
                  </a14:m>
                  <a:endParaRPr lang="en-US" dirty="0">
                    <a:solidFill>
                      <a:srgbClr val="0070C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362200" y="1143000"/>
                  <a:ext cx="318612" cy="369332"/>
                </a:xfrm>
                <a:prstGeom prst="rect">
                  <a:avLst/>
                </a:prstGeom>
                <a:blipFill rotWithShape="1">
                  <a:blip r:embed="rId3"/>
                  <a:stretch>
                    <a:fillRect t="-8333" r="-23077" b="-25000"/>
                  </a:stretch>
                </a:blipFill>
              </p:spPr>
              <p:txBody>
                <a:bodyPr/>
                <a:lstStyle/>
                <a:p>
                  <a:r>
                    <a:rPr lang="en-US">
                      <a:noFill/>
                    </a:rPr>
                    <a:t> </a:t>
                  </a:r>
                </a:p>
              </p:txBody>
            </p:sp>
          </mc:Fallback>
        </mc:AlternateContent>
        <p:cxnSp>
          <p:nvCxnSpPr>
            <p:cNvPr id="37" name="Straight Arrow Connector 36"/>
            <p:cNvCxnSpPr/>
            <p:nvPr/>
          </p:nvCxnSpPr>
          <p:spPr>
            <a:xfrm>
              <a:off x="2514600" y="1524000"/>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701188" y="1752600"/>
            <a:ext cx="324897" cy="838200"/>
            <a:chOff x="2362200" y="1143000"/>
            <a:chExt cx="324897" cy="838200"/>
          </a:xfrm>
        </p:grpSpPr>
        <mc:AlternateContent xmlns:mc="http://schemas.openxmlformats.org/markup-compatibility/2006" xmlns:a14="http://schemas.microsoft.com/office/drawing/2010/main">
          <mc:Choice Requires="a14">
            <p:sp>
              <p:nvSpPr>
                <p:cNvPr id="41" name="TextBox 40"/>
                <p:cNvSpPr txBox="1"/>
                <p:nvPr/>
              </p:nvSpPr>
              <p:spPr>
                <a:xfrm>
                  <a:off x="2362200" y="1143000"/>
                  <a:ext cx="3248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𝑗</m:t>
                        </m:r>
                      </m:oMath>
                    </m:oMathPara>
                  </a14:m>
                  <a:endParaRPr lang="en-US" dirty="0">
                    <a:solidFill>
                      <a:srgbClr val="0070C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362200" y="1143000"/>
                  <a:ext cx="324897" cy="369332"/>
                </a:xfrm>
                <a:prstGeom prst="rect">
                  <a:avLst/>
                </a:prstGeom>
                <a:blipFill rotWithShape="1">
                  <a:blip r:embed="rId4"/>
                  <a:stretch>
                    <a:fillRect t="-8333" r="-22222" b="-25000"/>
                  </a:stretch>
                </a:blipFill>
              </p:spPr>
              <p:txBody>
                <a:bodyPr/>
                <a:lstStyle/>
                <a:p>
                  <a:r>
                    <a:rPr lang="en-US">
                      <a:noFill/>
                    </a:rPr>
                    <a:t> </a:t>
                  </a:r>
                </a:p>
              </p:txBody>
            </p:sp>
          </mc:Fallback>
        </mc:AlternateContent>
        <p:cxnSp>
          <p:nvCxnSpPr>
            <p:cNvPr id="42" name="Straight Arrow Connector 41"/>
            <p:cNvCxnSpPr/>
            <p:nvPr/>
          </p:nvCxnSpPr>
          <p:spPr>
            <a:xfrm>
              <a:off x="2514600" y="1524000"/>
              <a:ext cx="0" cy="4572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732087" y="2667000"/>
            <a:ext cx="1687513" cy="902732"/>
            <a:chOff x="2732087" y="2667000"/>
            <a:chExt cx="1687513" cy="902732"/>
          </a:xfrm>
        </p:grpSpPr>
        <p:sp>
          <p:nvSpPr>
            <p:cNvPr id="46" name="Rectangle 45"/>
            <p:cNvSpPr/>
            <p:nvPr/>
          </p:nvSpPr>
          <p:spPr>
            <a:xfrm>
              <a:off x="3608386" y="2667000"/>
              <a:ext cx="239713"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562072" y="3200400"/>
              <a:ext cx="324128" cy="369332"/>
            </a:xfrm>
            <a:prstGeom prst="rect">
              <a:avLst/>
            </a:prstGeom>
            <a:noFill/>
          </p:spPr>
          <p:txBody>
            <a:bodyPr wrap="none" rtlCol="0">
              <a:spAutoFit/>
            </a:bodyPr>
            <a:lstStyle/>
            <a:p>
              <a:r>
                <a:rPr lang="en-US" b="1" dirty="0" smtClean="0"/>
                <a:t>A</a:t>
              </a:r>
              <a:endParaRPr lang="en-US" b="1" dirty="0"/>
            </a:p>
          </p:txBody>
        </p:sp>
        <p:pic>
          <p:nvPicPr>
            <p:cNvPr id="50"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2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6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1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6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1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6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0887" y="2743200"/>
            <a:ext cx="163513" cy="420938"/>
          </a:xfrm>
          <a:prstGeom prst="rect">
            <a:avLst/>
          </a:prstGeom>
          <a:solidFill>
            <a:schemeClr val="accent2"/>
          </a:solidFill>
          <a:extLst/>
        </p:spPr>
      </p:pic>
      <p:grpSp>
        <p:nvGrpSpPr>
          <p:cNvPr id="3" name="Group 2"/>
          <p:cNvGrpSpPr/>
          <p:nvPr/>
        </p:nvGrpSpPr>
        <p:grpSpPr>
          <a:xfrm>
            <a:off x="4865687" y="2667000"/>
            <a:ext cx="1992313" cy="902732"/>
            <a:chOff x="4865687" y="2667000"/>
            <a:chExt cx="1992313" cy="902732"/>
          </a:xfrm>
        </p:grpSpPr>
        <p:sp>
          <p:nvSpPr>
            <p:cNvPr id="47" name="Rectangle 46"/>
            <p:cNvSpPr/>
            <p:nvPr/>
          </p:nvSpPr>
          <p:spPr>
            <a:xfrm>
              <a:off x="5741986" y="2667000"/>
              <a:ext cx="239713"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715000" y="3200400"/>
              <a:ext cx="324128" cy="369332"/>
            </a:xfrm>
            <a:prstGeom prst="rect">
              <a:avLst/>
            </a:prstGeom>
            <a:noFill/>
          </p:spPr>
          <p:txBody>
            <a:bodyPr wrap="none" rtlCol="0">
              <a:spAutoFit/>
            </a:bodyPr>
            <a:lstStyle/>
            <a:p>
              <a:r>
                <a:rPr lang="en-US" b="1" dirty="0" smtClean="0"/>
                <a:t>B</a:t>
              </a:r>
              <a:endParaRPr lang="en-US" b="1" dirty="0"/>
            </a:p>
          </p:txBody>
        </p:sp>
        <p:pic>
          <p:nvPicPr>
            <p:cNvPr id="57"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5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0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52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00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96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Users\admin\Desktop\hu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4487" y="2743200"/>
              <a:ext cx="163513" cy="4209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1771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35 0.00023 L -0.00035 0.05717 L 0.23628 0.05717 L 0.23628 0.07361 L -0.20399 0.07361 L -0.20399 0.05717 L -0.00156 0.05555 C -0.00122 0.03703 -0.00035 0.00023 -0.00035 0.00023 Z " pathEditMode="relative" ptsTypes="AAAAAAfA">
                                      <p:cBhvr>
                                        <p:cTn id="6" dur="4000" fill="hold"/>
                                        <p:tgtEl>
                                          <p:spTgt spid="5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8" fill="hold" nodeType="clickEffect">
                                  <p:stCondLst>
                                    <p:cond delay="0"/>
                                  </p:stCondLst>
                                  <p:childTnLst>
                                    <p:anim calcmode="lin" valueType="num">
                                      <p:cBhvr additive="base">
                                        <p:cTn id="10" dur="1500"/>
                                        <p:tgtEl>
                                          <p:spTgt spid="2"/>
                                        </p:tgtEl>
                                        <p:attrNameLst>
                                          <p:attrName>ppt_x</p:attrName>
                                        </p:attrNameLst>
                                      </p:cBhvr>
                                      <p:tavLst>
                                        <p:tav tm="0">
                                          <p:val>
                                            <p:strVal val="ppt_x"/>
                                          </p:val>
                                        </p:tav>
                                        <p:tav tm="100000">
                                          <p:val>
                                            <p:strVal val="0-ppt_w/2"/>
                                          </p:val>
                                        </p:tav>
                                      </p:tavLst>
                                    </p:anim>
                                    <p:anim calcmode="lin" valueType="num">
                                      <p:cBhvr additive="base">
                                        <p:cTn id="11" dur="1500"/>
                                        <p:tgtEl>
                                          <p:spTgt spid="2"/>
                                        </p:tgtEl>
                                        <p:attrNameLst>
                                          <p:attrName>ppt_y</p:attrName>
                                        </p:attrNameLst>
                                      </p:cBhvr>
                                      <p:tavLst>
                                        <p:tav tm="0">
                                          <p:val>
                                            <p:strVal val="ppt_y"/>
                                          </p:val>
                                        </p:tav>
                                        <p:tav tm="100000">
                                          <p:val>
                                            <p:strVal val="ppt_y"/>
                                          </p:val>
                                        </p:tav>
                                      </p:tavLst>
                                    </p:anim>
                                    <p:set>
                                      <p:cBhvr>
                                        <p:cTn id="12" dur="1" fill="hold">
                                          <p:stCondLst>
                                            <p:cond delay="1499"/>
                                          </p:stCondLst>
                                        </p:cTn>
                                        <p:tgtEl>
                                          <p:spTgt spid="2"/>
                                        </p:tgtEl>
                                        <p:attrNameLst>
                                          <p:attrName>style.visibility</p:attrName>
                                        </p:attrNameLst>
                                      </p:cBhvr>
                                      <p:to>
                                        <p:strVal val="hidden"/>
                                      </p:to>
                                    </p:set>
                                  </p:childTnLst>
                                </p:cTn>
                              </p:par>
                              <p:par>
                                <p:cTn id="13" presetID="2" presetClass="exit" presetSubtype="2" fill="hold" nodeType="withEffect">
                                  <p:stCondLst>
                                    <p:cond delay="0"/>
                                  </p:stCondLst>
                                  <p:childTnLst>
                                    <p:anim calcmode="lin" valueType="num">
                                      <p:cBhvr additive="base">
                                        <p:cTn id="14" dur="1500"/>
                                        <p:tgtEl>
                                          <p:spTgt spid="3"/>
                                        </p:tgtEl>
                                        <p:attrNameLst>
                                          <p:attrName>ppt_x</p:attrName>
                                        </p:attrNameLst>
                                      </p:cBhvr>
                                      <p:tavLst>
                                        <p:tav tm="0">
                                          <p:val>
                                            <p:strVal val="ppt_x"/>
                                          </p:val>
                                        </p:tav>
                                        <p:tav tm="100000">
                                          <p:val>
                                            <p:strVal val="1+ppt_w/2"/>
                                          </p:val>
                                        </p:tav>
                                      </p:tavLst>
                                    </p:anim>
                                    <p:anim calcmode="lin" valueType="num">
                                      <p:cBhvr additive="base">
                                        <p:cTn id="15" dur="1500"/>
                                        <p:tgtEl>
                                          <p:spTgt spid="3"/>
                                        </p:tgtEl>
                                        <p:attrNameLst>
                                          <p:attrName>ppt_y</p:attrName>
                                        </p:attrNameLst>
                                      </p:cBhvr>
                                      <p:tavLst>
                                        <p:tav tm="0">
                                          <p:val>
                                            <p:strVal val="ppt_y"/>
                                          </p:val>
                                        </p:tav>
                                        <p:tav tm="100000">
                                          <p:val>
                                            <p:strVal val="ppt_y"/>
                                          </p:val>
                                        </p:tav>
                                      </p:tavLst>
                                    </p:anim>
                                    <p:set>
                                      <p:cBhvr>
                                        <p:cTn id="16" dur="1" fill="hold">
                                          <p:stCondLst>
                                            <p:cond delay="1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1250"/>
                                        <p:tgtEl>
                                          <p:spTgt spid="56"/>
                                        </p:tgtEl>
                                        <p:attrNameLst>
                                          <p:attrName>ppt_x</p:attrName>
                                        </p:attrNameLst>
                                      </p:cBhvr>
                                      <p:tavLst>
                                        <p:tav tm="0">
                                          <p:val>
                                            <p:strVal val="ppt_x"/>
                                          </p:val>
                                        </p:tav>
                                        <p:tav tm="100000">
                                          <p:val>
                                            <p:strVal val="ppt_x"/>
                                          </p:val>
                                        </p:tav>
                                      </p:tavLst>
                                    </p:anim>
                                    <p:anim calcmode="lin" valueType="num">
                                      <p:cBhvr additive="base">
                                        <p:cTn id="21" dur="1250"/>
                                        <p:tgtEl>
                                          <p:spTgt spid="56"/>
                                        </p:tgtEl>
                                        <p:attrNameLst>
                                          <p:attrName>ppt_y</p:attrName>
                                        </p:attrNameLst>
                                      </p:cBhvr>
                                      <p:tavLst>
                                        <p:tav tm="0">
                                          <p:val>
                                            <p:strVal val="ppt_y"/>
                                          </p:val>
                                        </p:tav>
                                        <p:tav tm="100000">
                                          <p:val>
                                            <p:strVal val="1+ppt_h/2"/>
                                          </p:val>
                                        </p:tav>
                                      </p:tavLst>
                                    </p:anim>
                                    <p:set>
                                      <p:cBhvr>
                                        <p:cTn id="22" dur="1" fill="hold">
                                          <p:stCondLst>
                                            <p:cond delay="1249"/>
                                          </p:stCondLst>
                                        </p:cTn>
                                        <p:tgtEl>
                                          <p:spTgt spid="5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fade">
                                      <p:cBhvr>
                                        <p:cTn id="33" dur="500"/>
                                        <p:tgtEl>
                                          <p:spTgt spid="6">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fade">
                                      <p:cBhvr>
                                        <p:cTn id="3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057400"/>
            <a:ext cx="8305800" cy="1362075"/>
          </a:xfrm>
        </p:spPr>
        <p:txBody>
          <a:bodyPr/>
          <a:lstStyle/>
          <a:p>
            <a:pPr algn="ctr"/>
            <a:r>
              <a:rPr lang="en-US" sz="3200" dirty="0" smtClean="0">
                <a:solidFill>
                  <a:srgbClr val="0070C0"/>
                </a:solidFill>
              </a:rPr>
              <a:t>probability theory</a:t>
            </a:r>
            <a:br>
              <a:rPr lang="en-US" sz="3200" dirty="0" smtClean="0">
                <a:solidFill>
                  <a:srgbClr val="0070C0"/>
                </a:solidFill>
              </a:rPr>
            </a:br>
            <a:r>
              <a:rPr lang="en-US" sz="3200" dirty="0" smtClean="0">
                <a:solidFill>
                  <a:srgbClr val="0070C0"/>
                </a:solidFill>
              </a:rPr>
              <a:t/>
            </a:r>
            <a:br>
              <a:rPr lang="en-US" sz="3200" dirty="0" smtClean="0">
                <a:solidFill>
                  <a:srgbClr val="0070C0"/>
                </a:solidFill>
              </a:rPr>
            </a:br>
            <a:r>
              <a:rPr lang="en-US" sz="2000" dirty="0" smtClean="0">
                <a:solidFill>
                  <a:srgbClr val="002060"/>
                </a:solidFill>
              </a:rPr>
              <a:t>(</a:t>
            </a:r>
            <a:r>
              <a:rPr lang="en-US" sz="2000" dirty="0" smtClean="0">
                <a:solidFill>
                  <a:srgbClr val="C00000"/>
                </a:solidFill>
              </a:rPr>
              <a:t>Random variable </a:t>
            </a:r>
            <a:r>
              <a:rPr lang="en-US" sz="2000" dirty="0" smtClean="0"/>
              <a:t>and</a:t>
            </a:r>
            <a:r>
              <a:rPr lang="en-US" sz="2000" dirty="0" smtClean="0">
                <a:solidFill>
                  <a:srgbClr val="FF0000"/>
                </a:solidFill>
              </a:rPr>
              <a:t> </a:t>
            </a:r>
            <a:r>
              <a:rPr lang="en-US" sz="2000" dirty="0" smtClean="0">
                <a:solidFill>
                  <a:srgbClr val="C00000"/>
                </a:solidFill>
              </a:rPr>
              <a:t>expected value</a:t>
            </a:r>
            <a:r>
              <a:rPr lang="en-US" sz="2000" dirty="0" smtClean="0"/>
              <a:t>)</a:t>
            </a:r>
            <a:r>
              <a:rPr lang="en-US" sz="2000" dirty="0" smtClean="0">
                <a:solidFill>
                  <a:srgbClr val="FF0000"/>
                </a:solidFill>
              </a:rPr>
              <a:t> </a:t>
            </a:r>
            <a:endParaRPr lang="en-US" sz="3600" dirty="0">
              <a:solidFill>
                <a:srgbClr val="FF0000"/>
              </a:solidFill>
            </a:endParaRPr>
          </a:p>
        </p:txBody>
      </p:sp>
      <p:sp>
        <p:nvSpPr>
          <p:cNvPr id="6" name="Text Placeholder 5"/>
          <p:cNvSpPr>
            <a:spLocks noGrp="1"/>
          </p:cNvSpPr>
          <p:nvPr>
            <p:ph type="body" idx="1"/>
          </p:nvPr>
        </p:nvSpPr>
        <p:spPr>
          <a:xfrm>
            <a:off x="722313" y="3376613"/>
            <a:ext cx="7772400" cy="1500187"/>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147D3F34-CCFE-4664-990B-25D48250FF76}" type="slidenum">
              <a:rPr lang="en-US" smtClean="0"/>
              <a:pPr>
                <a:defRPr/>
              </a:pPr>
              <a:t>28</a:t>
            </a:fld>
            <a:endParaRPr lang="en-US"/>
          </a:p>
        </p:txBody>
      </p:sp>
    </p:spTree>
    <p:extLst>
      <p:ext uri="{BB962C8B-B14F-4D97-AF65-F5344CB8AC3E}">
        <p14:creationId xmlns:p14="http://schemas.microsoft.com/office/powerpoint/2010/main" val="44061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smtClean="0"/>
              <a:t>Random variable</a:t>
            </a:r>
            <a:endParaRPr lang="en-US" sz="3200" b="1" dirty="0"/>
          </a:p>
        </p:txBody>
      </p:sp>
      <p:sp>
        <p:nvSpPr>
          <p:cNvPr id="6" name="Content Placeholder 5"/>
          <p:cNvSpPr>
            <a:spLocks noGrp="1"/>
          </p:cNvSpPr>
          <p:nvPr>
            <p:ph idx="1"/>
          </p:nvPr>
        </p:nvSpPr>
        <p:spPr/>
        <p:txBody>
          <a:bodyPr/>
          <a:lstStyle/>
          <a:p>
            <a:pPr marL="0" indent="0">
              <a:buNone/>
            </a:pPr>
            <a:endParaRPr lang="en-US" sz="2000" dirty="0"/>
          </a:p>
          <a:p>
            <a:pPr marL="0" indent="0">
              <a:buNone/>
            </a:pPr>
            <a:endParaRPr lang="en-US" sz="2000" dirty="0" smtClean="0"/>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29</a:t>
            </a:fld>
            <a:endParaRPr lang="en-US"/>
          </a:p>
        </p:txBody>
      </p:sp>
      <p:pic>
        <p:nvPicPr>
          <p:cNvPr id="1026" name="Picture 2" descr="C:\Users\Surender Baswana\Desktop\coin-t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1905000"/>
            <a:ext cx="1910539" cy="30099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urender Baswana\Desktop\d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00" y="1905000"/>
            <a:ext cx="2006600" cy="30099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6705600" y="2590800"/>
            <a:ext cx="1752600" cy="1676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rPr>
              <a:t>Randomized-Quick-Sort</a:t>
            </a:r>
          </a:p>
          <a:p>
            <a:pPr algn="ctr"/>
            <a:r>
              <a:rPr lang="en-US" dirty="0" smtClean="0">
                <a:solidFill>
                  <a:schemeClr val="tx1"/>
                </a:solidFill>
              </a:rPr>
              <a:t>on array of size</a:t>
            </a:r>
            <a:r>
              <a:rPr lang="en-US" b="1" dirty="0" smtClean="0">
                <a:solidFill>
                  <a:srgbClr val="00B050"/>
                </a:solidFill>
              </a:rPr>
              <a:t> </a:t>
            </a:r>
            <a:r>
              <a:rPr lang="en-US" b="1" dirty="0" smtClean="0">
                <a:solidFill>
                  <a:srgbClr val="0070C0"/>
                </a:solidFill>
              </a:rPr>
              <a:t>n</a:t>
            </a:r>
            <a:endParaRPr lang="en-US" dirty="0">
              <a:solidFill>
                <a:srgbClr val="0070C0"/>
              </a:solidFill>
            </a:endParaRPr>
          </a:p>
        </p:txBody>
      </p:sp>
      <p:sp>
        <p:nvSpPr>
          <p:cNvPr id="3" name="Line Callout 1 2"/>
          <p:cNvSpPr/>
          <p:nvPr/>
        </p:nvSpPr>
        <p:spPr>
          <a:xfrm>
            <a:off x="1065213" y="5867400"/>
            <a:ext cx="1982787" cy="612648"/>
          </a:xfrm>
          <a:prstGeom prst="borderCallout1">
            <a:avLst>
              <a:gd name="adj1" fmla="val -4912"/>
              <a:gd name="adj2" fmla="val 48984"/>
              <a:gd name="adj3" fmla="val -156885"/>
              <a:gd name="adj4" fmla="val 4947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Number</a:t>
            </a:r>
            <a:r>
              <a:rPr lang="en-US" dirty="0" smtClean="0"/>
              <a:t> </a:t>
            </a:r>
            <a:r>
              <a:rPr lang="en-US" dirty="0" smtClean="0">
                <a:solidFill>
                  <a:schemeClr val="tx1"/>
                </a:solidFill>
              </a:rPr>
              <a:t>of HEADS in 5 tosses</a:t>
            </a:r>
            <a:endParaRPr lang="en-US" dirty="0">
              <a:solidFill>
                <a:schemeClr val="tx1"/>
              </a:solidFill>
            </a:endParaRPr>
          </a:p>
        </p:txBody>
      </p:sp>
      <p:sp>
        <p:nvSpPr>
          <p:cNvPr id="9" name="Line Callout 1 8"/>
          <p:cNvSpPr/>
          <p:nvPr/>
        </p:nvSpPr>
        <p:spPr>
          <a:xfrm>
            <a:off x="3962400" y="5867400"/>
            <a:ext cx="1752600" cy="612648"/>
          </a:xfrm>
          <a:prstGeom prst="borderCallout1">
            <a:avLst>
              <a:gd name="adj1" fmla="val -4912"/>
              <a:gd name="adj2" fmla="val 48984"/>
              <a:gd name="adj3" fmla="val -156885"/>
              <a:gd name="adj4" fmla="val 4947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Sum of numbers</a:t>
            </a:r>
            <a:r>
              <a:rPr lang="en-US" dirty="0" smtClean="0"/>
              <a:t> </a:t>
            </a:r>
            <a:r>
              <a:rPr lang="en-US" dirty="0" smtClean="0">
                <a:solidFill>
                  <a:schemeClr val="tx1"/>
                </a:solidFill>
              </a:rPr>
              <a:t>in 4 throws</a:t>
            </a:r>
            <a:endParaRPr lang="en-US" dirty="0">
              <a:solidFill>
                <a:schemeClr val="tx1"/>
              </a:solidFill>
            </a:endParaRPr>
          </a:p>
        </p:txBody>
      </p:sp>
      <p:sp>
        <p:nvSpPr>
          <p:cNvPr id="10" name="Line Callout 1 9"/>
          <p:cNvSpPr/>
          <p:nvPr/>
        </p:nvSpPr>
        <p:spPr>
          <a:xfrm>
            <a:off x="6781800" y="5867400"/>
            <a:ext cx="1752600" cy="612648"/>
          </a:xfrm>
          <a:prstGeom prst="borderCallout1">
            <a:avLst>
              <a:gd name="adj1" fmla="val -4912"/>
              <a:gd name="adj2" fmla="val 48984"/>
              <a:gd name="adj3" fmla="val -260635"/>
              <a:gd name="adj4" fmla="val 4819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 Number of comparisons</a:t>
            </a:r>
            <a:endParaRPr lang="en-US" dirty="0">
              <a:solidFill>
                <a:schemeClr val="tx1"/>
              </a:solidFill>
            </a:endParaRPr>
          </a:p>
        </p:txBody>
      </p:sp>
    </p:spTree>
    <p:extLst>
      <p:ext uri="{BB962C8B-B14F-4D97-AF65-F5344CB8AC3E}">
        <p14:creationId xmlns:p14="http://schemas.microsoft.com/office/powerpoint/2010/main" val="402654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solidFill>
                  <a:srgbClr val="002060"/>
                </a:solidFill>
              </a:rPr>
              <a:t>Balls into Bins</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5982" y="1592249"/>
                <a:ext cx="8229600" cy="4808551"/>
              </a:xfrm>
            </p:spPr>
            <p:txBody>
              <a:bodyPr/>
              <a:lstStyle/>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r>
                  <a:rPr lang="en-US" sz="2000" b="1" dirty="0" smtClean="0">
                    <a:solidFill>
                      <a:srgbClr val="7030A0"/>
                    </a:solidFill>
                  </a:rPr>
                  <a:t>Ball-bin </a:t>
                </a:r>
                <a:r>
                  <a:rPr lang="en-US" sz="2000" b="1" dirty="0">
                    <a:solidFill>
                      <a:srgbClr val="7030A0"/>
                    </a:solidFill>
                  </a:rPr>
                  <a:t>Experiment:  </a:t>
                </a:r>
                <a:r>
                  <a:rPr lang="en-US" sz="2000" dirty="0"/>
                  <a:t>There are </a:t>
                </a:r>
                <a14:m>
                  <m:oMath xmlns:m="http://schemas.openxmlformats.org/officeDocument/2006/math">
                    <m:r>
                      <a:rPr lang="en-US" sz="2000" i="1">
                        <a:solidFill>
                          <a:srgbClr val="0070C0"/>
                        </a:solidFill>
                        <a:latin typeface="Cambria Math"/>
                      </a:rPr>
                      <m:t>𝑚</m:t>
                    </m:r>
                  </m:oMath>
                </a14:m>
                <a:r>
                  <a:rPr lang="en-US" sz="2000" dirty="0"/>
                  <a:t> balls and </a:t>
                </a:r>
                <a14:m>
                  <m:oMath xmlns:m="http://schemas.openxmlformats.org/officeDocument/2006/math">
                    <m:r>
                      <a:rPr lang="en-US" sz="2000" i="1">
                        <a:solidFill>
                          <a:srgbClr val="0070C0"/>
                        </a:solidFill>
                        <a:latin typeface="Cambria Math"/>
                      </a:rPr>
                      <m:t>𝑛</m:t>
                    </m:r>
                  </m:oMath>
                </a14:m>
                <a:r>
                  <a:rPr lang="en-US" sz="2000" dirty="0"/>
                  <a:t> bins. Each ball selects its bin </a:t>
                </a:r>
                <a:r>
                  <a:rPr lang="en-US" sz="2000" u="sng" dirty="0"/>
                  <a:t>randomly uniformly</a:t>
                </a:r>
                <a:r>
                  <a:rPr lang="en-US" sz="2000" dirty="0"/>
                  <a:t> and </a:t>
                </a:r>
                <a:r>
                  <a:rPr lang="en-US" sz="2000" u="sng" dirty="0"/>
                  <a:t>independent</a:t>
                </a:r>
                <a:r>
                  <a:rPr lang="en-US" sz="2000" dirty="0"/>
                  <a:t> of other balls  and falls into it. </a:t>
                </a:r>
                <a:endParaRPr lang="en-US" sz="2000" dirty="0" smtClean="0"/>
              </a:p>
              <a:p>
                <a:pPr marL="0" indent="0">
                  <a:buNone/>
                </a:pPr>
                <a:r>
                  <a:rPr lang="en-US" sz="2000" b="1" dirty="0" smtClean="0">
                    <a:solidFill>
                      <a:srgbClr val="00B050"/>
                    </a:solidFill>
                  </a:rPr>
                  <a:t>Applications:</a:t>
                </a:r>
              </a:p>
              <a:p>
                <a:r>
                  <a:rPr lang="en-US" sz="1600" dirty="0" smtClean="0"/>
                  <a:t>Hashing</a:t>
                </a:r>
              </a:p>
              <a:p>
                <a:r>
                  <a:rPr lang="en-US" sz="1600" dirty="0" smtClean="0"/>
                  <a:t>Load balancing in distributed environment</a:t>
                </a:r>
                <a:endParaRPr lang="en-US" sz="1600"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5982" y="1592249"/>
                <a:ext cx="8229600" cy="4808551"/>
              </a:xfrm>
              <a:blipFill rotWithShape="1">
                <a:blip r:embed="rId2"/>
                <a:stretch>
                  <a:fillRect l="-815" t="-63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3</a:t>
            </a:fld>
            <a:endParaRPr lang="en-US"/>
          </a:p>
        </p:txBody>
      </p:sp>
      <p:grpSp>
        <p:nvGrpSpPr>
          <p:cNvPr id="64" name="Group 63"/>
          <p:cNvGrpSpPr/>
          <p:nvPr/>
        </p:nvGrpSpPr>
        <p:grpSpPr>
          <a:xfrm>
            <a:off x="1676400" y="3429000"/>
            <a:ext cx="5867400" cy="902732"/>
            <a:chOff x="1676400" y="4800600"/>
            <a:chExt cx="5867400" cy="902732"/>
          </a:xfrm>
        </p:grpSpPr>
        <p:grpSp>
          <p:nvGrpSpPr>
            <p:cNvPr id="14" name="Group 13"/>
            <p:cNvGrpSpPr/>
            <p:nvPr/>
          </p:nvGrpSpPr>
          <p:grpSpPr>
            <a:xfrm>
              <a:off x="1676400" y="4800600"/>
              <a:ext cx="381000" cy="457200"/>
              <a:chOff x="1447800" y="4800600"/>
              <a:chExt cx="381000" cy="457200"/>
            </a:xfrm>
          </p:grpSpPr>
          <p:cxnSp>
            <p:nvCxnSpPr>
              <p:cNvPr id="8" name="Straight Connector 7"/>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362200" y="4800600"/>
              <a:ext cx="381000" cy="457200"/>
              <a:chOff x="1447800" y="4800600"/>
              <a:chExt cx="381000" cy="457200"/>
            </a:xfrm>
          </p:grpSpPr>
          <p:cxnSp>
            <p:nvCxnSpPr>
              <p:cNvPr id="16" name="Straight Connector 15"/>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048000" y="4800600"/>
              <a:ext cx="381000" cy="457200"/>
              <a:chOff x="1447800" y="4800600"/>
              <a:chExt cx="381000" cy="457200"/>
            </a:xfrm>
          </p:grpSpPr>
          <p:cxnSp>
            <p:nvCxnSpPr>
              <p:cNvPr id="20" name="Straight Connector 19"/>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953000" y="4800600"/>
              <a:ext cx="381000" cy="457200"/>
              <a:chOff x="1447800" y="4800600"/>
              <a:chExt cx="381000" cy="457200"/>
            </a:xfrm>
          </p:grpSpPr>
          <p:cxnSp>
            <p:nvCxnSpPr>
              <p:cNvPr id="24" name="Straight Connector 23"/>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162800" y="4800600"/>
              <a:ext cx="381000" cy="457200"/>
              <a:chOff x="1447800" y="4800600"/>
              <a:chExt cx="381000" cy="457200"/>
            </a:xfrm>
          </p:grpSpPr>
          <p:cxnSp>
            <p:nvCxnSpPr>
              <p:cNvPr id="28" name="Straight Connector 27"/>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733800" y="5029200"/>
              <a:ext cx="685800" cy="45719"/>
              <a:chOff x="3657600" y="5029200"/>
              <a:chExt cx="685800" cy="45719"/>
            </a:xfrm>
          </p:grpSpPr>
          <p:sp>
            <p:nvSpPr>
              <p:cNvPr id="50" name="Oval 49"/>
              <p:cNvSpPr/>
              <p:nvPr/>
            </p:nvSpPr>
            <p:spPr>
              <a:xfrm>
                <a:off x="36576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9624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2672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867400" y="5029200"/>
              <a:ext cx="685800" cy="45719"/>
              <a:chOff x="3657600" y="5029200"/>
              <a:chExt cx="685800" cy="45719"/>
            </a:xfrm>
          </p:grpSpPr>
          <p:sp>
            <p:nvSpPr>
              <p:cNvPr id="55" name="Oval 54"/>
              <p:cNvSpPr/>
              <p:nvPr/>
            </p:nvSpPr>
            <p:spPr>
              <a:xfrm>
                <a:off x="36576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9624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2672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1676400" y="5334000"/>
              <a:ext cx="5788764" cy="369332"/>
            </a:xfrm>
            <a:prstGeom prst="rect">
              <a:avLst/>
            </a:prstGeom>
            <a:noFill/>
          </p:spPr>
          <p:txBody>
            <a:bodyPr wrap="none" rtlCol="0">
              <a:spAutoFit/>
            </a:bodyPr>
            <a:lstStyle/>
            <a:p>
              <a:r>
                <a:rPr lang="en-US" dirty="0" smtClean="0"/>
                <a:t>1           2           3               …                 i                  …                   n</a:t>
              </a:r>
              <a:endParaRPr lang="en-US" dirty="0"/>
            </a:p>
          </p:txBody>
        </p:sp>
      </p:grpSp>
      <p:grpSp>
        <p:nvGrpSpPr>
          <p:cNvPr id="63" name="Group 62"/>
          <p:cNvGrpSpPr/>
          <p:nvPr/>
        </p:nvGrpSpPr>
        <p:grpSpPr>
          <a:xfrm>
            <a:off x="1752600" y="1447800"/>
            <a:ext cx="5908990" cy="609600"/>
            <a:chOff x="1752600" y="1447800"/>
            <a:chExt cx="5908990" cy="609600"/>
          </a:xfrm>
        </p:grpSpPr>
        <p:sp>
          <p:nvSpPr>
            <p:cNvPr id="31" name="Oval 30"/>
            <p:cNvSpPr/>
            <p:nvPr/>
          </p:nvSpPr>
          <p:spPr>
            <a:xfrm>
              <a:off x="1905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286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667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048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429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858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39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752600" y="1447800"/>
              <a:ext cx="5908990" cy="369332"/>
            </a:xfrm>
            <a:prstGeom prst="rect">
              <a:avLst/>
            </a:prstGeom>
            <a:noFill/>
          </p:spPr>
          <p:txBody>
            <a:bodyPr wrap="none" rtlCol="0">
              <a:spAutoFit/>
            </a:bodyPr>
            <a:lstStyle/>
            <a:p>
              <a:r>
                <a:rPr lang="en-US" dirty="0" smtClean="0"/>
                <a:t>1     2      3    4      5                                 …                         m-1   m</a:t>
              </a:r>
              <a:endParaRPr lang="en-US" dirty="0"/>
            </a:p>
          </p:txBody>
        </p:sp>
        <p:cxnSp>
          <p:nvCxnSpPr>
            <p:cNvPr id="61" name="Straight Connector 60"/>
            <p:cNvCxnSpPr/>
            <p:nvPr/>
          </p:nvCxnSpPr>
          <p:spPr>
            <a:xfrm>
              <a:off x="4953000" y="2057400"/>
              <a:ext cx="91440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604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2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20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Effect transition="in" filter="fade">
                                      <p:cBhvr>
                                        <p:cTn id="17" dur="500"/>
                                        <p:tgtEl>
                                          <p:spTgt spid="6">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9" end="9"/>
                                            </p:txEl>
                                          </p:spTgt>
                                        </p:tgtEl>
                                        <p:attrNameLst>
                                          <p:attrName>style.visibility</p:attrName>
                                        </p:attrNameLst>
                                      </p:cBhvr>
                                      <p:to>
                                        <p:strVal val="visible"/>
                                      </p:to>
                                    </p:set>
                                    <p:animEffect transition="in" filter="fade">
                                      <p:cBhvr>
                                        <p:cTn id="22" dur="500"/>
                                        <p:tgtEl>
                                          <p:spTgt spid="6">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fade">
                                      <p:cBhvr>
                                        <p:cTn id="27" dur="500"/>
                                        <p:tgtEl>
                                          <p:spTgt spid="6">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1" end="11"/>
                                            </p:txEl>
                                          </p:spTgt>
                                        </p:tgtEl>
                                        <p:attrNameLst>
                                          <p:attrName>style.visibility</p:attrName>
                                        </p:attrNameLst>
                                      </p:cBhvr>
                                      <p:to>
                                        <p:strVal val="visible"/>
                                      </p:to>
                                    </p:set>
                                    <p:animEffect transition="in" filter="fade">
                                      <p:cBhvr>
                                        <p:cTn id="3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smtClean="0"/>
              <a:t>Random variable</a:t>
            </a:r>
            <a:endParaRPr lang="en-US" sz="3200" b="1"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pPr marL="0" indent="0">
                  <a:buNone/>
                </a:pPr>
                <a:r>
                  <a:rPr lang="en-US" sz="2000" b="1" dirty="0" smtClean="0">
                    <a:solidFill>
                      <a:srgbClr val="C00000"/>
                    </a:solidFill>
                  </a:rPr>
                  <a:t>Definition</a:t>
                </a:r>
                <a:r>
                  <a:rPr lang="en-US" sz="2000" b="1" dirty="0">
                    <a:solidFill>
                      <a:srgbClr val="C00000"/>
                    </a:solidFill>
                  </a:rPr>
                  <a:t>:</a:t>
                </a:r>
                <a:r>
                  <a:rPr lang="en-US" sz="2000" dirty="0"/>
                  <a:t> </a:t>
                </a:r>
                <a:r>
                  <a:rPr lang="en-US" sz="2000" dirty="0" smtClean="0"/>
                  <a:t>A random variable defined over a probability space (</a:t>
                </a:r>
                <a:r>
                  <a:rPr lang="el-GR" sz="2000" b="1" dirty="0">
                    <a:solidFill>
                      <a:srgbClr val="0070C0"/>
                    </a:solidFill>
                  </a:rPr>
                  <a:t>Ω</a:t>
                </a:r>
                <a:r>
                  <a:rPr lang="en-US" sz="2000" dirty="0" smtClean="0"/>
                  <a:t>,</a:t>
                </a:r>
                <a:r>
                  <a:rPr lang="en-US" sz="2000" b="1" dirty="0" smtClean="0"/>
                  <a:t>P</a:t>
                </a:r>
                <a:r>
                  <a:rPr lang="en-US" sz="2000" dirty="0" smtClean="0"/>
                  <a:t>) is a mapping  </a:t>
                </a:r>
                <a:r>
                  <a:rPr lang="el-GR" sz="2000" b="1" dirty="0">
                    <a:solidFill>
                      <a:srgbClr val="0070C0"/>
                    </a:solidFill>
                  </a:rPr>
                  <a:t>Ω </a:t>
                </a:r>
                <a:r>
                  <a:rPr lang="en-US" sz="2000" b="1" dirty="0" smtClean="0">
                    <a:solidFill>
                      <a:srgbClr val="7030A0"/>
                    </a:solidFill>
                    <a:sym typeface="Wingdings" pitchFamily="2" charset="2"/>
                  </a:rPr>
                  <a:t></a:t>
                </a:r>
                <a:r>
                  <a:rPr lang="en-US" sz="2000" b="1" dirty="0" smtClean="0">
                    <a:solidFill>
                      <a:srgbClr val="0070C0"/>
                    </a:solidFill>
                    <a:sym typeface="Wingdings" pitchFamily="2" charset="2"/>
                  </a:rPr>
                  <a:t> R</a:t>
                </a:r>
                <a:r>
                  <a:rPr lang="en-US" sz="2000" dirty="0" smtClean="0"/>
                  <a:t>. </a:t>
                </a:r>
              </a:p>
              <a:p>
                <a:pPr marL="0" indent="0">
                  <a:buNone/>
                </a:pPr>
                <a:endParaRPr lang="en-US" sz="2000" dirty="0"/>
              </a:p>
              <a:p>
                <a:pPr marL="0" indent="0">
                  <a:buNone/>
                </a:pPr>
                <a:r>
                  <a:rPr lang="en-US" sz="2000" b="1" dirty="0" smtClean="0"/>
                  <a:t>Examples:</a:t>
                </a:r>
              </a:p>
              <a:p>
                <a:pPr>
                  <a:buFont typeface="Courier New" pitchFamily="49" charset="0"/>
                  <a:buChar char="o"/>
                </a:pPr>
                <a:r>
                  <a:rPr lang="en-US" sz="2000" dirty="0" smtClean="0"/>
                  <a:t>The </a:t>
                </a:r>
                <a:r>
                  <a:rPr lang="en-US" sz="2000" b="1" dirty="0" smtClean="0"/>
                  <a:t>number of HEADS </a:t>
                </a:r>
                <a:r>
                  <a:rPr lang="en-US" sz="2000" dirty="0" smtClean="0"/>
                  <a:t>when a coin is tossed </a:t>
                </a:r>
                <a:r>
                  <a:rPr lang="en-US" sz="2000" dirty="0" smtClean="0">
                    <a:solidFill>
                      <a:srgbClr val="0070C0"/>
                    </a:solidFill>
                  </a:rPr>
                  <a:t>5</a:t>
                </a:r>
                <a:r>
                  <a:rPr lang="en-US" sz="2000" dirty="0" smtClean="0"/>
                  <a:t> times.</a:t>
                </a:r>
              </a:p>
              <a:p>
                <a:pPr>
                  <a:buFont typeface="Courier New" pitchFamily="49" charset="0"/>
                  <a:buChar char="o"/>
                </a:pPr>
                <a:r>
                  <a:rPr lang="en-US" sz="2000" dirty="0" smtClean="0"/>
                  <a:t>The </a:t>
                </a:r>
                <a:r>
                  <a:rPr lang="en-US" sz="2000" b="1" dirty="0" smtClean="0"/>
                  <a:t>sum of numbers </a:t>
                </a:r>
                <a:r>
                  <a:rPr lang="en-US" sz="2000" dirty="0" smtClean="0"/>
                  <a:t>seen when a dice is thrown </a:t>
                </a:r>
                <a:r>
                  <a:rPr lang="en-US" sz="2000" dirty="0" smtClean="0">
                    <a:solidFill>
                      <a:srgbClr val="0070C0"/>
                    </a:solidFill>
                  </a:rPr>
                  <a:t>3</a:t>
                </a:r>
                <a:r>
                  <a:rPr lang="en-US" sz="2000" dirty="0" smtClean="0"/>
                  <a:t> times.</a:t>
                </a:r>
              </a:p>
              <a:p>
                <a:pPr>
                  <a:buFont typeface="Courier New" pitchFamily="49" charset="0"/>
                  <a:buChar char="o"/>
                </a:pPr>
                <a:r>
                  <a:rPr lang="en-US" sz="2000" dirty="0" smtClean="0"/>
                  <a:t>The </a:t>
                </a:r>
                <a:r>
                  <a:rPr lang="en-US" sz="2000" b="1" dirty="0" smtClean="0"/>
                  <a:t>number of comparisons</a:t>
                </a:r>
                <a:r>
                  <a:rPr lang="en-US" sz="2000" dirty="0" smtClean="0"/>
                  <a:t> during </a:t>
                </a:r>
                <a:r>
                  <a:rPr lang="en-US" sz="2000" b="1" dirty="0" smtClean="0">
                    <a:solidFill>
                      <a:srgbClr val="00B050"/>
                    </a:solidFill>
                  </a:rPr>
                  <a:t>Randomized Quick Sort</a:t>
                </a:r>
                <a:r>
                  <a:rPr lang="en-US" sz="2000" dirty="0" smtClean="0"/>
                  <a:t> on an array of size </a:t>
                </a:r>
                <a:r>
                  <a:rPr lang="en-US" sz="2000" dirty="0" smtClean="0">
                    <a:solidFill>
                      <a:srgbClr val="0070C0"/>
                    </a:solidFill>
                  </a:rPr>
                  <a:t>n</a:t>
                </a:r>
                <a:r>
                  <a:rPr lang="en-US" sz="2000" dirty="0" smtClean="0"/>
                  <a:t>.</a:t>
                </a:r>
              </a:p>
              <a:p>
                <a:pPr>
                  <a:buFont typeface="Courier New" pitchFamily="49" charset="0"/>
                  <a:buChar char="o"/>
                </a:pPr>
                <a:endParaRPr lang="en-US" sz="2000" dirty="0"/>
              </a:p>
              <a:p>
                <a:pPr marL="0" indent="0">
                  <a:buNone/>
                </a:pPr>
                <a:r>
                  <a:rPr lang="en-US" sz="2000" b="1" dirty="0" smtClean="0"/>
                  <a:t>Notations for random variables : </a:t>
                </a:r>
              </a:p>
              <a:p>
                <a:r>
                  <a:rPr lang="en-US" sz="2000" b="1" i="1" dirty="0" smtClean="0">
                    <a:solidFill>
                      <a:srgbClr val="0070C0"/>
                    </a:solidFill>
                    <a:sym typeface="Wingdings" pitchFamily="2" charset="2"/>
                  </a:rPr>
                  <a:t>X</a:t>
                </a:r>
                <a:r>
                  <a:rPr lang="en-US" sz="2000" dirty="0" smtClean="0">
                    <a:sym typeface="Wingdings" pitchFamily="2" charset="2"/>
                  </a:rPr>
                  <a:t>,</a:t>
                </a:r>
                <a:r>
                  <a:rPr lang="en-US" sz="2000" b="1" i="1" dirty="0">
                    <a:solidFill>
                      <a:srgbClr val="0070C0"/>
                    </a:solidFill>
                    <a:sym typeface="Wingdings" pitchFamily="2" charset="2"/>
                  </a:rPr>
                  <a:t> </a:t>
                </a:r>
                <a:r>
                  <a:rPr lang="en-US" sz="2000" b="1" i="1" dirty="0" smtClean="0">
                    <a:solidFill>
                      <a:srgbClr val="0070C0"/>
                    </a:solidFill>
                    <a:sym typeface="Wingdings" pitchFamily="2" charset="2"/>
                  </a:rPr>
                  <a:t>Y</a:t>
                </a:r>
                <a:r>
                  <a:rPr lang="en-US" sz="2000" dirty="0" smtClean="0">
                    <a:sym typeface="Wingdings" pitchFamily="2" charset="2"/>
                  </a:rPr>
                  <a:t>,</a:t>
                </a:r>
                <a:r>
                  <a:rPr lang="en-US" sz="2000" b="1" i="1" dirty="0" smtClean="0">
                    <a:solidFill>
                      <a:srgbClr val="0070C0"/>
                    </a:solidFill>
                    <a:sym typeface="Wingdings" pitchFamily="2" charset="2"/>
                  </a:rPr>
                  <a:t> U</a:t>
                </a:r>
                <a:r>
                  <a:rPr lang="en-US" sz="2000" dirty="0" smtClean="0">
                    <a:sym typeface="Wingdings" pitchFamily="2" charset="2"/>
                  </a:rPr>
                  <a:t>, …(capital letters)</a:t>
                </a:r>
              </a:p>
              <a:p>
                <a:r>
                  <a:rPr lang="en-US" sz="2000" b="1" i="1" dirty="0" smtClean="0">
                    <a:solidFill>
                      <a:srgbClr val="0070C0"/>
                    </a:solidFill>
                    <a:sym typeface="Wingdings" pitchFamily="2" charset="2"/>
                  </a:rPr>
                  <a:t>X</a:t>
                </a:r>
                <a:r>
                  <a:rPr lang="en-US" sz="2000" dirty="0" smtClean="0">
                    <a:sym typeface="Wingdings" pitchFamily="2" charset="2"/>
                  </a:rPr>
                  <a:t>(</a:t>
                </a:r>
                <a14:m>
                  <m:oMath xmlns:m="http://schemas.openxmlformats.org/officeDocument/2006/math">
                    <m:r>
                      <m:rPr>
                        <m:nor/>
                      </m:rPr>
                      <a:rPr lang="el-GR" sz="2000" b="1" dirty="0">
                        <a:solidFill>
                          <a:srgbClr val="0070C0"/>
                        </a:solidFill>
                      </a:rPr>
                      <m:t>ω</m:t>
                    </m:r>
                  </m:oMath>
                </a14:m>
                <a:r>
                  <a:rPr lang="en-US" sz="2000" dirty="0" smtClean="0">
                    <a:sym typeface="Wingdings" pitchFamily="2" charset="2"/>
                  </a:rPr>
                  <a:t>) denotes the value of </a:t>
                </a:r>
                <a:r>
                  <a:rPr lang="en-US" sz="2000" b="1" i="1" dirty="0" smtClean="0">
                    <a:solidFill>
                      <a:srgbClr val="0070C0"/>
                    </a:solidFill>
                    <a:sym typeface="Wingdings" pitchFamily="2" charset="2"/>
                  </a:rPr>
                  <a:t>X </a:t>
                </a:r>
                <a:r>
                  <a:rPr lang="en-US" sz="2000" dirty="0" smtClean="0">
                    <a:sym typeface="Wingdings" pitchFamily="2" charset="2"/>
                  </a:rPr>
                  <a:t>on elementary event </a:t>
                </a:r>
                <a14:m>
                  <m:oMath xmlns:m="http://schemas.openxmlformats.org/officeDocument/2006/math">
                    <m:r>
                      <m:rPr>
                        <m:nor/>
                      </m:rPr>
                      <a:rPr lang="el-GR" sz="2000" b="1" dirty="0">
                        <a:solidFill>
                          <a:srgbClr val="0070C0"/>
                        </a:solidFill>
                      </a:rPr>
                      <m:t>ω</m:t>
                    </m:r>
                  </m:oMath>
                </a14:m>
                <a:r>
                  <a:rPr lang="en-US" sz="2000" b="1" i="1" dirty="0" smtClean="0"/>
                  <a:t>.</a:t>
                </a:r>
              </a:p>
              <a:p>
                <a:pPr marL="0" indent="0">
                  <a:buNone/>
                </a:pPr>
                <a:endParaRPr lang="en-US" sz="2000" dirty="0" smtClean="0"/>
              </a:p>
              <a:p>
                <a:pPr marL="0" indent="0">
                  <a:buNone/>
                </a:pPr>
                <a:endParaRPr lang="en-US" sz="2000"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2"/>
                <a:stretch>
                  <a:fillRect l="-741" t="-674" r="-1037" b="-134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30</a:t>
            </a:fld>
            <a:endParaRPr lang="en-US"/>
          </a:p>
        </p:txBody>
      </p:sp>
    </p:spTree>
    <p:extLst>
      <p:ext uri="{BB962C8B-B14F-4D97-AF65-F5344CB8AC3E}">
        <p14:creationId xmlns:p14="http://schemas.microsoft.com/office/powerpoint/2010/main" val="163643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C00000"/>
                </a:solidFill>
              </a:rPr>
              <a:t>Many</a:t>
            </a:r>
            <a:r>
              <a:rPr lang="en-US" sz="3200" b="1" dirty="0" smtClean="0"/>
              <a:t> Random Variables </a:t>
            </a:r>
            <a:br>
              <a:rPr lang="en-US" sz="3200" b="1" dirty="0" smtClean="0"/>
            </a:br>
            <a:r>
              <a:rPr lang="en-US" sz="3200" b="1" dirty="0" smtClean="0"/>
              <a:t>for the </a:t>
            </a:r>
            <a:r>
              <a:rPr lang="en-US" sz="3200" b="1" u="sng" dirty="0" smtClean="0"/>
              <a:t>same</a:t>
            </a:r>
            <a:r>
              <a:rPr lang="en-US" sz="3200" b="1" dirty="0" smtClean="0"/>
              <a:t> Probability space</a:t>
            </a:r>
            <a:endParaRPr lang="en-US" sz="3200" b="1" dirty="0"/>
          </a:p>
        </p:txBody>
      </p:sp>
      <p:sp>
        <p:nvSpPr>
          <p:cNvPr id="3" name="Content Placeholder 2"/>
          <p:cNvSpPr>
            <a:spLocks noGrp="1"/>
          </p:cNvSpPr>
          <p:nvPr>
            <p:ph idx="1"/>
          </p:nvPr>
        </p:nvSpPr>
        <p:spPr/>
        <p:txBody>
          <a:bodyPr/>
          <a:lstStyle/>
          <a:p>
            <a:pPr marL="0" indent="0">
              <a:buNone/>
            </a:pPr>
            <a:r>
              <a:rPr lang="en-US" sz="2000" b="1" dirty="0" smtClean="0">
                <a:solidFill>
                  <a:srgbClr val="002060"/>
                </a:solidFill>
              </a:rPr>
              <a:t>Random Experiment: </a:t>
            </a:r>
            <a:r>
              <a:rPr lang="en-US" sz="2000" dirty="0" smtClean="0"/>
              <a:t>Throwing a dice two times</a:t>
            </a:r>
          </a:p>
          <a:p>
            <a:r>
              <a:rPr lang="en-US" sz="2000" b="1" dirty="0" smtClean="0">
                <a:solidFill>
                  <a:srgbClr val="002060"/>
                </a:solidFill>
              </a:rPr>
              <a:t>X : </a:t>
            </a:r>
            <a:r>
              <a:rPr lang="en-US" sz="2000" dirty="0" smtClean="0"/>
              <a:t>the largest number seen</a:t>
            </a:r>
          </a:p>
          <a:p>
            <a:r>
              <a:rPr lang="en-US" sz="2000" b="1" dirty="0" smtClean="0">
                <a:solidFill>
                  <a:srgbClr val="002060"/>
                </a:solidFill>
              </a:rPr>
              <a:t>Y : </a:t>
            </a:r>
            <a:r>
              <a:rPr lang="en-US" sz="2000" dirty="0" smtClean="0"/>
              <a:t>sum of the two numbers seen</a:t>
            </a:r>
            <a:endParaRPr lang="en-US" sz="2000" b="1" dirty="0">
              <a:solidFill>
                <a:srgbClr val="002060"/>
              </a:solidFill>
            </a:endParaRPr>
          </a:p>
        </p:txBody>
      </p:sp>
      <p:sp>
        <p:nvSpPr>
          <p:cNvPr id="4" name="Slide Number Placeholder 3"/>
          <p:cNvSpPr>
            <a:spLocks noGrp="1"/>
          </p:cNvSpPr>
          <p:nvPr>
            <p:ph type="sldNum" sz="quarter" idx="12"/>
          </p:nvPr>
        </p:nvSpPr>
        <p:spPr/>
        <p:txBody>
          <a:bodyPr/>
          <a:lstStyle/>
          <a:p>
            <a:pPr>
              <a:defRPr/>
            </a:pPr>
            <a:fld id="{147D3F34-CCFE-4664-990B-25D48250FF76}" type="slidenum">
              <a:rPr lang="en-US" smtClean="0"/>
              <a:pPr>
                <a:defRPr/>
              </a:pPr>
              <a:t>31</a:t>
            </a:fld>
            <a:endParaRPr lang="en-US"/>
          </a:p>
        </p:txBody>
      </p:sp>
      <mc:AlternateContent xmlns:mc="http://schemas.openxmlformats.org/markup-compatibility/2006" xmlns:a14="http://schemas.microsoft.com/office/drawing/2010/main">
        <mc:Choice Requires="a14">
          <p:sp>
            <p:nvSpPr>
              <p:cNvPr id="6" name="Line Callout 1 5"/>
              <p:cNvSpPr/>
              <p:nvPr/>
            </p:nvSpPr>
            <p:spPr>
              <a:xfrm>
                <a:off x="1065213" y="5181600"/>
                <a:ext cx="1982787" cy="612648"/>
              </a:xfrm>
              <a:prstGeom prst="borderCallout1">
                <a:avLst>
                  <a:gd name="adj1" fmla="val -4912"/>
                  <a:gd name="adj2" fmla="val 48984"/>
                  <a:gd name="adj3" fmla="val -164166"/>
                  <a:gd name="adj4" fmla="val 11302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X</a:t>
                </a:r>
                <a:r>
                  <a:rPr lang="en-US" dirty="0" smtClean="0">
                    <a:solidFill>
                      <a:srgbClr val="002060"/>
                    </a:solidFill>
                  </a:rPr>
                  <a:t>(</a:t>
                </a:r>
                <a14:m>
                  <m:oMath xmlns:m="http://schemas.openxmlformats.org/officeDocument/2006/math">
                    <m:r>
                      <m:rPr>
                        <m:nor/>
                      </m:rPr>
                      <a:rPr lang="el-GR" b="1" dirty="0">
                        <a:solidFill>
                          <a:srgbClr val="0070C0"/>
                        </a:solidFill>
                      </a:rPr>
                      <m:t>ω</m:t>
                    </m:r>
                  </m:oMath>
                </a14:m>
                <a:r>
                  <a:rPr lang="en-US" dirty="0" smtClean="0">
                    <a:solidFill>
                      <a:schemeClr val="tx1"/>
                    </a:solidFill>
                  </a:rPr>
                  <a:t>) = 6</a:t>
                </a:r>
                <a:endParaRPr lang="en-US" dirty="0">
                  <a:solidFill>
                    <a:schemeClr val="tx1"/>
                  </a:solidFill>
                </a:endParaRPr>
              </a:p>
            </p:txBody>
          </p:sp>
        </mc:Choice>
        <mc:Fallback xmlns="">
          <p:sp>
            <p:nvSpPr>
              <p:cNvPr id="6" name="Line Callout 1 5"/>
              <p:cNvSpPr>
                <a:spLocks noRot="1" noChangeAspect="1" noMove="1" noResize="1" noEditPoints="1" noAdjustHandles="1" noChangeArrowheads="1" noChangeShapeType="1" noTextEdit="1"/>
              </p:cNvSpPr>
              <p:nvPr/>
            </p:nvSpPr>
            <p:spPr>
              <a:xfrm>
                <a:off x="1065213" y="5181600"/>
                <a:ext cx="1982787" cy="612648"/>
              </a:xfrm>
              <a:prstGeom prst="borderCallout1">
                <a:avLst>
                  <a:gd name="adj1" fmla="val -4912"/>
                  <a:gd name="adj2" fmla="val 48984"/>
                  <a:gd name="adj3" fmla="val -164166"/>
                  <a:gd name="adj4" fmla="val 113023"/>
                </a:avLst>
              </a:prstGeom>
              <a:blipFill rotWithShape="1">
                <a:blip r:embed="rId2"/>
                <a:stretch>
                  <a:fillRect/>
                </a:stretch>
              </a:blipFill>
            </p:spPr>
            <p:txBody>
              <a:bodyPr/>
              <a:lstStyle/>
              <a:p>
                <a:r>
                  <a:rPr lang="en-US">
                    <a:noFill/>
                  </a:rPr>
                  <a:t> </a:t>
                </a:r>
              </a:p>
            </p:txBody>
          </p:sp>
        </mc:Fallback>
      </mc:AlternateContent>
      <p:grpSp>
        <p:nvGrpSpPr>
          <p:cNvPr id="7" name="Group 6"/>
          <p:cNvGrpSpPr/>
          <p:nvPr/>
        </p:nvGrpSpPr>
        <p:grpSpPr>
          <a:xfrm>
            <a:off x="3213100" y="2743200"/>
            <a:ext cx="2425700" cy="2731532"/>
            <a:chOff x="3213100" y="2743200"/>
            <a:chExt cx="2425700" cy="2731532"/>
          </a:xfrm>
        </p:grpSpPr>
        <p:pic>
          <p:nvPicPr>
            <p:cNvPr id="2050" name="Picture 2" descr="C:\Users\Surender Baswana\Desktop\dic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3100" y="2743200"/>
              <a:ext cx="2425700" cy="24257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4191000" y="5105400"/>
                  <a:ext cx="4026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l-GR" b="1" dirty="0">
                            <a:solidFill>
                              <a:srgbClr val="0070C0"/>
                            </a:solidFill>
                          </a:rPr>
                          <m:t>ω</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191000" y="5105400"/>
                  <a:ext cx="402674" cy="369332"/>
                </a:xfrm>
                <a:prstGeom prst="rect">
                  <a:avLst/>
                </a:prstGeom>
                <a:blipFill rotWithShape="1">
                  <a:blip r:embed="rId4"/>
                  <a:stretch>
                    <a:fillRect t="-8333" r="-19697" b="-2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Line Callout 1 7"/>
              <p:cNvSpPr/>
              <p:nvPr/>
            </p:nvSpPr>
            <p:spPr>
              <a:xfrm>
                <a:off x="6018213" y="5181600"/>
                <a:ext cx="1982787" cy="612648"/>
              </a:xfrm>
              <a:prstGeom prst="borderCallout1">
                <a:avLst>
                  <a:gd name="adj1" fmla="val -4912"/>
                  <a:gd name="adj2" fmla="val 48984"/>
                  <a:gd name="adj3" fmla="val -186008"/>
                  <a:gd name="adj4" fmla="val -2307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Y</a:t>
                </a:r>
                <a:r>
                  <a:rPr lang="en-US" dirty="0" smtClean="0">
                    <a:solidFill>
                      <a:srgbClr val="002060"/>
                    </a:solidFill>
                  </a:rPr>
                  <a:t>(</a:t>
                </a:r>
                <a14:m>
                  <m:oMath xmlns:m="http://schemas.openxmlformats.org/officeDocument/2006/math">
                    <m:r>
                      <m:rPr>
                        <m:nor/>
                      </m:rPr>
                      <a:rPr lang="el-GR" b="1" dirty="0">
                        <a:solidFill>
                          <a:srgbClr val="0070C0"/>
                        </a:solidFill>
                      </a:rPr>
                      <m:t>ω</m:t>
                    </m:r>
                  </m:oMath>
                </a14:m>
                <a:r>
                  <a:rPr lang="en-US" dirty="0" smtClean="0">
                    <a:solidFill>
                      <a:schemeClr val="tx1"/>
                    </a:solidFill>
                  </a:rPr>
                  <a:t>) = 9</a:t>
                </a:r>
                <a:endParaRPr lang="en-US" dirty="0">
                  <a:solidFill>
                    <a:schemeClr val="tx1"/>
                  </a:solidFill>
                </a:endParaRPr>
              </a:p>
            </p:txBody>
          </p:sp>
        </mc:Choice>
        <mc:Fallback xmlns="">
          <p:sp>
            <p:nvSpPr>
              <p:cNvPr id="8" name="Line Callout 1 7"/>
              <p:cNvSpPr>
                <a:spLocks noRot="1" noChangeAspect="1" noMove="1" noResize="1" noEditPoints="1" noAdjustHandles="1" noChangeArrowheads="1" noChangeShapeType="1" noTextEdit="1"/>
              </p:cNvSpPr>
              <p:nvPr/>
            </p:nvSpPr>
            <p:spPr>
              <a:xfrm>
                <a:off x="6018213" y="5181600"/>
                <a:ext cx="1982787" cy="612648"/>
              </a:xfrm>
              <a:prstGeom prst="borderCallout1">
                <a:avLst>
                  <a:gd name="adj1" fmla="val -4912"/>
                  <a:gd name="adj2" fmla="val 48984"/>
                  <a:gd name="adj3" fmla="val -186008"/>
                  <a:gd name="adj4" fmla="val -23078"/>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936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lstStyle/>
          <a:p>
            <a:r>
              <a:rPr lang="en-US" sz="3200" b="1" dirty="0"/>
              <a:t>Expected Value of a random variable</a:t>
            </a:r>
            <a:br>
              <a:rPr lang="en-US" sz="3200" b="1" dirty="0"/>
            </a:br>
            <a:r>
              <a:rPr lang="en-US" sz="3200" b="1" dirty="0"/>
              <a:t>(</a:t>
            </a:r>
            <a:r>
              <a:rPr lang="en-US" sz="3200" b="1" dirty="0">
                <a:solidFill>
                  <a:srgbClr val="002060"/>
                </a:solidFill>
              </a:rPr>
              <a:t>average </a:t>
            </a:r>
            <a:r>
              <a:rPr lang="en-US" sz="3200" b="1" dirty="0" smtClean="0">
                <a:solidFill>
                  <a:srgbClr val="002060"/>
                </a:solidFill>
              </a:rPr>
              <a:t>value</a:t>
            </a:r>
            <a:r>
              <a:rPr lang="en-US" sz="3200" b="1" dirty="0" smtClean="0"/>
              <a:t>)</a:t>
            </a:r>
            <a:endParaRPr lang="en-US" sz="3200" b="1"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7200" y="1371600"/>
                <a:ext cx="8229600" cy="5029200"/>
              </a:xfrm>
            </p:spPr>
            <p:txBody>
              <a:bodyPr/>
              <a:lstStyle/>
              <a:p>
                <a:pPr marL="0" indent="0">
                  <a:buNone/>
                </a:pPr>
                <a:r>
                  <a:rPr lang="en-US" sz="2000" b="1" dirty="0">
                    <a:solidFill>
                      <a:srgbClr val="C00000"/>
                    </a:solidFill>
                  </a:rPr>
                  <a:t>Definition:</a:t>
                </a:r>
                <a:r>
                  <a:rPr lang="en-US" sz="2000" dirty="0"/>
                  <a:t> Expected  value of a random variable </a:t>
                </a:r>
                <a:r>
                  <a:rPr lang="en-US" sz="2000" b="1" dirty="0">
                    <a:solidFill>
                      <a:srgbClr val="002060"/>
                    </a:solidFill>
                  </a:rPr>
                  <a:t>X </a:t>
                </a:r>
                <a:r>
                  <a:rPr lang="en-US" sz="2000" dirty="0"/>
                  <a:t>defined over a probability space (</a:t>
                </a:r>
                <a:r>
                  <a:rPr lang="el-GR" sz="2000" b="1" dirty="0">
                    <a:solidFill>
                      <a:srgbClr val="0070C0"/>
                    </a:solidFill>
                  </a:rPr>
                  <a:t>Ω</a:t>
                </a:r>
                <a:r>
                  <a:rPr lang="en-US" sz="2000" dirty="0"/>
                  <a:t>,</a:t>
                </a:r>
                <a:r>
                  <a:rPr lang="en-US" sz="2000" b="1" dirty="0"/>
                  <a:t>P</a:t>
                </a:r>
                <a:r>
                  <a:rPr lang="en-US" sz="2000" dirty="0" smtClean="0"/>
                  <a:t>) is</a:t>
                </a:r>
              </a:p>
              <a:p>
                <a:pPr marL="0" indent="0" algn="ctr">
                  <a:buNone/>
                </a:pPr>
                <a:r>
                  <a:rPr lang="en-US" sz="2000" dirty="0" smtClean="0"/>
                  <a:t> </a:t>
                </a:r>
                <a:r>
                  <a:rPr lang="en-US" sz="2000" b="1" dirty="0" smtClean="0"/>
                  <a:t>E</a:t>
                </a:r>
                <a:r>
                  <a:rPr lang="en-US" sz="2000" dirty="0" smtClean="0"/>
                  <a:t>[</a:t>
                </a:r>
                <a:r>
                  <a:rPr lang="en-US" sz="2000" b="1" dirty="0" smtClean="0">
                    <a:solidFill>
                      <a:srgbClr val="002060"/>
                    </a:solidFill>
                  </a:rPr>
                  <a:t>X] =</a:t>
                </a:r>
                <a:r>
                  <a:rPr lang="en-US" sz="2000" dirty="0" smtClean="0"/>
                  <a:t> </a:t>
                </a:r>
                <a14:m>
                  <m:oMath xmlns:m="http://schemas.openxmlformats.org/officeDocument/2006/math">
                    <m:nary>
                      <m:naryPr>
                        <m:chr m:val="∑"/>
                        <m:supHide m:val="on"/>
                        <m:ctrlPr>
                          <a:rPr lang="en-US" sz="2000" i="1">
                            <a:latin typeface="Cambria Math"/>
                          </a:rPr>
                        </m:ctrlPr>
                      </m:naryPr>
                      <m:sub>
                        <m:r>
                          <m:rPr>
                            <m:nor/>
                          </m:rPr>
                          <a:rPr lang="el-GR" sz="2000" b="1" dirty="0">
                            <a:solidFill>
                              <a:srgbClr val="0070C0"/>
                            </a:solidFill>
                          </a:rPr>
                          <m:t>ω</m:t>
                        </m:r>
                        <m:r>
                          <m:rPr>
                            <m:nor/>
                          </m:rPr>
                          <a:rPr lang="el-GR" sz="2000" dirty="0"/>
                          <m:t>ϵ</m:t>
                        </m:r>
                        <m:r>
                          <m:rPr>
                            <m:nor/>
                          </m:rPr>
                          <a:rPr lang="en-US" sz="2000" dirty="0"/>
                          <m:t> </m:t>
                        </m:r>
                        <m:r>
                          <m:rPr>
                            <m:nor/>
                          </m:rPr>
                          <a:rPr lang="el-GR" sz="2000" b="1" dirty="0">
                            <a:solidFill>
                              <a:srgbClr val="0070C0"/>
                            </a:solidFill>
                          </a:rPr>
                          <m:t>Ω</m:t>
                        </m:r>
                      </m:sub>
                      <m:sup/>
                      <m:e>
                        <m:r>
                          <m:rPr>
                            <m:nor/>
                          </m:rPr>
                          <a:rPr lang="en-US" sz="2000" b="1" dirty="0">
                            <a:solidFill>
                              <a:srgbClr val="002060"/>
                            </a:solidFill>
                          </a:rPr>
                          <m:t>X</m:t>
                        </m:r>
                        <m:r>
                          <m:rPr>
                            <m:nor/>
                          </m:rPr>
                          <a:rPr lang="en-US" sz="2000" dirty="0"/>
                          <m:t>(</m:t>
                        </m:r>
                        <m:r>
                          <m:rPr>
                            <m:nor/>
                          </m:rPr>
                          <a:rPr lang="el-GR" sz="2000" b="1" dirty="0">
                            <a:solidFill>
                              <a:srgbClr val="0070C0"/>
                            </a:solidFill>
                          </a:rPr>
                          <m:t>ω</m:t>
                        </m:r>
                        <m:r>
                          <m:rPr>
                            <m:nor/>
                          </m:rPr>
                          <a:rPr lang="en-US" sz="2000" dirty="0"/>
                          <m:t>)</m:t>
                        </m:r>
                        <m:r>
                          <a:rPr lang="en-US" sz="2000" i="1" dirty="0">
                            <a:latin typeface="Cambria Math"/>
                            <a:ea typeface="Cambria Math"/>
                          </a:rPr>
                          <m:t>⨯</m:t>
                        </m:r>
                        <m:r>
                          <m:rPr>
                            <m:nor/>
                          </m:rPr>
                          <a:rPr lang="en-US" sz="2000" b="1" dirty="0"/>
                          <m:t> </m:t>
                        </m:r>
                        <m:r>
                          <m:rPr>
                            <m:nor/>
                          </m:rPr>
                          <a:rPr lang="en-US" sz="2000" b="1" dirty="0"/>
                          <m:t>P</m:t>
                        </m:r>
                        <m:r>
                          <m:rPr>
                            <m:nor/>
                          </m:rPr>
                          <a:rPr lang="en-US" sz="2000" dirty="0"/>
                          <m:t>(</m:t>
                        </m:r>
                        <m:r>
                          <m:rPr>
                            <m:nor/>
                          </m:rPr>
                          <a:rPr lang="el-GR" sz="2000" b="1" dirty="0">
                            <a:solidFill>
                              <a:srgbClr val="0070C0"/>
                            </a:solidFill>
                          </a:rPr>
                          <m:t>ω</m:t>
                        </m:r>
                        <m:r>
                          <m:rPr>
                            <m:nor/>
                          </m:rPr>
                          <a:rPr lang="en-US" sz="2000" dirty="0"/>
                          <m:t>)</m:t>
                        </m:r>
                      </m:e>
                    </m:nary>
                  </m:oMath>
                </a14:m>
                <a:endParaRPr lang="en-US" sz="2000" dirty="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a:p>
                <a:pPr marL="0" indent="0" algn="ctr">
                  <a:buNone/>
                </a:pPr>
                <a:endParaRPr lang="en-US" sz="2000" b="1" dirty="0" smtClean="0"/>
              </a:p>
              <a:p>
                <a:pPr marL="0" indent="0" algn="ctr">
                  <a:buNone/>
                </a:pPr>
                <a:endParaRPr lang="en-US" sz="2000" dirty="0" smtClean="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7200" y="1371600"/>
                <a:ext cx="8229600" cy="5029200"/>
              </a:xfrm>
              <a:blipFill rotWithShape="1">
                <a:blip r:embed="rId2"/>
                <a:stretch>
                  <a:fillRect l="-741" t="-60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32</a:t>
            </a:fld>
            <a:endParaRPr lang="en-US"/>
          </a:p>
        </p:txBody>
      </p:sp>
      <p:grpSp>
        <p:nvGrpSpPr>
          <p:cNvPr id="3" name="Group 2"/>
          <p:cNvGrpSpPr/>
          <p:nvPr/>
        </p:nvGrpSpPr>
        <p:grpSpPr>
          <a:xfrm>
            <a:off x="2971800" y="3048000"/>
            <a:ext cx="3618360" cy="2133600"/>
            <a:chOff x="2971800" y="3657600"/>
            <a:chExt cx="3618360" cy="2133600"/>
          </a:xfrm>
        </p:grpSpPr>
        <p:sp>
          <p:nvSpPr>
            <p:cNvPr id="7" name="Oval 6"/>
            <p:cNvSpPr/>
            <p:nvPr/>
          </p:nvSpPr>
          <p:spPr>
            <a:xfrm>
              <a:off x="2971800" y="3657600"/>
              <a:ext cx="3276600" cy="2133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72050" y="4648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43450" y="48768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24450" y="49530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762375" y="47244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886200" y="51054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143250" y="44958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600450" y="5029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581400" y="39624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752850" y="4267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219450" y="48006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448050" y="44958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86250" y="52578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38650" y="39624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962400" y="5410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62400" y="39624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133850" y="4267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591050" y="44196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95800" y="51054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24400" y="52578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33850" y="48006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438650" y="54864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10200" y="47244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105400" y="54864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953000" y="3886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724400" y="40386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972050" y="44196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276850" y="43434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429250" y="39624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581650" y="5029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734050" y="4648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505450" y="53340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276850" y="51816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886450" y="49530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019800" y="42672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638800" y="41910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105400" y="41148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419600" y="48768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267200" y="44958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419600" y="4191000"/>
              <a:ext cx="571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248400" y="4648200"/>
              <a:ext cx="341760" cy="369332"/>
            </a:xfrm>
            <a:prstGeom prst="rect">
              <a:avLst/>
            </a:prstGeom>
            <a:noFill/>
          </p:spPr>
          <p:txBody>
            <a:bodyPr wrap="none" rtlCol="0">
              <a:spAutoFit/>
            </a:bodyPr>
            <a:lstStyle/>
            <a:p>
              <a:r>
                <a:rPr lang="el-GR" b="1" dirty="0">
                  <a:solidFill>
                    <a:srgbClr val="0070C0"/>
                  </a:solidFill>
                </a:rPr>
                <a:t>Ω</a:t>
              </a:r>
              <a:endParaRPr lang="en-US" dirty="0"/>
            </a:p>
          </p:txBody>
        </p:sp>
      </p:grpSp>
      <p:grpSp>
        <p:nvGrpSpPr>
          <p:cNvPr id="47" name="Group 46"/>
          <p:cNvGrpSpPr/>
          <p:nvPr/>
        </p:nvGrpSpPr>
        <p:grpSpPr>
          <a:xfrm>
            <a:off x="3086100" y="3048000"/>
            <a:ext cx="3162300" cy="2133600"/>
            <a:chOff x="3124200" y="2362200"/>
            <a:chExt cx="3162300" cy="2133600"/>
          </a:xfrm>
        </p:grpSpPr>
        <p:cxnSp>
          <p:nvCxnSpPr>
            <p:cNvPr id="48" name="Straight Connector 47"/>
            <p:cNvCxnSpPr/>
            <p:nvPr/>
          </p:nvCxnSpPr>
          <p:spPr>
            <a:xfrm>
              <a:off x="4419600" y="2362200"/>
              <a:ext cx="45720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124200" y="3048000"/>
              <a:ext cx="17526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962400" y="3137210"/>
              <a:ext cx="457200" cy="13585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486400" y="2667000"/>
              <a:ext cx="247650" cy="838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95850" y="3276600"/>
              <a:ext cx="561975" cy="1066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048250" y="3352800"/>
              <a:ext cx="123825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Line Callout 1 53"/>
          <p:cNvSpPr/>
          <p:nvPr/>
        </p:nvSpPr>
        <p:spPr>
          <a:xfrm>
            <a:off x="1065213" y="4648200"/>
            <a:ext cx="687387" cy="612648"/>
          </a:xfrm>
          <a:prstGeom prst="borderCallout1">
            <a:avLst>
              <a:gd name="adj1" fmla="val 46053"/>
              <a:gd name="adj2" fmla="val 99274"/>
              <a:gd name="adj3" fmla="val -33114"/>
              <a:gd name="adj4" fmla="val 34500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X</a:t>
            </a:r>
            <a:r>
              <a:rPr lang="en-US" dirty="0" smtClean="0">
                <a:solidFill>
                  <a:schemeClr val="tx1"/>
                </a:solidFill>
              </a:rPr>
              <a:t>= a</a:t>
            </a:r>
            <a:endParaRPr lang="en-US" dirty="0">
              <a:solidFill>
                <a:schemeClr val="tx1"/>
              </a:solidFill>
            </a:endParaRPr>
          </a:p>
        </p:txBody>
      </p:sp>
      <p:sp>
        <p:nvSpPr>
          <p:cNvPr id="55" name="Line Callout 1 54"/>
          <p:cNvSpPr/>
          <p:nvPr/>
        </p:nvSpPr>
        <p:spPr>
          <a:xfrm>
            <a:off x="6551613" y="4572000"/>
            <a:ext cx="687387" cy="612648"/>
          </a:xfrm>
          <a:prstGeom prst="borderCallout1">
            <a:avLst>
              <a:gd name="adj1" fmla="val 46053"/>
              <a:gd name="adj2" fmla="val -6173"/>
              <a:gd name="adj3" fmla="val -14912"/>
              <a:gd name="adj4" fmla="val -27631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X</a:t>
            </a:r>
            <a:r>
              <a:rPr lang="en-US" dirty="0" smtClean="0">
                <a:solidFill>
                  <a:schemeClr val="tx1"/>
                </a:solidFill>
              </a:rPr>
              <a:t>= b</a:t>
            </a:r>
            <a:endParaRPr lang="en-US" dirty="0">
              <a:solidFill>
                <a:schemeClr val="tx1"/>
              </a:solidFill>
            </a:endParaRPr>
          </a:p>
        </p:txBody>
      </p:sp>
      <p:sp>
        <p:nvSpPr>
          <p:cNvPr id="56" name="Line Callout 1 55"/>
          <p:cNvSpPr/>
          <p:nvPr/>
        </p:nvSpPr>
        <p:spPr>
          <a:xfrm>
            <a:off x="7694613" y="3352800"/>
            <a:ext cx="687387" cy="612648"/>
          </a:xfrm>
          <a:prstGeom prst="borderCallout1">
            <a:avLst>
              <a:gd name="adj1" fmla="val 46053"/>
              <a:gd name="adj2" fmla="val -6173"/>
              <a:gd name="adj3" fmla="val 147083"/>
              <a:gd name="adj4" fmla="val -24874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X</a:t>
            </a:r>
            <a:r>
              <a:rPr lang="en-US" dirty="0" smtClean="0">
                <a:solidFill>
                  <a:schemeClr val="tx1"/>
                </a:solidFill>
              </a:rPr>
              <a:t>= c</a:t>
            </a:r>
            <a:endParaRPr lang="en-US" dirty="0">
              <a:solidFill>
                <a:schemeClr val="tx1"/>
              </a:solidFill>
            </a:endParaRPr>
          </a:p>
        </p:txBody>
      </p:sp>
      <mc:AlternateContent xmlns:mc="http://schemas.openxmlformats.org/markup-compatibility/2006" xmlns:a14="http://schemas.microsoft.com/office/drawing/2010/main">
        <mc:Choice Requires="a14">
          <p:sp>
            <p:nvSpPr>
              <p:cNvPr id="57" name="Rounded Rectangle 56"/>
              <p:cNvSpPr/>
              <p:nvPr/>
            </p:nvSpPr>
            <p:spPr>
              <a:xfrm>
                <a:off x="3124200" y="5715000"/>
                <a:ext cx="2895600" cy="609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t>
                </a:r>
                <a:r>
                  <a:rPr lang="en-US" dirty="0">
                    <a:solidFill>
                      <a:schemeClr val="tx1"/>
                    </a:solidFill>
                  </a:rPr>
                  <a:t>[</a:t>
                </a:r>
                <a:r>
                  <a:rPr lang="en-US" b="1" dirty="0">
                    <a:solidFill>
                      <a:srgbClr val="002060"/>
                    </a:solidFill>
                  </a:rPr>
                  <a:t>X] =</a:t>
                </a:r>
                <a:r>
                  <a:rPr lang="en-US" dirty="0"/>
                  <a:t> </a:t>
                </a:r>
                <a14:m>
                  <m:oMath xmlns:m="http://schemas.openxmlformats.org/officeDocument/2006/math">
                    <m:nary>
                      <m:naryPr>
                        <m:chr m:val="∑"/>
                        <m:supHide m:val="on"/>
                        <m:ctrlPr>
                          <a:rPr lang="en-US" i="1" smtClean="0">
                            <a:solidFill>
                              <a:schemeClr val="tx1"/>
                            </a:solidFill>
                            <a:latin typeface="Cambria Math"/>
                          </a:rPr>
                        </m:ctrlPr>
                      </m:naryPr>
                      <m:sub>
                        <m:r>
                          <m:rPr>
                            <m:nor/>
                          </m:rPr>
                          <a:rPr lang="en-US" b="1" dirty="0" smtClean="0">
                            <a:solidFill>
                              <a:srgbClr val="0070C0"/>
                            </a:solidFill>
                          </a:rPr>
                          <m:t>a</m:t>
                        </m:r>
                        <m:r>
                          <m:rPr>
                            <m:nor/>
                          </m:rPr>
                          <a:rPr lang="el-GR" dirty="0">
                            <a:solidFill>
                              <a:schemeClr val="tx1"/>
                            </a:solidFill>
                          </a:rPr>
                          <m:t>ϵ</m:t>
                        </m:r>
                        <m:r>
                          <m:rPr>
                            <m:nor/>
                          </m:rPr>
                          <a:rPr lang="en-US" dirty="0">
                            <a:solidFill>
                              <a:schemeClr val="tx1"/>
                            </a:solidFill>
                          </a:rPr>
                          <m:t> </m:t>
                        </m:r>
                        <m:r>
                          <m:rPr>
                            <m:nor/>
                          </m:rPr>
                          <a:rPr lang="en-US" b="1" dirty="0" smtClean="0">
                            <a:solidFill>
                              <a:srgbClr val="002060"/>
                            </a:solidFill>
                          </a:rPr>
                          <m:t>X</m:t>
                        </m:r>
                      </m:sub>
                      <m:sup/>
                      <m:e>
                        <m:r>
                          <m:rPr>
                            <m:nor/>
                          </m:rPr>
                          <a:rPr lang="en-US" b="1" dirty="0">
                            <a:solidFill>
                              <a:schemeClr val="tx1"/>
                            </a:solidFill>
                            <a:latin typeface="Cambria Math"/>
                          </a:rPr>
                          <m:t>  </m:t>
                        </m:r>
                        <m:r>
                          <m:rPr>
                            <m:nor/>
                          </m:rPr>
                          <a:rPr lang="en-US" b="1" dirty="0" smtClean="0">
                            <a:solidFill>
                              <a:srgbClr val="0070C0"/>
                            </a:solidFill>
                          </a:rPr>
                          <m:t>a</m:t>
                        </m:r>
                        <m:r>
                          <a:rPr lang="en-US" i="1" dirty="0">
                            <a:solidFill>
                              <a:schemeClr val="tx1"/>
                            </a:solidFill>
                            <a:latin typeface="Cambria Math"/>
                            <a:ea typeface="Cambria Math"/>
                          </a:rPr>
                          <m:t>⨯</m:t>
                        </m:r>
                        <m:r>
                          <m:rPr>
                            <m:nor/>
                          </m:rPr>
                          <a:rPr lang="en-US" b="1" dirty="0">
                            <a:solidFill>
                              <a:schemeClr val="tx1"/>
                            </a:solidFill>
                          </a:rPr>
                          <m:t> </m:t>
                        </m:r>
                        <m:r>
                          <m:rPr>
                            <m:nor/>
                          </m:rPr>
                          <a:rPr lang="en-US" b="1" dirty="0">
                            <a:solidFill>
                              <a:schemeClr val="tx1"/>
                            </a:solidFill>
                          </a:rPr>
                          <m:t>P</m:t>
                        </m:r>
                        <m:r>
                          <m:rPr>
                            <m:nor/>
                          </m:rPr>
                          <a:rPr lang="en-US" dirty="0">
                            <a:solidFill>
                              <a:schemeClr val="tx1"/>
                            </a:solidFill>
                          </a:rPr>
                          <m:t>(</m:t>
                        </m:r>
                        <m:r>
                          <m:rPr>
                            <m:nor/>
                          </m:rPr>
                          <a:rPr lang="en-US" b="1" dirty="0" smtClean="0">
                            <a:solidFill>
                              <a:srgbClr val="002060"/>
                            </a:solidFill>
                          </a:rPr>
                          <m:t>X</m:t>
                        </m:r>
                        <m:r>
                          <m:rPr>
                            <m:nor/>
                          </m:rPr>
                          <a:rPr lang="en-US" b="1" dirty="0">
                            <a:solidFill>
                              <a:schemeClr val="tx1"/>
                            </a:solidFill>
                          </a:rPr>
                          <m:t> = </m:t>
                        </m:r>
                        <m:r>
                          <m:rPr>
                            <m:nor/>
                          </m:rPr>
                          <a:rPr lang="en-US" b="1" dirty="0" smtClean="0">
                            <a:solidFill>
                              <a:srgbClr val="0070C0"/>
                            </a:solidFill>
                          </a:rPr>
                          <m:t>a</m:t>
                        </m:r>
                        <m:r>
                          <m:rPr>
                            <m:nor/>
                          </m:rPr>
                          <a:rPr lang="en-US" dirty="0">
                            <a:solidFill>
                              <a:schemeClr val="tx1"/>
                            </a:solidFill>
                          </a:rPr>
                          <m:t>)</m:t>
                        </m:r>
                      </m:e>
                    </m:nary>
                  </m:oMath>
                </a14:m>
                <a:endParaRPr lang="en-US" dirty="0"/>
              </a:p>
            </p:txBody>
          </p:sp>
        </mc:Choice>
        <mc:Fallback xmlns="">
          <p:sp>
            <p:nvSpPr>
              <p:cNvPr id="57" name="Rounded Rectangle 56"/>
              <p:cNvSpPr>
                <a:spLocks noRot="1" noChangeAspect="1" noMove="1" noResize="1" noEditPoints="1" noAdjustHandles="1" noChangeArrowheads="1" noChangeShapeType="1" noTextEdit="1"/>
              </p:cNvSpPr>
              <p:nvPr/>
            </p:nvSpPr>
            <p:spPr>
              <a:xfrm>
                <a:off x="3124200" y="5715000"/>
                <a:ext cx="2895600" cy="609600"/>
              </a:xfrm>
              <a:prstGeom prst="roundRect">
                <a:avLst/>
              </a:prstGeom>
              <a:blipFill rotWithShape="1">
                <a:blip r:embed="rId3"/>
                <a:stretch>
                  <a:fillRect t="-50000" b="-86538"/>
                </a:stretch>
              </a:blipFill>
            </p:spPr>
            <p:txBody>
              <a:bodyPr/>
              <a:lstStyle/>
              <a:p>
                <a:r>
                  <a:rPr lang="en-US">
                    <a:noFill/>
                  </a:rPr>
                  <a:t> </a:t>
                </a:r>
              </a:p>
            </p:txBody>
          </p:sp>
        </mc:Fallback>
      </mc:AlternateContent>
    </p:spTree>
    <p:extLst>
      <p:ext uri="{BB962C8B-B14F-4D97-AF65-F5344CB8AC3E}">
        <p14:creationId xmlns:p14="http://schemas.microsoft.com/office/powerpoint/2010/main" val="156986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up)">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up)">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1000"/>
                                        <p:tgtEl>
                                          <p:spTgt spid="57"/>
                                        </p:tgtEl>
                                      </p:cBhvr>
                                    </p:animEffect>
                                    <p:anim calcmode="lin" valueType="num">
                                      <p:cBhvr>
                                        <p:cTn id="43" dur="1000" fill="hold"/>
                                        <p:tgtEl>
                                          <p:spTgt spid="57"/>
                                        </p:tgtEl>
                                        <p:attrNameLst>
                                          <p:attrName>ppt_x</p:attrName>
                                        </p:attrNameLst>
                                      </p:cBhvr>
                                      <p:tavLst>
                                        <p:tav tm="0">
                                          <p:val>
                                            <p:strVal val="#ppt_x"/>
                                          </p:val>
                                        </p:tav>
                                        <p:tav tm="100000">
                                          <p:val>
                                            <p:strVal val="#ppt_x"/>
                                          </p:val>
                                        </p:tav>
                                      </p:tavLst>
                                    </p:anim>
                                    <p:anim calcmode="lin" valueType="num">
                                      <p:cBhvr>
                                        <p:cTn id="4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4" grpId="0" animBg="1"/>
      <p:bldP spid="55" grpId="0" animBg="1"/>
      <p:bldP spid="56" grpId="0" animBg="1"/>
      <p:bldP spid="5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2060"/>
                </a:solidFill>
              </a:rPr>
              <a:t>Examples</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000" b="1" dirty="0" smtClean="0">
                    <a:solidFill>
                      <a:srgbClr val="C00000"/>
                    </a:solidFill>
                  </a:rPr>
                  <a:t>Random experiment 1</a:t>
                </a:r>
                <a:r>
                  <a:rPr lang="en-US" sz="2000" b="1" dirty="0" smtClean="0"/>
                  <a:t>: </a:t>
                </a:r>
                <a:r>
                  <a:rPr lang="en-US" sz="2000" dirty="0" smtClean="0"/>
                  <a:t>A fair coin is tossed </a:t>
                </a:r>
                <a:r>
                  <a:rPr lang="en-US" sz="2000" dirty="0" smtClean="0">
                    <a:solidFill>
                      <a:srgbClr val="0070C0"/>
                    </a:solidFill>
                  </a:rPr>
                  <a:t>n</a:t>
                </a:r>
                <a:r>
                  <a:rPr lang="en-US" sz="2000" dirty="0" smtClean="0"/>
                  <a:t> times </a:t>
                </a:r>
              </a:p>
              <a:p>
                <a:pPr marL="0" indent="0">
                  <a:buNone/>
                </a:pPr>
                <a:r>
                  <a:rPr lang="en-US" sz="2000" dirty="0"/>
                  <a:t> </a:t>
                </a:r>
                <a:r>
                  <a:rPr lang="en-US" sz="2000" dirty="0" smtClean="0"/>
                  <a:t>     Random Variable </a:t>
                </a:r>
                <a:r>
                  <a:rPr lang="en-US" sz="2000" b="1" dirty="0" smtClean="0">
                    <a:solidFill>
                      <a:srgbClr val="002060"/>
                    </a:solidFill>
                  </a:rPr>
                  <a:t>X</a:t>
                </a:r>
                <a:r>
                  <a:rPr lang="en-US" sz="2000" dirty="0" smtClean="0"/>
                  <a:t>: The number of HEADS</a:t>
                </a:r>
              </a:p>
              <a:p>
                <a:pPr marL="0" indent="0">
                  <a:buNone/>
                </a:pPr>
                <a:r>
                  <a:rPr lang="en-US" sz="2000" b="1" dirty="0" smtClean="0"/>
                  <a:t>                                    E</a:t>
                </a:r>
                <a:r>
                  <a:rPr lang="en-US" sz="2000" dirty="0" smtClean="0"/>
                  <a:t>[</a:t>
                </a:r>
                <a:r>
                  <a:rPr lang="en-US" sz="2000" b="1" dirty="0" smtClean="0">
                    <a:solidFill>
                      <a:srgbClr val="002060"/>
                    </a:solidFill>
                  </a:rPr>
                  <a:t>X] = </a:t>
                </a:r>
                <a14:m>
                  <m:oMath xmlns:m="http://schemas.openxmlformats.org/officeDocument/2006/math">
                    <m:nary>
                      <m:naryPr>
                        <m:chr m:val="∑"/>
                        <m:supHide m:val="on"/>
                        <m:ctrlPr>
                          <a:rPr lang="en-US" sz="2000" i="1">
                            <a:latin typeface="Cambria Math"/>
                          </a:rPr>
                        </m:ctrlPr>
                      </m:naryPr>
                      <m:sub>
                        <m:r>
                          <a:rPr lang="en-US" sz="2000" i="1">
                            <a:solidFill>
                              <a:srgbClr val="0070C0"/>
                            </a:solidFill>
                            <a:latin typeface="Cambria Math"/>
                          </a:rPr>
                          <m:t>𝑖</m:t>
                        </m:r>
                      </m:sub>
                      <m:sup/>
                      <m:e>
                        <m:r>
                          <a:rPr lang="en-US" sz="2000" i="1">
                            <a:solidFill>
                              <a:srgbClr val="0070C0"/>
                            </a:solidFill>
                            <a:latin typeface="Cambria Math"/>
                          </a:rPr>
                          <m:t>𝑖</m:t>
                        </m:r>
                        <m:r>
                          <a:rPr lang="en-US" sz="2000" i="1" dirty="0">
                            <a:latin typeface="Cambria Math"/>
                            <a:ea typeface="Cambria Math"/>
                          </a:rPr>
                          <m:t>⨯</m:t>
                        </m:r>
                        <m:r>
                          <m:rPr>
                            <m:nor/>
                          </m:rPr>
                          <a:rPr lang="en-US" sz="2000" b="1" dirty="0"/>
                          <m:t> </m:t>
                        </m:r>
                        <m:r>
                          <m:rPr>
                            <m:nor/>
                          </m:rPr>
                          <a:rPr lang="en-US" sz="2000" b="1" dirty="0"/>
                          <m:t>P</m:t>
                        </m:r>
                        <m:r>
                          <m:rPr>
                            <m:nor/>
                          </m:rPr>
                          <a:rPr lang="en-US" sz="2000" dirty="0"/>
                          <m:t>(</m:t>
                        </m:r>
                        <m:r>
                          <m:rPr>
                            <m:nor/>
                          </m:rPr>
                          <a:rPr lang="en-US" sz="2000" b="1" dirty="0">
                            <a:solidFill>
                              <a:srgbClr val="002060"/>
                            </a:solidFill>
                          </a:rPr>
                          <m:t>X</m:t>
                        </m:r>
                        <m:r>
                          <m:rPr>
                            <m:nor/>
                          </m:rPr>
                          <a:rPr lang="en-US" sz="2000" b="1" dirty="0"/>
                          <m:t> =</m:t>
                        </m:r>
                        <m:r>
                          <a:rPr lang="en-US" sz="2000" i="1">
                            <a:solidFill>
                              <a:srgbClr val="0070C0"/>
                            </a:solidFill>
                            <a:latin typeface="Cambria Math"/>
                          </a:rPr>
                          <m:t>𝑖</m:t>
                        </m:r>
                        <m:r>
                          <m:rPr>
                            <m:nor/>
                          </m:rPr>
                          <a:rPr lang="en-US" sz="2000" dirty="0"/>
                          <m:t>)</m:t>
                        </m:r>
                      </m:e>
                    </m:nary>
                  </m:oMath>
                </a14:m>
                <a:endParaRPr lang="en-US" sz="2000" dirty="0" smtClean="0"/>
              </a:p>
              <a:p>
                <a:pPr marL="0" indent="0">
                  <a:buNone/>
                </a:pPr>
                <a:r>
                  <a:rPr lang="en-US" sz="2000" dirty="0"/>
                  <a:t> </a:t>
                </a:r>
                <a:r>
                  <a:rPr lang="en-US" sz="2000" dirty="0" smtClean="0"/>
                  <a:t>                                            = </a:t>
                </a:r>
                <a14:m>
                  <m:oMath xmlns:m="http://schemas.openxmlformats.org/officeDocument/2006/math">
                    <m:nary>
                      <m:naryPr>
                        <m:chr m:val="∑"/>
                        <m:supHide m:val="on"/>
                        <m:ctrlPr>
                          <a:rPr lang="en-US" sz="2000" i="1">
                            <a:latin typeface="Cambria Math"/>
                          </a:rPr>
                        </m:ctrlPr>
                      </m:naryPr>
                      <m:sub>
                        <m:r>
                          <a:rPr lang="en-US" sz="2000" i="1">
                            <a:solidFill>
                              <a:srgbClr val="0070C0"/>
                            </a:solidFill>
                            <a:latin typeface="Cambria Math"/>
                          </a:rPr>
                          <m:t>𝑖</m:t>
                        </m:r>
                      </m:sub>
                      <m:sup/>
                      <m:e>
                        <m:r>
                          <a:rPr lang="en-US" sz="2000" b="0" i="1" dirty="0" smtClean="0">
                            <a:solidFill>
                              <a:srgbClr val="0070C0"/>
                            </a:solidFill>
                            <a:latin typeface="Cambria Math"/>
                          </a:rPr>
                          <m:t> </m:t>
                        </m:r>
                        <m:r>
                          <a:rPr lang="en-US" sz="2000" i="1">
                            <a:solidFill>
                              <a:srgbClr val="0070C0"/>
                            </a:solidFill>
                            <a:latin typeface="Cambria Math"/>
                          </a:rPr>
                          <m:t>𝑖</m:t>
                        </m:r>
                        <m:r>
                          <a:rPr lang="en-US" sz="2000" i="1" dirty="0">
                            <a:latin typeface="Cambria Math"/>
                            <a:ea typeface="Cambria Math"/>
                          </a:rPr>
                          <m:t>⨯</m:t>
                        </m:r>
                        <m:d>
                          <m:dPr>
                            <m:ctrlPr>
                              <a:rPr lang="en-US" sz="2000" i="1">
                                <a:solidFill>
                                  <a:srgbClr val="0070C0"/>
                                </a:solidFill>
                                <a:latin typeface="Cambria Math"/>
                              </a:rPr>
                            </m:ctrlPr>
                          </m:dPr>
                          <m:e>
                            <m:m>
                              <m:mPr>
                                <m:mcs>
                                  <m:mc>
                                    <m:mcPr>
                                      <m:count m:val="1"/>
                                      <m:mcJc m:val="center"/>
                                    </m:mcPr>
                                  </m:mc>
                                </m:mcs>
                                <m:ctrlPr>
                                  <a:rPr lang="en-US" sz="2000" i="1">
                                    <a:solidFill>
                                      <a:srgbClr val="0070C0"/>
                                    </a:solidFill>
                                    <a:latin typeface="Cambria Math"/>
                                  </a:rPr>
                                </m:ctrlPr>
                              </m:mPr>
                              <m:mr>
                                <m:e>
                                  <m:r>
                                    <m:rPr>
                                      <m:brk m:alnAt="7"/>
                                    </m:rPr>
                                    <a:rPr lang="en-US" sz="2000" b="0" i="1" smtClean="0">
                                      <a:solidFill>
                                        <a:srgbClr val="0070C0"/>
                                      </a:solidFill>
                                      <a:latin typeface="Cambria Math"/>
                                    </a:rPr>
                                    <m:t>𝑛</m:t>
                                  </m:r>
                                </m:e>
                              </m:mr>
                              <m:mr>
                                <m:e>
                                  <m:r>
                                    <a:rPr lang="en-US" sz="2000" i="1">
                                      <a:solidFill>
                                        <a:srgbClr val="0070C0"/>
                                      </a:solidFill>
                                      <a:latin typeface="Cambria Math"/>
                                    </a:rPr>
                                    <m:t>𝑖</m:t>
                                  </m:r>
                                </m:e>
                              </m:mr>
                            </m:m>
                          </m:e>
                        </m:d>
                      </m:e>
                    </m:nary>
                    <m:sSup>
                      <m:sSupPr>
                        <m:ctrlPr>
                          <a:rPr lang="en-US" sz="2000" i="1">
                            <a:solidFill>
                              <a:srgbClr val="0070C0"/>
                            </a:solidFill>
                            <a:latin typeface="Cambria Math"/>
                          </a:rPr>
                        </m:ctrlPr>
                      </m:sSupPr>
                      <m:e>
                        <m:r>
                          <a:rPr lang="en-US" sz="2000" i="1">
                            <a:solidFill>
                              <a:srgbClr val="0070C0"/>
                            </a:solidFill>
                            <a:latin typeface="Cambria Math"/>
                          </a:rPr>
                          <m:t>    (</m:t>
                        </m:r>
                        <m:f>
                          <m:fPr>
                            <m:type m:val="skw"/>
                            <m:ctrlPr>
                              <a:rPr lang="en-US" sz="2000" i="1">
                                <a:solidFill>
                                  <a:srgbClr val="0070C0"/>
                                </a:solidFill>
                                <a:latin typeface="Cambria Math"/>
                              </a:rPr>
                            </m:ctrlPr>
                          </m:fPr>
                          <m:num>
                            <m:r>
                              <a:rPr lang="en-US" sz="2000" i="1">
                                <a:solidFill>
                                  <a:srgbClr val="0070C0"/>
                                </a:solidFill>
                                <a:latin typeface="Cambria Math"/>
                              </a:rPr>
                              <m:t>1</m:t>
                            </m:r>
                          </m:num>
                          <m:den>
                            <m:r>
                              <a:rPr lang="en-US" sz="2000" b="0" i="1" smtClean="0">
                                <a:solidFill>
                                  <a:srgbClr val="0070C0"/>
                                </a:solidFill>
                                <a:latin typeface="Cambria Math"/>
                              </a:rPr>
                              <m:t>2</m:t>
                            </m:r>
                          </m:den>
                        </m:f>
                        <m:r>
                          <a:rPr lang="en-US" sz="2000" i="1">
                            <a:solidFill>
                              <a:srgbClr val="0070C0"/>
                            </a:solidFill>
                            <a:latin typeface="Cambria Math"/>
                          </a:rPr>
                          <m:t>)</m:t>
                        </m:r>
                      </m:e>
                      <m:sup>
                        <m:r>
                          <a:rPr lang="en-US" sz="2000" b="0" i="1" smtClean="0">
                            <a:solidFill>
                              <a:srgbClr val="0070C0"/>
                            </a:solidFill>
                            <a:latin typeface="Cambria Math"/>
                          </a:rPr>
                          <m:t>𝑖</m:t>
                        </m:r>
                      </m:sup>
                    </m:sSup>
                    <m:sSup>
                      <m:sSupPr>
                        <m:ctrlPr>
                          <a:rPr lang="en-US" sz="2000" i="1">
                            <a:solidFill>
                              <a:srgbClr val="0070C0"/>
                            </a:solidFill>
                            <a:latin typeface="Cambria Math"/>
                          </a:rPr>
                        </m:ctrlPr>
                      </m:sSupPr>
                      <m:e>
                        <m:r>
                          <a:rPr lang="en-US" sz="2000" i="1">
                            <a:solidFill>
                              <a:srgbClr val="0070C0"/>
                            </a:solidFill>
                            <a:latin typeface="Cambria Math"/>
                          </a:rPr>
                          <m:t>   (</m:t>
                        </m:r>
                        <m:f>
                          <m:fPr>
                            <m:type m:val="skw"/>
                            <m:ctrlPr>
                              <a:rPr lang="en-US" sz="2000" i="1">
                                <a:solidFill>
                                  <a:srgbClr val="0070C0"/>
                                </a:solidFill>
                                <a:latin typeface="Cambria Math"/>
                              </a:rPr>
                            </m:ctrlPr>
                          </m:fPr>
                          <m:num>
                            <m:r>
                              <a:rPr lang="en-US" sz="2000" b="0" i="1" smtClean="0">
                                <a:solidFill>
                                  <a:srgbClr val="0070C0"/>
                                </a:solidFill>
                                <a:latin typeface="Cambria Math"/>
                              </a:rPr>
                              <m:t>1</m:t>
                            </m:r>
                          </m:num>
                          <m:den>
                            <m:r>
                              <a:rPr lang="en-US" sz="2000" b="0" i="1" smtClean="0">
                                <a:solidFill>
                                  <a:srgbClr val="0070C0"/>
                                </a:solidFill>
                                <a:latin typeface="Cambria Math"/>
                              </a:rPr>
                              <m:t>2</m:t>
                            </m:r>
                          </m:den>
                        </m:f>
                        <m:r>
                          <a:rPr lang="en-US" sz="2000" i="1">
                            <a:solidFill>
                              <a:srgbClr val="0070C0"/>
                            </a:solidFill>
                            <a:latin typeface="Cambria Math"/>
                          </a:rPr>
                          <m:t>)</m:t>
                        </m:r>
                      </m:e>
                      <m:sup>
                        <m:r>
                          <a:rPr lang="en-US" sz="2000" b="0" i="1" smtClean="0">
                            <a:solidFill>
                              <a:srgbClr val="0070C0"/>
                            </a:solidFill>
                            <a:latin typeface="Cambria Math"/>
                          </a:rPr>
                          <m:t>𝑛</m:t>
                        </m:r>
                        <m:r>
                          <a:rPr lang="en-US" sz="2000" i="1">
                            <a:solidFill>
                              <a:srgbClr val="0070C0"/>
                            </a:solidFill>
                            <a:latin typeface="Cambria Math"/>
                          </a:rPr>
                          <m:t>−</m:t>
                        </m:r>
                        <m:r>
                          <a:rPr lang="en-US" sz="2000" i="1">
                            <a:solidFill>
                              <a:srgbClr val="0070C0"/>
                            </a:solidFill>
                            <a:latin typeface="Cambria Math"/>
                          </a:rPr>
                          <m:t>𝑖</m:t>
                        </m:r>
                      </m:sup>
                    </m:sSup>
                  </m:oMath>
                </a14:m>
                <a:endParaRPr lang="en-US" sz="2000" dirty="0" smtClean="0"/>
              </a:p>
              <a:p>
                <a:pPr marL="0" indent="0">
                  <a:buNone/>
                </a:pPr>
                <a:r>
                  <a:rPr lang="en-US" sz="2000" dirty="0"/>
                  <a:t> </a:t>
                </a:r>
                <a:r>
                  <a:rPr lang="en-US" sz="2000" dirty="0" smtClean="0"/>
                  <a:t>                                            = </a:t>
                </a:r>
                <a14:m>
                  <m:oMath xmlns:m="http://schemas.openxmlformats.org/officeDocument/2006/math">
                    <m:f>
                      <m:fPr>
                        <m:type m:val="skw"/>
                        <m:ctrlPr>
                          <a:rPr lang="en-US" sz="2000" i="1">
                            <a:solidFill>
                              <a:srgbClr val="0070C0"/>
                            </a:solidFill>
                            <a:latin typeface="Cambria Math"/>
                          </a:rPr>
                        </m:ctrlPr>
                      </m:fPr>
                      <m:num>
                        <m:r>
                          <a:rPr lang="en-US" sz="2000" b="0" i="1" smtClean="0">
                            <a:solidFill>
                              <a:srgbClr val="0070C0"/>
                            </a:solidFill>
                            <a:latin typeface="Cambria Math"/>
                          </a:rPr>
                          <m:t>𝑛</m:t>
                        </m:r>
                      </m:num>
                      <m:den>
                        <m:r>
                          <a:rPr lang="en-US" sz="2000" i="1">
                            <a:solidFill>
                              <a:srgbClr val="0070C0"/>
                            </a:solidFill>
                            <a:latin typeface="Cambria Math"/>
                          </a:rPr>
                          <m:t>2</m:t>
                        </m:r>
                      </m:den>
                    </m:f>
                  </m:oMath>
                </a14:m>
                <a:endParaRPr lang="en-US" sz="2000" dirty="0" smtClean="0"/>
              </a:p>
              <a:p>
                <a:pPr marL="0" indent="0">
                  <a:buNone/>
                </a:pPr>
                <a:endParaRPr lang="en-US" sz="2000" b="1" dirty="0" smtClean="0">
                  <a:solidFill>
                    <a:srgbClr val="C00000"/>
                  </a:solidFill>
                </a:endParaRPr>
              </a:p>
              <a:p>
                <a:pPr marL="0" indent="0">
                  <a:buNone/>
                </a:pPr>
                <a:r>
                  <a:rPr lang="en-US" sz="2000" b="1" dirty="0" smtClean="0">
                    <a:solidFill>
                      <a:srgbClr val="C00000"/>
                    </a:solidFill>
                  </a:rPr>
                  <a:t>Random Experiment 2</a:t>
                </a:r>
                <a:r>
                  <a:rPr lang="en-US" sz="2000" b="1" dirty="0" smtClean="0"/>
                  <a:t>:   </a:t>
                </a:r>
                <a14:m>
                  <m:oMath xmlns:m="http://schemas.openxmlformats.org/officeDocument/2006/math">
                    <m:r>
                      <a:rPr lang="en-US" sz="2000" b="0" i="1" smtClean="0">
                        <a:solidFill>
                          <a:srgbClr val="0070C0"/>
                        </a:solidFill>
                        <a:latin typeface="Cambria Math"/>
                      </a:rPr>
                      <m:t>4</m:t>
                    </m:r>
                    <m:r>
                      <a:rPr lang="en-US" sz="2000" i="1">
                        <a:solidFill>
                          <a:srgbClr val="0070C0"/>
                        </a:solidFill>
                        <a:latin typeface="Cambria Math"/>
                      </a:rPr>
                      <m:t> </m:t>
                    </m:r>
                  </m:oMath>
                </a14:m>
                <a:r>
                  <a:rPr lang="en-US" sz="2000" b="1" dirty="0" smtClean="0"/>
                  <a:t>balls</a:t>
                </a:r>
                <a:r>
                  <a:rPr lang="en-US" sz="2000" dirty="0" smtClean="0"/>
                  <a:t> into </a:t>
                </a:r>
                <a14:m>
                  <m:oMath xmlns:m="http://schemas.openxmlformats.org/officeDocument/2006/math">
                    <m:r>
                      <a:rPr lang="en-US" sz="2000" b="0" i="1" smtClean="0">
                        <a:solidFill>
                          <a:srgbClr val="0070C0"/>
                        </a:solidFill>
                        <a:latin typeface="Cambria Math"/>
                      </a:rPr>
                      <m:t>3</m:t>
                    </m:r>
                  </m:oMath>
                </a14:m>
                <a:r>
                  <a:rPr lang="en-US" sz="2000" b="1" dirty="0" smtClean="0"/>
                  <a:t> bins</a:t>
                </a:r>
              </a:p>
              <a:p>
                <a:pPr marL="0" indent="0">
                  <a:buNone/>
                </a:pPr>
                <a:r>
                  <a:rPr lang="en-US" sz="2000" dirty="0" smtClean="0"/>
                  <a:t>      Random </a:t>
                </a:r>
                <a:r>
                  <a:rPr lang="en-US" sz="2000" dirty="0"/>
                  <a:t>Variable </a:t>
                </a:r>
                <a:r>
                  <a:rPr lang="en-US" sz="2000" b="1" dirty="0">
                    <a:solidFill>
                      <a:srgbClr val="002060"/>
                    </a:solidFill>
                  </a:rPr>
                  <a:t>X</a:t>
                </a:r>
                <a:r>
                  <a:rPr lang="en-US" sz="2000" dirty="0"/>
                  <a:t>: The number of </a:t>
                </a:r>
                <a:r>
                  <a:rPr lang="en-US" sz="2000" dirty="0" smtClean="0"/>
                  <a:t>empty bins</a:t>
                </a:r>
                <a:endParaRPr lang="en-US" sz="2000" dirty="0"/>
              </a:p>
              <a:p>
                <a:pPr marL="0" indent="0">
                  <a:buNone/>
                </a:pPr>
                <a:r>
                  <a:rPr lang="en-US" sz="2000" b="1" dirty="0"/>
                  <a:t>                                    E</a:t>
                </a:r>
                <a:r>
                  <a:rPr lang="en-US" sz="2000" dirty="0"/>
                  <a:t>[</a:t>
                </a:r>
                <a:r>
                  <a:rPr lang="en-US" sz="2000" b="1" dirty="0">
                    <a:solidFill>
                      <a:srgbClr val="002060"/>
                    </a:solidFill>
                  </a:rPr>
                  <a:t>X] = </a:t>
                </a:r>
                <a14:m>
                  <m:oMath xmlns:m="http://schemas.openxmlformats.org/officeDocument/2006/math">
                    <m:nary>
                      <m:naryPr>
                        <m:chr m:val="∑"/>
                        <m:supHide m:val="on"/>
                        <m:ctrlPr>
                          <a:rPr lang="en-US" sz="2000" i="1">
                            <a:latin typeface="Cambria Math"/>
                          </a:rPr>
                        </m:ctrlPr>
                      </m:naryPr>
                      <m:sub>
                        <m:r>
                          <a:rPr lang="en-US" sz="2000" i="1">
                            <a:solidFill>
                              <a:srgbClr val="0070C0"/>
                            </a:solidFill>
                            <a:latin typeface="Cambria Math"/>
                          </a:rPr>
                          <m:t>𝑖</m:t>
                        </m:r>
                      </m:sub>
                      <m:sup/>
                      <m:e>
                        <m:r>
                          <a:rPr lang="en-US" sz="2000" i="1">
                            <a:solidFill>
                              <a:srgbClr val="0070C0"/>
                            </a:solidFill>
                            <a:latin typeface="Cambria Math"/>
                          </a:rPr>
                          <m:t>𝑖</m:t>
                        </m:r>
                        <m:r>
                          <a:rPr lang="en-US" sz="2000" i="1" dirty="0">
                            <a:latin typeface="Cambria Math"/>
                            <a:ea typeface="Cambria Math"/>
                          </a:rPr>
                          <m:t>⨯</m:t>
                        </m:r>
                        <m:r>
                          <m:rPr>
                            <m:nor/>
                          </m:rPr>
                          <a:rPr lang="en-US" sz="2000" b="1" dirty="0"/>
                          <m:t> </m:t>
                        </m:r>
                        <m:r>
                          <m:rPr>
                            <m:nor/>
                          </m:rPr>
                          <a:rPr lang="en-US" sz="2000" b="1" dirty="0"/>
                          <m:t>P</m:t>
                        </m:r>
                        <m:r>
                          <m:rPr>
                            <m:nor/>
                          </m:rPr>
                          <a:rPr lang="en-US" sz="2000" dirty="0"/>
                          <m:t>(</m:t>
                        </m:r>
                        <m:r>
                          <m:rPr>
                            <m:nor/>
                          </m:rPr>
                          <a:rPr lang="en-US" sz="2000" b="1" dirty="0">
                            <a:solidFill>
                              <a:srgbClr val="002060"/>
                            </a:solidFill>
                          </a:rPr>
                          <m:t>X</m:t>
                        </m:r>
                        <m:r>
                          <m:rPr>
                            <m:nor/>
                          </m:rPr>
                          <a:rPr lang="en-US" sz="2000" b="1" dirty="0"/>
                          <m:t> =</m:t>
                        </m:r>
                        <m:r>
                          <a:rPr lang="en-US" sz="2000" i="1">
                            <a:solidFill>
                              <a:srgbClr val="0070C0"/>
                            </a:solidFill>
                            <a:latin typeface="Cambria Math"/>
                          </a:rPr>
                          <m:t>𝑖</m:t>
                        </m:r>
                        <m:r>
                          <m:rPr>
                            <m:nor/>
                          </m:rPr>
                          <a:rPr lang="en-US" sz="2000" dirty="0"/>
                          <m:t>)</m:t>
                        </m:r>
                      </m:e>
                    </m:nary>
                  </m:oMath>
                </a14:m>
                <a:endParaRPr lang="en-US" sz="2000" dirty="0"/>
              </a:p>
              <a:p>
                <a:pPr marL="0" indent="0">
                  <a:buNone/>
                </a:pPr>
                <a:endParaRPr lang="en-US" sz="20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47D3F34-CCFE-4664-990B-25D48250FF76}" type="slidenum">
              <a:rPr lang="en-US" smtClean="0"/>
              <a:pPr>
                <a:defRPr/>
              </a:pPr>
              <a:t>33</a:t>
            </a:fld>
            <a:endParaRPr lang="en-US"/>
          </a:p>
        </p:txBody>
      </p:sp>
    </p:spTree>
    <p:extLst>
      <p:ext uri="{BB962C8B-B14F-4D97-AF65-F5344CB8AC3E}">
        <p14:creationId xmlns:p14="http://schemas.microsoft.com/office/powerpoint/2010/main" val="215647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7030A0"/>
                </a:solidFill>
              </a:rPr>
              <a:t>Can we solve these problems ?</a:t>
            </a:r>
            <a:endParaRPr lang="en-US" sz="3600" b="1" dirty="0">
              <a:solidFill>
                <a:srgbClr val="7030A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n-US" sz="2400" b="1" dirty="0" smtClean="0">
                  <a:solidFill>
                    <a:srgbClr val="C00000"/>
                  </a:solidFill>
                </a:endParaRPr>
              </a:p>
              <a:p>
                <a:pPr marL="0" indent="0">
                  <a:buNone/>
                </a:pPr>
                <a:r>
                  <a:rPr lang="en-US" sz="2400" b="1" dirty="0" smtClean="0">
                    <a:solidFill>
                      <a:srgbClr val="C00000"/>
                    </a:solidFill>
                  </a:rPr>
                  <a:t>Random Experiment 1</a:t>
                </a:r>
                <a:r>
                  <a:rPr lang="en-US" sz="2400" b="1" dirty="0" smtClean="0"/>
                  <a:t>   </a:t>
                </a:r>
                <a14:m>
                  <m:oMath xmlns:m="http://schemas.openxmlformats.org/officeDocument/2006/math">
                    <m:r>
                      <a:rPr lang="en-US" sz="2400" b="0" i="1" smtClean="0">
                        <a:solidFill>
                          <a:srgbClr val="0070C0"/>
                        </a:solidFill>
                        <a:latin typeface="Cambria Math"/>
                      </a:rPr>
                      <m:t>𝑚</m:t>
                    </m:r>
                    <m:r>
                      <a:rPr lang="en-US" sz="2400" i="1">
                        <a:solidFill>
                          <a:srgbClr val="0070C0"/>
                        </a:solidFill>
                        <a:latin typeface="Cambria Math"/>
                      </a:rPr>
                      <m:t> </m:t>
                    </m:r>
                  </m:oMath>
                </a14:m>
                <a:r>
                  <a:rPr lang="en-US" sz="2400" b="1" dirty="0"/>
                  <a:t>balls</a:t>
                </a:r>
                <a:r>
                  <a:rPr lang="en-US" sz="2400" dirty="0"/>
                  <a:t> into </a:t>
                </a:r>
                <a14:m>
                  <m:oMath xmlns:m="http://schemas.openxmlformats.org/officeDocument/2006/math">
                    <m:r>
                      <a:rPr lang="en-US" sz="2400" b="0" i="1" smtClean="0">
                        <a:solidFill>
                          <a:srgbClr val="0070C0"/>
                        </a:solidFill>
                        <a:latin typeface="Cambria Math"/>
                      </a:rPr>
                      <m:t>𝑛</m:t>
                    </m:r>
                  </m:oMath>
                </a14:m>
                <a:r>
                  <a:rPr lang="en-US" sz="2400" b="1" dirty="0"/>
                  <a:t> bins</a:t>
                </a:r>
              </a:p>
              <a:p>
                <a:pPr marL="0" indent="0">
                  <a:buNone/>
                </a:pPr>
                <a:r>
                  <a:rPr lang="en-US" sz="2000" dirty="0" smtClean="0"/>
                  <a:t>                Random </a:t>
                </a:r>
                <a:r>
                  <a:rPr lang="en-US" sz="2000" dirty="0"/>
                  <a:t>Variable </a:t>
                </a:r>
                <a:r>
                  <a:rPr lang="en-US" sz="2000" b="1" dirty="0">
                    <a:solidFill>
                      <a:srgbClr val="002060"/>
                    </a:solidFill>
                  </a:rPr>
                  <a:t>X</a:t>
                </a:r>
                <a:r>
                  <a:rPr lang="en-US" sz="2000" dirty="0"/>
                  <a:t>: The number of empty bins</a:t>
                </a:r>
              </a:p>
              <a:p>
                <a:pPr marL="0" indent="0" algn="ctr">
                  <a:buNone/>
                </a:pPr>
                <a:r>
                  <a:rPr lang="en-US" sz="2000" dirty="0" smtClean="0"/>
                  <a:t> </a:t>
                </a:r>
                <a:r>
                  <a:rPr lang="en-US" sz="2000" b="1" dirty="0"/>
                  <a:t>E</a:t>
                </a:r>
                <a:r>
                  <a:rPr lang="en-US" sz="2000" dirty="0"/>
                  <a:t>[</a:t>
                </a:r>
                <a:r>
                  <a:rPr lang="en-US" sz="2000" b="1" dirty="0">
                    <a:solidFill>
                      <a:srgbClr val="002060"/>
                    </a:solidFill>
                  </a:rPr>
                  <a:t>X</a:t>
                </a:r>
                <a:r>
                  <a:rPr lang="en-US" sz="2000" b="1" dirty="0" smtClean="0">
                    <a:solidFill>
                      <a:srgbClr val="002060"/>
                    </a:solidFill>
                  </a:rPr>
                  <a:t>]</a:t>
                </a:r>
                <a:r>
                  <a:rPr lang="en-US" sz="2000" dirty="0" smtClean="0">
                    <a:solidFill>
                      <a:srgbClr val="002060"/>
                    </a:solidFill>
                  </a:rPr>
                  <a:t>= </a:t>
                </a:r>
                <a:r>
                  <a:rPr lang="en-US" sz="2000" dirty="0" smtClean="0">
                    <a:solidFill>
                      <a:srgbClr val="C00000"/>
                    </a:solidFill>
                  </a:rPr>
                  <a:t>??</a:t>
                </a:r>
              </a:p>
              <a:p>
                <a:pPr marL="0" indent="0" algn="ctr">
                  <a:buNone/>
                </a:pPr>
                <a:endParaRPr lang="en-US" sz="2000" dirty="0">
                  <a:solidFill>
                    <a:srgbClr val="C00000"/>
                  </a:solidFill>
                </a:endParaRPr>
              </a:p>
              <a:p>
                <a:pPr marL="0" indent="0">
                  <a:buNone/>
                </a:pPr>
                <a:endParaRPr lang="en-US" sz="2400" b="1" dirty="0" smtClean="0">
                  <a:solidFill>
                    <a:srgbClr val="C00000"/>
                  </a:solidFill>
                </a:endParaRPr>
              </a:p>
              <a:p>
                <a:pPr marL="0" indent="0">
                  <a:buNone/>
                </a:pPr>
                <a:r>
                  <a:rPr lang="en-US" sz="2400" b="1" dirty="0" smtClean="0">
                    <a:solidFill>
                      <a:srgbClr val="C00000"/>
                    </a:solidFill>
                  </a:rPr>
                  <a:t>Random </a:t>
                </a:r>
                <a:r>
                  <a:rPr lang="en-US" sz="2400" b="1" dirty="0">
                    <a:solidFill>
                      <a:srgbClr val="C00000"/>
                    </a:solidFill>
                  </a:rPr>
                  <a:t>Experiment </a:t>
                </a:r>
                <a:r>
                  <a:rPr lang="en-US" sz="2400" b="1" dirty="0" smtClean="0">
                    <a:solidFill>
                      <a:srgbClr val="C00000"/>
                    </a:solidFill>
                  </a:rPr>
                  <a:t>2</a:t>
                </a:r>
                <a:r>
                  <a:rPr lang="en-US" sz="2400" b="1" dirty="0" smtClean="0"/>
                  <a:t>   </a:t>
                </a:r>
                <a:r>
                  <a:rPr lang="en-US" sz="2400" b="1" dirty="0" smtClean="0">
                    <a:solidFill>
                      <a:srgbClr val="00B050"/>
                    </a:solidFill>
                  </a:rPr>
                  <a:t>Randomized Quick sort </a:t>
                </a:r>
                <a:r>
                  <a:rPr lang="en-US" sz="2400" dirty="0" smtClean="0"/>
                  <a:t>on</a:t>
                </a:r>
                <a:r>
                  <a:rPr lang="en-US" sz="2400" b="1" dirty="0" smtClean="0"/>
                  <a:t> </a:t>
                </a:r>
                <a14:m>
                  <m:oMath xmlns:m="http://schemas.openxmlformats.org/officeDocument/2006/math">
                    <m:r>
                      <a:rPr lang="en-US" sz="2400" i="1">
                        <a:solidFill>
                          <a:srgbClr val="0070C0"/>
                        </a:solidFill>
                        <a:latin typeface="Cambria Math"/>
                      </a:rPr>
                      <m:t>𝑛</m:t>
                    </m:r>
                  </m:oMath>
                </a14:m>
                <a:r>
                  <a:rPr lang="en-US" sz="2400" b="1" dirty="0"/>
                  <a:t> </a:t>
                </a:r>
                <a:r>
                  <a:rPr lang="en-US" sz="2400" dirty="0" smtClean="0"/>
                  <a:t>elements</a:t>
                </a:r>
                <a:endParaRPr lang="en-US" sz="2400" dirty="0"/>
              </a:p>
              <a:p>
                <a:pPr marL="0" indent="0">
                  <a:buNone/>
                </a:pPr>
                <a:r>
                  <a:rPr lang="en-US" sz="2000" dirty="0"/>
                  <a:t>                Random Variable </a:t>
                </a:r>
                <a:r>
                  <a:rPr lang="en-US" sz="2000" b="1" dirty="0">
                    <a:solidFill>
                      <a:srgbClr val="002060"/>
                    </a:solidFill>
                  </a:rPr>
                  <a:t>X</a:t>
                </a:r>
                <a:r>
                  <a:rPr lang="en-US" sz="2000" dirty="0"/>
                  <a:t>: The number of </a:t>
                </a:r>
                <a:r>
                  <a:rPr lang="en-US" sz="2000" dirty="0" smtClean="0"/>
                  <a:t>comparisons</a:t>
                </a:r>
                <a:endParaRPr lang="en-US" sz="2000" dirty="0"/>
              </a:p>
              <a:p>
                <a:pPr marL="0" indent="0" algn="ctr">
                  <a:buNone/>
                </a:pPr>
                <a:r>
                  <a:rPr lang="en-US" sz="2000" dirty="0"/>
                  <a:t> </a:t>
                </a:r>
                <a:r>
                  <a:rPr lang="en-US" sz="2000" b="1" dirty="0"/>
                  <a:t>E</a:t>
                </a:r>
                <a:r>
                  <a:rPr lang="en-US" sz="2000" dirty="0"/>
                  <a:t>[</a:t>
                </a:r>
                <a:r>
                  <a:rPr lang="en-US" sz="2000" b="1" dirty="0">
                    <a:solidFill>
                      <a:srgbClr val="002060"/>
                    </a:solidFill>
                  </a:rPr>
                  <a:t>X]</a:t>
                </a:r>
                <a:r>
                  <a:rPr lang="en-US" sz="2000" dirty="0">
                    <a:solidFill>
                      <a:srgbClr val="002060"/>
                    </a:solidFill>
                  </a:rPr>
                  <a:t>= </a:t>
                </a:r>
                <a:r>
                  <a:rPr lang="en-US" sz="2000" dirty="0">
                    <a:solidFill>
                      <a:srgbClr val="C00000"/>
                    </a:solidFill>
                  </a:rPr>
                  <a:t>??</a:t>
                </a:r>
              </a:p>
              <a:p>
                <a:pPr marL="0" indent="0" algn="ctr">
                  <a:buNone/>
                </a:pPr>
                <a:endParaRPr lang="en-US" sz="200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0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47D3F34-CCFE-4664-990B-25D48250FF76}" type="slidenum">
              <a:rPr lang="en-US" smtClean="0"/>
              <a:pPr>
                <a:defRPr/>
              </a:pPr>
              <a:t>34</a:t>
            </a:fld>
            <a:endParaRPr lang="en-US"/>
          </a:p>
        </p:txBody>
      </p:sp>
      <p:sp>
        <p:nvSpPr>
          <p:cNvPr id="5" name="Down Ribbon 4"/>
          <p:cNvSpPr/>
          <p:nvPr/>
        </p:nvSpPr>
        <p:spPr>
          <a:xfrm>
            <a:off x="1066800" y="5257800"/>
            <a:ext cx="7239000" cy="1219200"/>
          </a:xfrm>
          <a:prstGeom prst="ribbon">
            <a:avLst>
              <a:gd name="adj1" fmla="val 16667"/>
              <a:gd name="adj2" fmla="val 75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Spend at least half an hour to solve these two problems using the tools you know. This will help you appreciate the very important concept we shall discuss in the next class.</a:t>
            </a:r>
            <a:endParaRPr lang="en-US" sz="1600" dirty="0">
              <a:solidFill>
                <a:schemeClr val="tx1"/>
              </a:solidFill>
            </a:endParaRPr>
          </a:p>
        </p:txBody>
      </p:sp>
    </p:spTree>
    <p:extLst>
      <p:ext uri="{BB962C8B-B14F-4D97-AF65-F5344CB8AC3E}">
        <p14:creationId xmlns:p14="http://schemas.microsoft.com/office/powerpoint/2010/main" val="90495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solidFill>
                  <a:srgbClr val="002060"/>
                </a:solidFill>
              </a:rPr>
              <a:t>Balls into Bins</a:t>
            </a:r>
            <a:endParaRPr lang="en-US" sz="4000" b="1" dirty="0">
              <a:solidFill>
                <a:srgbClr val="002060"/>
              </a:solidFill>
            </a:endParaRPr>
          </a:p>
        </p:txBody>
      </p:sp>
      <p:sp>
        <p:nvSpPr>
          <p:cNvPr id="6" name="Content Placeholder 5"/>
          <p:cNvSpPr>
            <a:spLocks noGrp="1"/>
          </p:cNvSpPr>
          <p:nvPr>
            <p:ph idx="1"/>
          </p:nvPr>
        </p:nvSpPr>
        <p:spPr>
          <a:xfrm>
            <a:off x="455982" y="1592249"/>
            <a:ext cx="8229600" cy="4525963"/>
          </a:xfrm>
        </p:spPr>
        <p:txBody>
          <a:bodyPr/>
          <a:lstStyle/>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r>
              <a:rPr lang="en-US" sz="2000" b="1" dirty="0">
                <a:solidFill>
                  <a:srgbClr val="C00000"/>
                </a:solidFill>
              </a:rPr>
              <a:t>Question </a:t>
            </a:r>
            <a:r>
              <a:rPr lang="en-US" sz="2000" b="1" dirty="0" smtClean="0">
                <a:solidFill>
                  <a:srgbClr val="C00000"/>
                </a:solidFill>
              </a:rPr>
              <a:t>: </a:t>
            </a:r>
            <a:r>
              <a:rPr lang="en-US" sz="2000" dirty="0"/>
              <a:t>What is the probability that there is </a:t>
            </a:r>
            <a:r>
              <a:rPr lang="en-US" sz="2000" b="1" dirty="0"/>
              <a:t>at least </a:t>
            </a:r>
            <a:r>
              <a:rPr lang="en-US" sz="2000" dirty="0"/>
              <a:t>one empty bin </a:t>
            </a:r>
            <a:r>
              <a:rPr lang="en-US" sz="2000" dirty="0" smtClean="0"/>
              <a:t>?</a:t>
            </a:r>
            <a:endParaRPr lang="en-US" sz="2000" b="1" dirty="0">
              <a:solidFill>
                <a:srgbClr val="C00000"/>
              </a:solidFill>
            </a:endParaRPr>
          </a:p>
        </p:txBody>
      </p:sp>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4</a:t>
            </a:fld>
            <a:endParaRPr lang="en-US"/>
          </a:p>
        </p:txBody>
      </p:sp>
      <p:grpSp>
        <p:nvGrpSpPr>
          <p:cNvPr id="64" name="Group 63"/>
          <p:cNvGrpSpPr/>
          <p:nvPr/>
        </p:nvGrpSpPr>
        <p:grpSpPr>
          <a:xfrm>
            <a:off x="1676400" y="3429000"/>
            <a:ext cx="5867400" cy="902732"/>
            <a:chOff x="1676400" y="4800600"/>
            <a:chExt cx="5867400" cy="902732"/>
          </a:xfrm>
        </p:grpSpPr>
        <p:grpSp>
          <p:nvGrpSpPr>
            <p:cNvPr id="14" name="Group 13"/>
            <p:cNvGrpSpPr/>
            <p:nvPr/>
          </p:nvGrpSpPr>
          <p:grpSpPr>
            <a:xfrm>
              <a:off x="1676400" y="4800600"/>
              <a:ext cx="381000" cy="457200"/>
              <a:chOff x="1447800" y="4800600"/>
              <a:chExt cx="381000" cy="457200"/>
            </a:xfrm>
          </p:grpSpPr>
          <p:cxnSp>
            <p:nvCxnSpPr>
              <p:cNvPr id="8" name="Straight Connector 7"/>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362200" y="4800600"/>
              <a:ext cx="381000" cy="457200"/>
              <a:chOff x="1447800" y="4800600"/>
              <a:chExt cx="381000" cy="457200"/>
            </a:xfrm>
          </p:grpSpPr>
          <p:cxnSp>
            <p:nvCxnSpPr>
              <p:cNvPr id="16" name="Straight Connector 15"/>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048000" y="4800600"/>
              <a:ext cx="381000" cy="457200"/>
              <a:chOff x="1447800" y="4800600"/>
              <a:chExt cx="381000" cy="457200"/>
            </a:xfrm>
          </p:grpSpPr>
          <p:cxnSp>
            <p:nvCxnSpPr>
              <p:cNvPr id="20" name="Straight Connector 19"/>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953000" y="4800600"/>
              <a:ext cx="381000" cy="457200"/>
              <a:chOff x="1447800" y="4800600"/>
              <a:chExt cx="381000" cy="457200"/>
            </a:xfrm>
          </p:grpSpPr>
          <p:cxnSp>
            <p:nvCxnSpPr>
              <p:cNvPr id="24" name="Straight Connector 23"/>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162800" y="4800600"/>
              <a:ext cx="381000" cy="457200"/>
              <a:chOff x="1447800" y="4800600"/>
              <a:chExt cx="381000" cy="457200"/>
            </a:xfrm>
          </p:grpSpPr>
          <p:cxnSp>
            <p:nvCxnSpPr>
              <p:cNvPr id="28" name="Straight Connector 27"/>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733800" y="5029200"/>
              <a:ext cx="685800" cy="45719"/>
              <a:chOff x="3657600" y="5029200"/>
              <a:chExt cx="685800" cy="45719"/>
            </a:xfrm>
          </p:grpSpPr>
          <p:sp>
            <p:nvSpPr>
              <p:cNvPr id="50" name="Oval 49"/>
              <p:cNvSpPr/>
              <p:nvPr/>
            </p:nvSpPr>
            <p:spPr>
              <a:xfrm>
                <a:off x="36576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9624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2672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867400" y="5029200"/>
              <a:ext cx="685800" cy="45719"/>
              <a:chOff x="3657600" y="5029200"/>
              <a:chExt cx="685800" cy="45719"/>
            </a:xfrm>
          </p:grpSpPr>
          <p:sp>
            <p:nvSpPr>
              <p:cNvPr id="55" name="Oval 54"/>
              <p:cNvSpPr/>
              <p:nvPr/>
            </p:nvSpPr>
            <p:spPr>
              <a:xfrm>
                <a:off x="36576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9624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2672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1676400" y="5334000"/>
              <a:ext cx="5788764" cy="369332"/>
            </a:xfrm>
            <a:prstGeom prst="rect">
              <a:avLst/>
            </a:prstGeom>
            <a:noFill/>
          </p:spPr>
          <p:txBody>
            <a:bodyPr wrap="none" rtlCol="0">
              <a:spAutoFit/>
            </a:bodyPr>
            <a:lstStyle/>
            <a:p>
              <a:r>
                <a:rPr lang="en-US" dirty="0" smtClean="0"/>
                <a:t>1           2           3               …                 i                  …                   n</a:t>
              </a:r>
              <a:endParaRPr lang="en-US" dirty="0"/>
            </a:p>
          </p:txBody>
        </p:sp>
      </p:grpSp>
      <p:grpSp>
        <p:nvGrpSpPr>
          <p:cNvPr id="63" name="Group 62"/>
          <p:cNvGrpSpPr/>
          <p:nvPr/>
        </p:nvGrpSpPr>
        <p:grpSpPr>
          <a:xfrm>
            <a:off x="1752600" y="1447800"/>
            <a:ext cx="5908990" cy="609600"/>
            <a:chOff x="1752600" y="1447800"/>
            <a:chExt cx="5908990" cy="609600"/>
          </a:xfrm>
        </p:grpSpPr>
        <p:sp>
          <p:nvSpPr>
            <p:cNvPr id="31" name="Oval 30"/>
            <p:cNvSpPr/>
            <p:nvPr/>
          </p:nvSpPr>
          <p:spPr>
            <a:xfrm>
              <a:off x="1905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286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667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048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429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858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39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752600" y="1447800"/>
              <a:ext cx="5908990" cy="369332"/>
            </a:xfrm>
            <a:prstGeom prst="rect">
              <a:avLst/>
            </a:prstGeom>
            <a:noFill/>
          </p:spPr>
          <p:txBody>
            <a:bodyPr wrap="none" rtlCol="0">
              <a:spAutoFit/>
            </a:bodyPr>
            <a:lstStyle/>
            <a:p>
              <a:r>
                <a:rPr lang="en-US" dirty="0" smtClean="0"/>
                <a:t>1     2      3    4      5                                 …                         m-1   m</a:t>
              </a:r>
              <a:endParaRPr lang="en-US" dirty="0"/>
            </a:p>
          </p:txBody>
        </p:sp>
        <p:cxnSp>
          <p:nvCxnSpPr>
            <p:cNvPr id="61" name="Straight Connector 60"/>
            <p:cNvCxnSpPr/>
            <p:nvPr/>
          </p:nvCxnSpPr>
          <p:spPr>
            <a:xfrm>
              <a:off x="4953000" y="2057400"/>
              <a:ext cx="91440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79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solidFill>
                  <a:srgbClr val="002060"/>
                </a:solidFill>
              </a:rPr>
              <a:t>Balls into Bins</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5982" y="1592249"/>
                <a:ext cx="8229600" cy="4525963"/>
              </a:xfrm>
            </p:spPr>
            <p:txBody>
              <a:bodyPr/>
              <a:lstStyle/>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r>
                  <a:rPr lang="en-US" sz="2000" dirty="0" smtClean="0"/>
                  <a:t>What is the probability space (</a:t>
                </a:r>
                <a:r>
                  <a:rPr lang="el-GR" sz="2000" b="1" dirty="0">
                    <a:solidFill>
                      <a:srgbClr val="0070C0"/>
                    </a:solidFill>
                  </a:rPr>
                  <a:t>Ω</a:t>
                </a:r>
                <a:r>
                  <a:rPr lang="en-US" sz="2000" dirty="0"/>
                  <a:t>,</a:t>
                </a:r>
                <a:r>
                  <a:rPr lang="en-US" sz="2000" b="1" dirty="0"/>
                  <a:t>P</a:t>
                </a:r>
                <a:r>
                  <a:rPr lang="en-US" sz="2000" dirty="0" smtClean="0"/>
                  <a:t>) ?</a:t>
                </a:r>
              </a:p>
              <a:p>
                <a:r>
                  <a:rPr lang="en-US" sz="2000" dirty="0" smtClean="0"/>
                  <a:t>|</a:t>
                </a:r>
                <a:r>
                  <a:rPr lang="el-GR" sz="2000" b="1" dirty="0">
                    <a:solidFill>
                      <a:srgbClr val="0070C0"/>
                    </a:solidFill>
                  </a:rPr>
                  <a:t> Ω </a:t>
                </a:r>
                <a:r>
                  <a:rPr lang="en-US" sz="2000" dirty="0" smtClean="0"/>
                  <a:t>| = </a:t>
                </a:r>
                <a14:m>
                  <m:oMath xmlns:m="http://schemas.openxmlformats.org/officeDocument/2006/math">
                    <m:sSup>
                      <m:sSupPr>
                        <m:ctrlPr>
                          <a:rPr lang="en-US" sz="2000" i="1" smtClean="0">
                            <a:solidFill>
                              <a:srgbClr val="0070C0"/>
                            </a:solidFill>
                            <a:latin typeface="Cambria Math"/>
                          </a:rPr>
                        </m:ctrlPr>
                      </m:sSupPr>
                      <m:e>
                        <m:r>
                          <a:rPr lang="en-US" sz="2000" b="0" i="1" smtClean="0">
                            <a:solidFill>
                              <a:srgbClr val="0070C0"/>
                            </a:solidFill>
                            <a:latin typeface="Cambria Math"/>
                          </a:rPr>
                          <m:t>𝑛</m:t>
                        </m:r>
                      </m:e>
                      <m:sup>
                        <m:r>
                          <a:rPr lang="en-US" sz="2000" b="0" i="1" smtClean="0">
                            <a:solidFill>
                              <a:srgbClr val="0070C0"/>
                            </a:solidFill>
                            <a:latin typeface="Cambria Math"/>
                          </a:rPr>
                          <m:t>𝑚</m:t>
                        </m:r>
                      </m:sup>
                    </m:sSup>
                  </m:oMath>
                </a14:m>
                <a:r>
                  <a:rPr lang="en-US" sz="2000" dirty="0" smtClean="0">
                    <a:solidFill>
                      <a:srgbClr val="0070C0"/>
                    </a:solidFill>
                  </a:rPr>
                  <a:t> </a:t>
                </a:r>
              </a:p>
              <a:p>
                <a:pPr marL="342900" lvl="1" indent="-342900">
                  <a:buFont typeface="Arial" charset="0"/>
                  <a:buChar char="•"/>
                </a:pPr>
                <a:r>
                  <a:rPr lang="en-US" sz="1800" b="1" dirty="0"/>
                  <a:t>P(</a:t>
                </a:r>
                <a:r>
                  <a:rPr lang="el-GR" sz="1800" b="1" dirty="0">
                    <a:solidFill>
                      <a:srgbClr val="0070C0"/>
                    </a:solidFill>
                  </a:rPr>
                  <a:t>ω</a:t>
                </a:r>
                <a:r>
                  <a:rPr lang="en-US" sz="1800" b="1" dirty="0"/>
                  <a:t>) </a:t>
                </a:r>
                <a:r>
                  <a:rPr lang="en-US" sz="1800" b="1" dirty="0" smtClean="0"/>
                  <a:t>= </a:t>
                </a:r>
                <a:r>
                  <a:rPr lang="en-US" sz="1800" dirty="0" smtClean="0">
                    <a:solidFill>
                      <a:srgbClr val="0070C0"/>
                    </a:solidFill>
                  </a:rPr>
                  <a:t>1/</a:t>
                </a:r>
                <a:r>
                  <a:rPr lang="en-US" sz="1800" dirty="0">
                    <a:solidFill>
                      <a:srgbClr val="0070C0"/>
                    </a:solidFill>
                  </a:rPr>
                  <a:t> </a:t>
                </a:r>
                <a14:m>
                  <m:oMath xmlns:m="http://schemas.openxmlformats.org/officeDocument/2006/math">
                    <m:sSup>
                      <m:sSupPr>
                        <m:ctrlPr>
                          <a:rPr lang="en-US" sz="1800" i="1">
                            <a:solidFill>
                              <a:srgbClr val="0070C0"/>
                            </a:solidFill>
                            <a:latin typeface="Cambria Math"/>
                          </a:rPr>
                        </m:ctrlPr>
                      </m:sSupPr>
                      <m:e>
                        <m:r>
                          <a:rPr lang="en-US" sz="1800" i="1">
                            <a:solidFill>
                              <a:srgbClr val="0070C0"/>
                            </a:solidFill>
                            <a:latin typeface="Cambria Math"/>
                          </a:rPr>
                          <m:t>𝑛</m:t>
                        </m:r>
                      </m:e>
                      <m:sup>
                        <m:r>
                          <a:rPr lang="en-US" sz="1800" i="1">
                            <a:solidFill>
                              <a:srgbClr val="0070C0"/>
                            </a:solidFill>
                            <a:latin typeface="Cambria Math"/>
                          </a:rPr>
                          <m:t>𝑚</m:t>
                        </m:r>
                      </m:sup>
                    </m:sSup>
                  </m:oMath>
                </a14:m>
                <a:r>
                  <a:rPr lang="en-US" sz="1800" b="1" dirty="0" smtClean="0"/>
                  <a:t> </a:t>
                </a:r>
                <a:r>
                  <a:rPr lang="en-US" sz="1800" dirty="0"/>
                  <a:t>for each </a:t>
                </a:r>
                <a:r>
                  <a:rPr lang="el-GR" sz="1800" b="1" dirty="0">
                    <a:solidFill>
                      <a:srgbClr val="0070C0"/>
                    </a:solidFill>
                  </a:rPr>
                  <a:t>ω</a:t>
                </a:r>
                <a:r>
                  <a:rPr lang="el-GR" sz="1800" dirty="0"/>
                  <a:t>ϵ</a:t>
                </a:r>
                <a:r>
                  <a:rPr lang="en-US" sz="1800" dirty="0"/>
                  <a:t> </a:t>
                </a:r>
                <a:r>
                  <a:rPr lang="el-GR" sz="1800" b="1" dirty="0">
                    <a:solidFill>
                      <a:srgbClr val="0070C0"/>
                    </a:solidFill>
                  </a:rPr>
                  <a:t>Ω</a:t>
                </a:r>
                <a:endParaRPr lang="en-US" sz="1800" b="1" dirty="0">
                  <a:solidFill>
                    <a:srgbClr val="0070C0"/>
                  </a:solidFill>
                </a:endParaRPr>
              </a:p>
              <a:p>
                <a:endParaRPr lang="en-US" sz="2000" dirty="0" smtClean="0">
                  <a:solidFill>
                    <a:srgbClr val="0070C0"/>
                  </a:solidFill>
                </a:endParaRPr>
              </a:p>
              <a:p>
                <a:endParaRPr lang="en-US" sz="2000"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5982" y="1592249"/>
                <a:ext cx="8229600" cy="4525963"/>
              </a:xfrm>
              <a:blipFill rotWithShape="1">
                <a:blip r:embed="rId2"/>
                <a:stretch>
                  <a:fillRect l="-815" t="-673" b="-726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5</a:t>
            </a:fld>
            <a:endParaRPr lang="en-US"/>
          </a:p>
        </p:txBody>
      </p:sp>
      <p:grpSp>
        <p:nvGrpSpPr>
          <p:cNvPr id="64" name="Group 63"/>
          <p:cNvGrpSpPr/>
          <p:nvPr/>
        </p:nvGrpSpPr>
        <p:grpSpPr>
          <a:xfrm>
            <a:off x="1676400" y="3429000"/>
            <a:ext cx="5867400" cy="902732"/>
            <a:chOff x="1676400" y="4800600"/>
            <a:chExt cx="5867400" cy="902732"/>
          </a:xfrm>
        </p:grpSpPr>
        <p:grpSp>
          <p:nvGrpSpPr>
            <p:cNvPr id="14" name="Group 13"/>
            <p:cNvGrpSpPr/>
            <p:nvPr/>
          </p:nvGrpSpPr>
          <p:grpSpPr>
            <a:xfrm>
              <a:off x="1676400" y="4800600"/>
              <a:ext cx="381000" cy="457200"/>
              <a:chOff x="1447800" y="4800600"/>
              <a:chExt cx="381000" cy="457200"/>
            </a:xfrm>
          </p:grpSpPr>
          <p:cxnSp>
            <p:nvCxnSpPr>
              <p:cNvPr id="8" name="Straight Connector 7"/>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362200" y="4800600"/>
              <a:ext cx="381000" cy="457200"/>
              <a:chOff x="1447800" y="4800600"/>
              <a:chExt cx="381000" cy="457200"/>
            </a:xfrm>
          </p:grpSpPr>
          <p:cxnSp>
            <p:nvCxnSpPr>
              <p:cNvPr id="16" name="Straight Connector 15"/>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048000" y="4800600"/>
              <a:ext cx="381000" cy="457200"/>
              <a:chOff x="1447800" y="4800600"/>
              <a:chExt cx="381000" cy="457200"/>
            </a:xfrm>
          </p:grpSpPr>
          <p:cxnSp>
            <p:nvCxnSpPr>
              <p:cNvPr id="20" name="Straight Connector 19"/>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953000" y="4800600"/>
              <a:ext cx="381000" cy="457200"/>
              <a:chOff x="1447800" y="4800600"/>
              <a:chExt cx="381000" cy="457200"/>
            </a:xfrm>
          </p:grpSpPr>
          <p:cxnSp>
            <p:nvCxnSpPr>
              <p:cNvPr id="24" name="Straight Connector 23"/>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162800" y="4800600"/>
              <a:ext cx="381000" cy="457200"/>
              <a:chOff x="1447800" y="4800600"/>
              <a:chExt cx="381000" cy="457200"/>
            </a:xfrm>
          </p:grpSpPr>
          <p:cxnSp>
            <p:nvCxnSpPr>
              <p:cNvPr id="28" name="Straight Connector 27"/>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733800" y="5029200"/>
              <a:ext cx="685800" cy="45719"/>
              <a:chOff x="3657600" y="5029200"/>
              <a:chExt cx="685800" cy="45719"/>
            </a:xfrm>
          </p:grpSpPr>
          <p:sp>
            <p:nvSpPr>
              <p:cNvPr id="50" name="Oval 49"/>
              <p:cNvSpPr/>
              <p:nvPr/>
            </p:nvSpPr>
            <p:spPr>
              <a:xfrm>
                <a:off x="36576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9624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2672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867400" y="5029200"/>
              <a:ext cx="685800" cy="45719"/>
              <a:chOff x="3657600" y="5029200"/>
              <a:chExt cx="685800" cy="45719"/>
            </a:xfrm>
          </p:grpSpPr>
          <p:sp>
            <p:nvSpPr>
              <p:cNvPr id="55" name="Oval 54"/>
              <p:cNvSpPr/>
              <p:nvPr/>
            </p:nvSpPr>
            <p:spPr>
              <a:xfrm>
                <a:off x="36576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9624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2672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1676400" y="5334000"/>
              <a:ext cx="5788764" cy="369332"/>
            </a:xfrm>
            <a:prstGeom prst="rect">
              <a:avLst/>
            </a:prstGeom>
            <a:noFill/>
          </p:spPr>
          <p:txBody>
            <a:bodyPr wrap="none" rtlCol="0">
              <a:spAutoFit/>
            </a:bodyPr>
            <a:lstStyle/>
            <a:p>
              <a:r>
                <a:rPr lang="en-US" dirty="0" smtClean="0"/>
                <a:t>1           2           3               …                 i                  …                   n</a:t>
              </a:r>
              <a:endParaRPr lang="en-US" dirty="0"/>
            </a:p>
          </p:txBody>
        </p:sp>
      </p:grpSp>
      <p:grpSp>
        <p:nvGrpSpPr>
          <p:cNvPr id="63" name="Group 62"/>
          <p:cNvGrpSpPr/>
          <p:nvPr/>
        </p:nvGrpSpPr>
        <p:grpSpPr>
          <a:xfrm>
            <a:off x="1752600" y="1447800"/>
            <a:ext cx="5908990" cy="609600"/>
            <a:chOff x="1752600" y="1447800"/>
            <a:chExt cx="5908990" cy="609600"/>
          </a:xfrm>
        </p:grpSpPr>
        <p:sp>
          <p:nvSpPr>
            <p:cNvPr id="31" name="Oval 30"/>
            <p:cNvSpPr/>
            <p:nvPr/>
          </p:nvSpPr>
          <p:spPr>
            <a:xfrm>
              <a:off x="1905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286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667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048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429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858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39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752600" y="1447800"/>
              <a:ext cx="5908990" cy="369332"/>
            </a:xfrm>
            <a:prstGeom prst="rect">
              <a:avLst/>
            </a:prstGeom>
            <a:noFill/>
          </p:spPr>
          <p:txBody>
            <a:bodyPr wrap="none" rtlCol="0">
              <a:spAutoFit/>
            </a:bodyPr>
            <a:lstStyle/>
            <a:p>
              <a:r>
                <a:rPr lang="en-US" dirty="0" smtClean="0"/>
                <a:t>1     2      3    4      5                                 …                         m-1   m</a:t>
              </a:r>
              <a:endParaRPr lang="en-US" dirty="0"/>
            </a:p>
          </p:txBody>
        </p:sp>
        <p:cxnSp>
          <p:nvCxnSpPr>
            <p:cNvPr id="61" name="Straight Connector 60"/>
            <p:cNvCxnSpPr/>
            <p:nvPr/>
          </p:nvCxnSpPr>
          <p:spPr>
            <a:xfrm>
              <a:off x="4953000" y="2057400"/>
              <a:ext cx="91440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71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500"/>
                                        <p:tgtEl>
                                          <p:spTgt spid="6">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9" end="9"/>
                                            </p:txEl>
                                          </p:spTgt>
                                        </p:tgtEl>
                                        <p:attrNameLst>
                                          <p:attrName>style.visibility</p:attrName>
                                        </p:attrNameLst>
                                      </p:cBhvr>
                                      <p:to>
                                        <p:strVal val="visible"/>
                                      </p:to>
                                    </p:set>
                                    <p:animEffect transition="in" filter="fade">
                                      <p:cBhvr>
                                        <p:cTn id="12" dur="500"/>
                                        <p:tgtEl>
                                          <p:spTgt spid="6">
                                            <p:txEl>
                                              <p:pRg st="9" end="9"/>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animEffect transition="in" filter="fade">
                                      <p:cBhvr>
                                        <p:cTn id="15"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solidFill>
                  <a:srgbClr val="002060"/>
                </a:solidFill>
              </a:rPr>
              <a:t>Balls into Bins</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5982" y="1592249"/>
                <a:ext cx="8229600" cy="4960951"/>
              </a:xfrm>
            </p:spPr>
            <p:txBody>
              <a:bodyPr/>
              <a:lstStyle/>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14:m>
                  <m:oMath xmlns:m="http://schemas.openxmlformats.org/officeDocument/2006/math">
                    <m:sSubSup>
                      <m:sSubSupPr>
                        <m:ctrlPr>
                          <a:rPr lang="en-US" sz="2000" i="1" smtClean="0">
                            <a:latin typeface="Cambria Math"/>
                          </a:rPr>
                        </m:ctrlPr>
                      </m:sSubSupPr>
                      <m:e>
                        <m:sSub>
                          <m:sSubPr>
                            <m:ctrlPr>
                              <a:rPr lang="en-US" sz="2000" b="0" i="1" smtClean="0">
                                <a:latin typeface="Cambria Math"/>
                              </a:rPr>
                            </m:ctrlPr>
                          </m:sSubPr>
                          <m:e>
                            <m:r>
                              <a:rPr lang="en-US" sz="2000" b="1" i="1" smtClean="0">
                                <a:solidFill>
                                  <a:srgbClr val="C00000"/>
                                </a:solidFill>
                                <a:latin typeface="Cambria Math"/>
                              </a:rPr>
                              <m:t>𝑬</m:t>
                            </m:r>
                          </m:e>
                          <m:sub>
                            <m:r>
                              <a:rPr lang="en-US" sz="2000" b="0" i="1" smtClean="0">
                                <a:solidFill>
                                  <a:srgbClr val="0070C0"/>
                                </a:solidFill>
                                <a:latin typeface="Cambria Math"/>
                              </a:rPr>
                              <m:t>𝑗</m:t>
                            </m:r>
                          </m:sub>
                        </m:sSub>
                      </m:e>
                      <m:sub/>
                      <m:sup>
                        <m:r>
                          <a:rPr lang="en-US" sz="2000" b="0" i="1" smtClean="0">
                            <a:solidFill>
                              <a:srgbClr val="0070C0"/>
                            </a:solidFill>
                            <a:latin typeface="Cambria Math"/>
                          </a:rPr>
                          <m:t>𝑖</m:t>
                        </m:r>
                      </m:sup>
                    </m:sSubSup>
                  </m:oMath>
                </a14:m>
                <a:r>
                  <a:rPr lang="en-US" sz="2000" dirty="0" smtClean="0"/>
                  <a:t> : </a:t>
                </a:r>
                <a14:m>
                  <m:oMath xmlns:m="http://schemas.openxmlformats.org/officeDocument/2006/math">
                    <m:r>
                      <a:rPr lang="en-US" sz="2000" i="1">
                        <a:solidFill>
                          <a:srgbClr val="0070C0"/>
                        </a:solidFill>
                        <a:latin typeface="Cambria Math"/>
                      </a:rPr>
                      <m:t>𝑗</m:t>
                    </m:r>
                  </m:oMath>
                </a14:m>
                <a:r>
                  <a:rPr lang="en-US" sz="2000" dirty="0" err="1" smtClean="0"/>
                  <a:t>th</a:t>
                </a:r>
                <a:r>
                  <a:rPr lang="en-US" sz="2000" dirty="0" smtClean="0"/>
                  <a:t> ball falls into </a:t>
                </a:r>
                <a14:m>
                  <m:oMath xmlns:m="http://schemas.openxmlformats.org/officeDocument/2006/math">
                    <m:r>
                      <a:rPr lang="en-US" sz="2000" b="0" i="1" smtClean="0">
                        <a:solidFill>
                          <a:srgbClr val="0070C0"/>
                        </a:solidFill>
                        <a:latin typeface="Cambria Math"/>
                      </a:rPr>
                      <m:t>𝑖</m:t>
                    </m:r>
                  </m:oMath>
                </a14:m>
                <a:r>
                  <a:rPr lang="en-US" sz="2000" dirty="0" err="1" smtClean="0"/>
                  <a:t>th</a:t>
                </a:r>
                <a:r>
                  <a:rPr lang="en-US" sz="2000" dirty="0" smtClean="0"/>
                  <a:t> bin.</a:t>
                </a:r>
              </a:p>
              <a:p>
                <a:r>
                  <a:rPr lang="en-US" sz="2000" dirty="0" smtClean="0"/>
                  <a:t>Events </a:t>
                </a:r>
                <a14:m>
                  <m:oMath xmlns:m="http://schemas.openxmlformats.org/officeDocument/2006/math">
                    <m:sSubSup>
                      <m:sSubSupPr>
                        <m:ctrlPr>
                          <a:rPr lang="en-US" sz="2000" i="1">
                            <a:latin typeface="Cambria Math"/>
                          </a:rPr>
                        </m:ctrlPr>
                      </m:sSubSupPr>
                      <m:e>
                        <m:sSub>
                          <m:sSubPr>
                            <m:ctrlPr>
                              <a:rPr lang="en-US" sz="2000" i="1">
                                <a:latin typeface="Cambria Math"/>
                              </a:rPr>
                            </m:ctrlPr>
                          </m:sSubPr>
                          <m:e>
                            <m:r>
                              <a:rPr lang="en-US" sz="2000" b="1" i="1" smtClean="0">
                                <a:solidFill>
                                  <a:srgbClr val="C00000"/>
                                </a:solidFill>
                                <a:latin typeface="Cambria Math"/>
                              </a:rPr>
                              <m:t>𝑬</m:t>
                            </m:r>
                          </m:e>
                          <m:sub>
                            <m:r>
                              <a:rPr lang="en-US" sz="2000" i="1">
                                <a:solidFill>
                                  <a:srgbClr val="0070C0"/>
                                </a:solidFill>
                                <a:latin typeface="Cambria Math"/>
                              </a:rPr>
                              <m:t>𝑗</m:t>
                            </m:r>
                          </m:sub>
                        </m:sSub>
                      </m:e>
                      <m:sub/>
                      <m:sup>
                        <m:r>
                          <a:rPr lang="en-US" sz="2000" i="1">
                            <a:solidFill>
                              <a:srgbClr val="0070C0"/>
                            </a:solidFill>
                            <a:latin typeface="Cambria Math"/>
                          </a:rPr>
                          <m:t>𝑖</m:t>
                        </m:r>
                      </m:sup>
                    </m:sSubSup>
                    <m:r>
                      <a:rPr lang="en-US" sz="2000" i="1">
                        <a:solidFill>
                          <a:srgbClr val="0070C0"/>
                        </a:solidFill>
                        <a:latin typeface="Cambria Math"/>
                      </a:rPr>
                      <m:t> </m:t>
                    </m:r>
                  </m:oMath>
                </a14:m>
                <a:r>
                  <a:rPr lang="en-US" sz="2000" dirty="0" smtClean="0"/>
                  <a:t>and </a:t>
                </a:r>
                <a14:m>
                  <m:oMath xmlns:m="http://schemas.openxmlformats.org/officeDocument/2006/math">
                    <m:sSubSup>
                      <m:sSubSupPr>
                        <m:ctrlPr>
                          <a:rPr lang="en-US" sz="2000" i="1">
                            <a:latin typeface="Cambria Math"/>
                          </a:rPr>
                        </m:ctrlPr>
                      </m:sSubSupPr>
                      <m:e>
                        <m:sSub>
                          <m:sSubPr>
                            <m:ctrlPr>
                              <a:rPr lang="en-US" sz="2000" i="1">
                                <a:latin typeface="Cambria Math"/>
                              </a:rPr>
                            </m:ctrlPr>
                          </m:sSubPr>
                          <m:e>
                            <m:r>
                              <a:rPr lang="en-US" sz="2000" b="1" i="1" smtClean="0">
                                <a:solidFill>
                                  <a:srgbClr val="C00000"/>
                                </a:solidFill>
                                <a:latin typeface="Cambria Math"/>
                              </a:rPr>
                              <m:t>𝑬</m:t>
                            </m:r>
                          </m:e>
                          <m:sub>
                            <m:r>
                              <a:rPr lang="en-US" sz="2000" i="1">
                                <a:solidFill>
                                  <a:srgbClr val="0070C0"/>
                                </a:solidFill>
                                <a:latin typeface="Cambria Math"/>
                              </a:rPr>
                              <m:t>𝑗</m:t>
                            </m:r>
                          </m:sub>
                        </m:sSub>
                      </m:e>
                      <m:sub/>
                      <m:sup>
                        <m:r>
                          <a:rPr lang="en-US" sz="2000" b="0" i="1" smtClean="0">
                            <a:solidFill>
                              <a:srgbClr val="0070C0"/>
                            </a:solidFill>
                            <a:latin typeface="Cambria Math"/>
                          </a:rPr>
                          <m:t>𝑘</m:t>
                        </m:r>
                      </m:sup>
                    </m:sSubSup>
                    <m:r>
                      <a:rPr lang="en-US" sz="2000" i="1">
                        <a:solidFill>
                          <a:srgbClr val="0070C0"/>
                        </a:solidFill>
                        <a:latin typeface="Cambria Math"/>
                      </a:rPr>
                      <m:t> </m:t>
                    </m:r>
                  </m:oMath>
                </a14:m>
                <a:r>
                  <a:rPr lang="en-US" sz="2000" dirty="0" smtClean="0"/>
                  <a:t>are  </a:t>
                </a:r>
                <a:r>
                  <a:rPr lang="en-US" sz="2000" dirty="0" smtClean="0">
                    <a:solidFill>
                      <a:srgbClr val="C00000"/>
                    </a:solidFill>
                  </a:rPr>
                  <a:t>??</a:t>
                </a:r>
                <a:endParaRPr lang="en-US" sz="2000" dirty="0" smtClean="0"/>
              </a:p>
              <a:p>
                <a:r>
                  <a:rPr lang="en-US" sz="2000" dirty="0"/>
                  <a:t>Events </a:t>
                </a:r>
                <a14:m>
                  <m:oMath xmlns:m="http://schemas.openxmlformats.org/officeDocument/2006/math">
                    <m:sSubSup>
                      <m:sSubSupPr>
                        <m:ctrlPr>
                          <a:rPr lang="en-US" sz="2000" i="1">
                            <a:latin typeface="Cambria Math"/>
                          </a:rPr>
                        </m:ctrlPr>
                      </m:sSubSupPr>
                      <m:e>
                        <m:sSub>
                          <m:sSubPr>
                            <m:ctrlPr>
                              <a:rPr lang="en-US" sz="2000" i="1">
                                <a:latin typeface="Cambria Math"/>
                              </a:rPr>
                            </m:ctrlPr>
                          </m:sSubPr>
                          <m:e>
                            <m:r>
                              <a:rPr lang="en-US" sz="2000" b="1" i="1" smtClean="0">
                                <a:solidFill>
                                  <a:srgbClr val="C00000"/>
                                </a:solidFill>
                                <a:latin typeface="Cambria Math"/>
                              </a:rPr>
                              <m:t>𝑬</m:t>
                            </m:r>
                          </m:e>
                          <m:sub>
                            <m:r>
                              <a:rPr lang="en-US" sz="2000" i="1">
                                <a:solidFill>
                                  <a:srgbClr val="0070C0"/>
                                </a:solidFill>
                                <a:latin typeface="Cambria Math"/>
                              </a:rPr>
                              <m:t>𝑗</m:t>
                            </m:r>
                          </m:sub>
                        </m:sSub>
                      </m:e>
                      <m:sub/>
                      <m:sup>
                        <m:r>
                          <a:rPr lang="en-US" sz="2000" i="1">
                            <a:solidFill>
                              <a:srgbClr val="0070C0"/>
                            </a:solidFill>
                            <a:latin typeface="Cambria Math"/>
                          </a:rPr>
                          <m:t>𝑖</m:t>
                        </m:r>
                      </m:sup>
                    </m:sSubSup>
                    <m:r>
                      <a:rPr lang="en-US" sz="2000" i="1">
                        <a:solidFill>
                          <a:srgbClr val="0070C0"/>
                        </a:solidFill>
                        <a:latin typeface="Cambria Math"/>
                      </a:rPr>
                      <m:t> </m:t>
                    </m:r>
                  </m:oMath>
                </a14:m>
                <a:r>
                  <a:rPr lang="en-US" sz="2000" dirty="0"/>
                  <a:t>and </a:t>
                </a:r>
                <a14:m>
                  <m:oMath xmlns:m="http://schemas.openxmlformats.org/officeDocument/2006/math">
                    <m:sSubSup>
                      <m:sSubSupPr>
                        <m:ctrlPr>
                          <a:rPr lang="en-US" sz="2000" i="1">
                            <a:latin typeface="Cambria Math"/>
                          </a:rPr>
                        </m:ctrlPr>
                      </m:sSubSupPr>
                      <m:e>
                        <m:sSub>
                          <m:sSubPr>
                            <m:ctrlPr>
                              <a:rPr lang="en-US" sz="2000" i="1">
                                <a:latin typeface="Cambria Math"/>
                              </a:rPr>
                            </m:ctrlPr>
                          </m:sSubPr>
                          <m:e>
                            <m:r>
                              <a:rPr lang="en-US" sz="2000" b="1" i="1" smtClean="0">
                                <a:solidFill>
                                  <a:srgbClr val="C00000"/>
                                </a:solidFill>
                                <a:latin typeface="Cambria Math"/>
                              </a:rPr>
                              <m:t>𝑬</m:t>
                            </m:r>
                          </m:e>
                          <m:sub>
                            <m:r>
                              <a:rPr lang="en-US" sz="2000" b="0" i="1" smtClean="0">
                                <a:solidFill>
                                  <a:srgbClr val="0070C0"/>
                                </a:solidFill>
                                <a:latin typeface="Cambria Math"/>
                              </a:rPr>
                              <m:t>𝑙</m:t>
                            </m:r>
                          </m:sub>
                        </m:sSub>
                      </m:e>
                      <m:sub/>
                      <m:sup>
                        <m:r>
                          <a:rPr lang="en-US" sz="2000" i="1">
                            <a:solidFill>
                              <a:srgbClr val="0070C0"/>
                            </a:solidFill>
                            <a:latin typeface="Cambria Math"/>
                          </a:rPr>
                          <m:t>𝑘</m:t>
                        </m:r>
                      </m:sup>
                    </m:sSubSup>
                    <m:r>
                      <a:rPr lang="en-US" sz="2000" i="1">
                        <a:solidFill>
                          <a:srgbClr val="0070C0"/>
                        </a:solidFill>
                        <a:latin typeface="Cambria Math"/>
                      </a:rPr>
                      <m:t> </m:t>
                    </m:r>
                  </m:oMath>
                </a14:m>
                <a:r>
                  <a:rPr lang="en-US" sz="2000" dirty="0"/>
                  <a:t>are  </a:t>
                </a:r>
                <a:r>
                  <a:rPr lang="en-US" sz="2000" dirty="0" smtClean="0">
                    <a:solidFill>
                      <a:srgbClr val="C00000"/>
                    </a:solidFill>
                  </a:rPr>
                  <a:t>??</a:t>
                </a:r>
              </a:p>
              <a:p>
                <a:r>
                  <a:rPr lang="en-US" sz="2000" dirty="0"/>
                  <a:t>Events </a:t>
                </a:r>
                <a14:m>
                  <m:oMath xmlns:m="http://schemas.openxmlformats.org/officeDocument/2006/math">
                    <m:sSubSup>
                      <m:sSubSupPr>
                        <m:ctrlPr>
                          <a:rPr lang="en-US" sz="2000" i="1">
                            <a:latin typeface="Cambria Math"/>
                          </a:rPr>
                        </m:ctrlPr>
                      </m:sSubSupPr>
                      <m:e>
                        <m:sSub>
                          <m:sSubPr>
                            <m:ctrlPr>
                              <a:rPr lang="en-US" sz="2000" i="1">
                                <a:latin typeface="Cambria Math"/>
                              </a:rPr>
                            </m:ctrlPr>
                          </m:sSubPr>
                          <m:e>
                            <m:r>
                              <a:rPr lang="en-US" sz="2000" b="1" i="1" smtClean="0">
                                <a:solidFill>
                                  <a:srgbClr val="C00000"/>
                                </a:solidFill>
                                <a:latin typeface="Cambria Math"/>
                              </a:rPr>
                              <m:t>𝑬</m:t>
                            </m:r>
                          </m:e>
                          <m:sub>
                            <m:r>
                              <a:rPr lang="en-US" sz="2000" i="1">
                                <a:solidFill>
                                  <a:srgbClr val="0070C0"/>
                                </a:solidFill>
                                <a:latin typeface="Cambria Math"/>
                              </a:rPr>
                              <m:t>𝑗</m:t>
                            </m:r>
                          </m:sub>
                        </m:sSub>
                      </m:e>
                      <m:sub/>
                      <m:sup>
                        <m:r>
                          <a:rPr lang="en-US" sz="2000" i="1">
                            <a:solidFill>
                              <a:srgbClr val="0070C0"/>
                            </a:solidFill>
                            <a:latin typeface="Cambria Math"/>
                          </a:rPr>
                          <m:t>𝑖</m:t>
                        </m:r>
                      </m:sup>
                    </m:sSubSup>
                    <m:r>
                      <a:rPr lang="en-US" sz="2000" i="1">
                        <a:solidFill>
                          <a:srgbClr val="0070C0"/>
                        </a:solidFill>
                        <a:latin typeface="Cambria Math"/>
                      </a:rPr>
                      <m:t> </m:t>
                    </m:r>
                  </m:oMath>
                </a14:m>
                <a:r>
                  <a:rPr lang="en-US" sz="2000" dirty="0"/>
                  <a:t>and </a:t>
                </a:r>
                <a14:m>
                  <m:oMath xmlns:m="http://schemas.openxmlformats.org/officeDocument/2006/math">
                    <m:sSubSup>
                      <m:sSubSupPr>
                        <m:ctrlPr>
                          <a:rPr lang="en-US" sz="2000" i="1">
                            <a:latin typeface="Cambria Math"/>
                          </a:rPr>
                        </m:ctrlPr>
                      </m:sSubSupPr>
                      <m:e>
                        <m:sSub>
                          <m:sSubPr>
                            <m:ctrlPr>
                              <a:rPr lang="en-US" sz="2000" i="1">
                                <a:latin typeface="Cambria Math"/>
                              </a:rPr>
                            </m:ctrlPr>
                          </m:sSubPr>
                          <m:e>
                            <m:r>
                              <a:rPr lang="en-US" sz="2000" b="1" i="1" smtClean="0">
                                <a:solidFill>
                                  <a:srgbClr val="C00000"/>
                                </a:solidFill>
                                <a:latin typeface="Cambria Math"/>
                              </a:rPr>
                              <m:t>𝑬</m:t>
                            </m:r>
                          </m:e>
                          <m:sub>
                            <m:r>
                              <a:rPr lang="en-US" sz="2000" i="1">
                                <a:solidFill>
                                  <a:srgbClr val="0070C0"/>
                                </a:solidFill>
                                <a:latin typeface="Cambria Math"/>
                              </a:rPr>
                              <m:t>𝑙</m:t>
                            </m:r>
                          </m:sub>
                        </m:sSub>
                      </m:e>
                      <m:sub/>
                      <m:sup>
                        <m:r>
                          <a:rPr lang="en-US" sz="2000" b="0" i="1" smtClean="0">
                            <a:solidFill>
                              <a:srgbClr val="0070C0"/>
                            </a:solidFill>
                            <a:latin typeface="Cambria Math"/>
                          </a:rPr>
                          <m:t>𝑖</m:t>
                        </m:r>
                      </m:sup>
                    </m:sSubSup>
                    <m:r>
                      <a:rPr lang="en-US" sz="2000" i="1">
                        <a:solidFill>
                          <a:srgbClr val="0070C0"/>
                        </a:solidFill>
                        <a:latin typeface="Cambria Math"/>
                      </a:rPr>
                      <m:t> </m:t>
                    </m:r>
                  </m:oMath>
                </a14:m>
                <a:r>
                  <a:rPr lang="en-US" sz="2000" dirty="0"/>
                  <a:t>are  </a:t>
                </a:r>
                <a:r>
                  <a:rPr lang="en-US" sz="2000" dirty="0" smtClean="0">
                    <a:solidFill>
                      <a:srgbClr val="C00000"/>
                    </a:solidFill>
                  </a:rPr>
                  <a:t>??</a:t>
                </a:r>
                <a:endParaRPr lang="en-US" sz="2000" dirty="0"/>
              </a:p>
              <a:p>
                <a:endParaRPr lang="en-US" sz="2000" dirty="0" smtClean="0">
                  <a:solidFill>
                    <a:srgbClr val="0070C0"/>
                  </a:solidFill>
                </a:endParaRPr>
              </a:p>
              <a:p>
                <a:endParaRPr lang="en-US" sz="2000"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5982" y="1592249"/>
                <a:ext cx="8229600" cy="4960951"/>
              </a:xfrm>
              <a:blipFill rotWithShape="1">
                <a:blip r:embed="rId2"/>
                <a:stretch>
                  <a:fillRect l="-815" t="-614" b="-83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6</a:t>
            </a:fld>
            <a:endParaRPr lang="en-US"/>
          </a:p>
        </p:txBody>
      </p:sp>
      <p:grpSp>
        <p:nvGrpSpPr>
          <p:cNvPr id="64" name="Group 63"/>
          <p:cNvGrpSpPr/>
          <p:nvPr/>
        </p:nvGrpSpPr>
        <p:grpSpPr>
          <a:xfrm>
            <a:off x="1676400" y="3429000"/>
            <a:ext cx="5867400" cy="902732"/>
            <a:chOff x="1676400" y="4800600"/>
            <a:chExt cx="5867400" cy="902732"/>
          </a:xfrm>
        </p:grpSpPr>
        <p:grpSp>
          <p:nvGrpSpPr>
            <p:cNvPr id="14" name="Group 13"/>
            <p:cNvGrpSpPr/>
            <p:nvPr/>
          </p:nvGrpSpPr>
          <p:grpSpPr>
            <a:xfrm>
              <a:off x="1676400" y="4800600"/>
              <a:ext cx="381000" cy="457200"/>
              <a:chOff x="1447800" y="4800600"/>
              <a:chExt cx="381000" cy="457200"/>
            </a:xfrm>
          </p:grpSpPr>
          <p:cxnSp>
            <p:nvCxnSpPr>
              <p:cNvPr id="8" name="Straight Connector 7"/>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362200" y="4800600"/>
              <a:ext cx="381000" cy="457200"/>
              <a:chOff x="1447800" y="4800600"/>
              <a:chExt cx="381000" cy="457200"/>
            </a:xfrm>
          </p:grpSpPr>
          <p:cxnSp>
            <p:nvCxnSpPr>
              <p:cNvPr id="16" name="Straight Connector 15"/>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048000" y="4800600"/>
              <a:ext cx="381000" cy="457200"/>
              <a:chOff x="1447800" y="4800600"/>
              <a:chExt cx="381000" cy="457200"/>
            </a:xfrm>
          </p:grpSpPr>
          <p:cxnSp>
            <p:nvCxnSpPr>
              <p:cNvPr id="20" name="Straight Connector 19"/>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953000" y="4800600"/>
              <a:ext cx="381000" cy="457200"/>
              <a:chOff x="1447800" y="4800600"/>
              <a:chExt cx="381000" cy="457200"/>
            </a:xfrm>
          </p:grpSpPr>
          <p:cxnSp>
            <p:nvCxnSpPr>
              <p:cNvPr id="24" name="Straight Connector 23"/>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162800" y="4800600"/>
              <a:ext cx="381000" cy="457200"/>
              <a:chOff x="1447800" y="4800600"/>
              <a:chExt cx="381000" cy="457200"/>
            </a:xfrm>
          </p:grpSpPr>
          <p:cxnSp>
            <p:nvCxnSpPr>
              <p:cNvPr id="28" name="Straight Connector 27"/>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733800" y="5029200"/>
              <a:ext cx="685800" cy="45719"/>
              <a:chOff x="3657600" y="5029200"/>
              <a:chExt cx="685800" cy="45719"/>
            </a:xfrm>
          </p:grpSpPr>
          <p:sp>
            <p:nvSpPr>
              <p:cNvPr id="50" name="Oval 49"/>
              <p:cNvSpPr/>
              <p:nvPr/>
            </p:nvSpPr>
            <p:spPr>
              <a:xfrm>
                <a:off x="36576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9624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2672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867400" y="5029200"/>
              <a:ext cx="685800" cy="45719"/>
              <a:chOff x="3657600" y="5029200"/>
              <a:chExt cx="685800" cy="45719"/>
            </a:xfrm>
          </p:grpSpPr>
          <p:sp>
            <p:nvSpPr>
              <p:cNvPr id="55" name="Oval 54"/>
              <p:cNvSpPr/>
              <p:nvPr/>
            </p:nvSpPr>
            <p:spPr>
              <a:xfrm>
                <a:off x="36576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9624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2672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1676400" y="5334000"/>
              <a:ext cx="5788764" cy="369332"/>
            </a:xfrm>
            <a:prstGeom prst="rect">
              <a:avLst/>
            </a:prstGeom>
            <a:noFill/>
          </p:spPr>
          <p:txBody>
            <a:bodyPr wrap="none" rtlCol="0">
              <a:spAutoFit/>
            </a:bodyPr>
            <a:lstStyle/>
            <a:p>
              <a:r>
                <a:rPr lang="en-US" dirty="0" smtClean="0"/>
                <a:t>1           2           3               …                 i                  …                   n</a:t>
              </a:r>
              <a:endParaRPr lang="en-US" dirty="0"/>
            </a:p>
          </p:txBody>
        </p:sp>
      </p:grpSp>
      <p:grpSp>
        <p:nvGrpSpPr>
          <p:cNvPr id="63" name="Group 62"/>
          <p:cNvGrpSpPr/>
          <p:nvPr/>
        </p:nvGrpSpPr>
        <p:grpSpPr>
          <a:xfrm>
            <a:off x="1752600" y="1447800"/>
            <a:ext cx="5771132" cy="609600"/>
            <a:chOff x="1752600" y="1447800"/>
            <a:chExt cx="5771132" cy="609600"/>
          </a:xfrm>
        </p:grpSpPr>
        <p:sp>
          <p:nvSpPr>
            <p:cNvPr id="31" name="Oval 30"/>
            <p:cNvSpPr/>
            <p:nvPr/>
          </p:nvSpPr>
          <p:spPr>
            <a:xfrm>
              <a:off x="1905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286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667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048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429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858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39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752600" y="1447800"/>
              <a:ext cx="5771132" cy="369332"/>
            </a:xfrm>
            <a:prstGeom prst="rect">
              <a:avLst/>
            </a:prstGeom>
            <a:noFill/>
          </p:spPr>
          <p:txBody>
            <a:bodyPr wrap="none" rtlCol="0">
              <a:spAutoFit/>
            </a:bodyPr>
            <a:lstStyle/>
            <a:p>
              <a:r>
                <a:rPr lang="en-US" dirty="0" smtClean="0"/>
                <a:t>1     2      3    4      5                     …          j       …               m-1   m</a:t>
              </a:r>
              <a:endParaRPr lang="en-US" dirty="0"/>
            </a:p>
          </p:txBody>
        </p:sp>
        <p:cxnSp>
          <p:nvCxnSpPr>
            <p:cNvPr id="61" name="Straight Connector 60"/>
            <p:cNvCxnSpPr/>
            <p:nvPr/>
          </p:nvCxnSpPr>
          <p:spPr>
            <a:xfrm>
              <a:off x="4114800" y="2024876"/>
              <a:ext cx="91440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3352800" y="4724400"/>
            <a:ext cx="1447800"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disjoint</a:t>
            </a:r>
            <a:endParaRPr lang="en-US" dirty="0">
              <a:solidFill>
                <a:schemeClr val="tx1"/>
              </a:solidFill>
            </a:endParaRPr>
          </a:p>
        </p:txBody>
      </p:sp>
      <p:sp>
        <p:nvSpPr>
          <p:cNvPr id="46" name="Rounded Rectangle 45"/>
          <p:cNvSpPr/>
          <p:nvPr/>
        </p:nvSpPr>
        <p:spPr>
          <a:xfrm>
            <a:off x="3352800" y="5181600"/>
            <a:ext cx="1447800"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Independent</a:t>
            </a:r>
            <a:endParaRPr lang="en-US" dirty="0">
              <a:solidFill>
                <a:schemeClr val="tx1"/>
              </a:solidFill>
            </a:endParaRPr>
          </a:p>
        </p:txBody>
      </p:sp>
      <p:sp>
        <p:nvSpPr>
          <p:cNvPr id="49" name="Rounded Rectangle 48"/>
          <p:cNvSpPr/>
          <p:nvPr/>
        </p:nvSpPr>
        <p:spPr>
          <a:xfrm>
            <a:off x="3352800" y="5638800"/>
            <a:ext cx="1447800"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Independent</a:t>
            </a:r>
            <a:endParaRPr lang="en-US" dirty="0">
              <a:solidFill>
                <a:schemeClr val="tx1"/>
              </a:solidFill>
            </a:endParaRPr>
          </a:p>
        </p:txBody>
      </p:sp>
      <p:sp>
        <p:nvSpPr>
          <p:cNvPr id="60" name="Oval 59"/>
          <p:cNvSpPr/>
          <p:nvPr/>
        </p:nvSpPr>
        <p:spPr>
          <a:xfrm>
            <a:off x="5334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5701061" y="2013724"/>
            <a:ext cx="91440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13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8" end="8"/>
                                            </p:txEl>
                                          </p:spTgt>
                                        </p:tgtEl>
                                        <p:attrNameLst>
                                          <p:attrName>style.visibility</p:attrName>
                                        </p:attrNameLst>
                                      </p:cBhvr>
                                      <p:to>
                                        <p:strVal val="visible"/>
                                      </p:to>
                                    </p:set>
                                    <p:animEffect transition="in" filter="fade">
                                      <p:cBhvr>
                                        <p:cTn id="12" dur="500"/>
                                        <p:tgtEl>
                                          <p:spTgt spid="6">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animEffect transition="in" filter="fade">
                                      <p:cBhvr>
                                        <p:cTn id="24" dur="500"/>
                                        <p:tgtEl>
                                          <p:spTgt spid="6">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animEffect transition="in" filter="fade">
                                      <p:cBhvr>
                                        <p:cTn id="36" dur="500"/>
                                        <p:tgtEl>
                                          <p:spTgt spid="6">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Effect transition="in" filter="fade">
                                      <p:cBhvr>
                                        <p:cTn id="4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P spid="46"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solidFill>
                  <a:srgbClr val="002060"/>
                </a:solidFill>
              </a:rPr>
              <a:t>Balls into Bins</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5982" y="1592249"/>
                <a:ext cx="8229600" cy="5113351"/>
              </a:xfrm>
            </p:spPr>
            <p:txBody>
              <a:bodyPr/>
              <a:lstStyle/>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14:m>
                  <m:oMath xmlns:m="http://schemas.openxmlformats.org/officeDocument/2006/math">
                    <m:sSubSup>
                      <m:sSubSupPr>
                        <m:ctrlPr>
                          <a:rPr lang="en-US" sz="2000" i="1" smtClean="0">
                            <a:latin typeface="Cambria Math"/>
                          </a:rPr>
                        </m:ctrlPr>
                      </m:sSubSupPr>
                      <m:e>
                        <m:sSub>
                          <m:sSubPr>
                            <m:ctrlPr>
                              <a:rPr lang="en-US" sz="2000" b="0" i="1" smtClean="0">
                                <a:latin typeface="Cambria Math"/>
                              </a:rPr>
                            </m:ctrlPr>
                          </m:sSubPr>
                          <m:e>
                            <m:r>
                              <a:rPr lang="en-US" sz="2000" b="1" i="1" smtClean="0">
                                <a:solidFill>
                                  <a:srgbClr val="C00000"/>
                                </a:solidFill>
                                <a:latin typeface="Cambria Math"/>
                              </a:rPr>
                              <m:t>𝑬</m:t>
                            </m:r>
                          </m:e>
                          <m:sub>
                            <m:r>
                              <a:rPr lang="en-US" sz="2000" b="0" i="1" smtClean="0">
                                <a:solidFill>
                                  <a:srgbClr val="0070C0"/>
                                </a:solidFill>
                                <a:latin typeface="Cambria Math"/>
                              </a:rPr>
                              <m:t>𝑗</m:t>
                            </m:r>
                          </m:sub>
                        </m:sSub>
                      </m:e>
                      <m:sub/>
                      <m:sup>
                        <m:r>
                          <a:rPr lang="en-US" sz="2000" b="0" i="1" smtClean="0">
                            <a:solidFill>
                              <a:srgbClr val="0070C0"/>
                            </a:solidFill>
                            <a:latin typeface="Cambria Math"/>
                          </a:rPr>
                          <m:t>𝑖</m:t>
                        </m:r>
                      </m:sup>
                    </m:sSubSup>
                  </m:oMath>
                </a14:m>
                <a:r>
                  <a:rPr lang="en-US" sz="2000" dirty="0" smtClean="0"/>
                  <a:t> : </a:t>
                </a:r>
                <a14:m>
                  <m:oMath xmlns:m="http://schemas.openxmlformats.org/officeDocument/2006/math">
                    <m:r>
                      <a:rPr lang="en-US" sz="2000" i="1">
                        <a:solidFill>
                          <a:srgbClr val="0070C0"/>
                        </a:solidFill>
                        <a:latin typeface="Cambria Math"/>
                      </a:rPr>
                      <m:t>𝑗</m:t>
                    </m:r>
                  </m:oMath>
                </a14:m>
                <a:r>
                  <a:rPr lang="en-US" sz="2000" dirty="0" err="1" smtClean="0"/>
                  <a:t>th</a:t>
                </a:r>
                <a:r>
                  <a:rPr lang="en-US" sz="2000" dirty="0" smtClean="0"/>
                  <a:t> ball enters </a:t>
                </a:r>
                <a14:m>
                  <m:oMath xmlns:m="http://schemas.openxmlformats.org/officeDocument/2006/math">
                    <m:r>
                      <a:rPr lang="en-US" sz="2000" b="0" i="1" smtClean="0">
                        <a:solidFill>
                          <a:srgbClr val="0070C0"/>
                        </a:solidFill>
                        <a:latin typeface="Cambria Math"/>
                      </a:rPr>
                      <m:t>𝑖</m:t>
                    </m:r>
                  </m:oMath>
                </a14:m>
                <a:r>
                  <a:rPr lang="en-US" sz="2000" dirty="0" err="1" smtClean="0"/>
                  <a:t>th</a:t>
                </a:r>
                <a:r>
                  <a:rPr lang="en-US" sz="2000" dirty="0" smtClean="0"/>
                  <a:t> bin.</a:t>
                </a:r>
              </a:p>
              <a:p>
                <a:r>
                  <a:rPr lang="en-US" sz="2000" b="1" dirty="0" err="1" smtClean="0"/>
                  <a:t>Pr</a:t>
                </a:r>
                <a:r>
                  <a:rPr lang="en-US" sz="2000" dirty="0" smtClean="0"/>
                  <a:t>[</a:t>
                </a:r>
                <a14:m>
                  <m:oMath xmlns:m="http://schemas.openxmlformats.org/officeDocument/2006/math">
                    <m:sSubSup>
                      <m:sSubSupPr>
                        <m:ctrlPr>
                          <a:rPr lang="en-US" sz="2000" i="1">
                            <a:latin typeface="Cambria Math"/>
                          </a:rPr>
                        </m:ctrlPr>
                      </m:sSubSupPr>
                      <m:e>
                        <m:sSub>
                          <m:sSubPr>
                            <m:ctrlPr>
                              <a:rPr lang="en-US" sz="2000" i="1">
                                <a:latin typeface="Cambria Math"/>
                              </a:rPr>
                            </m:ctrlPr>
                          </m:sSubPr>
                          <m:e>
                            <m:r>
                              <a:rPr lang="en-US" sz="2000" b="1" i="1" smtClean="0">
                                <a:solidFill>
                                  <a:srgbClr val="C00000"/>
                                </a:solidFill>
                                <a:latin typeface="Cambria Math"/>
                              </a:rPr>
                              <m:t>𝑬</m:t>
                            </m:r>
                          </m:e>
                          <m:sub>
                            <m:r>
                              <a:rPr lang="en-US" sz="2000" i="1">
                                <a:solidFill>
                                  <a:srgbClr val="0070C0"/>
                                </a:solidFill>
                                <a:latin typeface="Cambria Math"/>
                              </a:rPr>
                              <m:t>𝑗</m:t>
                            </m:r>
                          </m:sub>
                        </m:sSub>
                      </m:e>
                      <m:sub/>
                      <m:sup>
                        <m:r>
                          <a:rPr lang="en-US" sz="2000" i="1">
                            <a:solidFill>
                              <a:srgbClr val="0070C0"/>
                            </a:solidFill>
                            <a:latin typeface="Cambria Math"/>
                          </a:rPr>
                          <m:t>𝑖</m:t>
                        </m:r>
                      </m:sup>
                    </m:sSubSup>
                  </m:oMath>
                </a14:m>
                <a:r>
                  <a:rPr lang="en-US" sz="2000" dirty="0" smtClean="0"/>
                  <a:t>] = </a:t>
                </a:r>
                <a:r>
                  <a:rPr lang="en-US" sz="2000" dirty="0" smtClean="0">
                    <a:solidFill>
                      <a:srgbClr val="C00000"/>
                    </a:solidFill>
                  </a:rPr>
                  <a:t>??</a:t>
                </a:r>
                <a:endParaRPr lang="en-US" sz="2000" dirty="0" smtClean="0"/>
              </a:p>
              <a:p>
                <a:r>
                  <a:rPr lang="en-US" sz="2000" b="1" dirty="0" err="1"/>
                  <a:t>Pr</a:t>
                </a:r>
                <a:r>
                  <a:rPr lang="en-US" sz="2000" dirty="0" smtClean="0"/>
                  <a:t>[</a:t>
                </a:r>
                <a14:m>
                  <m:oMath xmlns:m="http://schemas.openxmlformats.org/officeDocument/2006/math">
                    <m:acc>
                      <m:accPr>
                        <m:chr m:val="̅"/>
                        <m:ctrlPr>
                          <a:rPr lang="en-US" sz="2000" i="1">
                            <a:latin typeface="Cambria Math"/>
                          </a:rPr>
                        </m:ctrlPr>
                      </m:accPr>
                      <m:e>
                        <m:sSubSup>
                          <m:sSubSupPr>
                            <m:ctrlPr>
                              <a:rPr lang="en-US" sz="2000" i="1">
                                <a:latin typeface="Cambria Math"/>
                              </a:rPr>
                            </m:ctrlPr>
                          </m:sSubSupPr>
                          <m:e>
                            <m:sSub>
                              <m:sSubPr>
                                <m:ctrlPr>
                                  <a:rPr lang="en-US" sz="2000" i="1">
                                    <a:latin typeface="Cambria Math"/>
                                  </a:rPr>
                                </m:ctrlPr>
                              </m:sSubPr>
                              <m:e>
                                <m:r>
                                  <a:rPr lang="en-US" sz="2000" b="1" i="1">
                                    <a:solidFill>
                                      <a:srgbClr val="C00000"/>
                                    </a:solidFill>
                                    <a:latin typeface="Cambria Math"/>
                                  </a:rPr>
                                  <m:t>𝑬</m:t>
                                </m:r>
                              </m:e>
                              <m:sub>
                                <m:r>
                                  <a:rPr lang="en-US" sz="2000" i="1">
                                    <a:solidFill>
                                      <a:srgbClr val="0070C0"/>
                                    </a:solidFill>
                                    <a:latin typeface="Cambria Math"/>
                                  </a:rPr>
                                  <m:t>𝑗</m:t>
                                </m:r>
                              </m:sub>
                            </m:sSub>
                          </m:e>
                          <m:sub/>
                          <m:sup>
                            <m:r>
                              <a:rPr lang="en-US" sz="2000" i="1">
                                <a:solidFill>
                                  <a:srgbClr val="0070C0"/>
                                </a:solidFill>
                                <a:latin typeface="Cambria Math"/>
                              </a:rPr>
                              <m:t>𝑖</m:t>
                            </m:r>
                          </m:sup>
                        </m:sSubSup>
                      </m:e>
                    </m:acc>
                  </m:oMath>
                </a14:m>
                <a:r>
                  <a:rPr lang="en-US" sz="2000" dirty="0" smtClean="0"/>
                  <a:t>] </a:t>
                </a:r>
                <a:r>
                  <a:rPr lang="en-US" sz="2000" dirty="0"/>
                  <a:t>= </a:t>
                </a:r>
                <a:r>
                  <a:rPr lang="en-US" sz="2000" dirty="0" smtClean="0"/>
                  <a:t>   </a:t>
                </a:r>
                <a:r>
                  <a:rPr lang="en-US" sz="2000" dirty="0" smtClean="0">
                    <a:solidFill>
                      <a:srgbClr val="C00000"/>
                    </a:solidFill>
                  </a:rPr>
                  <a:t>??</a:t>
                </a:r>
              </a:p>
              <a:p>
                <a:r>
                  <a:rPr lang="en-US" sz="2000" b="1" dirty="0" err="1" smtClean="0"/>
                  <a:t>Pr</a:t>
                </a:r>
                <a:r>
                  <a:rPr lang="en-US" sz="2000" b="1" dirty="0" smtClean="0"/>
                  <a:t>[</a:t>
                </a:r>
                <a14:m>
                  <m:oMath xmlns:m="http://schemas.openxmlformats.org/officeDocument/2006/math">
                    <m:r>
                      <a:rPr lang="en-US" sz="2000" i="1">
                        <a:solidFill>
                          <a:srgbClr val="0070C0"/>
                        </a:solidFill>
                        <a:latin typeface="Cambria Math"/>
                      </a:rPr>
                      <m:t>𝑖</m:t>
                    </m:r>
                  </m:oMath>
                </a14:m>
                <a:r>
                  <a:rPr lang="en-US" sz="2000" dirty="0" err="1"/>
                  <a:t>th</a:t>
                </a:r>
                <a:r>
                  <a:rPr lang="en-US" sz="2000" dirty="0"/>
                  <a:t> bin </a:t>
                </a:r>
                <a:r>
                  <a:rPr lang="en-US" sz="2000" dirty="0" smtClean="0"/>
                  <a:t>is empty] =  </a:t>
                </a:r>
                <a:r>
                  <a:rPr lang="en-US" sz="2000" dirty="0" smtClean="0">
                    <a:solidFill>
                      <a:srgbClr val="C00000"/>
                    </a:solidFill>
                  </a:rPr>
                  <a:t>??</a:t>
                </a:r>
                <a:endParaRPr lang="en-US" sz="2000" dirty="0"/>
              </a:p>
              <a:p>
                <a:pPr marL="0" indent="0">
                  <a:buNone/>
                </a:pPr>
                <a:r>
                  <a:rPr lang="en-US" sz="2000" dirty="0" smtClean="0">
                    <a:solidFill>
                      <a:srgbClr val="0070C0"/>
                    </a:solidFill>
                  </a:rPr>
                  <a:t>                                          </a:t>
                </a:r>
                <a:r>
                  <a:rPr lang="en-US" sz="1400" dirty="0" smtClean="0">
                    <a:solidFill>
                      <a:srgbClr val="0070C0"/>
                    </a:solidFill>
                  </a:rPr>
                  <a:t>=</a:t>
                </a:r>
                <a14:m>
                  <m:oMath xmlns:m="http://schemas.openxmlformats.org/officeDocument/2006/math">
                    <m:sSup>
                      <m:sSupPr>
                        <m:ctrlPr>
                          <a:rPr lang="en-US" i="1" smtClean="0">
                            <a:solidFill>
                              <a:srgbClr val="0070C0"/>
                            </a:solidFill>
                            <a:latin typeface="Cambria Math"/>
                          </a:rPr>
                        </m:ctrlPr>
                      </m:sSupPr>
                      <m:e>
                        <m:r>
                          <a:rPr lang="en-US" b="0" i="1" smtClean="0">
                            <a:solidFill>
                              <a:srgbClr val="0070C0"/>
                            </a:solidFill>
                            <a:latin typeface="Cambria Math"/>
                          </a:rPr>
                          <m:t>(</m:t>
                        </m:r>
                        <m:r>
                          <a:rPr lang="en-US" sz="1800" i="1">
                            <a:solidFill>
                              <a:srgbClr val="0070C0"/>
                            </a:solidFill>
                            <a:latin typeface="Cambria Math"/>
                          </a:rPr>
                          <m:t>1</m:t>
                        </m:r>
                        <m:r>
                          <a:rPr lang="en-US" sz="1800" i="1">
                            <a:latin typeface="Cambria Math"/>
                          </a:rPr>
                          <m:t>−</m:t>
                        </m:r>
                        <m:box>
                          <m:boxPr>
                            <m:ctrlPr>
                              <a:rPr lang="en-US" sz="1800" i="1" smtClean="0">
                                <a:solidFill>
                                  <a:srgbClr val="0070C0"/>
                                </a:solidFill>
                                <a:latin typeface="Cambria Math"/>
                              </a:rPr>
                            </m:ctrlPr>
                          </m:boxPr>
                          <m:e>
                            <m:argPr>
                              <m:argSz m:val="-1"/>
                            </m:argPr>
                            <m:box>
                              <m:boxPr>
                                <m:ctrlPr>
                                  <a:rPr lang="en-US" sz="1800" i="1" smtClean="0">
                                    <a:solidFill>
                                      <a:srgbClr val="0070C0"/>
                                    </a:solidFill>
                                    <a:latin typeface="Cambria Math"/>
                                  </a:rPr>
                                </m:ctrlPr>
                              </m:boxPr>
                              <m:e>
                                <m:argPr>
                                  <m:argSz m:val="-1"/>
                                </m:argPr>
                                <m:f>
                                  <m:fPr>
                                    <m:ctrlPr>
                                      <a:rPr lang="en-US" sz="1800" i="1" smtClean="0">
                                        <a:solidFill>
                                          <a:srgbClr val="0070C0"/>
                                        </a:solidFill>
                                        <a:latin typeface="Cambria Math"/>
                                      </a:rPr>
                                    </m:ctrlPr>
                                  </m:fPr>
                                  <m:num>
                                    <m:r>
                                      <a:rPr lang="en-US" sz="1800" b="0" i="1" smtClean="0">
                                        <a:solidFill>
                                          <a:srgbClr val="0070C0"/>
                                        </a:solidFill>
                                        <a:latin typeface="Cambria Math"/>
                                      </a:rPr>
                                      <m:t>1</m:t>
                                    </m:r>
                                  </m:num>
                                  <m:den>
                                    <m:r>
                                      <a:rPr lang="en-US" sz="1800" b="0" i="1" smtClean="0">
                                        <a:solidFill>
                                          <a:srgbClr val="0070C0"/>
                                        </a:solidFill>
                                        <a:latin typeface="Cambria Math"/>
                                      </a:rPr>
                                      <m:t>𝑛</m:t>
                                    </m:r>
                                  </m:den>
                                </m:f>
                              </m:e>
                            </m:box>
                          </m:e>
                        </m:box>
                        <m:r>
                          <m:rPr>
                            <m:nor/>
                          </m:rPr>
                          <a:rPr lang="en-US" sz="1800" dirty="0">
                            <a:solidFill>
                              <a:srgbClr val="0070C0"/>
                            </a:solidFill>
                          </a:rPr>
                          <m:t> </m:t>
                        </m:r>
                        <m:r>
                          <a:rPr lang="en-US" b="0" i="1" smtClean="0">
                            <a:solidFill>
                              <a:srgbClr val="0070C0"/>
                            </a:solidFill>
                            <a:latin typeface="Cambria Math"/>
                          </a:rPr>
                          <m:t>)</m:t>
                        </m:r>
                      </m:e>
                      <m:sup>
                        <m:r>
                          <a:rPr lang="en-US" b="0" i="1" smtClean="0">
                            <a:solidFill>
                              <a:srgbClr val="0070C0"/>
                            </a:solidFill>
                            <a:latin typeface="Cambria Math"/>
                          </a:rPr>
                          <m:t>𝑚</m:t>
                        </m:r>
                      </m:sup>
                    </m:sSup>
                  </m:oMath>
                </a14:m>
                <a:endParaRPr lang="en-US" sz="2000" dirty="0" smtClean="0">
                  <a:solidFill>
                    <a:srgbClr val="0070C0"/>
                  </a:solidFill>
                </a:endParaRPr>
              </a:p>
              <a:p>
                <a:endParaRPr lang="en-US" sz="2000"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5982" y="1592249"/>
                <a:ext cx="8229600" cy="5113351"/>
              </a:xfrm>
              <a:blipFill rotWithShape="1">
                <a:blip r:embed="rId2"/>
                <a:stretch>
                  <a:fillRect l="-815" t="-596" b="-91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7</a:t>
            </a:fld>
            <a:endParaRPr lang="en-US"/>
          </a:p>
        </p:txBody>
      </p:sp>
      <p:grpSp>
        <p:nvGrpSpPr>
          <p:cNvPr id="64" name="Group 63"/>
          <p:cNvGrpSpPr/>
          <p:nvPr/>
        </p:nvGrpSpPr>
        <p:grpSpPr>
          <a:xfrm>
            <a:off x="1676400" y="3429000"/>
            <a:ext cx="5867400" cy="902732"/>
            <a:chOff x="1676400" y="4800600"/>
            <a:chExt cx="5867400" cy="902732"/>
          </a:xfrm>
        </p:grpSpPr>
        <p:grpSp>
          <p:nvGrpSpPr>
            <p:cNvPr id="14" name="Group 13"/>
            <p:cNvGrpSpPr/>
            <p:nvPr/>
          </p:nvGrpSpPr>
          <p:grpSpPr>
            <a:xfrm>
              <a:off x="1676400" y="4800600"/>
              <a:ext cx="381000" cy="457200"/>
              <a:chOff x="1447800" y="4800600"/>
              <a:chExt cx="381000" cy="457200"/>
            </a:xfrm>
          </p:grpSpPr>
          <p:cxnSp>
            <p:nvCxnSpPr>
              <p:cNvPr id="8" name="Straight Connector 7"/>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362200" y="4800600"/>
              <a:ext cx="381000" cy="457200"/>
              <a:chOff x="1447800" y="4800600"/>
              <a:chExt cx="381000" cy="457200"/>
            </a:xfrm>
          </p:grpSpPr>
          <p:cxnSp>
            <p:nvCxnSpPr>
              <p:cNvPr id="16" name="Straight Connector 15"/>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048000" y="4800600"/>
              <a:ext cx="381000" cy="457200"/>
              <a:chOff x="1447800" y="4800600"/>
              <a:chExt cx="381000" cy="457200"/>
            </a:xfrm>
          </p:grpSpPr>
          <p:cxnSp>
            <p:nvCxnSpPr>
              <p:cNvPr id="20" name="Straight Connector 19"/>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953000" y="4800600"/>
              <a:ext cx="381000" cy="457200"/>
              <a:chOff x="1447800" y="4800600"/>
              <a:chExt cx="381000" cy="457200"/>
            </a:xfrm>
          </p:grpSpPr>
          <p:cxnSp>
            <p:nvCxnSpPr>
              <p:cNvPr id="24" name="Straight Connector 23"/>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162800" y="4800600"/>
              <a:ext cx="381000" cy="457200"/>
              <a:chOff x="1447800" y="4800600"/>
              <a:chExt cx="381000" cy="457200"/>
            </a:xfrm>
          </p:grpSpPr>
          <p:cxnSp>
            <p:nvCxnSpPr>
              <p:cNvPr id="28" name="Straight Connector 27"/>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733800" y="5029200"/>
              <a:ext cx="685800" cy="45719"/>
              <a:chOff x="3657600" y="5029200"/>
              <a:chExt cx="685800" cy="45719"/>
            </a:xfrm>
          </p:grpSpPr>
          <p:sp>
            <p:nvSpPr>
              <p:cNvPr id="50" name="Oval 49"/>
              <p:cNvSpPr/>
              <p:nvPr/>
            </p:nvSpPr>
            <p:spPr>
              <a:xfrm>
                <a:off x="36576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9624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2672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867400" y="5029200"/>
              <a:ext cx="685800" cy="45719"/>
              <a:chOff x="3657600" y="5029200"/>
              <a:chExt cx="685800" cy="45719"/>
            </a:xfrm>
          </p:grpSpPr>
          <p:sp>
            <p:nvSpPr>
              <p:cNvPr id="55" name="Oval 54"/>
              <p:cNvSpPr/>
              <p:nvPr/>
            </p:nvSpPr>
            <p:spPr>
              <a:xfrm>
                <a:off x="36576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9624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2672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1676400" y="5334000"/>
              <a:ext cx="5788764" cy="369332"/>
            </a:xfrm>
            <a:prstGeom prst="rect">
              <a:avLst/>
            </a:prstGeom>
            <a:noFill/>
          </p:spPr>
          <p:txBody>
            <a:bodyPr wrap="none" rtlCol="0">
              <a:spAutoFit/>
            </a:bodyPr>
            <a:lstStyle/>
            <a:p>
              <a:r>
                <a:rPr lang="en-US" dirty="0" smtClean="0"/>
                <a:t>1           2           3               …                 i                  …                   n</a:t>
              </a:r>
              <a:endParaRPr lang="en-US" dirty="0"/>
            </a:p>
          </p:txBody>
        </p:sp>
      </p:grpSp>
      <p:grpSp>
        <p:nvGrpSpPr>
          <p:cNvPr id="63" name="Group 62"/>
          <p:cNvGrpSpPr/>
          <p:nvPr/>
        </p:nvGrpSpPr>
        <p:grpSpPr>
          <a:xfrm>
            <a:off x="1752600" y="1447800"/>
            <a:ext cx="5771132" cy="609600"/>
            <a:chOff x="1752600" y="1447800"/>
            <a:chExt cx="5771132" cy="609600"/>
          </a:xfrm>
        </p:grpSpPr>
        <p:sp>
          <p:nvSpPr>
            <p:cNvPr id="31" name="Oval 30"/>
            <p:cNvSpPr/>
            <p:nvPr/>
          </p:nvSpPr>
          <p:spPr>
            <a:xfrm>
              <a:off x="1905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286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667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048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429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858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39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752600" y="1447800"/>
              <a:ext cx="5771132" cy="369332"/>
            </a:xfrm>
            <a:prstGeom prst="rect">
              <a:avLst/>
            </a:prstGeom>
            <a:noFill/>
          </p:spPr>
          <p:txBody>
            <a:bodyPr wrap="none" rtlCol="0">
              <a:spAutoFit/>
            </a:bodyPr>
            <a:lstStyle/>
            <a:p>
              <a:r>
                <a:rPr lang="en-US" dirty="0" smtClean="0"/>
                <a:t>1     2      3    4      5                     …          j       …               m-1   m</a:t>
              </a:r>
              <a:endParaRPr lang="en-US" dirty="0"/>
            </a:p>
          </p:txBody>
        </p:sp>
        <p:cxnSp>
          <p:nvCxnSpPr>
            <p:cNvPr id="61" name="Straight Connector 60"/>
            <p:cNvCxnSpPr/>
            <p:nvPr/>
          </p:nvCxnSpPr>
          <p:spPr>
            <a:xfrm>
              <a:off x="4114800" y="2024876"/>
              <a:ext cx="91440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 name="Rounded Rectangle 1"/>
              <p:cNvSpPr/>
              <p:nvPr/>
            </p:nvSpPr>
            <p:spPr>
              <a:xfrm>
                <a:off x="1828800" y="4724400"/>
                <a:ext cx="1447800"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box>
                        <m:boxPr>
                          <m:ctrlPr>
                            <a:rPr lang="en-US" i="1" smtClean="0">
                              <a:solidFill>
                                <a:schemeClr val="tx1"/>
                              </a:solidFill>
                              <a:latin typeface="Cambria Math"/>
                            </a:rPr>
                          </m:ctrlPr>
                        </m:boxPr>
                        <m:e>
                          <m:argPr>
                            <m:argSz m:val="-1"/>
                          </m:argPr>
                          <m:f>
                            <m:fPr>
                              <m:ctrlPr>
                                <a:rPr lang="en-US" i="1">
                                  <a:solidFill>
                                    <a:schemeClr val="tx1"/>
                                  </a:solidFill>
                                  <a:latin typeface="Cambria Math"/>
                                </a:rPr>
                              </m:ctrlPr>
                            </m:fPr>
                            <m:num>
                              <m:r>
                                <a:rPr lang="en-US" i="1" smtClean="0">
                                  <a:solidFill>
                                    <a:srgbClr val="0070C0"/>
                                  </a:solidFill>
                                  <a:latin typeface="Cambria Math"/>
                                </a:rPr>
                                <m:t>1</m:t>
                              </m:r>
                            </m:num>
                            <m:den>
                              <m:r>
                                <a:rPr lang="en-US" b="0" i="1" smtClean="0">
                                  <a:solidFill>
                                    <a:srgbClr val="0070C0"/>
                                  </a:solidFill>
                                  <a:latin typeface="Cambria Math"/>
                                </a:rPr>
                                <m:t>𝑛</m:t>
                              </m:r>
                            </m:den>
                          </m:f>
                        </m:e>
                      </m:box>
                    </m:oMath>
                  </m:oMathPara>
                </a14:m>
                <a:endParaRPr lang="en-US" dirty="0">
                  <a:solidFill>
                    <a:schemeClr val="tx1"/>
                  </a:solidFill>
                </a:endParaRPr>
              </a:p>
            </p:txBody>
          </p:sp>
        </mc:Choice>
        <mc:Fallback xmlns="">
          <p:sp>
            <p:nvSpPr>
              <p:cNvPr id="2" name="Rounded Rectangle 1"/>
              <p:cNvSpPr>
                <a:spLocks noRot="1" noChangeAspect="1" noMove="1" noResize="1" noEditPoints="1" noAdjustHandles="1" noChangeArrowheads="1" noChangeShapeType="1" noTextEdit="1"/>
              </p:cNvSpPr>
              <p:nvPr/>
            </p:nvSpPr>
            <p:spPr>
              <a:xfrm>
                <a:off x="1828800" y="4724400"/>
                <a:ext cx="1447800" cy="381000"/>
              </a:xfrm>
              <a:prstGeom prst="roundRect">
                <a:avLst/>
              </a:prstGeom>
              <a:blipFill rotWithShape="1">
                <a:blip r:embed="rId3"/>
                <a:stretch>
                  <a:fillRect t="-2985" b="-179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p:cNvSpPr/>
              <p:nvPr/>
            </p:nvSpPr>
            <p:spPr>
              <a:xfrm>
                <a:off x="1828800" y="5181600"/>
                <a:ext cx="1447800"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200" b="0" i="1" smtClean="0">
                          <a:solidFill>
                            <a:srgbClr val="0070C0"/>
                          </a:solidFill>
                          <a:latin typeface="Cambria Math"/>
                        </a:rPr>
                        <m:t>1</m:t>
                      </m:r>
                      <m:r>
                        <a:rPr lang="en-US" sz="1200" b="0" i="1" smtClean="0">
                          <a:solidFill>
                            <a:schemeClr val="tx1"/>
                          </a:solidFill>
                          <a:latin typeface="Cambria Math"/>
                        </a:rPr>
                        <m:t>−</m:t>
                      </m:r>
                      <m:f>
                        <m:fPr>
                          <m:ctrlPr>
                            <a:rPr lang="en-US" sz="1200" i="1">
                              <a:solidFill>
                                <a:schemeClr val="tx1"/>
                              </a:solidFill>
                              <a:latin typeface="Cambria Math"/>
                            </a:rPr>
                          </m:ctrlPr>
                        </m:fPr>
                        <m:num>
                          <m:r>
                            <a:rPr lang="en-US" sz="1200" i="1">
                              <a:solidFill>
                                <a:srgbClr val="0070C0"/>
                              </a:solidFill>
                              <a:latin typeface="Cambria Math"/>
                            </a:rPr>
                            <m:t>1</m:t>
                          </m:r>
                        </m:num>
                        <m:den>
                          <m:r>
                            <a:rPr lang="en-US" sz="1200" i="1">
                              <a:solidFill>
                                <a:srgbClr val="0070C0"/>
                              </a:solidFill>
                              <a:latin typeface="Cambria Math"/>
                            </a:rPr>
                            <m:t>𝑛</m:t>
                          </m:r>
                        </m:den>
                      </m:f>
                    </m:oMath>
                  </m:oMathPara>
                </a14:m>
                <a:endParaRPr lang="en-US" dirty="0">
                  <a:solidFill>
                    <a:schemeClr val="tx1"/>
                  </a:solidFill>
                </a:endParaRPr>
              </a:p>
            </p:txBody>
          </p:sp>
        </mc:Choice>
        <mc:Fallback xmlns="">
          <p:sp>
            <p:nvSpPr>
              <p:cNvPr id="46" name="Rounded Rectangle 45"/>
              <p:cNvSpPr>
                <a:spLocks noRot="1" noChangeAspect="1" noMove="1" noResize="1" noEditPoints="1" noAdjustHandles="1" noChangeArrowheads="1" noChangeShapeType="1" noTextEdit="1"/>
              </p:cNvSpPr>
              <p:nvPr/>
            </p:nvSpPr>
            <p:spPr>
              <a:xfrm>
                <a:off x="1828800" y="5181600"/>
                <a:ext cx="1447800" cy="381000"/>
              </a:xfrm>
              <a:prstGeom prst="roundRect">
                <a:avLst/>
              </a:prstGeom>
              <a:blipFill rotWithShape="1">
                <a:blip r:embed="rId4"/>
                <a:stretch>
                  <a:fillRect b="-1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ounded Rectangle 48"/>
              <p:cNvSpPr/>
              <p:nvPr/>
            </p:nvSpPr>
            <p:spPr>
              <a:xfrm>
                <a:off x="3048000" y="5562600"/>
                <a:ext cx="2514601" cy="533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a:t>
                </a:r>
                <a:r>
                  <a:rPr lang="en-US" dirty="0">
                    <a:solidFill>
                      <a:schemeClr val="tx1"/>
                    </a:solidFill>
                  </a:rPr>
                  <a:t>[</a:t>
                </a:r>
                <a14:m>
                  <m:oMath xmlns:m="http://schemas.openxmlformats.org/officeDocument/2006/math">
                    <m:acc>
                      <m:accPr>
                        <m:chr m:val="̅"/>
                        <m:ctrlPr>
                          <a:rPr lang="en-US" i="1">
                            <a:solidFill>
                              <a:schemeClr val="tx1"/>
                            </a:solidFill>
                            <a:latin typeface="Cambria Math"/>
                          </a:rPr>
                        </m:ctrlPr>
                      </m:accPr>
                      <m:e>
                        <m:sSubSup>
                          <m:sSubSupPr>
                            <m:ctrlPr>
                              <a:rPr lang="en-US" i="1">
                                <a:solidFill>
                                  <a:schemeClr val="tx1"/>
                                </a:solidFill>
                                <a:latin typeface="Cambria Math"/>
                              </a:rPr>
                            </m:ctrlPr>
                          </m:sSubSupPr>
                          <m:e>
                            <m:sSub>
                              <m:sSubPr>
                                <m:ctrlPr>
                                  <a:rPr lang="en-US" i="1">
                                    <a:solidFill>
                                      <a:schemeClr val="tx1"/>
                                    </a:solidFill>
                                    <a:latin typeface="Cambria Math"/>
                                  </a:rPr>
                                </m:ctrlPr>
                              </m:sSubPr>
                              <m:e>
                                <m:r>
                                  <a:rPr lang="en-US" b="1" i="1" smtClean="0">
                                    <a:solidFill>
                                      <a:srgbClr val="C00000"/>
                                    </a:solidFill>
                                    <a:latin typeface="Cambria Math"/>
                                  </a:rPr>
                                  <m:t>𝑬</m:t>
                                </m:r>
                              </m:e>
                              <m:sub>
                                <m:r>
                                  <a:rPr lang="en-US" b="0" i="1" smtClean="0">
                                    <a:solidFill>
                                      <a:srgbClr val="0070C0"/>
                                    </a:solidFill>
                                    <a:latin typeface="Cambria Math"/>
                                  </a:rPr>
                                  <m:t>1</m:t>
                                </m:r>
                              </m:sub>
                            </m:sSub>
                          </m:e>
                          <m:sub/>
                          <m:sup>
                            <m:r>
                              <a:rPr lang="en-US" i="1" smtClean="0">
                                <a:solidFill>
                                  <a:srgbClr val="0070C0"/>
                                </a:solidFill>
                                <a:latin typeface="Cambria Math"/>
                              </a:rPr>
                              <m:t>𝑖</m:t>
                            </m:r>
                          </m:sup>
                        </m:sSubSup>
                      </m:e>
                    </m:acc>
                  </m:oMath>
                </a14:m>
                <a:r>
                  <a:rPr lang="en-US" dirty="0" smtClean="0">
                    <a:solidFill>
                      <a:schemeClr val="tx1"/>
                    </a:solidFill>
                  </a:rPr>
                  <a:t> </a:t>
                </a:r>
                <a:r>
                  <a:rPr lang="en-US" sz="2800" dirty="0">
                    <a:solidFill>
                      <a:schemeClr val="tx1"/>
                    </a:solidFill>
                  </a:rPr>
                  <a:t>∩</a:t>
                </a:r>
                <a14:m>
                  <m:oMath xmlns:m="http://schemas.openxmlformats.org/officeDocument/2006/math">
                    <m:acc>
                      <m:accPr>
                        <m:chr m:val="̅"/>
                        <m:ctrlPr>
                          <a:rPr lang="en-US" i="1">
                            <a:solidFill>
                              <a:schemeClr val="tx1"/>
                            </a:solidFill>
                            <a:latin typeface="Cambria Math"/>
                          </a:rPr>
                        </m:ctrlPr>
                      </m:accPr>
                      <m:e>
                        <m:sSubSup>
                          <m:sSubSupPr>
                            <m:ctrlPr>
                              <a:rPr lang="en-US" i="1">
                                <a:solidFill>
                                  <a:schemeClr val="tx1"/>
                                </a:solidFill>
                                <a:latin typeface="Cambria Math"/>
                              </a:rPr>
                            </m:ctrlPr>
                          </m:sSubSupPr>
                          <m:e>
                            <m:sSub>
                              <m:sSubPr>
                                <m:ctrlPr>
                                  <a:rPr lang="en-US" i="1">
                                    <a:solidFill>
                                      <a:schemeClr val="tx1"/>
                                    </a:solidFill>
                                    <a:latin typeface="Cambria Math"/>
                                  </a:rPr>
                                </m:ctrlPr>
                              </m:sSubPr>
                              <m:e>
                                <m:r>
                                  <a:rPr lang="en-US" b="1" i="1">
                                    <a:solidFill>
                                      <a:srgbClr val="C00000"/>
                                    </a:solidFill>
                                    <a:latin typeface="Cambria Math"/>
                                  </a:rPr>
                                  <m:t>𝑬</m:t>
                                </m:r>
                              </m:e>
                              <m:sub>
                                <m:r>
                                  <a:rPr lang="en-US" b="0" i="1" smtClean="0">
                                    <a:solidFill>
                                      <a:srgbClr val="0070C0"/>
                                    </a:solidFill>
                                    <a:latin typeface="Cambria Math"/>
                                  </a:rPr>
                                  <m:t>2</m:t>
                                </m:r>
                              </m:sub>
                            </m:sSub>
                          </m:e>
                          <m:sub/>
                          <m:sup>
                            <m:r>
                              <a:rPr lang="en-US" i="1">
                                <a:solidFill>
                                  <a:srgbClr val="0070C0"/>
                                </a:solidFill>
                                <a:latin typeface="Cambria Math"/>
                              </a:rPr>
                              <m:t>𝑖</m:t>
                            </m:r>
                          </m:sup>
                        </m:sSubSup>
                      </m:e>
                    </m:acc>
                  </m:oMath>
                </a14:m>
                <a:r>
                  <a:rPr lang="en-US" sz="2800" dirty="0" smtClean="0">
                    <a:solidFill>
                      <a:schemeClr val="tx1"/>
                    </a:solidFill>
                  </a:rPr>
                  <a:t> …∩</a:t>
                </a:r>
                <a14:m>
                  <m:oMath xmlns:m="http://schemas.openxmlformats.org/officeDocument/2006/math">
                    <m:acc>
                      <m:accPr>
                        <m:chr m:val="̅"/>
                        <m:ctrlPr>
                          <a:rPr lang="en-US" i="1">
                            <a:solidFill>
                              <a:schemeClr val="tx1"/>
                            </a:solidFill>
                            <a:latin typeface="Cambria Math"/>
                          </a:rPr>
                        </m:ctrlPr>
                      </m:accPr>
                      <m:e>
                        <m:sSubSup>
                          <m:sSubSupPr>
                            <m:ctrlPr>
                              <a:rPr lang="en-US" i="1">
                                <a:solidFill>
                                  <a:schemeClr val="tx1"/>
                                </a:solidFill>
                                <a:latin typeface="Cambria Math"/>
                              </a:rPr>
                            </m:ctrlPr>
                          </m:sSubSupPr>
                          <m:e>
                            <m:sSub>
                              <m:sSubPr>
                                <m:ctrlPr>
                                  <a:rPr lang="en-US" i="1">
                                    <a:solidFill>
                                      <a:schemeClr val="tx1"/>
                                    </a:solidFill>
                                    <a:latin typeface="Cambria Math"/>
                                  </a:rPr>
                                </m:ctrlPr>
                              </m:sSubPr>
                              <m:e>
                                <m:r>
                                  <a:rPr lang="en-US" b="1" i="1">
                                    <a:solidFill>
                                      <a:srgbClr val="C00000"/>
                                    </a:solidFill>
                                    <a:latin typeface="Cambria Math"/>
                                  </a:rPr>
                                  <m:t>𝑬</m:t>
                                </m:r>
                              </m:e>
                              <m:sub>
                                <m:r>
                                  <a:rPr lang="en-US" b="0" i="1" smtClean="0">
                                    <a:solidFill>
                                      <a:srgbClr val="0070C0"/>
                                    </a:solidFill>
                                    <a:latin typeface="Cambria Math"/>
                                  </a:rPr>
                                  <m:t>𝑚</m:t>
                                </m:r>
                              </m:sub>
                            </m:sSub>
                          </m:e>
                          <m:sub/>
                          <m:sup>
                            <m:r>
                              <a:rPr lang="en-US" i="1">
                                <a:solidFill>
                                  <a:srgbClr val="0070C0"/>
                                </a:solidFill>
                                <a:latin typeface="Cambria Math"/>
                              </a:rPr>
                              <m:t>𝑖</m:t>
                            </m:r>
                          </m:sup>
                        </m:sSubSup>
                      </m:e>
                    </m:acc>
                  </m:oMath>
                </a14:m>
                <a:r>
                  <a:rPr lang="en-US" dirty="0" smtClean="0">
                    <a:solidFill>
                      <a:schemeClr val="tx1"/>
                    </a:solidFill>
                  </a:rPr>
                  <a:t>] </a:t>
                </a:r>
                <a:endParaRPr lang="en-US" dirty="0">
                  <a:solidFill>
                    <a:schemeClr val="tx1"/>
                  </a:solidFill>
                </a:endParaRPr>
              </a:p>
            </p:txBody>
          </p:sp>
        </mc:Choice>
        <mc:Fallback xmlns="">
          <p:sp>
            <p:nvSpPr>
              <p:cNvPr id="49" name="Rounded Rectangle 48"/>
              <p:cNvSpPr>
                <a:spLocks noRot="1" noChangeAspect="1" noMove="1" noResize="1" noEditPoints="1" noAdjustHandles="1" noChangeArrowheads="1" noChangeShapeType="1" noTextEdit="1"/>
              </p:cNvSpPr>
              <p:nvPr/>
            </p:nvSpPr>
            <p:spPr>
              <a:xfrm>
                <a:off x="3048000" y="5562600"/>
                <a:ext cx="2514601" cy="533400"/>
              </a:xfrm>
              <a:prstGeom prst="roundRect">
                <a:avLst/>
              </a:prstGeom>
              <a:blipFill rotWithShape="1">
                <a:blip r:embed="rId5"/>
                <a:stretch>
                  <a:fillRect l="-726" t="-9195" r="-4843" b="-3218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ounded Rectangle 59"/>
              <p:cNvSpPr/>
              <p:nvPr/>
            </p:nvSpPr>
            <p:spPr>
              <a:xfrm>
                <a:off x="5334000" y="5562600"/>
                <a:ext cx="2819401"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   </a:t>
                </a:r>
                <a:r>
                  <a:rPr lang="en-US" b="1" dirty="0" err="1" smtClean="0">
                    <a:solidFill>
                      <a:schemeClr val="tx1"/>
                    </a:solidFill>
                  </a:rPr>
                  <a:t>Pr</a:t>
                </a:r>
                <a:r>
                  <a:rPr lang="en-US" dirty="0">
                    <a:solidFill>
                      <a:schemeClr val="tx1"/>
                    </a:solidFill>
                  </a:rPr>
                  <a:t>[</a:t>
                </a:r>
                <a14:m>
                  <m:oMath xmlns:m="http://schemas.openxmlformats.org/officeDocument/2006/math">
                    <m:acc>
                      <m:accPr>
                        <m:chr m:val="̅"/>
                        <m:ctrlPr>
                          <a:rPr lang="en-US" i="1">
                            <a:solidFill>
                              <a:schemeClr val="tx1"/>
                            </a:solidFill>
                            <a:latin typeface="Cambria Math"/>
                          </a:rPr>
                        </m:ctrlPr>
                      </m:accPr>
                      <m:e>
                        <m:sSubSup>
                          <m:sSubSupPr>
                            <m:ctrlPr>
                              <a:rPr lang="en-US" i="1">
                                <a:solidFill>
                                  <a:schemeClr val="tx1"/>
                                </a:solidFill>
                                <a:latin typeface="Cambria Math"/>
                              </a:rPr>
                            </m:ctrlPr>
                          </m:sSubSupPr>
                          <m:e>
                            <m:sSub>
                              <m:sSubPr>
                                <m:ctrlPr>
                                  <a:rPr lang="en-US" i="1">
                                    <a:solidFill>
                                      <a:schemeClr val="tx1"/>
                                    </a:solidFill>
                                    <a:latin typeface="Cambria Math"/>
                                  </a:rPr>
                                </m:ctrlPr>
                              </m:sSubPr>
                              <m:e>
                                <m:r>
                                  <a:rPr lang="en-US" b="1" i="1" smtClean="0">
                                    <a:solidFill>
                                      <a:srgbClr val="C00000"/>
                                    </a:solidFill>
                                    <a:latin typeface="Cambria Math"/>
                                  </a:rPr>
                                  <m:t>𝑬</m:t>
                                </m:r>
                              </m:e>
                              <m:sub>
                                <m:r>
                                  <a:rPr lang="en-US" b="0" i="1" smtClean="0">
                                    <a:solidFill>
                                      <a:srgbClr val="0070C0"/>
                                    </a:solidFill>
                                    <a:latin typeface="Cambria Math"/>
                                  </a:rPr>
                                  <m:t>1</m:t>
                                </m:r>
                              </m:sub>
                            </m:sSub>
                          </m:e>
                          <m:sub/>
                          <m:sup>
                            <m:r>
                              <a:rPr lang="en-US" i="1" smtClean="0">
                                <a:solidFill>
                                  <a:srgbClr val="0070C0"/>
                                </a:solidFill>
                                <a:latin typeface="Cambria Math"/>
                              </a:rPr>
                              <m:t>𝑖</m:t>
                            </m:r>
                          </m:sup>
                        </m:sSubSup>
                      </m:e>
                    </m:acc>
                  </m:oMath>
                </a14:m>
                <a:r>
                  <a:rPr lang="en-US" dirty="0" smtClean="0">
                    <a:solidFill>
                      <a:schemeClr val="tx1"/>
                    </a:solidFill>
                  </a:rPr>
                  <a:t> ] </a:t>
                </a:r>
                <a:r>
                  <a:rPr lang="en-US" dirty="0" smtClean="0">
                    <a:solidFill>
                      <a:schemeClr val="tx1"/>
                    </a:solidFill>
                    <a:latin typeface="Cambria Math"/>
                    <a:ea typeface="Cambria Math"/>
                  </a:rPr>
                  <a:t>⨯</a:t>
                </a:r>
                <a:r>
                  <a:rPr lang="en-US" sz="2800" dirty="0" smtClean="0">
                    <a:solidFill>
                      <a:schemeClr val="tx1"/>
                    </a:solidFill>
                  </a:rPr>
                  <a:t> …</a:t>
                </a:r>
                <a14:m>
                  <m:oMath xmlns:m="http://schemas.openxmlformats.org/officeDocument/2006/math">
                    <m:r>
                      <m:rPr>
                        <m:nor/>
                      </m:rPr>
                      <a:rPr lang="en-US" b="1" dirty="0">
                        <a:solidFill>
                          <a:schemeClr val="tx1"/>
                        </a:solidFill>
                      </a:rPr>
                      <m:t>Pr</m:t>
                    </m:r>
                    <m:r>
                      <a:rPr lang="en-US" b="0" i="1" dirty="0" smtClean="0">
                        <a:solidFill>
                          <a:schemeClr val="tx1"/>
                        </a:solidFill>
                        <a:latin typeface="Cambria Math"/>
                      </a:rPr>
                      <m:t>[</m:t>
                    </m:r>
                    <m:acc>
                      <m:accPr>
                        <m:chr m:val="̅"/>
                        <m:ctrlPr>
                          <a:rPr lang="en-US" i="1">
                            <a:solidFill>
                              <a:schemeClr val="tx1"/>
                            </a:solidFill>
                            <a:latin typeface="Cambria Math"/>
                          </a:rPr>
                        </m:ctrlPr>
                      </m:accPr>
                      <m:e>
                        <m:sSubSup>
                          <m:sSubSupPr>
                            <m:ctrlPr>
                              <a:rPr lang="en-US" i="1">
                                <a:solidFill>
                                  <a:schemeClr val="tx1"/>
                                </a:solidFill>
                                <a:latin typeface="Cambria Math"/>
                              </a:rPr>
                            </m:ctrlPr>
                          </m:sSubSupPr>
                          <m:e>
                            <m:sSub>
                              <m:sSubPr>
                                <m:ctrlPr>
                                  <a:rPr lang="en-US" i="1">
                                    <a:solidFill>
                                      <a:schemeClr val="tx1"/>
                                    </a:solidFill>
                                    <a:latin typeface="Cambria Math"/>
                                  </a:rPr>
                                </m:ctrlPr>
                              </m:sSubPr>
                              <m:e>
                                <m:r>
                                  <a:rPr lang="en-US" b="1" i="1">
                                    <a:solidFill>
                                      <a:srgbClr val="C00000"/>
                                    </a:solidFill>
                                    <a:latin typeface="Cambria Math"/>
                                  </a:rPr>
                                  <m:t>𝑬</m:t>
                                </m:r>
                              </m:e>
                              <m:sub>
                                <m:r>
                                  <a:rPr lang="en-US" b="0" i="1" smtClean="0">
                                    <a:solidFill>
                                      <a:srgbClr val="0070C0"/>
                                    </a:solidFill>
                                    <a:latin typeface="Cambria Math"/>
                                  </a:rPr>
                                  <m:t>𝑚</m:t>
                                </m:r>
                              </m:sub>
                            </m:sSub>
                          </m:e>
                          <m:sub/>
                          <m:sup>
                            <m:r>
                              <a:rPr lang="en-US" i="1">
                                <a:solidFill>
                                  <a:srgbClr val="0070C0"/>
                                </a:solidFill>
                                <a:latin typeface="Cambria Math"/>
                              </a:rPr>
                              <m:t>𝑖</m:t>
                            </m:r>
                          </m:sup>
                        </m:sSubSup>
                      </m:e>
                    </m:acc>
                  </m:oMath>
                </a14:m>
                <a:r>
                  <a:rPr lang="en-US" dirty="0" smtClean="0">
                    <a:solidFill>
                      <a:schemeClr val="tx1"/>
                    </a:solidFill>
                  </a:rPr>
                  <a:t>] </a:t>
                </a:r>
                <a:endParaRPr lang="en-US" dirty="0">
                  <a:solidFill>
                    <a:schemeClr val="tx1"/>
                  </a:solidFill>
                </a:endParaRPr>
              </a:p>
            </p:txBody>
          </p:sp>
        </mc:Choice>
        <mc:Fallback xmlns="">
          <p:sp>
            <p:nvSpPr>
              <p:cNvPr id="60" name="Rounded Rectangle 59"/>
              <p:cNvSpPr>
                <a:spLocks noRot="1" noChangeAspect="1" noMove="1" noResize="1" noEditPoints="1" noAdjustHandles="1" noChangeArrowheads="1" noChangeShapeType="1" noTextEdit="1"/>
              </p:cNvSpPr>
              <p:nvPr/>
            </p:nvSpPr>
            <p:spPr>
              <a:xfrm>
                <a:off x="5334000" y="5562600"/>
                <a:ext cx="2819401" cy="533400"/>
              </a:xfrm>
              <a:prstGeom prst="roundRect">
                <a:avLst/>
              </a:prstGeom>
              <a:blipFill rotWithShape="1">
                <a:blip r:embed="rId6"/>
                <a:stretch>
                  <a:fillRect t="-9195" b="-32184"/>
                </a:stretch>
              </a:blipFill>
              <a:ln>
                <a:noFill/>
              </a:ln>
            </p:spPr>
            <p:txBody>
              <a:bodyPr/>
              <a:lstStyle/>
              <a:p>
                <a:r>
                  <a:rPr lang="en-US">
                    <a:noFill/>
                  </a:rPr>
                  <a:t> </a:t>
                </a:r>
              </a:p>
            </p:txBody>
          </p:sp>
        </mc:Fallback>
      </mc:AlternateContent>
      <p:sp>
        <p:nvSpPr>
          <p:cNvPr id="62" name="Oval 61"/>
          <p:cNvSpPr/>
          <p:nvPr/>
        </p:nvSpPr>
        <p:spPr>
          <a:xfrm>
            <a:off x="5334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a:off x="5701061" y="2013724"/>
            <a:ext cx="91440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500"/>
                                        <p:tgtEl>
                                          <p:spTgt spid="6">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Effect transition="in" filter="fade">
                                      <p:cBhvr>
                                        <p:cTn id="19" dur="500"/>
                                        <p:tgtEl>
                                          <p:spTgt spid="6">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fade">
                                      <p:cBhvr>
                                        <p:cTn id="31" dur="500"/>
                                        <p:tgtEl>
                                          <p:spTgt spid="6">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500" fill="hold"/>
                                        <p:tgtEl>
                                          <p:spTgt spid="60"/>
                                        </p:tgtEl>
                                        <p:attrNameLst>
                                          <p:attrName>ppt_w</p:attrName>
                                        </p:attrNameLst>
                                      </p:cBhvr>
                                      <p:tavLst>
                                        <p:tav tm="0">
                                          <p:val>
                                            <p:fltVal val="0"/>
                                          </p:val>
                                        </p:tav>
                                        <p:tav tm="100000">
                                          <p:val>
                                            <p:strVal val="#ppt_w"/>
                                          </p:val>
                                        </p:tav>
                                      </p:tavLst>
                                    </p:anim>
                                    <p:anim calcmode="lin" valueType="num">
                                      <p:cBhvr>
                                        <p:cTn id="44" dur="500" fill="hold"/>
                                        <p:tgtEl>
                                          <p:spTgt spid="60"/>
                                        </p:tgtEl>
                                        <p:attrNameLst>
                                          <p:attrName>ppt_h</p:attrName>
                                        </p:attrNameLst>
                                      </p:cBhvr>
                                      <p:tavLst>
                                        <p:tav tm="0">
                                          <p:val>
                                            <p:fltVal val="0"/>
                                          </p:val>
                                        </p:tav>
                                        <p:tav tm="100000">
                                          <p:val>
                                            <p:strVal val="#ppt_h"/>
                                          </p:val>
                                        </p:tav>
                                      </p:tavLst>
                                    </p:anim>
                                    <p:animEffect transition="in" filter="fade">
                                      <p:cBhvr>
                                        <p:cTn id="45" dur="500"/>
                                        <p:tgtEl>
                                          <p:spTgt spid="6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xEl>
                                              <p:pRg st="11" end="11"/>
                                            </p:txEl>
                                          </p:spTgt>
                                        </p:tgtEl>
                                        <p:attrNameLst>
                                          <p:attrName>style.visibility</p:attrName>
                                        </p:attrNameLst>
                                      </p:cBhvr>
                                      <p:to>
                                        <p:strVal val="visible"/>
                                      </p:to>
                                    </p:set>
                                    <p:animEffect transition="in" filter="fade">
                                      <p:cBhvr>
                                        <p:cTn id="50"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P spid="46" grpId="0" animBg="1"/>
      <p:bldP spid="4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solidFill>
                  <a:srgbClr val="002060"/>
                </a:solidFill>
              </a:rPr>
              <a:t>Balls into Bins</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5982" y="1592249"/>
                <a:ext cx="8229600" cy="5113351"/>
              </a:xfrm>
            </p:spPr>
            <p:txBody>
              <a:bodyPr/>
              <a:lstStyle/>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r>
                  <a:rPr lang="en-US" sz="2000" b="1" dirty="0" err="1" smtClean="0"/>
                  <a:t>Pr</a:t>
                </a:r>
                <a:r>
                  <a:rPr lang="en-US" sz="2000" b="1" dirty="0" smtClean="0"/>
                  <a:t>[</a:t>
                </a:r>
                <a14:m>
                  <m:oMath xmlns:m="http://schemas.openxmlformats.org/officeDocument/2006/math">
                    <m:r>
                      <a:rPr lang="en-US" sz="2000" i="1">
                        <a:solidFill>
                          <a:srgbClr val="0070C0"/>
                        </a:solidFill>
                        <a:latin typeface="Cambria Math"/>
                      </a:rPr>
                      <m:t>𝑖</m:t>
                    </m:r>
                  </m:oMath>
                </a14:m>
                <a:r>
                  <a:rPr lang="en-US" sz="2000" dirty="0" err="1"/>
                  <a:t>th</a:t>
                </a:r>
                <a:r>
                  <a:rPr lang="en-US" sz="2000" dirty="0"/>
                  <a:t> bin </a:t>
                </a:r>
                <a:r>
                  <a:rPr lang="en-US" sz="2000" dirty="0" smtClean="0"/>
                  <a:t>is empty] =  </a:t>
                </a:r>
                <a14:m>
                  <m:oMath xmlns:m="http://schemas.openxmlformats.org/officeDocument/2006/math">
                    <m:sSup>
                      <m:sSupPr>
                        <m:ctrlPr>
                          <a:rPr lang="en-US" i="1" smtClean="0">
                            <a:solidFill>
                              <a:srgbClr val="0070C0"/>
                            </a:solidFill>
                            <a:latin typeface="Cambria Math"/>
                          </a:rPr>
                        </m:ctrlPr>
                      </m:sSupPr>
                      <m:e>
                        <m:r>
                          <a:rPr lang="en-US" b="0" i="1" smtClean="0">
                            <a:solidFill>
                              <a:srgbClr val="0070C0"/>
                            </a:solidFill>
                            <a:latin typeface="Cambria Math"/>
                          </a:rPr>
                          <m:t>(</m:t>
                        </m:r>
                        <m:r>
                          <a:rPr lang="en-US" sz="1800" i="1">
                            <a:solidFill>
                              <a:srgbClr val="0070C0"/>
                            </a:solidFill>
                            <a:latin typeface="Cambria Math"/>
                          </a:rPr>
                          <m:t>1</m:t>
                        </m:r>
                        <m:r>
                          <a:rPr lang="en-US" sz="1800" i="1">
                            <a:latin typeface="Cambria Math"/>
                          </a:rPr>
                          <m:t>−</m:t>
                        </m:r>
                        <m:box>
                          <m:boxPr>
                            <m:ctrlPr>
                              <a:rPr lang="en-US" sz="1800" i="1" smtClean="0">
                                <a:solidFill>
                                  <a:srgbClr val="0070C0"/>
                                </a:solidFill>
                                <a:latin typeface="Cambria Math"/>
                              </a:rPr>
                            </m:ctrlPr>
                          </m:boxPr>
                          <m:e>
                            <m:argPr>
                              <m:argSz m:val="-1"/>
                            </m:argPr>
                            <m:box>
                              <m:boxPr>
                                <m:ctrlPr>
                                  <a:rPr lang="en-US" sz="1800" i="1" smtClean="0">
                                    <a:solidFill>
                                      <a:srgbClr val="0070C0"/>
                                    </a:solidFill>
                                    <a:latin typeface="Cambria Math"/>
                                  </a:rPr>
                                </m:ctrlPr>
                              </m:boxPr>
                              <m:e>
                                <m:argPr>
                                  <m:argSz m:val="-1"/>
                                </m:argPr>
                                <m:f>
                                  <m:fPr>
                                    <m:ctrlPr>
                                      <a:rPr lang="en-US" sz="1800" i="1" smtClean="0">
                                        <a:solidFill>
                                          <a:srgbClr val="0070C0"/>
                                        </a:solidFill>
                                        <a:latin typeface="Cambria Math"/>
                                      </a:rPr>
                                    </m:ctrlPr>
                                  </m:fPr>
                                  <m:num>
                                    <m:r>
                                      <a:rPr lang="en-US" sz="1800" b="0" i="1" smtClean="0">
                                        <a:solidFill>
                                          <a:srgbClr val="0070C0"/>
                                        </a:solidFill>
                                        <a:latin typeface="Cambria Math"/>
                                      </a:rPr>
                                      <m:t>1</m:t>
                                    </m:r>
                                  </m:num>
                                  <m:den>
                                    <m:r>
                                      <a:rPr lang="en-US" sz="1800" b="0" i="1" smtClean="0">
                                        <a:solidFill>
                                          <a:srgbClr val="0070C0"/>
                                        </a:solidFill>
                                        <a:latin typeface="Cambria Math"/>
                                      </a:rPr>
                                      <m:t>𝑛</m:t>
                                    </m:r>
                                  </m:den>
                                </m:f>
                              </m:e>
                            </m:box>
                          </m:e>
                        </m:box>
                        <m:r>
                          <m:rPr>
                            <m:nor/>
                          </m:rPr>
                          <a:rPr lang="en-US" sz="1800" dirty="0">
                            <a:solidFill>
                              <a:srgbClr val="0070C0"/>
                            </a:solidFill>
                          </a:rPr>
                          <m:t> </m:t>
                        </m:r>
                        <m:r>
                          <a:rPr lang="en-US" b="0" i="1" smtClean="0">
                            <a:solidFill>
                              <a:srgbClr val="0070C0"/>
                            </a:solidFill>
                            <a:latin typeface="Cambria Math"/>
                          </a:rPr>
                          <m:t>)</m:t>
                        </m:r>
                      </m:e>
                      <m:sup>
                        <m:r>
                          <a:rPr lang="en-US" b="0" i="1" smtClean="0">
                            <a:solidFill>
                              <a:srgbClr val="0070C0"/>
                            </a:solidFill>
                            <a:latin typeface="Cambria Math"/>
                          </a:rPr>
                          <m:t>𝑚</m:t>
                        </m:r>
                      </m:sup>
                    </m:sSup>
                  </m:oMath>
                </a14:m>
                <a:endParaRPr lang="en-US" sz="2000" dirty="0" smtClean="0">
                  <a:solidFill>
                    <a:srgbClr val="0070C0"/>
                  </a:solidFill>
                </a:endParaRPr>
              </a:p>
              <a:p>
                <a:endParaRPr lang="en-US" sz="2000" b="1" dirty="0" smtClean="0"/>
              </a:p>
              <a:p>
                <a:r>
                  <a:rPr lang="en-US" sz="2000" b="1" dirty="0" err="1" smtClean="0"/>
                  <a:t>Pr</a:t>
                </a:r>
                <a:r>
                  <a:rPr lang="en-US" sz="2000" dirty="0" smtClean="0"/>
                  <a:t>[</a:t>
                </a:r>
                <a14:m>
                  <m:oMath xmlns:m="http://schemas.openxmlformats.org/officeDocument/2006/math">
                    <m:r>
                      <a:rPr lang="en-US" sz="2000" i="1">
                        <a:solidFill>
                          <a:srgbClr val="0070C0"/>
                        </a:solidFill>
                        <a:latin typeface="Cambria Math"/>
                      </a:rPr>
                      <m:t>𝑖</m:t>
                    </m:r>
                  </m:oMath>
                </a14:m>
                <a:r>
                  <a:rPr lang="en-US" sz="2000" dirty="0" err="1"/>
                  <a:t>th</a:t>
                </a:r>
                <a:r>
                  <a:rPr lang="en-US" sz="2000" dirty="0"/>
                  <a:t> </a:t>
                </a:r>
                <a:r>
                  <a:rPr lang="en-US" sz="2000" dirty="0" smtClean="0"/>
                  <a:t>and </a:t>
                </a:r>
                <a14:m>
                  <m:oMath xmlns:m="http://schemas.openxmlformats.org/officeDocument/2006/math">
                    <m:r>
                      <a:rPr lang="en-US" sz="2000" b="0" i="1" smtClean="0">
                        <a:solidFill>
                          <a:srgbClr val="0070C0"/>
                        </a:solidFill>
                        <a:latin typeface="Cambria Math"/>
                      </a:rPr>
                      <m:t>𝑘</m:t>
                    </m:r>
                  </m:oMath>
                </a14:m>
                <a:r>
                  <a:rPr lang="en-US" sz="2000" dirty="0" err="1" smtClean="0"/>
                  <a:t>th</a:t>
                </a:r>
                <a:r>
                  <a:rPr lang="en-US" sz="2000" dirty="0" smtClean="0"/>
                  <a:t> bin are </a:t>
                </a:r>
                <a:r>
                  <a:rPr lang="en-US" sz="2000" dirty="0"/>
                  <a:t>empty</a:t>
                </a:r>
                <a:r>
                  <a:rPr lang="en-US" sz="2000" dirty="0" smtClean="0"/>
                  <a:t>] = </a:t>
                </a:r>
                <a:r>
                  <a:rPr lang="en-US" sz="2000" dirty="0" smtClean="0">
                    <a:solidFill>
                      <a:srgbClr val="C00000"/>
                    </a:solidFill>
                  </a:rPr>
                  <a:t>??</a:t>
                </a:r>
              </a:p>
              <a:p>
                <a:endParaRPr lang="en-US" sz="2000" b="1" dirty="0" smtClean="0"/>
              </a:p>
              <a:p>
                <a:r>
                  <a:rPr lang="en-US" sz="2000" b="1" dirty="0" err="1" smtClean="0"/>
                  <a:t>Pr</a:t>
                </a:r>
                <a:r>
                  <a:rPr lang="en-US" sz="2000" dirty="0" smtClean="0"/>
                  <a:t>[a specified set of </a:t>
                </a:r>
                <a14:m>
                  <m:oMath xmlns:m="http://schemas.openxmlformats.org/officeDocument/2006/math">
                    <m:r>
                      <a:rPr lang="en-US" sz="2000" b="0" i="1" smtClean="0">
                        <a:solidFill>
                          <a:srgbClr val="0070C0"/>
                        </a:solidFill>
                        <a:latin typeface="Cambria Math"/>
                      </a:rPr>
                      <m:t>𝑙</m:t>
                    </m:r>
                    <m:r>
                      <a:rPr lang="en-US" sz="2000" b="0" i="1" smtClean="0">
                        <a:solidFill>
                          <a:srgbClr val="0070C0"/>
                        </a:solidFill>
                        <a:latin typeface="Cambria Math"/>
                      </a:rPr>
                      <m:t> </m:t>
                    </m:r>
                  </m:oMath>
                </a14:m>
                <a:r>
                  <a:rPr lang="en-US" sz="2000" dirty="0" smtClean="0"/>
                  <a:t>bins are empty] =  </a:t>
                </a:r>
                <a:r>
                  <a:rPr lang="en-US" sz="2000" dirty="0" smtClean="0">
                    <a:solidFill>
                      <a:srgbClr val="C00000"/>
                    </a:solidFill>
                  </a:rPr>
                  <a:t>??</a:t>
                </a:r>
                <a:endParaRPr lang="en-US" sz="2000" b="1" dirty="0">
                  <a:solidFill>
                    <a:srgbClr val="C00000"/>
                  </a:solidFill>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5982" y="1592249"/>
                <a:ext cx="8229600" cy="5113351"/>
              </a:xfrm>
              <a:blipFill rotWithShape="1">
                <a:blip r:embed="rId2"/>
                <a:stretch>
                  <a:fillRect l="-815" t="-5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92E9ED8-BBDD-47A1-9C62-8C7F2ACFBD70}" type="slidenum">
              <a:rPr lang="en-US" smtClean="0"/>
              <a:pPr>
                <a:defRPr/>
              </a:pPr>
              <a:t>8</a:t>
            </a:fld>
            <a:endParaRPr lang="en-US"/>
          </a:p>
        </p:txBody>
      </p:sp>
      <p:grpSp>
        <p:nvGrpSpPr>
          <p:cNvPr id="64" name="Group 63"/>
          <p:cNvGrpSpPr/>
          <p:nvPr/>
        </p:nvGrpSpPr>
        <p:grpSpPr>
          <a:xfrm>
            <a:off x="1676400" y="3429000"/>
            <a:ext cx="5867400" cy="902732"/>
            <a:chOff x="1676400" y="4800600"/>
            <a:chExt cx="5867400" cy="902732"/>
          </a:xfrm>
        </p:grpSpPr>
        <p:grpSp>
          <p:nvGrpSpPr>
            <p:cNvPr id="14" name="Group 13"/>
            <p:cNvGrpSpPr/>
            <p:nvPr/>
          </p:nvGrpSpPr>
          <p:grpSpPr>
            <a:xfrm>
              <a:off x="1676400" y="4800600"/>
              <a:ext cx="381000" cy="457200"/>
              <a:chOff x="1447800" y="4800600"/>
              <a:chExt cx="381000" cy="457200"/>
            </a:xfrm>
          </p:grpSpPr>
          <p:cxnSp>
            <p:nvCxnSpPr>
              <p:cNvPr id="8" name="Straight Connector 7"/>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362200" y="4800600"/>
              <a:ext cx="381000" cy="457200"/>
              <a:chOff x="1447800" y="4800600"/>
              <a:chExt cx="381000" cy="457200"/>
            </a:xfrm>
          </p:grpSpPr>
          <p:cxnSp>
            <p:nvCxnSpPr>
              <p:cNvPr id="16" name="Straight Connector 15"/>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048000" y="4800600"/>
              <a:ext cx="381000" cy="457200"/>
              <a:chOff x="1447800" y="4800600"/>
              <a:chExt cx="381000" cy="457200"/>
            </a:xfrm>
          </p:grpSpPr>
          <p:cxnSp>
            <p:nvCxnSpPr>
              <p:cNvPr id="20" name="Straight Connector 19"/>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953000" y="4800600"/>
              <a:ext cx="381000" cy="457200"/>
              <a:chOff x="1447800" y="4800600"/>
              <a:chExt cx="381000" cy="457200"/>
            </a:xfrm>
          </p:grpSpPr>
          <p:cxnSp>
            <p:nvCxnSpPr>
              <p:cNvPr id="24" name="Straight Connector 23"/>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162800" y="4800600"/>
              <a:ext cx="381000" cy="457200"/>
              <a:chOff x="1447800" y="4800600"/>
              <a:chExt cx="381000" cy="457200"/>
            </a:xfrm>
          </p:grpSpPr>
          <p:cxnSp>
            <p:nvCxnSpPr>
              <p:cNvPr id="28" name="Straight Connector 27"/>
              <p:cNvCxnSpPr/>
              <p:nvPr/>
            </p:nvCxnSpPr>
            <p:spPr>
              <a:xfrm>
                <a:off x="1447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28800" y="4800600"/>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47800" y="5257800"/>
                <a:ext cx="3810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733800" y="5029200"/>
              <a:ext cx="685800" cy="45719"/>
              <a:chOff x="3657600" y="5029200"/>
              <a:chExt cx="685800" cy="45719"/>
            </a:xfrm>
          </p:grpSpPr>
          <p:sp>
            <p:nvSpPr>
              <p:cNvPr id="50" name="Oval 49"/>
              <p:cNvSpPr/>
              <p:nvPr/>
            </p:nvSpPr>
            <p:spPr>
              <a:xfrm>
                <a:off x="36576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9624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2672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867400" y="5029200"/>
              <a:ext cx="685800" cy="45719"/>
              <a:chOff x="3657600" y="5029200"/>
              <a:chExt cx="685800" cy="45719"/>
            </a:xfrm>
          </p:grpSpPr>
          <p:sp>
            <p:nvSpPr>
              <p:cNvPr id="55" name="Oval 54"/>
              <p:cNvSpPr/>
              <p:nvPr/>
            </p:nvSpPr>
            <p:spPr>
              <a:xfrm>
                <a:off x="36576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9624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267200" y="5029200"/>
                <a:ext cx="76200"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1676400" y="5334000"/>
              <a:ext cx="5788764" cy="369332"/>
            </a:xfrm>
            <a:prstGeom prst="rect">
              <a:avLst/>
            </a:prstGeom>
            <a:noFill/>
          </p:spPr>
          <p:txBody>
            <a:bodyPr wrap="none" rtlCol="0">
              <a:spAutoFit/>
            </a:bodyPr>
            <a:lstStyle/>
            <a:p>
              <a:r>
                <a:rPr lang="en-US" dirty="0" smtClean="0"/>
                <a:t>1           2           3               …                 i                  …                   n</a:t>
              </a:r>
              <a:endParaRPr lang="en-US" dirty="0"/>
            </a:p>
          </p:txBody>
        </p:sp>
      </p:grpSp>
      <p:grpSp>
        <p:nvGrpSpPr>
          <p:cNvPr id="63" name="Group 62"/>
          <p:cNvGrpSpPr/>
          <p:nvPr/>
        </p:nvGrpSpPr>
        <p:grpSpPr>
          <a:xfrm>
            <a:off x="1752600" y="1447800"/>
            <a:ext cx="5771132" cy="609600"/>
            <a:chOff x="1752600" y="1447800"/>
            <a:chExt cx="5771132" cy="609600"/>
          </a:xfrm>
        </p:grpSpPr>
        <p:sp>
          <p:nvSpPr>
            <p:cNvPr id="31" name="Oval 30"/>
            <p:cNvSpPr/>
            <p:nvPr/>
          </p:nvSpPr>
          <p:spPr>
            <a:xfrm>
              <a:off x="1905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286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667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048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429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858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39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752600" y="1447800"/>
              <a:ext cx="5771132" cy="369332"/>
            </a:xfrm>
            <a:prstGeom prst="rect">
              <a:avLst/>
            </a:prstGeom>
            <a:noFill/>
          </p:spPr>
          <p:txBody>
            <a:bodyPr wrap="none" rtlCol="0">
              <a:spAutoFit/>
            </a:bodyPr>
            <a:lstStyle/>
            <a:p>
              <a:r>
                <a:rPr lang="en-US" dirty="0" smtClean="0"/>
                <a:t>1     2      3    4      5                     …          j       …               m-1   m</a:t>
              </a:r>
              <a:endParaRPr lang="en-US" dirty="0"/>
            </a:p>
          </p:txBody>
        </p:sp>
        <p:cxnSp>
          <p:nvCxnSpPr>
            <p:cNvPr id="61" name="Straight Connector 60"/>
            <p:cNvCxnSpPr/>
            <p:nvPr/>
          </p:nvCxnSpPr>
          <p:spPr>
            <a:xfrm>
              <a:off x="4114800" y="2024876"/>
              <a:ext cx="91440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
        <p:nvSpPr>
          <p:cNvPr id="62" name="Oval 61"/>
          <p:cNvSpPr/>
          <p:nvPr/>
        </p:nvSpPr>
        <p:spPr>
          <a:xfrm>
            <a:off x="5334000" y="1981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a:off x="5701061" y="2013724"/>
            <a:ext cx="91440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Rounded Rectangle 65"/>
              <p:cNvSpPr/>
              <p:nvPr/>
            </p:nvSpPr>
            <p:spPr>
              <a:xfrm>
                <a:off x="4191000" y="5181600"/>
                <a:ext cx="1447800"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solidFill>
                                <a:srgbClr val="0070C0"/>
                              </a:solidFill>
                              <a:latin typeface="Cambria Math"/>
                            </a:rPr>
                          </m:ctrlPr>
                        </m:sSupPr>
                        <m:e>
                          <m:r>
                            <a:rPr lang="en-US" i="1">
                              <a:solidFill>
                                <a:srgbClr val="0070C0"/>
                              </a:solidFill>
                              <a:latin typeface="Cambria Math"/>
                            </a:rPr>
                            <m:t>(1</m:t>
                          </m:r>
                          <m:r>
                            <a:rPr lang="en-US" i="1" smtClean="0">
                              <a:solidFill>
                                <a:schemeClr val="tx1"/>
                              </a:solidFill>
                              <a:latin typeface="Cambria Math"/>
                            </a:rPr>
                            <m:t>−</m:t>
                          </m:r>
                          <m:box>
                            <m:boxPr>
                              <m:ctrlPr>
                                <a:rPr lang="en-US" i="1">
                                  <a:solidFill>
                                    <a:srgbClr val="0070C0"/>
                                  </a:solidFill>
                                  <a:latin typeface="Cambria Math"/>
                                </a:rPr>
                              </m:ctrlPr>
                            </m:boxPr>
                            <m:e>
                              <m:argPr>
                                <m:argSz m:val="-1"/>
                              </m:argPr>
                              <m:box>
                                <m:boxPr>
                                  <m:ctrlPr>
                                    <a:rPr lang="en-US" i="1">
                                      <a:solidFill>
                                        <a:srgbClr val="0070C0"/>
                                      </a:solidFill>
                                      <a:latin typeface="Cambria Math"/>
                                    </a:rPr>
                                  </m:ctrlPr>
                                </m:boxPr>
                                <m:e>
                                  <m:argPr>
                                    <m:argSz m:val="-1"/>
                                  </m:argPr>
                                  <m:f>
                                    <m:fPr>
                                      <m:ctrlPr>
                                        <a:rPr lang="en-US" i="1">
                                          <a:solidFill>
                                            <a:srgbClr val="0070C0"/>
                                          </a:solidFill>
                                          <a:latin typeface="Cambria Math"/>
                                        </a:rPr>
                                      </m:ctrlPr>
                                    </m:fPr>
                                    <m:num>
                                      <m:r>
                                        <a:rPr lang="en-US" b="0" i="1" smtClean="0">
                                          <a:solidFill>
                                            <a:srgbClr val="0070C0"/>
                                          </a:solidFill>
                                          <a:latin typeface="Cambria Math"/>
                                        </a:rPr>
                                        <m:t>2</m:t>
                                      </m:r>
                                    </m:num>
                                    <m:den>
                                      <m:r>
                                        <a:rPr lang="en-US" i="1">
                                          <a:solidFill>
                                            <a:srgbClr val="0070C0"/>
                                          </a:solidFill>
                                          <a:latin typeface="Cambria Math"/>
                                        </a:rPr>
                                        <m:t>𝑛</m:t>
                                      </m:r>
                                    </m:den>
                                  </m:f>
                                </m:e>
                              </m:box>
                            </m:e>
                          </m:box>
                          <m:r>
                            <m:rPr>
                              <m:nor/>
                            </m:rPr>
                            <a:rPr lang="en-US" dirty="0">
                              <a:solidFill>
                                <a:srgbClr val="0070C0"/>
                              </a:solidFill>
                            </a:rPr>
                            <m:t> </m:t>
                          </m:r>
                          <m:r>
                            <a:rPr lang="en-US" i="1">
                              <a:solidFill>
                                <a:srgbClr val="0070C0"/>
                              </a:solidFill>
                              <a:latin typeface="Cambria Math"/>
                            </a:rPr>
                            <m:t>)</m:t>
                          </m:r>
                        </m:e>
                        <m:sup>
                          <m:r>
                            <a:rPr lang="en-US" i="1">
                              <a:solidFill>
                                <a:srgbClr val="0070C0"/>
                              </a:solidFill>
                              <a:latin typeface="Cambria Math"/>
                            </a:rPr>
                            <m:t>𝑚</m:t>
                          </m:r>
                        </m:sup>
                      </m:sSup>
                    </m:oMath>
                  </m:oMathPara>
                </a14:m>
                <a:endParaRPr lang="en-US" dirty="0">
                  <a:solidFill>
                    <a:schemeClr val="tx1"/>
                  </a:solidFill>
                </a:endParaRPr>
              </a:p>
            </p:txBody>
          </p:sp>
        </mc:Choice>
        <mc:Fallback xmlns="">
          <p:sp>
            <p:nvSpPr>
              <p:cNvPr id="66" name="Rounded Rectangle 65"/>
              <p:cNvSpPr>
                <a:spLocks noRot="1" noChangeAspect="1" noMove="1" noResize="1" noEditPoints="1" noAdjustHandles="1" noChangeArrowheads="1" noChangeShapeType="1" noTextEdit="1"/>
              </p:cNvSpPr>
              <p:nvPr/>
            </p:nvSpPr>
            <p:spPr>
              <a:xfrm>
                <a:off x="4191000" y="5181600"/>
                <a:ext cx="1447800" cy="381000"/>
              </a:xfrm>
              <a:prstGeom prst="roundRect">
                <a:avLst/>
              </a:prstGeom>
              <a:blipFill rotWithShape="1">
                <a:blip r:embed="rId3"/>
                <a:stretch>
                  <a:fillRect t="-2985" b="-179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ounded Rectangle 66"/>
              <p:cNvSpPr/>
              <p:nvPr/>
            </p:nvSpPr>
            <p:spPr>
              <a:xfrm>
                <a:off x="5029200" y="5867400"/>
                <a:ext cx="1447800"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solidFill>
                                <a:srgbClr val="0070C0"/>
                              </a:solidFill>
                              <a:latin typeface="Cambria Math"/>
                            </a:rPr>
                          </m:ctrlPr>
                        </m:sSupPr>
                        <m:e>
                          <m:r>
                            <a:rPr lang="en-US" i="1">
                              <a:solidFill>
                                <a:srgbClr val="0070C0"/>
                              </a:solidFill>
                              <a:latin typeface="Cambria Math"/>
                            </a:rPr>
                            <m:t>(1</m:t>
                          </m:r>
                          <m:r>
                            <a:rPr lang="en-US" i="1" smtClean="0">
                              <a:solidFill>
                                <a:schemeClr val="tx1"/>
                              </a:solidFill>
                              <a:latin typeface="Cambria Math"/>
                            </a:rPr>
                            <m:t>−</m:t>
                          </m:r>
                          <m:box>
                            <m:boxPr>
                              <m:ctrlPr>
                                <a:rPr lang="en-US" i="1">
                                  <a:solidFill>
                                    <a:srgbClr val="0070C0"/>
                                  </a:solidFill>
                                  <a:latin typeface="Cambria Math"/>
                                </a:rPr>
                              </m:ctrlPr>
                            </m:boxPr>
                            <m:e>
                              <m:argPr>
                                <m:argSz m:val="-1"/>
                              </m:argPr>
                              <m:box>
                                <m:boxPr>
                                  <m:ctrlPr>
                                    <a:rPr lang="en-US" i="1">
                                      <a:solidFill>
                                        <a:srgbClr val="0070C0"/>
                                      </a:solidFill>
                                      <a:latin typeface="Cambria Math"/>
                                    </a:rPr>
                                  </m:ctrlPr>
                                </m:boxPr>
                                <m:e>
                                  <m:argPr>
                                    <m:argSz m:val="-1"/>
                                  </m:argPr>
                                  <m:f>
                                    <m:fPr>
                                      <m:ctrlPr>
                                        <a:rPr lang="en-US" i="1">
                                          <a:solidFill>
                                            <a:srgbClr val="0070C0"/>
                                          </a:solidFill>
                                          <a:latin typeface="Cambria Math"/>
                                        </a:rPr>
                                      </m:ctrlPr>
                                    </m:fPr>
                                    <m:num>
                                      <m:r>
                                        <a:rPr lang="en-US" b="0" i="1" smtClean="0">
                                          <a:solidFill>
                                            <a:srgbClr val="0070C0"/>
                                          </a:solidFill>
                                          <a:latin typeface="Cambria Math"/>
                                        </a:rPr>
                                        <m:t>𝑙</m:t>
                                      </m:r>
                                    </m:num>
                                    <m:den>
                                      <m:r>
                                        <a:rPr lang="en-US" i="1">
                                          <a:solidFill>
                                            <a:srgbClr val="0070C0"/>
                                          </a:solidFill>
                                          <a:latin typeface="Cambria Math"/>
                                        </a:rPr>
                                        <m:t>𝑛</m:t>
                                      </m:r>
                                    </m:den>
                                  </m:f>
                                </m:e>
                              </m:box>
                            </m:e>
                          </m:box>
                          <m:r>
                            <m:rPr>
                              <m:nor/>
                            </m:rPr>
                            <a:rPr lang="en-US" dirty="0">
                              <a:solidFill>
                                <a:srgbClr val="0070C0"/>
                              </a:solidFill>
                            </a:rPr>
                            <m:t> </m:t>
                          </m:r>
                          <m:r>
                            <a:rPr lang="en-US" i="1">
                              <a:solidFill>
                                <a:srgbClr val="0070C0"/>
                              </a:solidFill>
                              <a:latin typeface="Cambria Math"/>
                            </a:rPr>
                            <m:t>)</m:t>
                          </m:r>
                        </m:e>
                        <m:sup>
                          <m:r>
                            <a:rPr lang="en-US" i="1">
                              <a:solidFill>
                                <a:srgbClr val="0070C0"/>
                              </a:solidFill>
                              <a:latin typeface="Cambria Math"/>
                            </a:rPr>
                            <m:t>𝑚</m:t>
                          </m:r>
                        </m:sup>
                      </m:sSup>
                    </m:oMath>
                  </m:oMathPara>
                </a14:m>
                <a:endParaRPr lang="en-US" dirty="0">
                  <a:solidFill>
                    <a:schemeClr val="tx1"/>
                  </a:solidFill>
                </a:endParaRPr>
              </a:p>
            </p:txBody>
          </p:sp>
        </mc:Choice>
        <mc:Fallback xmlns="">
          <p:sp>
            <p:nvSpPr>
              <p:cNvPr id="67" name="Rounded Rectangle 66"/>
              <p:cNvSpPr>
                <a:spLocks noRot="1" noChangeAspect="1" noMove="1" noResize="1" noEditPoints="1" noAdjustHandles="1" noChangeArrowheads="1" noChangeShapeType="1" noTextEdit="1"/>
              </p:cNvSpPr>
              <p:nvPr/>
            </p:nvSpPr>
            <p:spPr>
              <a:xfrm>
                <a:off x="5029200" y="5867400"/>
                <a:ext cx="1447800" cy="381000"/>
              </a:xfrm>
              <a:prstGeom prst="roundRect">
                <a:avLst/>
              </a:prstGeom>
              <a:blipFill rotWithShape="1">
                <a:blip r:embed="rId4"/>
                <a:stretch>
                  <a:fillRect t="-3030" b="-19697"/>
                </a:stretch>
              </a:blipFill>
            </p:spPr>
            <p:txBody>
              <a:bodyPr/>
              <a:lstStyle/>
              <a:p>
                <a:r>
                  <a:rPr lang="en-US">
                    <a:noFill/>
                  </a:rPr>
                  <a:t> </a:t>
                </a:r>
              </a:p>
            </p:txBody>
          </p:sp>
        </mc:Fallback>
      </mc:AlternateContent>
    </p:spTree>
    <p:extLst>
      <p:ext uri="{BB962C8B-B14F-4D97-AF65-F5344CB8AC3E}">
        <p14:creationId xmlns:p14="http://schemas.microsoft.com/office/powerpoint/2010/main" val="17919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9" end="9"/>
                                            </p:txEl>
                                          </p:spTgt>
                                        </p:tgtEl>
                                        <p:attrNameLst>
                                          <p:attrName>style.visibility</p:attrName>
                                        </p:attrNameLst>
                                      </p:cBhvr>
                                      <p:to>
                                        <p:strVal val="visible"/>
                                      </p:to>
                                    </p:set>
                                    <p:animEffect transition="in" filter="fade">
                                      <p:cBhvr>
                                        <p:cTn id="12" dur="500"/>
                                        <p:tgtEl>
                                          <p:spTgt spid="6">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p:cTn id="17" dur="500" fill="hold"/>
                                        <p:tgtEl>
                                          <p:spTgt spid="66"/>
                                        </p:tgtEl>
                                        <p:attrNameLst>
                                          <p:attrName>ppt_w</p:attrName>
                                        </p:attrNameLst>
                                      </p:cBhvr>
                                      <p:tavLst>
                                        <p:tav tm="0">
                                          <p:val>
                                            <p:fltVal val="0"/>
                                          </p:val>
                                        </p:tav>
                                        <p:tav tm="100000">
                                          <p:val>
                                            <p:strVal val="#ppt_w"/>
                                          </p:val>
                                        </p:tav>
                                      </p:tavLst>
                                    </p:anim>
                                    <p:anim calcmode="lin" valueType="num">
                                      <p:cBhvr>
                                        <p:cTn id="18" dur="500" fill="hold"/>
                                        <p:tgtEl>
                                          <p:spTgt spid="66"/>
                                        </p:tgtEl>
                                        <p:attrNameLst>
                                          <p:attrName>ppt_h</p:attrName>
                                        </p:attrNameLst>
                                      </p:cBhvr>
                                      <p:tavLst>
                                        <p:tav tm="0">
                                          <p:val>
                                            <p:fltVal val="0"/>
                                          </p:val>
                                        </p:tav>
                                        <p:tav tm="100000">
                                          <p:val>
                                            <p:strVal val="#ppt_h"/>
                                          </p:val>
                                        </p:tav>
                                      </p:tavLst>
                                    </p:anim>
                                    <p:animEffect transition="in" filter="fade">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11" end="11"/>
                                            </p:txEl>
                                          </p:spTgt>
                                        </p:tgtEl>
                                        <p:attrNameLst>
                                          <p:attrName>style.visibility</p:attrName>
                                        </p:attrNameLst>
                                      </p:cBhvr>
                                      <p:to>
                                        <p:strVal val="visible"/>
                                      </p:to>
                                    </p:set>
                                    <p:animEffect transition="in" filter="fade">
                                      <p:cBhvr>
                                        <p:cTn id="24" dur="500"/>
                                        <p:tgtEl>
                                          <p:spTgt spid="6">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p:cTn id="29" dur="500" fill="hold"/>
                                        <p:tgtEl>
                                          <p:spTgt spid="67"/>
                                        </p:tgtEl>
                                        <p:attrNameLst>
                                          <p:attrName>ppt_w</p:attrName>
                                        </p:attrNameLst>
                                      </p:cBhvr>
                                      <p:tavLst>
                                        <p:tav tm="0">
                                          <p:val>
                                            <p:fltVal val="0"/>
                                          </p:val>
                                        </p:tav>
                                        <p:tav tm="100000">
                                          <p:val>
                                            <p:strVal val="#ppt_w"/>
                                          </p:val>
                                        </p:tav>
                                      </p:tavLst>
                                    </p:anim>
                                    <p:anim calcmode="lin" valueType="num">
                                      <p:cBhvr>
                                        <p:cTn id="30" dur="500" fill="hold"/>
                                        <p:tgtEl>
                                          <p:spTgt spid="67"/>
                                        </p:tgtEl>
                                        <p:attrNameLst>
                                          <p:attrName>ppt_h</p:attrName>
                                        </p:attrNameLst>
                                      </p:cBhvr>
                                      <p:tavLst>
                                        <p:tav tm="0">
                                          <p:val>
                                            <p:fltVal val="0"/>
                                          </p:val>
                                        </p:tav>
                                        <p:tav tm="100000">
                                          <p:val>
                                            <p:strVal val="#ppt_h"/>
                                          </p:val>
                                        </p:tav>
                                      </p:tavLst>
                                    </p:anim>
                                    <p:animEffect transition="in" filter="fade">
                                      <p:cBhvr>
                                        <p:cTn id="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66" grpId="0" animBg="1"/>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2060"/>
                </a:solidFill>
              </a:rPr>
              <a:t>Balls into </a:t>
            </a:r>
            <a:r>
              <a:rPr lang="en-US" sz="4000" b="1" dirty="0" smtClean="0">
                <a:solidFill>
                  <a:srgbClr val="002060"/>
                </a:solidFill>
              </a:rPr>
              <a:t>Bins</a:t>
            </a:r>
            <a:endParaRPr lang="en-US" sz="4000" dirty="0">
              <a:solidFill>
                <a:srgbClr val="00B05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n-US" sz="2000" b="1" dirty="0" smtClean="0">
                  <a:solidFill>
                    <a:srgbClr val="C00000"/>
                  </a:solidFill>
                </a:endParaRPr>
              </a:p>
              <a:p>
                <a:pPr marL="0" indent="0">
                  <a:buNone/>
                </a:pPr>
                <a:endParaRPr lang="en-US" sz="2000" b="1" dirty="0">
                  <a:solidFill>
                    <a:srgbClr val="C00000"/>
                  </a:solidFill>
                </a:endParaRPr>
              </a:p>
              <a:p>
                <a:pPr marL="0" indent="0">
                  <a:buNone/>
                </a:pPr>
                <a:r>
                  <a:rPr lang="en-US" sz="2000" b="1" dirty="0" smtClean="0">
                    <a:solidFill>
                      <a:srgbClr val="C00000"/>
                    </a:solidFill>
                  </a:rPr>
                  <a:t>Question: </a:t>
                </a:r>
                <a:r>
                  <a:rPr lang="en-US" sz="2000" dirty="0"/>
                  <a:t>What is the probability that there is </a:t>
                </a:r>
                <a:r>
                  <a:rPr lang="en-US" sz="2000" b="1" dirty="0"/>
                  <a:t>at least </a:t>
                </a:r>
                <a:r>
                  <a:rPr lang="en-US" sz="2000" dirty="0"/>
                  <a:t>one empty bin ?</a:t>
                </a:r>
                <a:endParaRPr lang="en-US" sz="2000" b="1" dirty="0">
                  <a:solidFill>
                    <a:srgbClr val="C00000"/>
                  </a:solidFill>
                </a:endParaRPr>
              </a:p>
              <a:p>
                <a:pPr marL="0" indent="0">
                  <a:buNone/>
                </a:pPr>
                <a:r>
                  <a:rPr lang="en-US" sz="2000" b="1" dirty="0" smtClean="0">
                    <a:solidFill>
                      <a:srgbClr val="002060"/>
                    </a:solidFill>
                  </a:rPr>
                  <a:t>Attempt 1: </a:t>
                </a:r>
                <a:r>
                  <a:rPr lang="en-US" sz="2000" dirty="0" smtClean="0">
                    <a:solidFill>
                      <a:srgbClr val="002060"/>
                    </a:solidFill>
                  </a:rPr>
                  <a:t>Explore the sample space associated with the “balls into bins”</a:t>
                </a:r>
                <a:r>
                  <a:rPr lang="en-US" sz="1800" dirty="0" smtClean="0"/>
                  <a:t>.</a:t>
                </a:r>
              </a:p>
              <a:p>
                <a:pPr marL="0" indent="0">
                  <a:buNone/>
                </a:pPr>
                <a:endParaRPr lang="en-US" sz="1800" dirty="0"/>
              </a:p>
              <a:p>
                <a:pPr marL="0" indent="0">
                  <a:buNone/>
                </a:pPr>
                <a:endParaRPr lang="en-US" sz="1800" dirty="0" smtClean="0"/>
              </a:p>
              <a:p>
                <a:pPr marL="0" indent="0">
                  <a:buNone/>
                </a:pPr>
                <a:endParaRPr lang="en-US" sz="2000" b="1" dirty="0" smtClean="0">
                  <a:solidFill>
                    <a:srgbClr val="002060"/>
                  </a:solidFill>
                </a:endParaRPr>
              </a:p>
              <a:p>
                <a:pPr marL="0" indent="0">
                  <a:buNone/>
                </a:pPr>
                <a:r>
                  <a:rPr lang="en-US" sz="2000" b="1" dirty="0" smtClean="0">
                    <a:solidFill>
                      <a:srgbClr val="002060"/>
                    </a:solidFill>
                  </a:rPr>
                  <a:t>Attempt 2:       </a:t>
                </a:r>
                <a:r>
                  <a:rPr lang="en-US" sz="2000" b="1" dirty="0" smtClean="0">
                    <a:solidFill>
                      <a:srgbClr val="C00000"/>
                    </a:solidFill>
                  </a:rPr>
                  <a:t>??</a:t>
                </a:r>
                <a:r>
                  <a:rPr lang="en-US" sz="2000" dirty="0" smtClean="0">
                    <a:solidFill>
                      <a:srgbClr val="C00000"/>
                    </a:solidFill>
                  </a:rPr>
                  <a:t> </a:t>
                </a:r>
                <a:endParaRPr lang="en-US" sz="2000" dirty="0">
                  <a:solidFill>
                    <a:srgbClr val="C00000"/>
                  </a:solidFill>
                </a:endParaRPr>
              </a:p>
              <a:p>
                <a:pPr marL="0" indent="0">
                  <a:buNone/>
                </a:pPr>
                <a:endParaRPr lang="en-US" sz="2000" dirty="0" smtClean="0"/>
              </a:p>
              <a:p>
                <a:pPr marL="0" indent="0">
                  <a:buNone/>
                </a:pPr>
                <a:r>
                  <a:rPr lang="en-US" sz="2000" dirty="0" smtClean="0"/>
                  <a:t>Define </a:t>
                </a:r>
                <a14:m>
                  <m:oMath xmlns:m="http://schemas.openxmlformats.org/officeDocument/2006/math">
                    <m:sSub>
                      <m:sSubPr>
                        <m:ctrlPr>
                          <a:rPr lang="en-US" sz="2000" i="1">
                            <a:solidFill>
                              <a:srgbClr val="0070C0"/>
                            </a:solidFill>
                            <a:latin typeface="Cambria Math"/>
                          </a:rPr>
                        </m:ctrlPr>
                      </m:sSubPr>
                      <m:e>
                        <m:r>
                          <a:rPr lang="en-US" sz="2000" b="1">
                            <a:solidFill>
                              <a:srgbClr val="0070C0"/>
                            </a:solidFill>
                            <a:latin typeface="Cambria Math"/>
                          </a:rPr>
                          <m:t>𝐀</m:t>
                        </m:r>
                      </m:e>
                      <m:sub>
                        <m:r>
                          <a:rPr lang="en-US" sz="2000" i="1">
                            <a:solidFill>
                              <a:srgbClr val="0070C0"/>
                            </a:solidFill>
                            <a:latin typeface="Cambria Math"/>
                          </a:rPr>
                          <m:t>𝑖</m:t>
                        </m:r>
                      </m:sub>
                    </m:sSub>
                  </m:oMath>
                </a14:m>
                <a:r>
                  <a:rPr lang="en-US" sz="2000" dirty="0"/>
                  <a:t> : “</a:t>
                </a:r>
                <a14:m>
                  <m:oMath xmlns:m="http://schemas.openxmlformats.org/officeDocument/2006/math">
                    <m:r>
                      <a:rPr lang="en-US" sz="2000" i="1">
                        <a:solidFill>
                          <a:srgbClr val="0070C0"/>
                        </a:solidFill>
                        <a:latin typeface="Cambria Math"/>
                      </a:rPr>
                      <m:t>𝑖</m:t>
                    </m:r>
                  </m:oMath>
                </a14:m>
                <a:r>
                  <a:rPr lang="en-US" sz="2000" dirty="0" err="1"/>
                  <a:t>th</a:t>
                </a:r>
                <a:r>
                  <a:rPr lang="en-US" sz="2000" dirty="0"/>
                  <a:t> bin is empty</a:t>
                </a:r>
                <a:r>
                  <a:rPr lang="en-US" sz="2000" dirty="0" smtClean="0"/>
                  <a:t>”</a:t>
                </a:r>
              </a:p>
              <a:p>
                <a:pPr marL="0" indent="0">
                  <a:buNone/>
                </a:pPr>
                <a:r>
                  <a:rPr lang="en-US" sz="2000" dirty="0" smtClean="0"/>
                  <a:t>Event “</a:t>
                </a:r>
                <a:r>
                  <a:rPr lang="en-US" sz="2000" dirty="0"/>
                  <a:t>there is </a:t>
                </a:r>
                <a:r>
                  <a:rPr lang="en-US" sz="2000" b="1" dirty="0"/>
                  <a:t>at least </a:t>
                </a:r>
                <a:r>
                  <a:rPr lang="en-US" sz="2000" dirty="0"/>
                  <a:t>one empty </a:t>
                </a:r>
                <a:r>
                  <a:rPr lang="en-US" sz="2000" dirty="0" smtClean="0"/>
                  <a:t>bin” =  </a:t>
                </a:r>
                <a14:m>
                  <m:oMath xmlns:m="http://schemas.openxmlformats.org/officeDocument/2006/math">
                    <m:nary>
                      <m:naryPr>
                        <m:chr m:val="⋃"/>
                        <m:ctrlPr>
                          <a:rPr lang="en-US" sz="2000" i="1">
                            <a:latin typeface="Cambria Math"/>
                          </a:rPr>
                        </m:ctrlPr>
                      </m:naryPr>
                      <m:sub>
                        <m:r>
                          <m:rPr>
                            <m:brk m:alnAt="23"/>
                          </m:rPr>
                          <a:rPr lang="en-US" sz="2000" i="1" smtClean="0">
                            <a:solidFill>
                              <a:srgbClr val="0070C0"/>
                            </a:solidFill>
                            <a:latin typeface="Cambria Math"/>
                          </a:rPr>
                          <m:t>𝑖</m:t>
                        </m:r>
                        <m:r>
                          <a:rPr lang="en-US" sz="2000" i="1">
                            <a:solidFill>
                              <a:srgbClr val="0070C0"/>
                            </a:solidFill>
                            <a:latin typeface="Cambria Math"/>
                          </a:rPr>
                          <m:t>=1</m:t>
                        </m:r>
                      </m:sub>
                      <m:sup>
                        <m:r>
                          <a:rPr lang="en-US" sz="2000" i="1" smtClean="0">
                            <a:solidFill>
                              <a:srgbClr val="0070C0"/>
                            </a:solidFill>
                            <a:latin typeface="Cambria Math"/>
                          </a:rPr>
                          <m:t>𝑛</m:t>
                        </m:r>
                      </m:sup>
                      <m:e>
                        <m:sSub>
                          <m:sSubPr>
                            <m:ctrlPr>
                              <a:rPr lang="en-US" sz="2000" i="1">
                                <a:solidFill>
                                  <a:srgbClr val="0070C0"/>
                                </a:solidFill>
                                <a:latin typeface="Cambria Math"/>
                              </a:rPr>
                            </m:ctrlPr>
                          </m:sSubPr>
                          <m:e>
                            <m:r>
                              <a:rPr lang="en-US" sz="2000" b="1">
                                <a:solidFill>
                                  <a:srgbClr val="0070C0"/>
                                </a:solidFill>
                                <a:latin typeface="Cambria Math"/>
                              </a:rPr>
                              <m:t>𝐀</m:t>
                            </m:r>
                          </m:e>
                          <m:sub>
                            <m:r>
                              <a:rPr lang="en-US" sz="2000" i="1">
                                <a:solidFill>
                                  <a:srgbClr val="0070C0"/>
                                </a:solidFill>
                                <a:latin typeface="Cambria Math"/>
                              </a:rPr>
                              <m:t>𝑖</m:t>
                            </m:r>
                          </m:sub>
                        </m:sSub>
                      </m:e>
                    </m:nary>
                  </m:oMath>
                </a14:m>
                <a:endParaRPr lang="en-US" sz="2000" dirty="0"/>
              </a:p>
              <a:p>
                <a:pPr marL="0" indent="0">
                  <a:buNone/>
                </a:pPr>
                <a:endParaRPr lang="en-US" sz="2000" dirty="0" smtClean="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b="-646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47D3F34-CCFE-4664-990B-25D48250FF76}" type="slidenum">
              <a:rPr lang="en-US" smtClean="0"/>
              <a:pPr>
                <a:defRPr/>
              </a:pPr>
              <a:t>9</a:t>
            </a:fld>
            <a:endParaRPr lang="en-US"/>
          </a:p>
        </p:txBody>
      </p:sp>
      <p:cxnSp>
        <p:nvCxnSpPr>
          <p:cNvPr id="7" name="Straight Connector 6"/>
          <p:cNvCxnSpPr/>
          <p:nvPr/>
        </p:nvCxnSpPr>
        <p:spPr>
          <a:xfrm>
            <a:off x="1752600" y="2943922"/>
            <a:ext cx="6629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miley Face 9"/>
          <p:cNvSpPr/>
          <p:nvPr/>
        </p:nvSpPr>
        <p:spPr>
          <a:xfrm>
            <a:off x="4191000" y="3124200"/>
            <a:ext cx="685800" cy="609600"/>
          </a:xfrm>
          <a:prstGeom prst="smileyFace">
            <a:avLst>
              <a:gd name="adj" fmla="val -46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752600" y="4038600"/>
            <a:ext cx="72390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Express the event as union of some events …</a:t>
            </a:r>
            <a:endParaRPr lang="en-US" dirty="0"/>
          </a:p>
        </p:txBody>
      </p:sp>
    </p:spTree>
    <p:extLst>
      <p:ext uri="{BB962C8B-B14F-4D97-AF65-F5344CB8AC3E}">
        <p14:creationId xmlns:p14="http://schemas.microsoft.com/office/powerpoint/2010/main" val="50336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2911</TotalTime>
  <Words>2505</Words>
  <Application>Microsoft Office PowerPoint</Application>
  <PresentationFormat>On-screen Show (4:3)</PresentationFormat>
  <Paragraphs>368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Randomized Algorithms CS648 </vt:lpstr>
      <vt:lpstr>Balls into BINS  Calculating probability of some interesting events</vt:lpstr>
      <vt:lpstr>Balls into Bins</vt:lpstr>
      <vt:lpstr>Balls into Bins</vt:lpstr>
      <vt:lpstr>Balls into Bins</vt:lpstr>
      <vt:lpstr>Balls into Bins</vt:lpstr>
      <vt:lpstr>Balls into Bins</vt:lpstr>
      <vt:lpstr>Balls into Bins</vt:lpstr>
      <vt:lpstr>Balls into Bins</vt:lpstr>
      <vt:lpstr>Balls into Bins</vt:lpstr>
      <vt:lpstr>Balls into Bins</vt:lpstr>
      <vt:lpstr>Randomized Quick sort  What is probability of two specific elements getting compared ?</vt:lpstr>
      <vt:lpstr>Randomized Quick Sort</vt:lpstr>
      <vt:lpstr>Randomized Quick Sort</vt:lpstr>
      <vt:lpstr>Randomized-Quick-Sort  from perspective of e_i  and e_j</vt:lpstr>
      <vt:lpstr>Randomized-Quick-Sort  from perspective of e_i  and e_j</vt:lpstr>
      <vt:lpstr>Randomized-Quick-Sort  from perspective of e_i  and e_j</vt:lpstr>
      <vt:lpstr>Randomized-Quick-Sort  from perspective of e_i  and e_j</vt:lpstr>
      <vt:lpstr>Randomized-Quick-Sort  from perspective of e_i  and e_j</vt:lpstr>
      <vt:lpstr>Alternate Solution Using analogy to another Random experiment  </vt:lpstr>
      <vt:lpstr>A Random Experiment: A Story of two friends</vt:lpstr>
      <vt:lpstr>Viewing the entire experiment  from perspective of A and B</vt:lpstr>
      <vt:lpstr>Viewing the entire experiment  from perspective of A and B</vt:lpstr>
      <vt:lpstr>Viewing the entire experiment  from perspective of A and B</vt:lpstr>
      <vt:lpstr>Viewing the entire experiment  from perspective of A and B</vt:lpstr>
      <vt:lpstr>Viewing the entire experiment  from perspective of A and B</vt:lpstr>
      <vt:lpstr>Viewing the entire experiment  from perspective of A and B</vt:lpstr>
      <vt:lpstr>probability theory  (Random variable and expected value) </vt:lpstr>
      <vt:lpstr>Random variable</vt:lpstr>
      <vt:lpstr>Random variable</vt:lpstr>
      <vt:lpstr>Many Random Variables  for the same Probability space</vt:lpstr>
      <vt:lpstr>Expected Value of a random variable (average value)</vt:lpstr>
      <vt:lpstr>Examples</vt:lpstr>
      <vt:lpstr>Can we solve these problems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Surender Baswana</dc:creator>
  <cp:lastModifiedBy>Surender Baswana</cp:lastModifiedBy>
  <cp:revision>507</cp:revision>
  <dcterms:created xsi:type="dcterms:W3CDTF">2011-12-03T04:13:03Z</dcterms:created>
  <dcterms:modified xsi:type="dcterms:W3CDTF">2013-08-05T14:57:33Z</dcterms:modified>
</cp:coreProperties>
</file>