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2"/>
  </p:notesMasterIdLst>
  <p:sldIdLst>
    <p:sldId id="428" r:id="rId2"/>
    <p:sldId id="531" r:id="rId3"/>
    <p:sldId id="533" r:id="rId4"/>
    <p:sldId id="534" r:id="rId5"/>
    <p:sldId id="535" r:id="rId6"/>
    <p:sldId id="538" r:id="rId7"/>
    <p:sldId id="539" r:id="rId8"/>
    <p:sldId id="542" r:id="rId9"/>
    <p:sldId id="543" r:id="rId10"/>
    <p:sldId id="540" r:id="rId11"/>
    <p:sldId id="541" r:id="rId12"/>
    <p:sldId id="545" r:id="rId13"/>
    <p:sldId id="546" r:id="rId14"/>
    <p:sldId id="547" r:id="rId15"/>
    <p:sldId id="548" r:id="rId16"/>
    <p:sldId id="551" r:id="rId17"/>
    <p:sldId id="550" r:id="rId18"/>
    <p:sldId id="552" r:id="rId19"/>
    <p:sldId id="554" r:id="rId20"/>
    <p:sldId id="549" r:id="rId21"/>
    <p:sldId id="521" r:id="rId22"/>
    <p:sldId id="555" r:id="rId23"/>
    <p:sldId id="559" r:id="rId24"/>
    <p:sldId id="560" r:id="rId25"/>
    <p:sldId id="562" r:id="rId26"/>
    <p:sldId id="556" r:id="rId27"/>
    <p:sldId id="557" r:id="rId28"/>
    <p:sldId id="558" r:id="rId29"/>
    <p:sldId id="563" r:id="rId30"/>
    <p:sldId id="564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76" autoAdjust="0"/>
  </p:normalViewPr>
  <p:slideViewPr>
    <p:cSldViewPr>
      <p:cViewPr>
        <p:scale>
          <a:sx n="85" d="100"/>
          <a:sy n="85" d="100"/>
        </p:scale>
        <p:origin x="-117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A3A7DB-FD4B-4A56-961D-EE92B832D86A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B6ACE-7DA9-451D-B4FE-F8D8CCE41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3B87-0EAF-4D3F-A8FE-4D644E3BA938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7C87-4399-4169-8EAA-A2FF838D2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F363-266E-4B39-9664-0E5F96917999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759C-6D63-4A5B-8A92-29BD5C9D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2EBB-5C32-49A2-ADCD-F3C86202F8FA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1702-FB5B-4ADB-8DA9-1EFEE2FC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C23F-070E-4955-A2E9-D262826D12BE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3F34-CCFE-4664-990B-25D48250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1857-66C0-437E-ACBA-BF7BCE55233B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9ED8-BBDD-47A1-9C62-8C7F2ACFB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3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FB79-49E0-495C-87BE-B2A1C6E0B2F0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7573-F1C1-4830-B7EC-9EBDAFC3F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5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81FA-412A-4421-9246-D21324FE2C44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61BB-7A72-48FB-85BD-B2543F19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A6B7-3376-42F2-8702-2D1FCF5FB182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6056-B04C-48AB-8C53-BBF1FF11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2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36330-39E0-4348-93D8-084D75D931AB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131A-5F98-4DE9-B58E-5AC46F8F2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8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380A-2B94-4740-AAA2-00B55E91136B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9EF9-6F51-43C7-88C5-01DDD3A5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CF8B-C8E2-441C-9E33-F2F799897A47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CFE0-7502-4E07-8F32-3833EEC26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24DF6E-159B-4851-B8CD-5F6A63451708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B7F3E5-79B2-43C4-81B5-7811AF160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1.png"/><Relationship Id="rId4" Type="http://schemas.openxmlformats.org/officeDocument/2006/relationships/image" Target="../media/image7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1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71.png"/><Relationship Id="rId4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27.png"/><Relationship Id="rId7" Type="http://schemas.openxmlformats.org/officeDocument/2006/relationships/image" Target="../media/image9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71.png"/><Relationship Id="rId4" Type="http://schemas.openxmlformats.org/officeDocument/2006/relationships/image" Target="../media/image61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7" Type="http://schemas.openxmlformats.org/officeDocument/2006/relationships/image" Target="../media/image9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4.png"/><Relationship Id="rId5" Type="http://schemas.openxmlformats.org/officeDocument/2006/relationships/image" Target="../media/image71.png"/><Relationship Id="rId10" Type="http://schemas.openxmlformats.org/officeDocument/2006/relationships/image" Target="../media/image33.png"/><Relationship Id="rId4" Type="http://schemas.openxmlformats.org/officeDocument/2006/relationships/image" Target="../media/image61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466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Algorithms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rgbClr val="002060"/>
                </a:solidFill>
              </a:rPr>
              <a:t>CS648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6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Lecture </a:t>
            </a:r>
            <a:r>
              <a:rPr lang="en-US" sz="2400" b="1" dirty="0" smtClean="0">
                <a:solidFill>
                  <a:srgbClr val="C00000"/>
                </a:solidFill>
              </a:rPr>
              <a:t>25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rgbClr val="7030A0"/>
                </a:solidFill>
              </a:rPr>
              <a:t>Derandomization</a:t>
            </a:r>
            <a:r>
              <a:rPr lang="en-US" sz="2400" b="1" dirty="0" smtClean="0">
                <a:solidFill>
                  <a:srgbClr val="7030A0"/>
                </a:solidFill>
              </a:rPr>
              <a:t> using conditional expectation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A probability gem</a:t>
            </a:r>
          </a:p>
          <a:p>
            <a:pPr fontAlgn="auto">
              <a:spcAft>
                <a:spcPts val="0"/>
              </a:spcAft>
              <a:defRPr/>
            </a:pP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F4FD3-5535-4BD2-8147-A67FFD5F22D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32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/>
                          </a:rPr>
                          <m:t>𝒁</m:t>
                        </m:r>
                      </m:e>
                      <m:e>
                        <m:sSub>
                          <m:sSubPr>
                            <m:ctrlPr>
                              <a:rPr lang="en-US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32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sz="3200" b="1" i="1">
                        <a:latin typeface="Cambria Math"/>
                      </a:rPr>
                      <m:t>=?</m:t>
                    </m:r>
                  </m:oMath>
                </a14:m>
                <a:r>
                  <a:rPr lang="en-US" sz="3200" dirty="0"/>
                  <a:t> </a:t>
                </a:r>
                <a:br>
                  <a:rPr lang="en-US" sz="3200" dirty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191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590800"/>
            <a:ext cx="9906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2514600"/>
            <a:ext cx="9906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914400" y="1981200"/>
            <a:ext cx="7162800" cy="152400"/>
            <a:chOff x="914400" y="1981200"/>
            <a:chExt cx="7162800" cy="152400"/>
          </a:xfrm>
        </p:grpSpPr>
        <p:sp>
          <p:nvSpPr>
            <p:cNvPr id="7" name="Oval 6"/>
            <p:cNvSpPr/>
            <p:nvPr/>
          </p:nvSpPr>
          <p:spPr>
            <a:xfrm>
              <a:off x="2209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971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5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73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1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95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76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257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638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019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00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781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16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828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3716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9144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54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92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67750" y="5879068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750" y="5879068"/>
                <a:ext cx="38985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8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67923" y="5802868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923" y="5802868"/>
                <a:ext cx="40427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0843" y="2145268"/>
                <a:ext cx="7620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…  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                                                                          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43" y="2145268"/>
                <a:ext cx="7620612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56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3276600" y="1219200"/>
            <a:ext cx="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838199" y="1230868"/>
            <a:ext cx="2362199" cy="597932"/>
            <a:chOff x="838199" y="1230868"/>
            <a:chExt cx="2362199" cy="597932"/>
          </a:xfrm>
        </p:grpSpPr>
        <p:sp>
          <p:nvSpPr>
            <p:cNvPr id="31" name="Right Brace 30"/>
            <p:cNvSpPr/>
            <p:nvPr/>
          </p:nvSpPr>
          <p:spPr>
            <a:xfrm rot="16200000">
              <a:off x="1866898" y="495300"/>
              <a:ext cx="304801" cy="236219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828800" y="1230868"/>
                  <a:ext cx="4587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1230868"/>
                  <a:ext cx="458715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1733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9661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32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/>
                          </a:rPr>
                          <m:t>𝒁</m:t>
                        </m:r>
                      </m:e>
                      <m:e>
                        <m:sSub>
                          <m:sSubPr>
                            <m:ctrlPr>
                              <a:rPr lang="en-US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32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sz="3200" b="1" i="1">
                        <a:latin typeface="Cambria Math"/>
                      </a:rPr>
                      <m:t>=?</m:t>
                    </m:r>
                  </m:oMath>
                </a14:m>
                <a:r>
                  <a:rPr lang="en-US" sz="3200" dirty="0"/>
                  <a:t> </a:t>
                </a:r>
                <a:br>
                  <a:rPr lang="en-US" sz="3200" dirty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191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|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sup>
                    </m:sSubSup>
                    <m:r>
                      <a:rPr lang="en-US" sz="1800" b="1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𝑩</m:t>
                        </m:r>
                      </m:sup>
                    </m:sSubSup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1" dirty="0" smtClean="0"/>
                  <a:t>|</a:t>
                </a:r>
                <a:r>
                  <a:rPr lang="en-US" sz="1800" dirty="0" smtClean="0"/>
                  <a:t> +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1" dirty="0"/>
                      <m:t>|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1" dirty="0"/>
                  <a:t>|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/>
                      </a:rPr>
                      <m:t>/</m:t>
                    </m:r>
                    <m:r>
                      <a:rPr lang="en-US" sz="18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1800" dirty="0"/>
                  <a:t> 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590800"/>
            <a:ext cx="9906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2514600"/>
            <a:ext cx="9906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914400" y="1981200"/>
            <a:ext cx="7162800" cy="152400"/>
            <a:chOff x="914400" y="1981200"/>
            <a:chExt cx="7162800" cy="152400"/>
          </a:xfrm>
        </p:grpSpPr>
        <p:sp>
          <p:nvSpPr>
            <p:cNvPr id="7" name="Oval 6"/>
            <p:cNvSpPr/>
            <p:nvPr/>
          </p:nvSpPr>
          <p:spPr>
            <a:xfrm>
              <a:off x="2209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971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5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73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1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95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76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257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638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019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00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781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16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828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3716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9144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54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92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67750" y="5879068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750" y="5879068"/>
                <a:ext cx="38985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8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67923" y="5802868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923" y="5802868"/>
                <a:ext cx="40427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0843" y="2145268"/>
                <a:ext cx="7620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/>
                        </a:rPr>
                        <m:t>     …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                                                                          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43" y="2145268"/>
                <a:ext cx="762061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56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3276600" y="1219200"/>
            <a:ext cx="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3528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3528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7912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1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912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 rot="5400000">
            <a:off x="3289584" y="352985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5400000">
            <a:off x="5739652" y="34160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838199" y="1230868"/>
            <a:ext cx="2362199" cy="597932"/>
            <a:chOff x="838199" y="1230868"/>
            <a:chExt cx="2362199" cy="597932"/>
          </a:xfrm>
        </p:grpSpPr>
        <p:sp>
          <p:nvSpPr>
            <p:cNvPr id="42" name="Right Brace 41"/>
            <p:cNvSpPr/>
            <p:nvPr/>
          </p:nvSpPr>
          <p:spPr>
            <a:xfrm rot="16200000">
              <a:off x="1866898" y="495300"/>
              <a:ext cx="304801" cy="236219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828800" y="1230868"/>
                  <a:ext cx="4587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1230868"/>
                  <a:ext cx="458715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1733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310992" y="3200400"/>
                <a:ext cx="508408" cy="388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𝑨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992" y="3200400"/>
                <a:ext cx="508408" cy="388568"/>
              </a:xfrm>
              <a:prstGeom prst="rect">
                <a:avLst/>
              </a:prstGeom>
              <a:blipFill rotWithShape="1">
                <a:blip r:embed="rId7"/>
                <a:stretch>
                  <a:fillRect t="-3125" r="-15476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553200" y="3124200"/>
                <a:ext cx="518026" cy="387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𝑩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124200"/>
                <a:ext cx="518026" cy="387991"/>
              </a:xfrm>
              <a:prstGeom prst="rect">
                <a:avLst/>
              </a:prstGeom>
              <a:blipFill rotWithShape="1">
                <a:blip r:embed="rId8"/>
                <a:stretch>
                  <a:fillRect t="-3175" r="-15294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 29"/>
          <p:cNvSpPr/>
          <p:nvPr/>
        </p:nvSpPr>
        <p:spPr>
          <a:xfrm>
            <a:off x="4572000" y="1494588"/>
            <a:ext cx="2330605" cy="490329"/>
          </a:xfrm>
          <a:custGeom>
            <a:avLst/>
            <a:gdLst>
              <a:gd name="connsiteX0" fmla="*/ 0 w 2330605"/>
              <a:gd name="connsiteY0" fmla="*/ 490329 h 490329"/>
              <a:gd name="connsiteX1" fmla="*/ 669073 w 2330605"/>
              <a:gd name="connsiteY1" fmla="*/ 66583 h 490329"/>
              <a:gd name="connsiteX2" fmla="*/ 1360449 w 2330605"/>
              <a:gd name="connsiteY2" fmla="*/ 44280 h 490329"/>
              <a:gd name="connsiteX3" fmla="*/ 2330605 w 2330605"/>
              <a:gd name="connsiteY3" fmla="*/ 490329 h 49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0605" h="490329">
                <a:moveTo>
                  <a:pt x="0" y="490329"/>
                </a:moveTo>
                <a:cubicBezTo>
                  <a:pt x="221166" y="315626"/>
                  <a:pt x="442332" y="140924"/>
                  <a:pt x="669073" y="66583"/>
                </a:cubicBezTo>
                <a:cubicBezTo>
                  <a:pt x="895814" y="-7758"/>
                  <a:pt x="1083527" y="-26344"/>
                  <a:pt x="1360449" y="44280"/>
                </a:cubicBezTo>
                <a:cubicBezTo>
                  <a:pt x="1637371" y="114904"/>
                  <a:pt x="1983988" y="302616"/>
                  <a:pt x="2330605" y="490329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438507" y="1795346"/>
            <a:ext cx="1260088" cy="178420"/>
          </a:xfrm>
          <a:custGeom>
            <a:avLst/>
            <a:gdLst>
              <a:gd name="connsiteX0" fmla="*/ 0 w 1260088"/>
              <a:gd name="connsiteY0" fmla="*/ 178420 h 178420"/>
              <a:gd name="connsiteX1" fmla="*/ 490654 w 1260088"/>
              <a:gd name="connsiteY1" fmla="*/ 0 h 178420"/>
              <a:gd name="connsiteX2" fmla="*/ 836342 w 1260088"/>
              <a:gd name="connsiteY2" fmla="*/ 0 h 178420"/>
              <a:gd name="connsiteX3" fmla="*/ 1260088 w 1260088"/>
              <a:gd name="connsiteY3" fmla="*/ 178420 h 17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0088" h="178420">
                <a:moveTo>
                  <a:pt x="0" y="178420"/>
                </a:moveTo>
                <a:cubicBezTo>
                  <a:pt x="175632" y="104078"/>
                  <a:pt x="351264" y="29737"/>
                  <a:pt x="490654" y="0"/>
                </a:cubicBezTo>
                <a:cubicBezTo>
                  <a:pt x="630044" y="-29737"/>
                  <a:pt x="708103" y="-29737"/>
                  <a:pt x="836342" y="0"/>
                </a:cubicBezTo>
                <a:cubicBezTo>
                  <a:pt x="964581" y="29737"/>
                  <a:pt x="1112334" y="104078"/>
                  <a:pt x="1260088" y="17842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252546" y="1516551"/>
            <a:ext cx="3044283" cy="479517"/>
          </a:xfrm>
          <a:custGeom>
            <a:avLst/>
            <a:gdLst>
              <a:gd name="connsiteX0" fmla="*/ 0 w 3044283"/>
              <a:gd name="connsiteY0" fmla="*/ 468366 h 479517"/>
              <a:gd name="connsiteX1" fmla="*/ 401444 w 3044283"/>
              <a:gd name="connsiteY1" fmla="*/ 256493 h 479517"/>
              <a:gd name="connsiteX2" fmla="*/ 1237786 w 3044283"/>
              <a:gd name="connsiteY2" fmla="*/ 15 h 479517"/>
              <a:gd name="connsiteX3" fmla="*/ 2341756 w 3044283"/>
              <a:gd name="connsiteY3" fmla="*/ 245342 h 479517"/>
              <a:gd name="connsiteX4" fmla="*/ 3044283 w 3044283"/>
              <a:gd name="connsiteY4" fmla="*/ 479517 h 47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4283" h="479517">
                <a:moveTo>
                  <a:pt x="0" y="468366"/>
                </a:moveTo>
                <a:cubicBezTo>
                  <a:pt x="97573" y="401458"/>
                  <a:pt x="195146" y="334551"/>
                  <a:pt x="401444" y="256493"/>
                </a:cubicBezTo>
                <a:cubicBezTo>
                  <a:pt x="607742" y="178435"/>
                  <a:pt x="914401" y="1873"/>
                  <a:pt x="1237786" y="15"/>
                </a:cubicBezTo>
                <a:cubicBezTo>
                  <a:pt x="1561171" y="-1844"/>
                  <a:pt x="2040673" y="165425"/>
                  <a:pt x="2341756" y="245342"/>
                </a:cubicBezTo>
                <a:cubicBezTo>
                  <a:pt x="2642839" y="325259"/>
                  <a:pt x="2843561" y="402388"/>
                  <a:pt x="3044283" y="479517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33" idx="6"/>
            <a:endCxn id="37" idx="2"/>
          </p:cNvCxnSpPr>
          <p:nvPr/>
        </p:nvCxnSpPr>
        <p:spPr>
          <a:xfrm>
            <a:off x="3505200" y="2971800"/>
            <a:ext cx="2286000" cy="3048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5943600" y="3256156"/>
            <a:ext cx="149852" cy="724829"/>
          </a:xfrm>
          <a:custGeom>
            <a:avLst/>
            <a:gdLst>
              <a:gd name="connsiteX0" fmla="*/ 0 w 149852"/>
              <a:gd name="connsiteY0" fmla="*/ 0 h 724829"/>
              <a:gd name="connsiteX1" fmla="*/ 133815 w 149852"/>
              <a:gd name="connsiteY1" fmla="*/ 278781 h 724829"/>
              <a:gd name="connsiteX2" fmla="*/ 133815 w 149852"/>
              <a:gd name="connsiteY2" fmla="*/ 479503 h 724829"/>
              <a:gd name="connsiteX3" fmla="*/ 11151 w 149852"/>
              <a:gd name="connsiteY3" fmla="*/ 724829 h 7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852" h="724829">
                <a:moveTo>
                  <a:pt x="0" y="0"/>
                </a:moveTo>
                <a:cubicBezTo>
                  <a:pt x="55756" y="99432"/>
                  <a:pt x="111513" y="198864"/>
                  <a:pt x="133815" y="278781"/>
                </a:cubicBezTo>
                <a:cubicBezTo>
                  <a:pt x="156118" y="358698"/>
                  <a:pt x="154259" y="405162"/>
                  <a:pt x="133815" y="479503"/>
                </a:cubicBezTo>
                <a:cubicBezTo>
                  <a:pt x="113371" y="553844"/>
                  <a:pt x="62261" y="639336"/>
                  <a:pt x="11151" y="724829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2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4" grpId="0"/>
      <p:bldP spid="45" grpId="0"/>
      <p:bldP spid="30" grpId="0" animBg="1"/>
      <p:bldP spid="30" grpId="1" animBg="1"/>
      <p:bldP spid="32" grpId="0" animBg="1"/>
      <p:bldP spid="32" grpId="1" animBg="1"/>
      <p:bldP spid="47" grpId="0" animBg="1"/>
      <p:bldP spid="51" grpId="0" animBg="1"/>
      <p:bldP spid="5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ctr"/>
            <a:r>
              <a:rPr lang="en-US" sz="3600" dirty="0" err="1" smtClean="0"/>
              <a:t>Derandomization</a:t>
            </a:r>
            <a:r>
              <a:rPr lang="en-US" sz="3600" dirty="0" smtClean="0"/>
              <a:t> using </a:t>
            </a:r>
            <a:r>
              <a:rPr lang="en-US" sz="3600" dirty="0" smtClean="0">
                <a:solidFill>
                  <a:srgbClr val="7030A0"/>
                </a:solidFill>
              </a:rPr>
              <a:t>conditional expectation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3300413"/>
            <a:ext cx="7772400" cy="1500187"/>
          </a:xfrm>
        </p:spPr>
        <p:txBody>
          <a:bodyPr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1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Role </a:t>
            </a:r>
            <a:r>
              <a:rPr lang="en-US" sz="3200" b="1" dirty="0" smtClean="0"/>
              <a:t>of </a:t>
            </a:r>
            <a:r>
              <a:rPr lang="en-US" sz="3200" b="1" dirty="0" smtClean="0">
                <a:solidFill>
                  <a:srgbClr val="7030A0"/>
                </a:solidFill>
              </a:rPr>
              <a:t>conditional expectation</a:t>
            </a:r>
            <a:endParaRPr lang="en-US" sz="32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1800" b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</m:e>
                      </m:d>
                      <m:r>
                        <a:rPr lang="en-US" sz="1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  <m:r>
                            <a:rPr lang="en-US" sz="1800" b="1" i="1">
                              <a:latin typeface="Cambria Math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1800" b="1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  <m:r>
                            <a:rPr lang="en-US" sz="1800" b="1" i="1">
                              <a:latin typeface="Cambria Math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sz="1800" dirty="0" smtClean="0">
                  <a:sym typeface="Wingdings" pitchFamily="2" charset="2"/>
                </a:endParaRPr>
              </a:p>
              <a:p>
                <a:pPr>
                  <a:buFont typeface="Wingdings"/>
                  <a:buChar char="è"/>
                </a:pPr>
                <a:r>
                  <a:rPr lang="en-US" sz="1800" dirty="0" smtClean="0">
                    <a:sym typeface="Wingdings" pitchFamily="2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1800" dirty="0" smtClean="0">
                    <a:sym typeface="Wingdings" pitchFamily="2" charset="2"/>
                  </a:rPr>
                  <a:t>       Either </a:t>
                </a: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  <m:r>
                          <a:rPr lang="en-US" sz="1800" b="1" i="1">
                            <a:latin typeface="Cambria Math"/>
                          </a:rPr>
                          <m:t> </m:t>
                        </m:r>
                      </m:e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</m:e>
                    </m:d>
                  </m:oMath>
                </a14:m>
                <a:r>
                  <a:rPr lang="en-US" sz="1800" dirty="0" smtClean="0">
                    <a:sym typeface="Wingdings" pitchFamily="2" charset="2"/>
                  </a:rPr>
                  <a:t>       or     </a:t>
                </a: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  <m:r>
                          <a:rPr lang="en-US" sz="1800" b="1" i="1">
                            <a:latin typeface="Cambria Math"/>
                          </a:rPr>
                          <m:t> </m:t>
                        </m:r>
                      </m:e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  <m:r>
                      <a:rPr lang="en-US" sz="1800" b="1" i="1">
                        <a:latin typeface="Cambria Math"/>
                      </a:rPr>
                      <m:t>≥</m:t>
                    </m:r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</m:e>
                    </m:d>
                  </m:oMath>
                </a14:m>
                <a:r>
                  <a:rPr lang="en-US" sz="1800" dirty="0" smtClean="0">
                    <a:sym typeface="Wingdings" pitchFamily="2" charset="2"/>
                  </a:rPr>
                  <a:t>  </a:t>
                </a:r>
              </a:p>
              <a:p>
                <a:pPr marL="0" indent="0">
                  <a:buNone/>
                </a:pPr>
                <a:endParaRPr lang="en-US" sz="18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 smtClean="0"/>
                  <a:t>In general,</a:t>
                </a:r>
              </a:p>
              <a:p>
                <a:pPr marL="0" indent="0">
                  <a:buNone/>
                </a:pPr>
                <a:endParaRPr lang="en-US" sz="18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  <m:r>
                            <a:rPr lang="en-US" sz="1800" b="1" i="1" smtClean="0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r>
                        <a:rPr lang="en-US" sz="18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  <m:r>
                            <a:rPr lang="en-US" sz="1800" b="1" i="1">
                              <a:latin typeface="Cambria Math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US" sz="1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18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sz="1800" b="1" i="1">
                          <a:latin typeface="Cambria Math"/>
                        </a:rPr>
                        <m:t>+</m:t>
                      </m:r>
                      <m:r>
                        <a:rPr lang="en-US" sz="1800" b="1" i="1" smtClean="0">
                          <a:latin typeface="Cambria Math"/>
                        </a:rPr>
                        <m:t>   </m:t>
                      </m:r>
                      <m:f>
                        <m:f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  <m:r>
                            <a:rPr lang="en-US" sz="1800" b="1" i="1">
                              <a:latin typeface="Cambria Math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US" sz="1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sz="1800" b="1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ym typeface="Wingdings" pitchFamily="2" charset="2"/>
                  </a:rPr>
                  <a:t> </a:t>
                </a:r>
              </a:p>
              <a:p>
                <a:pPr marL="0" indent="0">
                  <a:buNone/>
                </a:pPr>
                <a:r>
                  <a:rPr lang="en-US" sz="1800" dirty="0" smtClean="0">
                    <a:sym typeface="Wingdings" pitchFamily="2" charset="2"/>
                  </a:rPr>
                  <a:t>      Either </a:t>
                </a: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  <m:r>
                          <a:rPr lang="en-US" sz="1800" b="1" i="1">
                            <a:latin typeface="Cambria Math"/>
                          </a:rPr>
                          <m:t> </m:t>
                        </m:r>
                      </m:e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  <m:r>
                          <a:rPr lang="en-US" sz="1800" b="1" i="1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or       </a:t>
                </a: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  <m:r>
                          <a:rPr lang="en-US" sz="1800" b="1" i="1">
                            <a:latin typeface="Cambria Math"/>
                          </a:rPr>
                          <m:t> </m:t>
                        </m:r>
                      </m:e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</m:oMath>
                </a14:m>
                <a:r>
                  <a:rPr lang="en-US" sz="1800" b="1" dirty="0"/>
                  <a:t> </a:t>
                </a: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  <m:r>
                          <a:rPr lang="en-US" sz="1800" b="1" i="1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4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The </a:t>
            </a:r>
            <a:r>
              <a:rPr lang="en-US" sz="3200" b="1" dirty="0" smtClean="0">
                <a:solidFill>
                  <a:srgbClr val="7030A0"/>
                </a:solidFill>
              </a:rPr>
              <a:t>Binary tree </a:t>
            </a:r>
            <a:r>
              <a:rPr lang="en-US" sz="3200" b="1" dirty="0" smtClean="0"/>
              <a:t>associated with the 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7030A0"/>
                </a:solidFill>
              </a:rPr>
              <a:t>Randomized algorithm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828800"/>
            <a:ext cx="7467600" cy="4038600"/>
            <a:chOff x="685800" y="1828800"/>
            <a:chExt cx="7467600" cy="4038600"/>
          </a:xfrm>
        </p:grpSpPr>
        <p:grpSp>
          <p:nvGrpSpPr>
            <p:cNvPr id="107" name="Group 106"/>
            <p:cNvGrpSpPr/>
            <p:nvPr/>
          </p:nvGrpSpPr>
          <p:grpSpPr>
            <a:xfrm>
              <a:off x="685800" y="1828800"/>
              <a:ext cx="7467600" cy="4038600"/>
              <a:chOff x="685800" y="1828800"/>
              <a:chExt cx="7467600" cy="40386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4114800" y="18288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590800" y="2438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62600" y="2438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3200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352800" y="3200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648200" y="3200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324600" y="3200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295400" y="3962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209800" y="3962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819400" y="3962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10000" y="3962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267200" y="3962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181600" y="3962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867400" y="3962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010400" y="3962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858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1430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002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0574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5146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718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4290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8862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3434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8006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2578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7150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1722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6294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0866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5438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8001000" y="5715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Arrow Connector 43"/>
              <p:cNvCxnSpPr>
                <a:endCxn id="7" idx="1"/>
              </p:cNvCxnSpPr>
              <p:nvPr/>
            </p:nvCxnSpPr>
            <p:spPr>
              <a:xfrm>
                <a:off x="4267200" y="1905000"/>
                <a:ext cx="1317718" cy="5557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5" idx="2"/>
                <a:endCxn id="6" idx="0"/>
              </p:cNvCxnSpPr>
              <p:nvPr/>
            </p:nvCxnSpPr>
            <p:spPr>
              <a:xfrm flipH="1">
                <a:off x="2667000" y="1905000"/>
                <a:ext cx="1447800" cy="5334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6" idx="3"/>
                <a:endCxn id="8" idx="0"/>
              </p:cNvCxnSpPr>
              <p:nvPr/>
            </p:nvCxnSpPr>
            <p:spPr>
              <a:xfrm flipH="1">
                <a:off x="1828800" y="2568482"/>
                <a:ext cx="784318" cy="6319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>
                <a:stCxn id="6" idx="5"/>
                <a:endCxn id="9" idx="1"/>
              </p:cNvCxnSpPr>
              <p:nvPr/>
            </p:nvCxnSpPr>
            <p:spPr>
              <a:xfrm>
                <a:off x="2720882" y="2568482"/>
                <a:ext cx="654236" cy="6542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5715000" y="2546164"/>
                <a:ext cx="654236" cy="6542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>
                <a:off x="4778282" y="2568482"/>
                <a:ext cx="784318" cy="6319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stCxn id="8" idx="3"/>
                <a:endCxn id="12" idx="7"/>
              </p:cNvCxnSpPr>
              <p:nvPr/>
            </p:nvCxnSpPr>
            <p:spPr>
              <a:xfrm flipH="1">
                <a:off x="1425482" y="3330482"/>
                <a:ext cx="349436" cy="6542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8" idx="5"/>
                <a:endCxn id="13" idx="1"/>
              </p:cNvCxnSpPr>
              <p:nvPr/>
            </p:nvCxnSpPr>
            <p:spPr>
              <a:xfrm>
                <a:off x="1882682" y="3330482"/>
                <a:ext cx="349436" cy="6542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>
                <a:stCxn id="9" idx="5"/>
                <a:endCxn id="15" idx="1"/>
              </p:cNvCxnSpPr>
              <p:nvPr/>
            </p:nvCxnSpPr>
            <p:spPr>
              <a:xfrm>
                <a:off x="3482882" y="3330482"/>
                <a:ext cx="349436" cy="6542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9" idx="3"/>
              </p:cNvCxnSpPr>
              <p:nvPr/>
            </p:nvCxnSpPr>
            <p:spPr>
              <a:xfrm flipH="1">
                <a:off x="2895600" y="3330482"/>
                <a:ext cx="479518" cy="6319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10" idx="3"/>
                <a:endCxn id="16" idx="0"/>
              </p:cNvCxnSpPr>
              <p:nvPr/>
            </p:nvCxnSpPr>
            <p:spPr>
              <a:xfrm flipH="1">
                <a:off x="4343400" y="3330482"/>
                <a:ext cx="327118" cy="6319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10" idx="5"/>
                <a:endCxn id="17" idx="1"/>
              </p:cNvCxnSpPr>
              <p:nvPr/>
            </p:nvCxnSpPr>
            <p:spPr>
              <a:xfrm>
                <a:off x="4778282" y="3330482"/>
                <a:ext cx="425636" cy="6542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11" idx="5"/>
                <a:endCxn id="19" idx="1"/>
              </p:cNvCxnSpPr>
              <p:nvPr/>
            </p:nvCxnSpPr>
            <p:spPr>
              <a:xfrm>
                <a:off x="6454682" y="3330482"/>
                <a:ext cx="578036" cy="6542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11" idx="3"/>
                <a:endCxn id="18" idx="0"/>
              </p:cNvCxnSpPr>
              <p:nvPr/>
            </p:nvCxnSpPr>
            <p:spPr>
              <a:xfrm flipH="1">
                <a:off x="5943600" y="3330482"/>
                <a:ext cx="403318" cy="6319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 flipH="1">
                <a:off x="1143000" y="4081323"/>
                <a:ext cx="174718" cy="4906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 flipH="1">
                <a:off x="2057400" y="4114800"/>
                <a:ext cx="174718" cy="4906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 flipH="1">
                <a:off x="2720882" y="4114800"/>
                <a:ext cx="174718" cy="4906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 flipH="1">
                <a:off x="3657600" y="4114800"/>
                <a:ext cx="174718" cy="4906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flipH="1">
                <a:off x="4202159" y="4114800"/>
                <a:ext cx="87359" cy="4906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>
                <a:off x="5029200" y="4081323"/>
                <a:ext cx="174718" cy="4906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H="1">
                <a:off x="5715000" y="4114800"/>
                <a:ext cx="174718" cy="4906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H="1">
                <a:off x="6858000" y="4114800"/>
                <a:ext cx="174718" cy="4906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19" idx="5"/>
              </p:cNvCxnSpPr>
              <p:nvPr/>
            </p:nvCxnSpPr>
            <p:spPr>
              <a:xfrm>
                <a:off x="7140482" y="4092482"/>
                <a:ext cx="250918" cy="51299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>
                <a:off x="5997482" y="4059005"/>
                <a:ext cx="250918" cy="51299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5257800" y="4059005"/>
                <a:ext cx="250918" cy="51299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>
                <a:stCxn id="16" idx="6"/>
              </p:cNvCxnSpPr>
              <p:nvPr/>
            </p:nvCxnSpPr>
            <p:spPr>
              <a:xfrm>
                <a:off x="4419600" y="4038600"/>
                <a:ext cx="174718" cy="5334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stCxn id="14" idx="5"/>
              </p:cNvCxnSpPr>
              <p:nvPr/>
            </p:nvCxnSpPr>
            <p:spPr>
              <a:xfrm>
                <a:off x="2949482" y="4092482"/>
                <a:ext cx="174718" cy="4795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>
                <a:off x="3940082" y="4114800"/>
                <a:ext cx="174718" cy="5334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2339882" y="4114800"/>
                <a:ext cx="174718" cy="4795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1371600" y="4092482"/>
                <a:ext cx="174718" cy="4795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TextBox 107"/>
            <p:cNvSpPr txBox="1"/>
            <p:nvPr/>
          </p:nvSpPr>
          <p:spPr>
            <a:xfrm rot="5400000">
              <a:off x="4121613" y="4818612"/>
              <a:ext cx="4683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 rot="20448055">
                <a:off x="2931056" y="1817464"/>
                <a:ext cx="920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48055">
                <a:off x="2931056" y="1817464"/>
                <a:ext cx="920380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411" r="-9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 rot="1430824">
                <a:off x="4683573" y="1898780"/>
                <a:ext cx="920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430824">
                <a:off x="4683573" y="1898780"/>
                <a:ext cx="920380" cy="369332"/>
              </a:xfrm>
              <a:prstGeom prst="rect">
                <a:avLst/>
              </a:prstGeom>
              <a:blipFill rotWithShape="1">
                <a:blip r:embed="rId3"/>
                <a:stretch>
                  <a:fillRect r="-7317" b="-16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 rot="19286280">
                <a:off x="1655658" y="2613804"/>
                <a:ext cx="920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286280">
                <a:off x="1655658" y="2613804"/>
                <a:ext cx="92038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7746" r="-12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 rot="19286280">
                <a:off x="4662962" y="2608796"/>
                <a:ext cx="920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286280">
                <a:off x="4662962" y="2608796"/>
                <a:ext cx="92038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7746" r="-12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 rot="2584936">
                <a:off x="5793257" y="2566527"/>
                <a:ext cx="920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584936">
                <a:off x="5793257" y="2566527"/>
                <a:ext cx="920380" cy="369332"/>
              </a:xfrm>
              <a:prstGeom prst="rect">
                <a:avLst/>
              </a:prstGeom>
              <a:blipFill rotWithShape="1">
                <a:blip r:embed="rId6"/>
                <a:stretch>
                  <a:fillRect r="-7895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 rot="2584936">
                <a:off x="2821457" y="2642727"/>
                <a:ext cx="920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584936">
                <a:off x="2821457" y="2642727"/>
                <a:ext cx="920380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7843" b="-12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/>
          <p:cNvGrpSpPr/>
          <p:nvPr/>
        </p:nvGrpSpPr>
        <p:grpSpPr>
          <a:xfrm>
            <a:off x="8153400" y="1828800"/>
            <a:ext cx="386644" cy="4038600"/>
            <a:chOff x="8153400" y="1828800"/>
            <a:chExt cx="386644" cy="4038600"/>
          </a:xfrm>
        </p:grpSpPr>
        <p:cxnSp>
          <p:nvCxnSpPr>
            <p:cNvPr id="118" name="Straight Arrow Connector 117"/>
            <p:cNvCxnSpPr/>
            <p:nvPr/>
          </p:nvCxnSpPr>
          <p:spPr>
            <a:xfrm>
              <a:off x="8534400" y="1828800"/>
              <a:ext cx="0" cy="40386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8153400" y="3581400"/>
                  <a:ext cx="3866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3400" y="3581400"/>
                  <a:ext cx="386644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333" r="-20635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3886200" y="1447800"/>
                <a:ext cx="681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𝒁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447800"/>
                <a:ext cx="681277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171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1219200" y="2133600"/>
                <a:ext cx="14884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𝒁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133600"/>
                <a:ext cx="1488421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45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5674379" y="2209800"/>
                <a:ext cx="14884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𝒁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379" y="2209800"/>
                <a:ext cx="1488421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4508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-152400" y="2895600"/>
                <a:ext cx="22577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𝒁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2895600"/>
                <a:ext cx="225779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97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Freeform 127"/>
          <p:cNvSpPr/>
          <p:nvPr/>
        </p:nvSpPr>
        <p:spPr>
          <a:xfrm>
            <a:off x="2900545" y="2029522"/>
            <a:ext cx="1247709" cy="3691054"/>
          </a:xfrm>
          <a:custGeom>
            <a:avLst/>
            <a:gdLst>
              <a:gd name="connsiteX0" fmla="*/ 1247709 w 1247709"/>
              <a:gd name="connsiteY0" fmla="*/ 0 h 3691054"/>
              <a:gd name="connsiteX1" fmla="*/ 9923 w 1247709"/>
              <a:gd name="connsiteY1" fmla="*/ 457200 h 3691054"/>
              <a:gd name="connsiteX2" fmla="*/ 656694 w 1247709"/>
              <a:gd name="connsiteY2" fmla="*/ 1193180 h 3691054"/>
              <a:gd name="connsiteX3" fmla="*/ 489426 w 1247709"/>
              <a:gd name="connsiteY3" fmla="*/ 1572322 h 3691054"/>
              <a:gd name="connsiteX4" fmla="*/ 121435 w 1247709"/>
              <a:gd name="connsiteY4" fmla="*/ 1984917 h 3691054"/>
              <a:gd name="connsiteX5" fmla="*/ 288704 w 1247709"/>
              <a:gd name="connsiteY5" fmla="*/ 2486722 h 3691054"/>
              <a:gd name="connsiteX6" fmla="*/ 1002382 w 1247709"/>
              <a:gd name="connsiteY6" fmla="*/ 3691054 h 369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709" h="3691054">
                <a:moveTo>
                  <a:pt x="1247709" y="0"/>
                </a:moveTo>
                <a:cubicBezTo>
                  <a:pt x="678067" y="129168"/>
                  <a:pt x="108425" y="258337"/>
                  <a:pt x="9923" y="457200"/>
                </a:cubicBezTo>
                <a:cubicBezTo>
                  <a:pt x="-88579" y="656063"/>
                  <a:pt x="576777" y="1007326"/>
                  <a:pt x="656694" y="1193180"/>
                </a:cubicBezTo>
                <a:cubicBezTo>
                  <a:pt x="736611" y="1379034"/>
                  <a:pt x="578636" y="1440366"/>
                  <a:pt x="489426" y="1572322"/>
                </a:cubicBezTo>
                <a:cubicBezTo>
                  <a:pt x="400216" y="1704278"/>
                  <a:pt x="154889" y="1832517"/>
                  <a:pt x="121435" y="1984917"/>
                </a:cubicBezTo>
                <a:cubicBezTo>
                  <a:pt x="87981" y="2137317"/>
                  <a:pt x="141880" y="2202366"/>
                  <a:pt x="288704" y="2486722"/>
                </a:cubicBezTo>
                <a:cubicBezTo>
                  <a:pt x="435528" y="2771078"/>
                  <a:pt x="718955" y="3231066"/>
                  <a:pt x="1002382" y="3691054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Up Arrow Callout 34"/>
              <p:cNvSpPr/>
              <p:nvPr/>
            </p:nvSpPr>
            <p:spPr>
              <a:xfrm>
                <a:off x="2613118" y="5867400"/>
                <a:ext cx="2720882" cy="685800"/>
              </a:xfrm>
              <a:prstGeom prst="upArrowCallou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 cut of value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5" name="Up Arrow Callout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118" y="5867400"/>
                <a:ext cx="2720882" cy="685800"/>
              </a:xfrm>
              <a:prstGeom prst="upArrowCallout">
                <a:avLst/>
              </a:prstGeom>
              <a:blipFill rotWithShape="1">
                <a:blip r:embed="rId13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85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2" grpId="0"/>
      <p:bldP spid="113" grpId="0"/>
      <p:bldP spid="114" grpId="0"/>
      <p:bldP spid="115" grpId="0"/>
      <p:bldP spid="124" grpId="0"/>
      <p:bldP spid="125" grpId="0"/>
      <p:bldP spid="126" grpId="0"/>
      <p:bldP spid="127" grpId="0"/>
      <p:bldP spid="128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Using </a:t>
            </a:r>
            <a:r>
              <a:rPr lang="en-US" sz="3200" b="1" dirty="0" smtClean="0">
                <a:solidFill>
                  <a:srgbClr val="7030A0"/>
                </a:solidFill>
              </a:rPr>
              <a:t>Conditional expectation</a:t>
            </a:r>
            <a:endParaRPr lang="en-US" sz="32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18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1800" b="1" i="0" smtClean="0">
                          <a:latin typeface="Cambria Math"/>
                        </a:rPr>
                        <m:t>=</m:t>
                      </m:r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We wish to make choices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1800" dirty="0"/>
                  <a:t>’s such that </a:t>
                </a:r>
              </a:p>
              <a:p>
                <a:pPr marL="0" indent="0">
                  <a:buNone/>
                </a:pPr>
                <a:endParaRPr lang="en-US" sz="18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1800" b="1" dirty="0" smtClean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</m:e>
                    </m:d>
                    <m:r>
                      <a:rPr lang="en-US" sz="1800" b="1" i="1">
                        <a:latin typeface="Cambria Math"/>
                      </a:rPr>
                      <m:t> </m:t>
                    </m:r>
                    <m:r>
                      <a:rPr lang="en-US" sz="1800" b="1" i="1" smtClean="0">
                        <a:latin typeface="Cambria Math"/>
                      </a:rPr>
                      <m:t>≤</m:t>
                    </m:r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  <m:r>
                          <a:rPr lang="en-US" sz="1800" b="1" i="1">
                            <a:latin typeface="Cambria Math"/>
                          </a:rPr>
                          <m:t> </m:t>
                        </m:r>
                      </m:e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endParaRPr lang="en-US" sz="18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/>
                        </a:rPr>
                        <m:t>≤</m:t>
                      </m:r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  <m:r>
                            <a:rPr lang="en-US" sz="1800" b="1" i="1">
                              <a:latin typeface="Cambria Math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latin typeface="Cambria Math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latin typeface="Cambria Math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1800" b="1" dirty="0" smtClean="0"/>
                  <a:t>                                                     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≤</m:t>
                    </m:r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  <m:r>
                          <a:rPr lang="en-US" sz="1800" b="1" i="1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IDEA</a:t>
                </a:r>
                <a:r>
                  <a:rPr lang="en-US" sz="1800" dirty="0" smtClean="0"/>
                  <a:t>: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Given that </a:t>
                </a: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  <m:r>
                          <a:rPr lang="en-US" sz="1800" b="1" i="1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18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800" dirty="0" smtClean="0"/>
                  <a:t>, 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 such that</a:t>
                </a:r>
              </a:p>
              <a:p>
                <a:pPr marL="0" indent="0">
                  <a:buNone/>
                </a:pPr>
                <a:endParaRPr lang="en-US" sz="1800" b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  <m:r>
                            <a:rPr lang="en-US" sz="1800" b="1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≥</m:t>
                      </m:r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  <m:r>
                            <a:rPr lang="en-US" sz="1800" b="1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5400000">
            <a:off x="4172989" y="3447012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6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32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/>
                          </a:rPr>
                          <m:t>𝒁</m:t>
                        </m:r>
                      </m:e>
                      <m:e>
                        <m:sSub>
                          <m:sSubPr>
                            <m:ctrlPr>
                              <a:rPr lang="en-US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32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sz="3200" b="1" i="1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br>
                  <a:rPr lang="en-US" sz="3200" dirty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4787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3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200" b="1" smtClean="0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32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/>
                          </a:rPr>
                          <m:t>𝒁</m:t>
                        </m:r>
                      </m:e>
                      <m:e>
                        <m:sSub>
                          <m:sSubPr>
                            <m:ctrlPr>
                              <a:rPr lang="en-US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32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br>
                  <a:rPr lang="en-US" sz="3200" dirty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4787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</m:e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 smtClean="0"/>
                  <a:t>=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   |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sup>
                    </m:sSubSup>
                    <m:r>
                      <a:rPr lang="en-US" sz="1800" b="1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𝑩</m:t>
                        </m:r>
                      </m:sup>
                    </m:sSubSup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1" dirty="0"/>
                  <a:t>|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+   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1" dirty="0"/>
                      <m:t>|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1" dirty="0"/>
                  <a:t>|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/>
                      </a:rPr>
                      <m:t>/</m:t>
                    </m:r>
                    <m:r>
                      <a:rPr lang="en-US" sz="1800" b="1" i="1" dirty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1800" dirty="0"/>
                  <a:t> </a:t>
                </a: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590800"/>
            <a:ext cx="9906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2514600"/>
            <a:ext cx="9906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914400" y="1981200"/>
            <a:ext cx="7162800" cy="152400"/>
            <a:chOff x="914400" y="1981200"/>
            <a:chExt cx="7162800" cy="152400"/>
          </a:xfrm>
        </p:grpSpPr>
        <p:sp>
          <p:nvSpPr>
            <p:cNvPr id="7" name="Oval 6"/>
            <p:cNvSpPr/>
            <p:nvPr/>
          </p:nvSpPr>
          <p:spPr>
            <a:xfrm>
              <a:off x="2209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971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5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73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1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95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76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257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638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019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00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781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16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828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3716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9144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54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92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67750" y="5879068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750" y="5879068"/>
                <a:ext cx="38985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8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67923" y="5802868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923" y="5802868"/>
                <a:ext cx="40427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0843" y="2145268"/>
                <a:ext cx="7620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/>
                        </a:rPr>
                        <m:t>     …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                                                                        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43" y="2145268"/>
                <a:ext cx="762061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56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3276600" y="1219200"/>
            <a:ext cx="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3528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3528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7912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1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912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 rot="5400000">
            <a:off x="3289584" y="352985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5400000">
            <a:off x="5739652" y="34160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838199" y="1230868"/>
            <a:ext cx="2362199" cy="597932"/>
            <a:chOff x="838199" y="1230868"/>
            <a:chExt cx="2362199" cy="597932"/>
          </a:xfrm>
        </p:grpSpPr>
        <p:sp>
          <p:nvSpPr>
            <p:cNvPr id="42" name="Right Brace 41"/>
            <p:cNvSpPr/>
            <p:nvPr/>
          </p:nvSpPr>
          <p:spPr>
            <a:xfrm rot="16200000">
              <a:off x="1866898" y="495300"/>
              <a:ext cx="304801" cy="236219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828800" y="1230868"/>
                  <a:ext cx="4587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1230868"/>
                  <a:ext cx="458715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r="-1733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310992" y="3200400"/>
                <a:ext cx="508408" cy="388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𝑨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992" y="3200400"/>
                <a:ext cx="508408" cy="388568"/>
              </a:xfrm>
              <a:prstGeom prst="rect">
                <a:avLst/>
              </a:prstGeom>
              <a:blipFill rotWithShape="1">
                <a:blip r:embed="rId8"/>
                <a:stretch>
                  <a:fillRect t="-3125" r="-15476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553200" y="3124200"/>
                <a:ext cx="518026" cy="387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𝑩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124200"/>
                <a:ext cx="518026" cy="387991"/>
              </a:xfrm>
              <a:prstGeom prst="rect">
                <a:avLst/>
              </a:prstGeom>
              <a:blipFill rotWithShape="1">
                <a:blip r:embed="rId9"/>
                <a:stretch>
                  <a:fillRect t="-3175" r="-15294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32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/>
                          </a:rPr>
                          <m:t>𝒁</m:t>
                        </m:r>
                      </m:e>
                      <m:e>
                        <m:sSub>
                          <m:sSubPr>
                            <m:ctrlPr>
                              <a:rPr lang="en-US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32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sz="3200" b="1" i="1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br>
                  <a:rPr lang="en-US" sz="3200" dirty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4787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smtClean="0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</m:e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=</a:t>
                </a:r>
                <a:r>
                  <a:rPr lang="en-US" sz="1800" b="1" dirty="0"/>
                  <a:t>     |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sup>
                    </m:sSubSup>
                    <m:r>
                      <a:rPr lang="en-US" sz="1800" b="1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𝑩</m:t>
                        </m:r>
                      </m:sup>
                    </m:sSubSup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1" dirty="0"/>
                  <a:t>|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  +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1" dirty="0"/>
                      <m:t>|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1" dirty="0"/>
                  <a:t>|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/>
                      </a:rPr>
                      <m:t>/</m:t>
                    </m:r>
                    <m:r>
                      <a:rPr lang="en-US" sz="1800" b="1" i="1" dirty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1800" dirty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          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</m:e>
                        <m:e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</m:e>
                        <m:e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1800" b="1">
                          <a:latin typeface="Cambria Math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𝒁</m:t>
                          </m:r>
                        </m:e>
                        <m:e>
                          <m:sSub>
                            <m:sSubPr>
                              <m:ctrlPr>
                                <a:rPr lang="en-US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800" b="1" i="1"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</m:e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1800" dirty="0" smtClean="0"/>
                  <a:t>= ??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𝒁</m:t>
                        </m:r>
                      </m:e>
                      <m:e>
                        <m:sSub>
                          <m:sSub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</a:rPr>
                          <m:t>=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en-US" sz="1800" dirty="0"/>
                  <a:t>= ??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1800" dirty="0" smtClean="0"/>
                  <a:t>: Should we assign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/>
                  <a:t> to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or to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?</a:t>
                </a:r>
              </a:p>
              <a:p>
                <a:pPr marL="0" indent="0">
                  <a:buNone/>
                </a:pPr>
                <a:endParaRPr lang="en-US" sz="1800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sym typeface="Wingdings" pitchFamily="2" charset="2"/>
                  </a:rPr>
                  <a:t> Assign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 to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 smtClean="0"/>
                  <a:t> if </a:t>
                </a:r>
                <a:r>
                  <a:rPr lang="en-US" sz="1800" b="1" dirty="0"/>
                  <a:t>|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𝑩</m:t>
                        </m:r>
                      </m:sup>
                    </m:sSubSup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1" dirty="0"/>
                  <a:t>|</a:t>
                </a:r>
                <a14:m>
                  <m:oMath xmlns:m="http://schemas.openxmlformats.org/officeDocument/2006/math">
                    <m:r>
                      <a:rPr lang="en-US" sz="1800" b="1" i="0" dirty="0" smtClean="0">
                        <a:latin typeface="Cambria Math"/>
                      </a:rPr>
                      <m:t> </m:t>
                    </m:r>
                    <m:r>
                      <a:rPr lang="en-US" sz="1800" b="1" i="1" dirty="0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sz="1800" b="1" dirty="0"/>
                  <a:t> |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sup>
                    </m:sSubSup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1" dirty="0"/>
                  <a:t>| 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95600" y="3124200"/>
                <a:ext cx="5076711" cy="388568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|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sup>
                    </m:sSubSup>
                    <m:r>
                      <a:rPr lang="en-US" b="1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𝑩</m:t>
                        </m:r>
                      </m:sup>
                    </m:sSubSup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|</a:t>
                </a:r>
                <a:r>
                  <a:rPr lang="en-US" dirty="0"/>
                  <a:t>   +    </a:t>
                </a:r>
                <a:r>
                  <a:rPr lang="en-US" b="1" dirty="0"/>
                  <a:t>|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𝑩</m:t>
                        </m:r>
                      </m:sup>
                    </m:sSubSup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|  </a:t>
                </a:r>
                <a:r>
                  <a:rPr lang="en-US" dirty="0"/>
                  <a:t>+</a:t>
                </a:r>
                <a:r>
                  <a:rPr lang="en-US" b="1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/>
                      <m:t>|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|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/</m:t>
                    </m:r>
                    <m:r>
                      <a:rPr lang="en-US" b="1" i="1" dirty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5076711" cy="388568"/>
              </a:xfrm>
              <a:prstGeom prst="rect">
                <a:avLst/>
              </a:prstGeom>
              <a:blipFill rotWithShape="1">
                <a:blip r:embed="rId4"/>
                <a:stretch>
                  <a:fillRect l="-960" t="-3175" r="-1080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3733800"/>
                <a:ext cx="5188921" cy="388568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|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sup>
                    </m:sSubSup>
                    <m:r>
                      <a:rPr lang="en-US" b="1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𝑩</m:t>
                        </m:r>
                      </m:sup>
                    </m:sSubSup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|</a:t>
                </a:r>
                <a:r>
                  <a:rPr lang="en-US" dirty="0"/>
                  <a:t>   +    </a:t>
                </a:r>
                <a:r>
                  <a:rPr lang="en-US" b="1" dirty="0"/>
                  <a:t>|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sup>
                    </m:sSubSup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|  </a:t>
                </a:r>
                <a:r>
                  <a:rPr lang="en-US" dirty="0"/>
                  <a:t>+</a:t>
                </a:r>
                <a:r>
                  <a:rPr lang="en-US" b="1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/>
                      <m:t>|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|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/</m:t>
                    </m:r>
                    <m:r>
                      <a:rPr lang="en-US" b="1" i="1" dirty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733800"/>
                <a:ext cx="5188921" cy="388568"/>
              </a:xfrm>
              <a:prstGeom prst="rect">
                <a:avLst/>
              </a:prstGeom>
              <a:blipFill rotWithShape="1">
                <a:blip r:embed="rId5"/>
                <a:stretch>
                  <a:fillRect l="-940" t="-3175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05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200" b="1" dirty="0" smtClean="0"/>
                  <a:t>Making Choice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3200" b="1" dirty="0"/>
                  <a:t/>
                </a:r>
                <a:br>
                  <a:rPr lang="en-US" sz="3200" b="1" dirty="0"/>
                </a:br>
                <a:endParaRPr lang="en-US" sz="32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191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590800"/>
            <a:ext cx="9906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2514600"/>
            <a:ext cx="990600" cy="3276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914400" y="1981200"/>
            <a:ext cx="7162800" cy="152400"/>
            <a:chOff x="914400" y="1981200"/>
            <a:chExt cx="7162800" cy="152400"/>
          </a:xfrm>
        </p:grpSpPr>
        <p:sp>
          <p:nvSpPr>
            <p:cNvPr id="7" name="Oval 6"/>
            <p:cNvSpPr/>
            <p:nvPr/>
          </p:nvSpPr>
          <p:spPr>
            <a:xfrm>
              <a:off x="2209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971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5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73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1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95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76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257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638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019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00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781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16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8288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3716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914400" y="1981200"/>
              <a:ext cx="152400" cy="152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54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92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67750" y="5879068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750" y="5879068"/>
                <a:ext cx="38985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8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67923" y="5802868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923" y="5802868"/>
                <a:ext cx="40427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0843" y="2145268"/>
                <a:ext cx="7620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/>
                        </a:rPr>
                        <m:t>     …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                                                                            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43" y="2145268"/>
                <a:ext cx="762061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56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3276600" y="1219200"/>
            <a:ext cx="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3528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3528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7912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1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912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 rot="5400000">
            <a:off x="3289584" y="352985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5400000">
            <a:off x="5739652" y="34160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838199" y="1230868"/>
            <a:ext cx="2362199" cy="597932"/>
            <a:chOff x="838199" y="1230868"/>
            <a:chExt cx="2362199" cy="597932"/>
          </a:xfrm>
        </p:grpSpPr>
        <p:sp>
          <p:nvSpPr>
            <p:cNvPr id="42" name="Right Brace 41"/>
            <p:cNvSpPr/>
            <p:nvPr/>
          </p:nvSpPr>
          <p:spPr>
            <a:xfrm rot="16200000">
              <a:off x="1866898" y="495300"/>
              <a:ext cx="304801" cy="236219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828800" y="1230868"/>
                  <a:ext cx="4587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1230868"/>
                  <a:ext cx="458715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r="-1733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310992" y="3200400"/>
                <a:ext cx="508408" cy="388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𝑨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992" y="3200400"/>
                <a:ext cx="508408" cy="388568"/>
              </a:xfrm>
              <a:prstGeom prst="rect">
                <a:avLst/>
              </a:prstGeom>
              <a:blipFill rotWithShape="1">
                <a:blip r:embed="rId8"/>
                <a:stretch>
                  <a:fillRect t="-3125" r="-15476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553200" y="3124200"/>
                <a:ext cx="518026" cy="387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𝑩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124200"/>
                <a:ext cx="518026" cy="387991"/>
              </a:xfrm>
              <a:prstGeom prst="rect">
                <a:avLst/>
              </a:prstGeom>
              <a:blipFill rotWithShape="1">
                <a:blip r:embed="rId9"/>
                <a:stretch>
                  <a:fillRect t="-3175" r="-15294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3124200" y="4355068"/>
            <a:ext cx="670312" cy="445532"/>
            <a:chOff x="3124200" y="4355068"/>
            <a:chExt cx="670312" cy="445532"/>
          </a:xfrm>
        </p:grpSpPr>
        <p:sp>
          <p:nvSpPr>
            <p:cNvPr id="46" name="Oval 45"/>
            <p:cNvSpPr/>
            <p:nvPr/>
          </p:nvSpPr>
          <p:spPr>
            <a:xfrm>
              <a:off x="3352800" y="4355068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124200" y="4431268"/>
                  <a:ext cx="6703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4200" y="4431268"/>
                  <a:ext cx="670312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8197" r="-1192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Group 54"/>
          <p:cNvGrpSpPr/>
          <p:nvPr/>
        </p:nvGrpSpPr>
        <p:grpSpPr>
          <a:xfrm>
            <a:off x="3459356" y="2895600"/>
            <a:ext cx="2331844" cy="1535668"/>
            <a:chOff x="3459356" y="2895600"/>
            <a:chExt cx="2331844" cy="1535668"/>
          </a:xfrm>
        </p:grpSpPr>
        <p:cxnSp>
          <p:nvCxnSpPr>
            <p:cNvPr id="48" name="Straight Connector 47"/>
            <p:cNvCxnSpPr>
              <a:stCxn id="30" idx="0"/>
              <a:endCxn id="36" idx="2"/>
            </p:cNvCxnSpPr>
            <p:nvPr/>
          </p:nvCxnSpPr>
          <p:spPr>
            <a:xfrm flipV="1">
              <a:off x="3459356" y="2895600"/>
              <a:ext cx="2331844" cy="1535668"/>
            </a:xfrm>
            <a:prstGeom prst="line">
              <a:avLst/>
            </a:prstGeom>
            <a:ln w="28575">
              <a:solidFill>
                <a:srgbClr val="006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6"/>
              <a:endCxn id="38" idx="2"/>
            </p:cNvCxnSpPr>
            <p:nvPr/>
          </p:nvCxnSpPr>
          <p:spPr>
            <a:xfrm flipV="1">
              <a:off x="3505200" y="3962400"/>
              <a:ext cx="2286000" cy="468868"/>
            </a:xfrm>
            <a:prstGeom prst="line">
              <a:avLst/>
            </a:prstGeom>
            <a:ln w="28575">
              <a:solidFill>
                <a:srgbClr val="006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578088" y="4343400"/>
            <a:ext cx="670312" cy="445532"/>
            <a:chOff x="3124200" y="4355068"/>
            <a:chExt cx="670312" cy="445532"/>
          </a:xfrm>
        </p:grpSpPr>
        <p:sp>
          <p:nvSpPr>
            <p:cNvPr id="57" name="Oval 56"/>
            <p:cNvSpPr/>
            <p:nvPr/>
          </p:nvSpPr>
          <p:spPr>
            <a:xfrm>
              <a:off x="3352800" y="4355068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124200" y="4431268"/>
                  <a:ext cx="6703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4200" y="4431268"/>
                  <a:ext cx="670312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8197" r="-11818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 flipH="1">
            <a:off x="3482882" y="3406682"/>
            <a:ext cx="2384518" cy="948387"/>
            <a:chOff x="3459356" y="3568503"/>
            <a:chExt cx="2482115" cy="862766"/>
          </a:xfrm>
        </p:grpSpPr>
        <p:cxnSp>
          <p:nvCxnSpPr>
            <p:cNvPr id="60" name="Straight Connector 59"/>
            <p:cNvCxnSpPr>
              <a:endCxn id="34" idx="5"/>
            </p:cNvCxnSpPr>
            <p:nvPr/>
          </p:nvCxnSpPr>
          <p:spPr>
            <a:xfrm flipV="1">
              <a:off x="3459356" y="3568503"/>
              <a:ext cx="2482115" cy="862765"/>
            </a:xfrm>
            <a:prstGeom prst="line">
              <a:avLst/>
            </a:prstGeom>
            <a:ln w="28575">
              <a:solidFill>
                <a:srgbClr val="006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35" idx="6"/>
            </p:cNvCxnSpPr>
            <p:nvPr/>
          </p:nvCxnSpPr>
          <p:spPr>
            <a:xfrm flipV="1">
              <a:off x="3505201" y="4143371"/>
              <a:ext cx="2413039" cy="287898"/>
            </a:xfrm>
            <a:prstGeom prst="line">
              <a:avLst/>
            </a:prstGeom>
            <a:ln w="28575">
              <a:solidFill>
                <a:srgbClr val="006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665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ctr"/>
            <a:r>
              <a:rPr lang="en-US" sz="3600" dirty="0" err="1" smtClean="0"/>
              <a:t>Derandomization</a:t>
            </a:r>
            <a:r>
              <a:rPr lang="en-US" sz="3600" dirty="0" smtClean="0"/>
              <a:t> using </a:t>
            </a:r>
            <a:r>
              <a:rPr lang="en-US" sz="3600" dirty="0" smtClean="0">
                <a:solidFill>
                  <a:srgbClr val="7030A0"/>
                </a:solidFill>
              </a:rPr>
              <a:t>conditional expectation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3300413"/>
            <a:ext cx="7772400" cy="1500187"/>
          </a:xfrm>
        </p:spPr>
        <p:txBody>
          <a:bodyPr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4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Deterministic</a:t>
            </a:r>
            <a:r>
              <a:rPr lang="en-US" sz="3600" b="1" dirty="0" smtClean="0"/>
              <a:t> algorithm for </a:t>
            </a:r>
            <a:r>
              <a:rPr lang="en-US" sz="3600" b="1" dirty="0" smtClean="0">
                <a:solidFill>
                  <a:srgbClr val="7030A0"/>
                </a:solidFill>
              </a:rPr>
              <a:t>Large cut</a:t>
            </a:r>
            <a:endParaRPr lang="en-US" sz="36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648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Input</a:t>
                </a:r>
                <a:r>
                  <a:rPr lang="en-US" sz="1800" dirty="0" smtClean="0"/>
                  <a:t>: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 smtClean="0"/>
                  <a:t> = (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b="1" dirty="0">
                    <a:sym typeface="Wingdings" pitchFamily="2" charset="2"/>
                  </a:rPr>
                  <a:t></a:t>
                </a:r>
                <a:r>
                  <a:rPr lang="en-US" sz="1800" b="1" dirty="0">
                    <a:latin typeface="Cambria Math"/>
                    <a:ea typeface="Cambria Math"/>
                    <a:sym typeface="Wingdings" pitchFamily="2" charset="2"/>
                  </a:rPr>
                  <a:t>∅</a:t>
                </a:r>
                <a:r>
                  <a:rPr lang="en-US" sz="1800" dirty="0">
                    <a:latin typeface="Cambria Math"/>
                    <a:ea typeface="Cambria Math"/>
                    <a:sym typeface="Wingdings" pitchFamily="2" charset="2"/>
                  </a:rPr>
                  <a:t>;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1800" b="1" dirty="0">
                    <a:sym typeface="Wingdings" pitchFamily="2" charset="2"/>
                  </a:rPr>
                  <a:t></a:t>
                </a:r>
                <a:r>
                  <a:rPr lang="en-US" sz="1800" b="1" dirty="0">
                    <a:latin typeface="Cambria Math"/>
                    <a:ea typeface="Cambria Math"/>
                    <a:sym typeface="Wingdings" pitchFamily="2" charset="2"/>
                  </a:rPr>
                  <a:t>∅</a:t>
                </a:r>
                <a:r>
                  <a:rPr lang="en-US" sz="1800" dirty="0">
                    <a:latin typeface="Cambria Math"/>
                    <a:ea typeface="Cambria Math"/>
                    <a:sym typeface="Wingdings" pitchFamily="2" charset="2"/>
                  </a:rPr>
                  <a:t>;</a:t>
                </a:r>
                <a:endParaRPr lang="en-US" sz="1800" b="1" dirty="0"/>
              </a:p>
              <a:p>
                <a:pPr marL="0" indent="0">
                  <a:buNone/>
                </a:pPr>
                <a:r>
                  <a:rPr lang="en-US" sz="1800" dirty="0"/>
                  <a:t>     </a:t>
                </a:r>
                <a:r>
                  <a:rPr lang="en-US" sz="1800" b="1" dirty="0"/>
                  <a:t>For each </a:t>
                </a:r>
                <a:r>
                  <a:rPr lang="en-US" sz="1800" dirty="0"/>
                  <a:t>vertex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{     </a:t>
                </a:r>
                <a:r>
                  <a:rPr lang="en-US" sz="1800" b="1" dirty="0" smtClean="0"/>
                  <a:t>if</a:t>
                </a:r>
                <a:r>
                  <a:rPr lang="en-US" sz="1800" dirty="0" smtClean="0"/>
                  <a:t> |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|&gt; </a:t>
                </a:r>
                <a:r>
                  <a:rPr lang="en-US" sz="1800" dirty="0"/>
                  <a:t>|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| 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	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Add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</m:oMath>
                </a14:m>
                <a:r>
                  <a:rPr lang="en-US" sz="1800" dirty="0"/>
                  <a:t> to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  </a:t>
                </a:r>
                <a:r>
                  <a:rPr lang="en-US" sz="1800" b="1" dirty="0" smtClean="0"/>
                  <a:t>else</a:t>
                </a:r>
              </a:p>
              <a:p>
                <a:pPr marL="0" indent="0">
                  <a:buNone/>
                </a:pPr>
                <a:r>
                  <a:rPr lang="en-US" sz="1800" dirty="0"/>
                  <a:t>	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Add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</m:oMath>
                </a14:m>
                <a:r>
                  <a:rPr lang="en-US" sz="1800" dirty="0"/>
                  <a:t> to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}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b="1" dirty="0" smtClean="0"/>
                  <a:t>return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the cut defined by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.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Time Complexity</a:t>
                </a:r>
                <a:r>
                  <a:rPr lang="en-US" sz="1800" dirty="0" smtClean="0"/>
                  <a:t>: </a:t>
                </a:r>
                <a:r>
                  <a:rPr lang="en-US" sz="1800" b="1" dirty="0" smtClean="0"/>
                  <a:t>O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1800" dirty="0" smtClean="0"/>
                  <a:t>).</a:t>
                </a:r>
              </a:p>
              <a:p>
                <a:pPr marL="0" indent="0">
                  <a:buNone/>
                </a:pPr>
                <a:endParaRPr lang="en-US" sz="18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Theorem</a:t>
                </a:r>
                <a:r>
                  <a:rPr lang="en-US" sz="1800" dirty="0" smtClean="0"/>
                  <a:t>: There is a deterministic </a:t>
                </a:r>
                <a:r>
                  <a:rPr lang="en-US" sz="1800" b="1" dirty="0"/>
                  <a:t>O</a:t>
                </a:r>
                <a:r>
                  <a:rPr lang="en-US" sz="1800" dirty="0"/>
                  <a:t>(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1800" dirty="0" smtClean="0"/>
                  <a:t>) time algorithm to compute a cut of size at least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1800" dirty="0" smtClean="0"/>
                  <a:t>  in any given undirected graph.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648200"/>
              </a:xfrm>
              <a:blipFill rotWithShape="1">
                <a:blip r:embed="rId2"/>
                <a:stretch>
                  <a:fillRect l="-593" t="-656" b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own Ribbon 4"/>
          <p:cNvSpPr/>
          <p:nvPr/>
        </p:nvSpPr>
        <p:spPr>
          <a:xfrm>
            <a:off x="4572000" y="1676400"/>
            <a:ext cx="4267200" cy="3886200"/>
          </a:xfrm>
          <a:prstGeom prst="ribbon">
            <a:avLst>
              <a:gd name="adj1" fmla="val 16667"/>
              <a:gd name="adj2" fmla="val 7200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en-US" sz="1400" dirty="0" smtClean="0">
                <a:solidFill>
                  <a:schemeClr val="tx1"/>
                </a:solidFill>
              </a:rPr>
              <a:t>his was a simple example of using conditional expectation to </a:t>
            </a:r>
            <a:r>
              <a:rPr lang="en-US" sz="1400" dirty="0" err="1" smtClean="0">
                <a:solidFill>
                  <a:schemeClr val="tx1"/>
                </a:solidFill>
              </a:rPr>
              <a:t>derandomize</a:t>
            </a:r>
            <a:r>
              <a:rPr lang="en-US" sz="1400" dirty="0" smtClean="0">
                <a:solidFill>
                  <a:schemeClr val="tx1"/>
                </a:solidFill>
              </a:rPr>
              <a:t> a randomized algorithm. But it conveys the </a:t>
            </a:r>
            <a:r>
              <a:rPr lang="en-US" sz="1400" b="1" dirty="0" smtClean="0">
                <a:solidFill>
                  <a:schemeClr val="tx1"/>
                </a:solidFill>
              </a:rPr>
              <a:t>crux</a:t>
            </a:r>
            <a:r>
              <a:rPr lang="en-US" sz="1400" dirty="0" smtClean="0">
                <a:solidFill>
                  <a:schemeClr val="tx1"/>
                </a:solidFill>
              </a:rPr>
              <a:t> of this powerful method. In order to use it to </a:t>
            </a:r>
            <a:r>
              <a:rPr lang="en-US" sz="1400" dirty="0" err="1" smtClean="0">
                <a:solidFill>
                  <a:schemeClr val="tx1"/>
                </a:solidFill>
              </a:rPr>
              <a:t>derandomize</a:t>
            </a:r>
            <a:r>
              <a:rPr lang="en-US" sz="1400" dirty="0" smtClean="0">
                <a:solidFill>
                  <a:schemeClr val="tx1"/>
                </a:solidFill>
              </a:rPr>
              <a:t> any other  algorithm, all you might need is creative and analytical skills.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Also remember, we can not hope to </a:t>
            </a:r>
            <a:r>
              <a:rPr lang="en-US" sz="1400" dirty="0" err="1" smtClean="0">
                <a:solidFill>
                  <a:schemeClr val="tx1"/>
                </a:solidFill>
              </a:rPr>
              <a:t>derandomized</a:t>
            </a:r>
            <a:r>
              <a:rPr lang="en-US" sz="1400" dirty="0" smtClean="0">
                <a:solidFill>
                  <a:schemeClr val="tx1"/>
                </a:solidFill>
              </a:rPr>
              <a:t> every randomized algorithm. But if it is possible to </a:t>
            </a:r>
            <a:r>
              <a:rPr lang="en-US" sz="1400" dirty="0" err="1" smtClean="0">
                <a:solidFill>
                  <a:schemeClr val="tx1"/>
                </a:solidFill>
              </a:rPr>
              <a:t>derandomize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and algorithm,  conditional expectation may prove to be a useful tool.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0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An interesting </a:t>
            </a:r>
            <a:r>
              <a:rPr lang="en-US" sz="3600" dirty="0" err="1" smtClean="0">
                <a:solidFill>
                  <a:srgbClr val="7030A0"/>
                </a:solidFill>
              </a:rPr>
              <a:t>PRoblem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3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Selecting a </a:t>
            </a:r>
            <a:r>
              <a:rPr lang="en-US" sz="3600" b="1" dirty="0" smtClean="0">
                <a:solidFill>
                  <a:srgbClr val="0070C0"/>
                </a:solidFill>
              </a:rPr>
              <a:t>random number</a:t>
            </a:r>
            <a:endParaRPr lang="en-US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800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1800" dirty="0" smtClean="0"/>
                  <a:t>: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How many random bits are needed to select a number randomly uniformly from [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1800" dirty="0" smtClean="0"/>
                  <a:t>,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32</a:t>
                </a:r>
                <a:r>
                  <a:rPr lang="en-US" sz="1800" dirty="0" smtClean="0"/>
                  <a:t>] ?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Answer</a:t>
                </a:r>
                <a:r>
                  <a:rPr lang="en-US" sz="1800" dirty="0" smtClean="0"/>
                  <a:t>: 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5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C00000"/>
                    </a:solidFill>
                  </a:rPr>
                  <a:t>Question</a:t>
                </a:r>
                <a:r>
                  <a:rPr lang="en-US" sz="1800" dirty="0"/>
                  <a:t>: </a:t>
                </a:r>
              </a:p>
              <a:p>
                <a:pPr marL="0" indent="0">
                  <a:buNone/>
                </a:pPr>
                <a:r>
                  <a:rPr lang="en-US" sz="1800" dirty="0"/>
                  <a:t>How many random bits are needed to select a number randomly uniformly from [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1800" dirty="0" smtClean="0"/>
                  <a:t>,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34</a:t>
                </a:r>
                <a:r>
                  <a:rPr lang="en-US" sz="1800" dirty="0" smtClean="0"/>
                  <a:t>] </a:t>
                </a:r>
                <a:r>
                  <a:rPr lang="en-US" sz="1800" dirty="0"/>
                  <a:t>?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Answer</a:t>
                </a:r>
                <a:r>
                  <a:rPr lang="en-US" sz="1800" dirty="0"/>
                  <a:t>:  </a:t>
                </a:r>
                <a:r>
                  <a:rPr lang="en-US" sz="1800" dirty="0" smtClean="0"/>
                  <a:t>&lt;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6</a:t>
                </a:r>
                <a:r>
                  <a:rPr lang="en-US" sz="1800" b="1" dirty="0" smtClean="0">
                    <a:latin typeface="Cambria Math"/>
                    <a:ea typeface="Cambria Math"/>
                  </a:rPr>
                  <a:t>⨯</a:t>
                </a:r>
                <a:r>
                  <a:rPr lang="en-US" sz="1800" b="1" dirty="0" smtClean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2</a:t>
                </a:r>
              </a:p>
              <a:p>
                <a:pPr marL="0" indent="0">
                  <a:buNone/>
                </a:pPr>
                <a:endParaRPr lang="en-US" sz="1800" b="1" dirty="0">
                  <a:solidFill>
                    <a:srgbClr val="7030A0"/>
                  </a:solidFill>
                  <a:latin typeface="Cambria Math"/>
                  <a:ea typeface="Cambria Math"/>
                </a:endParaRPr>
              </a:p>
              <a:p>
                <a:pPr>
                  <a:buAutoNum type="arabicPeriod"/>
                </a:pPr>
                <a:r>
                  <a:rPr lang="en-US" sz="1800" dirty="0" smtClean="0">
                    <a:latin typeface="Cambria Math"/>
                    <a:ea typeface="Cambria Math"/>
                  </a:rPr>
                  <a:t>Select a random number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1800" dirty="0" smtClean="0">
                    <a:latin typeface="Cambria Math"/>
                    <a:ea typeface="Cambria Math"/>
                  </a:rPr>
                  <a:t>from </a:t>
                </a:r>
                <a:r>
                  <a:rPr lang="en-US" sz="1800" dirty="0"/>
                  <a:t>[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1800" dirty="0" smtClean="0"/>
                  <a:t>,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64</a:t>
                </a:r>
                <a:r>
                  <a:rPr lang="en-US" sz="1800" dirty="0" smtClean="0"/>
                  <a:t>]</a:t>
                </a:r>
              </a:p>
              <a:p>
                <a:pPr>
                  <a:buAutoNum type="arabicPeriod"/>
                </a:pPr>
                <a:r>
                  <a:rPr lang="en-US" sz="1800" b="1" dirty="0" smtClean="0"/>
                  <a:t>If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𝟑𝟒</m:t>
                    </m:r>
                  </m:oMath>
                </a14:m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/>
                  <a:t>	</a:t>
                </a:r>
                <a:r>
                  <a:rPr lang="en-US" sz="1800" b="1" dirty="0" smtClean="0"/>
                  <a:t>return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𝒙</m:t>
                    </m:r>
                  </m:oMath>
                </a14:m>
                <a:r>
                  <a:rPr lang="en-US" sz="1800" dirty="0" smtClean="0"/>
                  <a:t> ;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</a:t>
                </a:r>
                <a:r>
                  <a:rPr lang="en-US" sz="1800" b="1" dirty="0" smtClean="0"/>
                  <a:t>else 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       repeat;</a:t>
                </a:r>
                <a:endParaRPr lang="en-US" sz="1800" b="1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800600"/>
              </a:xfrm>
              <a:blipFill rotWithShape="1">
                <a:blip r:embed="rId2"/>
                <a:stretch>
                  <a:fillRect l="-576" t="-635" r="-432" b="-5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3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Selecting a </a:t>
            </a:r>
            <a:r>
              <a:rPr lang="en-US" sz="3600" b="1" dirty="0" smtClean="0">
                <a:solidFill>
                  <a:srgbClr val="0070C0"/>
                </a:solidFill>
              </a:rPr>
              <a:t>random interval</a:t>
            </a:r>
            <a:endParaRPr lang="en-US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458200" cy="5181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1800" dirty="0" smtClean="0"/>
                  <a:t>:  There are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b="1" dirty="0" smtClean="0"/>
                  <a:t>rational</a:t>
                </a:r>
                <a:r>
                  <a:rPr lang="en-US" sz="1800" dirty="0" smtClean="0"/>
                  <a:t>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…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1800" dirty="0" smtClean="0">
                    <a:sym typeface="Wingdings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r>
                  <a:rPr lang="en-US" sz="1800" dirty="0" smtClean="0"/>
                  <a:t> intervals {(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1800" b="1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 smtClean="0"/>
                  <a:t>),…,(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sz="1800" dirty="0" smtClean="0"/>
                  <a:t>)}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How to select an interval randomly with probability proportional to their </a:t>
                </a:r>
                <a:r>
                  <a:rPr lang="en-US" sz="1800" b="1" dirty="0" smtClean="0"/>
                  <a:t>length</a:t>
                </a:r>
                <a:r>
                  <a:rPr lang="en-US" sz="18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Example</a:t>
                </a:r>
                <a:r>
                  <a:rPr lang="en-US" sz="1800" dirty="0" smtClean="0"/>
                  <a:t>: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𝟏𝟎𝟎𝟎𝟎𝟎𝟎</m:t>
                        </m:r>
                      </m:den>
                    </m:f>
                  </m:oMath>
                </a14:m>
                <a:r>
                  <a:rPr lang="en-US" sz="1800" dirty="0" smtClean="0"/>
                  <a:t> ,          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𝟏𝟏𝟕</m:t>
                        </m:r>
                      </m:num>
                      <m:den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𝟏𝟎𝟎𝟎𝟎𝟎𝟎</m:t>
                        </m:r>
                      </m:den>
                    </m:f>
                  </m:oMath>
                </a14:m>
                <a:r>
                  <a:rPr lang="en-US" sz="1800" dirty="0" smtClean="0"/>
                  <a:t>,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b>
                    </m:sSub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𝟑𝟓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𝟏𝟕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𝟎𝟔</m:t>
                        </m:r>
                      </m:num>
                      <m:den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𝟏𝟎𝟎𝟎𝟎𝟎𝟎</m:t>
                        </m:r>
                      </m:den>
                    </m:f>
                  </m:oMath>
                </a14:m>
                <a:r>
                  <a:rPr lang="en-US" sz="1800" dirty="0"/>
                  <a:t>,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Answer</a:t>
                </a:r>
                <a:r>
                  <a:rPr lang="en-US" sz="1800" dirty="0" smtClean="0"/>
                  <a:t>:</a:t>
                </a:r>
                <a:endParaRPr lang="en-US" sz="1800" b="1" dirty="0">
                  <a:solidFill>
                    <a:srgbClr val="7030A0"/>
                  </a:solidFill>
                  <a:latin typeface="Cambria Math"/>
                  <a:ea typeface="Cambria Math"/>
                </a:endParaRPr>
              </a:p>
              <a:p>
                <a:pPr>
                  <a:buAutoNum type="arabicPeriod"/>
                </a:pPr>
                <a:r>
                  <a:rPr lang="en-US" sz="1800" dirty="0" smtClean="0">
                    <a:latin typeface="Cambria Math"/>
                    <a:ea typeface="Cambria Math"/>
                  </a:rPr>
                  <a:t>Select a random number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1800" dirty="0" smtClean="0">
                    <a:latin typeface="Cambria Math"/>
                    <a:ea typeface="Cambria Math"/>
                  </a:rPr>
                  <a:t>from </a:t>
                </a:r>
                <a:r>
                  <a:rPr lang="en-US" sz="1800" dirty="0"/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1800" b="1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18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18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𝟐𝟎</m:t>
                        </m:r>
                      </m:sup>
                    </m:sSup>
                  </m:oMath>
                </a14:m>
                <a:r>
                  <a:rPr lang="en-US" sz="1800" dirty="0" smtClean="0"/>
                  <a:t>]</a:t>
                </a:r>
              </a:p>
              <a:p>
                <a:pPr>
                  <a:buAutoNum type="arabicPeriod"/>
                </a:pPr>
                <a:r>
                  <a:rPr lang="en-US" sz="1800" b="1" dirty="0" smtClean="0"/>
                  <a:t>If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𝟏𝟎𝟎𝟎𝟎𝟎𝟎</m:t>
                    </m:r>
                  </m:oMath>
                </a14:m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/>
                  <a:t>	</a:t>
                </a:r>
                <a:r>
                  <a:rPr lang="en-US" sz="1800" dirty="0" smtClean="0"/>
                  <a:t>{ if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b="1" dirty="0" smtClean="0"/>
                  <a:t>,   return</a:t>
                </a:r>
                <a:r>
                  <a:rPr lang="en-US" sz="1800" dirty="0" smtClean="0"/>
                  <a:t>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dirty="0"/>
                  <a:t>	</a:t>
                </a:r>
                <a:r>
                  <a:rPr lang="en-US" sz="1800" dirty="0" smtClean="0"/>
                  <a:t>  if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 smtClean="0"/>
                  <a:t>,  </a:t>
                </a:r>
                <a:r>
                  <a:rPr lang="en-US" sz="1800" b="1" dirty="0" smtClean="0"/>
                  <a:t>return</a:t>
                </a:r>
                <a:r>
                  <a:rPr lang="en-US" sz="1800" dirty="0" smtClean="0"/>
                  <a:t>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II</a:t>
                </a:r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	  if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800" dirty="0"/>
                  <a:t>,  </a:t>
                </a:r>
                <a:r>
                  <a:rPr lang="en-US" sz="1800" b="1" dirty="0"/>
                  <a:t>return</a:t>
                </a:r>
                <a:r>
                  <a:rPr lang="en-US" sz="1800" dirty="0"/>
                  <a:t>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III</a:t>
                </a:r>
                <a:r>
                  <a:rPr lang="en-US" sz="1800" dirty="0" smtClean="0"/>
                  <a:t>;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                   else return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IV</a:t>
                </a:r>
                <a:r>
                  <a:rPr lang="en-US" sz="18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}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      </a:t>
                </a:r>
                <a:r>
                  <a:rPr lang="en-US" sz="1800" b="1" dirty="0" smtClean="0"/>
                  <a:t>else </a:t>
                </a:r>
                <a:r>
                  <a:rPr lang="en-US" sz="1800" dirty="0" smtClean="0"/>
                  <a:t>  repeat;</a:t>
                </a:r>
                <a:endParaRPr lang="en-US" sz="18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458200" cy="5181600"/>
              </a:xfrm>
              <a:blipFill rotWithShape="1">
                <a:blip r:embed="rId2"/>
                <a:stretch>
                  <a:fillRect l="-576" t="-588" b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9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Selecting a </a:t>
            </a:r>
            <a:r>
              <a:rPr lang="en-US" sz="3600" b="1" dirty="0">
                <a:solidFill>
                  <a:srgbClr val="0070C0"/>
                </a:solidFill>
              </a:rPr>
              <a:t>random interval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/>
                  <a:t>There </a:t>
                </a:r>
                <a:r>
                  <a:rPr lang="en-US" sz="1800" dirty="0"/>
                  <a:t>are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b="1" dirty="0"/>
                  <a:t>rational</a:t>
                </a:r>
                <a:r>
                  <a:rPr lang="en-US" sz="1800" dirty="0"/>
                  <a:t>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1800" b="1" i="1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  <m:r>
                      <a:rPr lang="en-US" sz="1800" b="1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…</m:t>
                    </m:r>
                    <m:r>
                      <a:rPr lang="en-US" sz="1800" b="1" i="1"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sz="1800" dirty="0" smtClean="0"/>
                  <a:t>, with common denominator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𝒎</m:t>
                    </m:r>
                  </m:oMath>
                </a14:m>
                <a:r>
                  <a:rPr lang="en-US" sz="1800" dirty="0" smtClean="0"/>
                  <a:t>.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>
                    <a:sym typeface="Wingdings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r>
                  <a:rPr lang="en-US" sz="1800" dirty="0"/>
                  <a:t> intervals {(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1800" b="1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/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/>
                  <a:t>),…,(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sz="1800" dirty="0"/>
                  <a:t>)}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Example :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𝟏𝟎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𝒎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𝟐𝟏</m:t>
                        </m:r>
                      </m:sup>
                    </m:sSup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1800" dirty="0" smtClean="0"/>
                  <a:t>: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How many random bits are needed for selecting </a:t>
                </a:r>
                <a:r>
                  <a:rPr lang="en-US" sz="1800" dirty="0"/>
                  <a:t>an interval randomly with probability proportional to their </a:t>
                </a:r>
                <a:r>
                  <a:rPr lang="en-US" sz="1800" b="1" dirty="0"/>
                  <a:t>length</a:t>
                </a:r>
                <a:r>
                  <a:rPr lang="en-US" sz="1800" dirty="0"/>
                  <a:t>?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Answer</a:t>
                </a:r>
                <a:r>
                  <a:rPr lang="en-US" sz="1800" dirty="0" smtClean="0"/>
                  <a:t>: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𝑶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b="1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𝐥𝐨𝐠</m:t>
                        </m:r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𝒎</m:t>
                        </m:r>
                      </m:e>
                    </m:d>
                  </m:oMath>
                </a14:m>
                <a:endParaRPr lang="en-US" sz="1800" b="1" dirty="0" smtClean="0">
                  <a:solidFill>
                    <a:srgbClr val="0070C0"/>
                  </a:solidFill>
                  <a:ea typeface="Cambria Math"/>
                </a:endParaRP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Surprise</a:t>
                </a:r>
                <a:r>
                  <a:rPr lang="en-US" sz="1800" dirty="0" smtClean="0"/>
                  <a:t>: In fact we just need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  <a:ea typeface="Cambria Math"/>
                      </a:rPr>
                      <m:t>𝑶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b="1">
                            <a:latin typeface="Cambria Math"/>
                            <a:ea typeface="Cambria Math"/>
                          </a:rPr>
                          <m:t>𝐥𝐨𝐠</m:t>
                        </m:r>
                        <m:r>
                          <a:rPr lang="en-US" sz="180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</m:e>
                    </m:d>
                  </m:oMath>
                </a14:m>
                <a:r>
                  <a:rPr lang="en-US" sz="1800" dirty="0" smtClean="0"/>
                  <a:t> bits only.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1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Solution for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2 </a:t>
            </a:r>
            <a:r>
              <a:rPr lang="en-US" sz="3600" dirty="0" smtClean="0"/>
              <a:t>Intervals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noFill/>
        </p:spPr>
        <p:txBody>
          <a:bodyPr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6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32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𝟑𝟐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4800" y="18288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9800" y="2438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2438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104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526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194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00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6482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626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008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914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144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4478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574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146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242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814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386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958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9530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102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7912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722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294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628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962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5" idx="6"/>
            <a:endCxn id="7" idx="1"/>
          </p:cNvCxnSpPr>
          <p:nvPr/>
        </p:nvCxnSpPr>
        <p:spPr>
          <a:xfrm>
            <a:off x="4267200" y="1905000"/>
            <a:ext cx="1927318" cy="5557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2"/>
            <a:endCxn id="6" idx="0"/>
          </p:cNvCxnSpPr>
          <p:nvPr/>
        </p:nvCxnSpPr>
        <p:spPr>
          <a:xfrm flipH="1">
            <a:off x="2286000" y="1905000"/>
            <a:ext cx="1828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3"/>
            <a:endCxn id="8" idx="0"/>
          </p:cNvCxnSpPr>
          <p:nvPr/>
        </p:nvCxnSpPr>
        <p:spPr>
          <a:xfrm flipH="1">
            <a:off x="1295400" y="2568482"/>
            <a:ext cx="936718" cy="631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5"/>
            <a:endCxn id="9" idx="1"/>
          </p:cNvCxnSpPr>
          <p:nvPr/>
        </p:nvCxnSpPr>
        <p:spPr>
          <a:xfrm>
            <a:off x="2339882" y="2568482"/>
            <a:ext cx="10352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11" idx="0"/>
          </p:cNvCxnSpPr>
          <p:nvPr/>
        </p:nvCxnSpPr>
        <p:spPr>
          <a:xfrm>
            <a:off x="6324600" y="2546164"/>
            <a:ext cx="762000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7" idx="3"/>
          </p:cNvCxnSpPr>
          <p:nvPr/>
        </p:nvCxnSpPr>
        <p:spPr>
          <a:xfrm flipH="1">
            <a:off x="5235482" y="2568482"/>
            <a:ext cx="959036" cy="631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8" idx="3"/>
            <a:endCxn id="12" idx="7"/>
          </p:cNvCxnSpPr>
          <p:nvPr/>
        </p:nvCxnSpPr>
        <p:spPr>
          <a:xfrm flipH="1">
            <a:off x="739682" y="3330482"/>
            <a:ext cx="5018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8" idx="5"/>
            <a:endCxn id="13" idx="1"/>
          </p:cNvCxnSpPr>
          <p:nvPr/>
        </p:nvCxnSpPr>
        <p:spPr>
          <a:xfrm>
            <a:off x="1349282" y="3330482"/>
            <a:ext cx="4256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9" idx="5"/>
            <a:endCxn id="15" idx="1"/>
          </p:cNvCxnSpPr>
          <p:nvPr/>
        </p:nvCxnSpPr>
        <p:spPr>
          <a:xfrm>
            <a:off x="3482882" y="3330482"/>
            <a:ext cx="3494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9" idx="3"/>
          </p:cNvCxnSpPr>
          <p:nvPr/>
        </p:nvCxnSpPr>
        <p:spPr>
          <a:xfrm flipH="1">
            <a:off x="2895600" y="3330482"/>
            <a:ext cx="479518" cy="631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0" idx="3"/>
            <a:endCxn id="16" idx="0"/>
          </p:cNvCxnSpPr>
          <p:nvPr/>
        </p:nvCxnSpPr>
        <p:spPr>
          <a:xfrm flipH="1">
            <a:off x="4724400" y="3330482"/>
            <a:ext cx="403318" cy="631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" idx="5"/>
            <a:endCxn id="17" idx="1"/>
          </p:cNvCxnSpPr>
          <p:nvPr/>
        </p:nvCxnSpPr>
        <p:spPr>
          <a:xfrm>
            <a:off x="5235482" y="3330482"/>
            <a:ext cx="3494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1" idx="5"/>
            <a:endCxn id="19" idx="1"/>
          </p:cNvCxnSpPr>
          <p:nvPr/>
        </p:nvCxnSpPr>
        <p:spPr>
          <a:xfrm>
            <a:off x="7140482" y="3330482"/>
            <a:ext cx="2732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1" idx="3"/>
            <a:endCxn id="18" idx="0"/>
          </p:cNvCxnSpPr>
          <p:nvPr/>
        </p:nvCxnSpPr>
        <p:spPr>
          <a:xfrm flipH="1">
            <a:off x="6477000" y="3330482"/>
            <a:ext cx="555718" cy="631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381000" y="4081323"/>
            <a:ext cx="250918" cy="4906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1447800" y="4114800"/>
            <a:ext cx="327118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4" idx="3"/>
          </p:cNvCxnSpPr>
          <p:nvPr/>
        </p:nvCxnSpPr>
        <p:spPr>
          <a:xfrm flipH="1">
            <a:off x="2590800" y="4092482"/>
            <a:ext cx="250918" cy="512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3657600" y="4114800"/>
            <a:ext cx="174718" cy="4906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6" idx="3"/>
          </p:cNvCxnSpPr>
          <p:nvPr/>
        </p:nvCxnSpPr>
        <p:spPr>
          <a:xfrm flipH="1">
            <a:off x="4560842" y="4092482"/>
            <a:ext cx="109676" cy="512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30" idx="0"/>
          </p:cNvCxnSpPr>
          <p:nvPr/>
        </p:nvCxnSpPr>
        <p:spPr>
          <a:xfrm flipH="1">
            <a:off x="5486400" y="4081323"/>
            <a:ext cx="98518" cy="4906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6248400" y="4114800"/>
            <a:ext cx="174718" cy="4906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7216682" y="4114800"/>
            <a:ext cx="174718" cy="4906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9" idx="5"/>
          </p:cNvCxnSpPr>
          <p:nvPr/>
        </p:nvCxnSpPr>
        <p:spPr>
          <a:xfrm>
            <a:off x="7521482" y="4092482"/>
            <a:ext cx="250918" cy="512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530882" y="4114800"/>
            <a:ext cx="250918" cy="512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638800" y="4059005"/>
            <a:ext cx="250918" cy="512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6" idx="6"/>
          </p:cNvCxnSpPr>
          <p:nvPr/>
        </p:nvCxnSpPr>
        <p:spPr>
          <a:xfrm>
            <a:off x="4800600" y="4038600"/>
            <a:ext cx="174718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4" idx="5"/>
          </p:cNvCxnSpPr>
          <p:nvPr/>
        </p:nvCxnSpPr>
        <p:spPr>
          <a:xfrm>
            <a:off x="2949482" y="4092482"/>
            <a:ext cx="193611" cy="512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3940082" y="4114800"/>
            <a:ext cx="174718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1882682" y="4114800"/>
            <a:ext cx="250918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62000" y="4092482"/>
            <a:ext cx="228600" cy="4795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8153400" y="1828800"/>
            <a:ext cx="381000" cy="3397436"/>
            <a:chOff x="8153400" y="1828800"/>
            <a:chExt cx="381000" cy="3397436"/>
          </a:xfrm>
        </p:grpSpPr>
        <p:cxnSp>
          <p:nvCxnSpPr>
            <p:cNvPr id="118" name="Straight Arrow Connector 117"/>
            <p:cNvCxnSpPr/>
            <p:nvPr/>
          </p:nvCxnSpPr>
          <p:spPr>
            <a:xfrm>
              <a:off x="8534400" y="1828800"/>
              <a:ext cx="0" cy="339743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8153400" y="3124200"/>
                  <a:ext cx="375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3400" y="3124200"/>
                  <a:ext cx="37542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333" r="-21311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1" name="Oval 130"/>
          <p:cNvSpPr/>
          <p:nvPr/>
        </p:nvSpPr>
        <p:spPr>
          <a:xfrm>
            <a:off x="76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6858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2954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288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362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8956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4290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9624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44196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48768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1054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5626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60198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553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70104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75438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457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10668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1600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1336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6670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2004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7338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41910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4648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51054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53340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3246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67818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7315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78486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Straight Arrow Connector 162"/>
          <p:cNvCxnSpPr>
            <a:stCxn id="20" idx="3"/>
            <a:endCxn id="131" idx="1"/>
          </p:cNvCxnSpPr>
          <p:nvPr/>
        </p:nvCxnSpPr>
        <p:spPr>
          <a:xfrm flipH="1">
            <a:off x="98518" y="4702082"/>
            <a:ext cx="228600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>
            <a:off x="762000" y="4724400"/>
            <a:ext cx="228600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H="1">
            <a:off x="1295400" y="4724400"/>
            <a:ext cx="228600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flipH="1">
            <a:off x="1905000" y="4679764"/>
            <a:ext cx="228600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24" idx="3"/>
          </p:cNvCxnSpPr>
          <p:nvPr/>
        </p:nvCxnSpPr>
        <p:spPr>
          <a:xfrm flipH="1">
            <a:off x="2438400" y="4702082"/>
            <a:ext cx="98518" cy="4795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24" idx="5"/>
            <a:endCxn id="151" idx="1"/>
          </p:cNvCxnSpPr>
          <p:nvPr/>
        </p:nvCxnSpPr>
        <p:spPr>
          <a:xfrm>
            <a:off x="2644682" y="4702082"/>
            <a:ext cx="44636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3231964" y="4724400"/>
            <a:ext cx="44636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26" idx="4"/>
            <a:endCxn id="153" idx="0"/>
          </p:cNvCxnSpPr>
          <p:nvPr/>
        </p:nvCxnSpPr>
        <p:spPr>
          <a:xfrm>
            <a:off x="36576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41148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45720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50292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54864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5791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Arrow Connector 176"/>
          <p:cNvCxnSpPr/>
          <p:nvPr/>
        </p:nvCxnSpPr>
        <p:spPr>
          <a:xfrm>
            <a:off x="3810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9906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15240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150" idx="0"/>
          </p:cNvCxnSpPr>
          <p:nvPr/>
        </p:nvCxnSpPr>
        <p:spPr>
          <a:xfrm>
            <a:off x="2133600" y="47244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25" idx="3"/>
            <a:endCxn id="136" idx="7"/>
          </p:cNvCxnSpPr>
          <p:nvPr/>
        </p:nvCxnSpPr>
        <p:spPr>
          <a:xfrm flipH="1">
            <a:off x="3025682" y="4702082"/>
            <a:ext cx="120836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H="1">
            <a:off x="3505200" y="4679764"/>
            <a:ext cx="120836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3993964" y="4679764"/>
            <a:ext cx="120836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4451164" y="4679764"/>
            <a:ext cx="120836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H="1">
            <a:off x="4908364" y="4679764"/>
            <a:ext cx="120836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flipH="1">
            <a:off x="5365564" y="4648200"/>
            <a:ext cx="120836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0" y="5334000"/>
            <a:ext cx="845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    1    2    3   4   5   6   7  8   9   10               …                                                                 30    31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71800" y="191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260914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6705600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5413314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527114" y="2667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2822514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2895600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858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04800" y="411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09600" y="4800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84114" y="4812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990600" y="4800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527114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3581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3340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242114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623114" y="4126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04" name="Straight Arrow Connector 203"/>
          <p:cNvCxnSpPr/>
          <p:nvPr/>
        </p:nvCxnSpPr>
        <p:spPr>
          <a:xfrm>
            <a:off x="77724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>
            <a:off x="7620000" y="4724400"/>
            <a:ext cx="120836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78486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556314" y="3364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6482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96000" y="4126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7089714" y="411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6175144" y="4572000"/>
            <a:ext cx="114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……….</a:t>
            </a:r>
            <a:endParaRPr lang="en-US" sz="3200" dirty="0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1524000" y="5105400"/>
            <a:ext cx="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ight Brace 94"/>
          <p:cNvSpPr/>
          <p:nvPr/>
        </p:nvSpPr>
        <p:spPr>
          <a:xfrm rot="5400000">
            <a:off x="4647946" y="2666745"/>
            <a:ext cx="468868" cy="654204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ight Brace 211"/>
          <p:cNvSpPr/>
          <p:nvPr/>
        </p:nvSpPr>
        <p:spPr>
          <a:xfrm rot="5400000">
            <a:off x="495300" y="5219700"/>
            <a:ext cx="533400" cy="1371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2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𝟑𝟐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4800" y="18288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9800" y="2438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2438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526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4478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574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5" idx="6"/>
            <a:endCxn id="7" idx="1"/>
          </p:cNvCxnSpPr>
          <p:nvPr/>
        </p:nvCxnSpPr>
        <p:spPr>
          <a:xfrm>
            <a:off x="4267200" y="1905000"/>
            <a:ext cx="1927318" cy="5557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2"/>
            <a:endCxn id="6" idx="0"/>
          </p:cNvCxnSpPr>
          <p:nvPr/>
        </p:nvCxnSpPr>
        <p:spPr>
          <a:xfrm flipH="1">
            <a:off x="2286000" y="1905000"/>
            <a:ext cx="1828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3"/>
            <a:endCxn id="8" idx="0"/>
          </p:cNvCxnSpPr>
          <p:nvPr/>
        </p:nvCxnSpPr>
        <p:spPr>
          <a:xfrm flipH="1">
            <a:off x="1295400" y="2568482"/>
            <a:ext cx="936718" cy="631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5"/>
            <a:endCxn id="9" idx="1"/>
          </p:cNvCxnSpPr>
          <p:nvPr/>
        </p:nvCxnSpPr>
        <p:spPr>
          <a:xfrm>
            <a:off x="2339882" y="2568482"/>
            <a:ext cx="10352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8" idx="3"/>
            <a:endCxn id="12" idx="7"/>
          </p:cNvCxnSpPr>
          <p:nvPr/>
        </p:nvCxnSpPr>
        <p:spPr>
          <a:xfrm flipH="1">
            <a:off x="739682" y="3330482"/>
            <a:ext cx="5018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8" idx="5"/>
            <a:endCxn id="13" idx="1"/>
          </p:cNvCxnSpPr>
          <p:nvPr/>
        </p:nvCxnSpPr>
        <p:spPr>
          <a:xfrm>
            <a:off x="1349282" y="3330482"/>
            <a:ext cx="4256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1447800" y="4114800"/>
            <a:ext cx="327118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1882682" y="4114800"/>
            <a:ext cx="250918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8153400" y="1828800"/>
            <a:ext cx="381000" cy="3397436"/>
            <a:chOff x="8153400" y="1828800"/>
            <a:chExt cx="381000" cy="3397436"/>
          </a:xfrm>
        </p:grpSpPr>
        <p:cxnSp>
          <p:nvCxnSpPr>
            <p:cNvPr id="118" name="Straight Arrow Connector 117"/>
            <p:cNvCxnSpPr/>
            <p:nvPr/>
          </p:nvCxnSpPr>
          <p:spPr>
            <a:xfrm>
              <a:off x="8534400" y="1828800"/>
              <a:ext cx="0" cy="339743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8153400" y="3124200"/>
                  <a:ext cx="375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3400" y="3124200"/>
                  <a:ext cx="37542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333" r="-21311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3" name="Oval 132"/>
          <p:cNvSpPr/>
          <p:nvPr/>
        </p:nvSpPr>
        <p:spPr>
          <a:xfrm>
            <a:off x="12954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1600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Straight Arrow Connector 164"/>
          <p:cNvCxnSpPr/>
          <p:nvPr/>
        </p:nvCxnSpPr>
        <p:spPr>
          <a:xfrm flipH="1">
            <a:off x="1295400" y="4724400"/>
            <a:ext cx="228600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15240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828800" y="4679764"/>
            <a:ext cx="457200" cy="654236"/>
            <a:chOff x="1828800" y="4679764"/>
            <a:chExt cx="457200" cy="654236"/>
          </a:xfrm>
        </p:grpSpPr>
        <p:sp>
          <p:nvSpPr>
            <p:cNvPr id="134" name="Oval 133"/>
            <p:cNvSpPr/>
            <p:nvPr/>
          </p:nvSpPr>
          <p:spPr>
            <a:xfrm>
              <a:off x="18288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21336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 flipH="1">
              <a:off x="1905000" y="4679764"/>
              <a:ext cx="228600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endCxn id="150" idx="0"/>
            </p:cNvCxnSpPr>
            <p:nvPr/>
          </p:nvCxnSpPr>
          <p:spPr>
            <a:xfrm>
              <a:off x="2133600" y="4724400"/>
              <a:ext cx="76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0" y="5334000"/>
            <a:ext cx="845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    1    2    3   4   5   6   7  8   9   10               …                                                                 30    31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71800" y="191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260914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527114" y="2667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2822514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858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0" y="4081323"/>
            <a:ext cx="1292286" cy="1252677"/>
            <a:chOff x="0" y="4081323"/>
            <a:chExt cx="1292286" cy="1252677"/>
          </a:xfrm>
        </p:grpSpPr>
        <p:sp>
          <p:nvSpPr>
            <p:cNvPr id="195" name="TextBox 194"/>
            <p:cNvSpPr txBox="1"/>
            <p:nvPr/>
          </p:nvSpPr>
          <p:spPr>
            <a:xfrm>
              <a:off x="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6200" y="4081323"/>
              <a:ext cx="1216086" cy="1252677"/>
              <a:chOff x="76200" y="4081323"/>
              <a:chExt cx="1216086" cy="125267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04800" y="4572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14400" y="4572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Arrow Connector 83"/>
              <p:cNvCxnSpPr/>
              <p:nvPr/>
            </p:nvCxnSpPr>
            <p:spPr>
              <a:xfrm flipH="1">
                <a:off x="381000" y="4081323"/>
                <a:ext cx="250918" cy="4906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762000" y="4092482"/>
                <a:ext cx="228600" cy="4795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Oval 130"/>
              <p:cNvSpPr/>
              <p:nvPr/>
            </p:nvSpPr>
            <p:spPr>
              <a:xfrm>
                <a:off x="76200" y="5181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685800" y="5181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457200" y="5181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1066800" y="5181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3" name="Straight Arrow Connector 162"/>
              <p:cNvCxnSpPr>
                <a:stCxn id="20" idx="3"/>
                <a:endCxn id="131" idx="1"/>
              </p:cNvCxnSpPr>
              <p:nvPr/>
            </p:nvCxnSpPr>
            <p:spPr>
              <a:xfrm flipH="1">
                <a:off x="98518" y="4702082"/>
                <a:ext cx="228600" cy="5018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/>
              <p:cNvCxnSpPr/>
              <p:nvPr/>
            </p:nvCxnSpPr>
            <p:spPr>
              <a:xfrm flipH="1">
                <a:off x="762000" y="4724400"/>
                <a:ext cx="228600" cy="5018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/>
              <p:nvPr/>
            </p:nvCxnSpPr>
            <p:spPr>
              <a:xfrm>
                <a:off x="381000" y="4724400"/>
                <a:ext cx="1524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Arrow Connector 177"/>
              <p:cNvCxnSpPr/>
              <p:nvPr/>
            </p:nvCxnSpPr>
            <p:spPr>
              <a:xfrm>
                <a:off x="990600" y="4724400"/>
                <a:ext cx="1524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TextBox 193"/>
              <p:cNvSpPr txBox="1"/>
              <p:nvPr/>
            </p:nvSpPr>
            <p:spPr>
              <a:xfrm>
                <a:off x="304800" y="4114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0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609600" y="4800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0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384114" y="48122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990600" y="4800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199" name="TextBox 198"/>
          <p:cNvSpPr txBox="1"/>
          <p:nvPr/>
        </p:nvSpPr>
        <p:spPr>
          <a:xfrm>
            <a:off x="1527114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362200" y="3330482"/>
            <a:ext cx="1981200" cy="2003518"/>
            <a:chOff x="2362200" y="3330482"/>
            <a:chExt cx="1981200" cy="2003518"/>
          </a:xfrm>
        </p:grpSpPr>
        <p:sp>
          <p:nvSpPr>
            <p:cNvPr id="14" name="Oval 13"/>
            <p:cNvSpPr/>
            <p:nvPr/>
          </p:nvSpPr>
          <p:spPr>
            <a:xfrm>
              <a:off x="2819400" y="39624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9624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5146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1242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5814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0386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>
              <a:stCxn id="9" idx="5"/>
              <a:endCxn id="15" idx="1"/>
            </p:cNvCxnSpPr>
            <p:nvPr/>
          </p:nvCxnSpPr>
          <p:spPr>
            <a:xfrm>
              <a:off x="3482882" y="3330482"/>
              <a:ext cx="349436" cy="6542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9" idx="3"/>
            </p:cNvCxnSpPr>
            <p:nvPr/>
          </p:nvCxnSpPr>
          <p:spPr>
            <a:xfrm flipH="1">
              <a:off x="2895600" y="3330482"/>
              <a:ext cx="479518" cy="6319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14" idx="3"/>
            </p:cNvCxnSpPr>
            <p:nvPr/>
          </p:nvCxnSpPr>
          <p:spPr>
            <a:xfrm flipH="1">
              <a:off x="2590800" y="4092482"/>
              <a:ext cx="250918" cy="5129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>
              <a:off x="3657600" y="4114800"/>
              <a:ext cx="174718" cy="4906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14" idx="5"/>
            </p:cNvCxnSpPr>
            <p:nvPr/>
          </p:nvCxnSpPr>
          <p:spPr>
            <a:xfrm>
              <a:off x="2949482" y="4092482"/>
              <a:ext cx="193611" cy="5129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3940082" y="4114800"/>
              <a:ext cx="174718" cy="53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>
              <a:off x="23622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8956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34290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9624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26670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32004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37338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41910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Arrow Connector 166"/>
            <p:cNvCxnSpPr>
              <a:stCxn id="24" idx="3"/>
            </p:cNvCxnSpPr>
            <p:nvPr/>
          </p:nvCxnSpPr>
          <p:spPr>
            <a:xfrm flipH="1">
              <a:off x="2438400" y="4702082"/>
              <a:ext cx="98518" cy="4795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24" idx="5"/>
              <a:endCxn id="151" idx="1"/>
            </p:cNvCxnSpPr>
            <p:nvPr/>
          </p:nvCxnSpPr>
          <p:spPr>
            <a:xfrm>
              <a:off x="2644682" y="4702082"/>
              <a:ext cx="44636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/>
          </p:nvCxnSpPr>
          <p:spPr>
            <a:xfrm>
              <a:off x="3231964" y="4724400"/>
              <a:ext cx="44636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26" idx="4"/>
              <a:endCxn id="153" idx="0"/>
            </p:cNvCxnSpPr>
            <p:nvPr/>
          </p:nvCxnSpPr>
          <p:spPr>
            <a:xfrm>
              <a:off x="3657600" y="4724400"/>
              <a:ext cx="1524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>
              <a:off x="4114800" y="4724400"/>
              <a:ext cx="1524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stCxn id="25" idx="3"/>
              <a:endCxn id="136" idx="7"/>
            </p:cNvCxnSpPr>
            <p:nvPr/>
          </p:nvCxnSpPr>
          <p:spPr>
            <a:xfrm flipH="1">
              <a:off x="3025682" y="4702082"/>
              <a:ext cx="120836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flipH="1">
              <a:off x="3505200" y="4679764"/>
              <a:ext cx="120836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flipH="1">
              <a:off x="3993964" y="4679764"/>
              <a:ext cx="120836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2895600" y="3440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35814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419600" y="2546164"/>
            <a:ext cx="3730686" cy="2787836"/>
            <a:chOff x="4419600" y="2546164"/>
            <a:chExt cx="3730686" cy="2787836"/>
          </a:xfrm>
        </p:grpSpPr>
        <p:sp>
          <p:nvSpPr>
            <p:cNvPr id="10" name="Oval 9"/>
            <p:cNvSpPr/>
            <p:nvPr/>
          </p:nvSpPr>
          <p:spPr>
            <a:xfrm>
              <a:off x="5105400" y="32004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010400" y="32004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648200" y="39624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562600" y="39624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00800" y="39624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391400" y="39624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4958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9530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4102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7912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1722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6294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628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696200" y="45720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>
              <a:endCxn id="11" idx="0"/>
            </p:cNvCxnSpPr>
            <p:nvPr/>
          </p:nvCxnSpPr>
          <p:spPr>
            <a:xfrm>
              <a:off x="6324600" y="2546164"/>
              <a:ext cx="762000" cy="6542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7" idx="3"/>
            </p:cNvCxnSpPr>
            <p:nvPr/>
          </p:nvCxnSpPr>
          <p:spPr>
            <a:xfrm flipH="1">
              <a:off x="5235482" y="2568482"/>
              <a:ext cx="959036" cy="6319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10" idx="3"/>
              <a:endCxn id="16" idx="0"/>
            </p:cNvCxnSpPr>
            <p:nvPr/>
          </p:nvCxnSpPr>
          <p:spPr>
            <a:xfrm flipH="1">
              <a:off x="4724400" y="3330482"/>
              <a:ext cx="403318" cy="6319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10" idx="5"/>
              <a:endCxn id="17" idx="1"/>
            </p:cNvCxnSpPr>
            <p:nvPr/>
          </p:nvCxnSpPr>
          <p:spPr>
            <a:xfrm>
              <a:off x="5235482" y="3330482"/>
              <a:ext cx="349436" cy="6542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11" idx="5"/>
              <a:endCxn id="19" idx="1"/>
            </p:cNvCxnSpPr>
            <p:nvPr/>
          </p:nvCxnSpPr>
          <p:spPr>
            <a:xfrm>
              <a:off x="7140482" y="3330482"/>
              <a:ext cx="273236" cy="6542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11" idx="3"/>
              <a:endCxn id="18" idx="0"/>
            </p:cNvCxnSpPr>
            <p:nvPr/>
          </p:nvCxnSpPr>
          <p:spPr>
            <a:xfrm flipH="1">
              <a:off x="6477000" y="3330482"/>
              <a:ext cx="555718" cy="6319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16" idx="3"/>
            </p:cNvCxnSpPr>
            <p:nvPr/>
          </p:nvCxnSpPr>
          <p:spPr>
            <a:xfrm flipH="1">
              <a:off x="4560842" y="4092482"/>
              <a:ext cx="109676" cy="5129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endCxn id="30" idx="0"/>
            </p:cNvCxnSpPr>
            <p:nvPr/>
          </p:nvCxnSpPr>
          <p:spPr>
            <a:xfrm flipH="1">
              <a:off x="5486400" y="4081323"/>
              <a:ext cx="98518" cy="4906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H="1">
              <a:off x="6248400" y="4114800"/>
              <a:ext cx="174718" cy="4906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7216682" y="4114800"/>
              <a:ext cx="174718" cy="4906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19" idx="5"/>
            </p:cNvCxnSpPr>
            <p:nvPr/>
          </p:nvCxnSpPr>
          <p:spPr>
            <a:xfrm>
              <a:off x="7521482" y="4092482"/>
              <a:ext cx="250918" cy="5129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6530882" y="4114800"/>
              <a:ext cx="250918" cy="5129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5638800" y="4059005"/>
              <a:ext cx="250918" cy="5129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16" idx="6"/>
            </p:cNvCxnSpPr>
            <p:nvPr/>
          </p:nvCxnSpPr>
          <p:spPr>
            <a:xfrm>
              <a:off x="4800600" y="4038600"/>
              <a:ext cx="174718" cy="53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Oval 138"/>
            <p:cNvSpPr/>
            <p:nvPr/>
          </p:nvSpPr>
          <p:spPr>
            <a:xfrm>
              <a:off x="44196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48768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51054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55626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60198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5532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70104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75438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46482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51054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53340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63246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67818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73152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78486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Straight Arrow Connector 171"/>
            <p:cNvCxnSpPr/>
            <p:nvPr/>
          </p:nvCxnSpPr>
          <p:spPr>
            <a:xfrm>
              <a:off x="4572000" y="4724400"/>
              <a:ext cx="1524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>
              <a:off x="5029200" y="4724400"/>
              <a:ext cx="1524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>
              <a:off x="5486400" y="4724400"/>
              <a:ext cx="1524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Oval 175"/>
            <p:cNvSpPr/>
            <p:nvPr/>
          </p:nvSpPr>
          <p:spPr>
            <a:xfrm>
              <a:off x="5791200" y="5181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 flipH="1">
              <a:off x="4451164" y="4679764"/>
              <a:ext cx="120836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 flipH="1">
              <a:off x="4908364" y="4679764"/>
              <a:ext cx="120836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H="1">
              <a:off x="5365564" y="4648200"/>
              <a:ext cx="120836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/>
            <p:cNvSpPr txBox="1"/>
            <p:nvPr/>
          </p:nvSpPr>
          <p:spPr>
            <a:xfrm>
              <a:off x="6705600" y="2678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413314" y="2678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334000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7242114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7623114" y="4126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04" name="Straight Arrow Connector 203"/>
            <p:cNvCxnSpPr/>
            <p:nvPr/>
          </p:nvCxnSpPr>
          <p:spPr>
            <a:xfrm>
              <a:off x="7772400" y="4724400"/>
              <a:ext cx="1524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>
            <a:xfrm flipH="1">
              <a:off x="7620000" y="4724400"/>
              <a:ext cx="120836" cy="5018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205"/>
            <p:cNvSpPr txBox="1"/>
            <p:nvPr/>
          </p:nvSpPr>
          <p:spPr>
            <a:xfrm>
              <a:off x="7848600" y="4736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6556314" y="3364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648200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6096000" y="4126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7089714" y="4114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6175144" y="4572000"/>
              <a:ext cx="1140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……….</a:t>
              </a:r>
              <a:endParaRPr lang="en-US" sz="3200" dirty="0"/>
            </a:p>
          </p:txBody>
        </p:sp>
      </p:grpSp>
      <p:cxnSp>
        <p:nvCxnSpPr>
          <p:cNvPr id="83" name="Straight Connector 82"/>
          <p:cNvCxnSpPr/>
          <p:nvPr/>
        </p:nvCxnSpPr>
        <p:spPr>
          <a:xfrm flipV="1">
            <a:off x="1524000" y="5105400"/>
            <a:ext cx="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ight Brace 94"/>
          <p:cNvSpPr/>
          <p:nvPr/>
        </p:nvSpPr>
        <p:spPr>
          <a:xfrm rot="5400000">
            <a:off x="4647946" y="2666745"/>
            <a:ext cx="468868" cy="654204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ight Brace 211"/>
          <p:cNvSpPr/>
          <p:nvPr/>
        </p:nvSpPr>
        <p:spPr>
          <a:xfrm rot="5400000">
            <a:off x="495300" y="5219700"/>
            <a:ext cx="533400" cy="1371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32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𝟑𝟐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4800" y="18288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9800" y="2438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2438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3200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52600" y="3962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4478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57400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5" idx="6"/>
            <a:endCxn id="7" idx="1"/>
          </p:cNvCxnSpPr>
          <p:nvPr/>
        </p:nvCxnSpPr>
        <p:spPr>
          <a:xfrm>
            <a:off x="4267200" y="1905000"/>
            <a:ext cx="1927318" cy="5557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2"/>
            <a:endCxn id="6" idx="0"/>
          </p:cNvCxnSpPr>
          <p:nvPr/>
        </p:nvCxnSpPr>
        <p:spPr>
          <a:xfrm flipH="1">
            <a:off x="2286000" y="1905000"/>
            <a:ext cx="1828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3"/>
            <a:endCxn id="8" idx="0"/>
          </p:cNvCxnSpPr>
          <p:nvPr/>
        </p:nvCxnSpPr>
        <p:spPr>
          <a:xfrm flipH="1">
            <a:off x="1295400" y="2568482"/>
            <a:ext cx="936718" cy="631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5"/>
            <a:endCxn id="9" idx="1"/>
          </p:cNvCxnSpPr>
          <p:nvPr/>
        </p:nvCxnSpPr>
        <p:spPr>
          <a:xfrm>
            <a:off x="2339882" y="2568482"/>
            <a:ext cx="10352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8" idx="3"/>
            <a:endCxn id="12" idx="7"/>
          </p:cNvCxnSpPr>
          <p:nvPr/>
        </p:nvCxnSpPr>
        <p:spPr>
          <a:xfrm flipH="1">
            <a:off x="739682" y="3330482"/>
            <a:ext cx="5018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8" idx="5"/>
            <a:endCxn id="13" idx="1"/>
          </p:cNvCxnSpPr>
          <p:nvPr/>
        </p:nvCxnSpPr>
        <p:spPr>
          <a:xfrm>
            <a:off x="1349282" y="3330482"/>
            <a:ext cx="425636" cy="6542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1447800" y="4114800"/>
            <a:ext cx="327118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1882682" y="4114800"/>
            <a:ext cx="250918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8153400" y="1828800"/>
            <a:ext cx="381000" cy="3397436"/>
            <a:chOff x="8153400" y="1828800"/>
            <a:chExt cx="381000" cy="3397436"/>
          </a:xfrm>
        </p:grpSpPr>
        <p:cxnSp>
          <p:nvCxnSpPr>
            <p:cNvPr id="118" name="Straight Arrow Connector 117"/>
            <p:cNvCxnSpPr/>
            <p:nvPr/>
          </p:nvCxnSpPr>
          <p:spPr>
            <a:xfrm>
              <a:off x="8534400" y="1828800"/>
              <a:ext cx="0" cy="339743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8153400" y="3124200"/>
                  <a:ext cx="375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3400" y="3124200"/>
                  <a:ext cx="37542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333" r="-21311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3" name="Oval 132"/>
          <p:cNvSpPr/>
          <p:nvPr/>
        </p:nvSpPr>
        <p:spPr>
          <a:xfrm>
            <a:off x="12954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1600200" y="5181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Straight Arrow Connector 164"/>
          <p:cNvCxnSpPr/>
          <p:nvPr/>
        </p:nvCxnSpPr>
        <p:spPr>
          <a:xfrm flipH="1">
            <a:off x="1295400" y="4724400"/>
            <a:ext cx="228600" cy="501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1524000" y="47244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0" y="5334000"/>
            <a:ext cx="845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0    1    2    3   4   5   6   7  8   9   10               …                                                                 30    31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71800" y="191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260914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527114" y="2667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2822514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858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527114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1524000" y="5105400"/>
            <a:ext cx="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ight Brace 94"/>
          <p:cNvSpPr/>
          <p:nvPr/>
        </p:nvSpPr>
        <p:spPr>
          <a:xfrm rot="5400000">
            <a:off x="4647946" y="2666745"/>
            <a:ext cx="468868" cy="654204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ight Brace 211"/>
          <p:cNvSpPr/>
          <p:nvPr/>
        </p:nvSpPr>
        <p:spPr>
          <a:xfrm rot="5400000">
            <a:off x="495300" y="5219700"/>
            <a:ext cx="533400" cy="1371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324600" y="2209800"/>
                <a:ext cx="36580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209800"/>
                <a:ext cx="365805" cy="610936"/>
              </a:xfrm>
              <a:prstGeom prst="rect">
                <a:avLst/>
              </a:prstGeom>
              <a:blipFill rotWithShape="1">
                <a:blip r:embed="rId4"/>
                <a:stretch>
                  <a:fillRect r="-2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/>
              <p:cNvSpPr txBox="1"/>
              <p:nvPr/>
            </p:nvSpPr>
            <p:spPr>
              <a:xfrm>
                <a:off x="3429000" y="2971800"/>
                <a:ext cx="36580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5" name="TextBox 1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971800"/>
                <a:ext cx="365806" cy="610936"/>
              </a:xfrm>
              <a:prstGeom prst="rect">
                <a:avLst/>
              </a:prstGeom>
              <a:blipFill rotWithShape="1">
                <a:blip r:embed="rId5"/>
                <a:stretch>
                  <a:fillRect r="-2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TextBox 212"/>
              <p:cNvSpPr txBox="1"/>
              <p:nvPr/>
            </p:nvSpPr>
            <p:spPr>
              <a:xfrm>
                <a:off x="304800" y="3732464"/>
                <a:ext cx="36580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3" name="TextBox 2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32464"/>
                <a:ext cx="365806" cy="612732"/>
              </a:xfrm>
              <a:prstGeom prst="rect">
                <a:avLst/>
              </a:prstGeom>
              <a:blipFill rotWithShape="1">
                <a:blip r:embed="rId6"/>
                <a:stretch>
                  <a:fillRect r="-2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TextBox 213"/>
              <p:cNvSpPr txBox="1"/>
              <p:nvPr/>
            </p:nvSpPr>
            <p:spPr>
              <a:xfrm>
                <a:off x="2133600" y="4343400"/>
                <a:ext cx="49404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4" name="TextBox 2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343400"/>
                <a:ext cx="494046" cy="612732"/>
              </a:xfrm>
              <a:prstGeom prst="rect">
                <a:avLst/>
              </a:prstGeom>
              <a:blipFill rotWithShape="1">
                <a:blip r:embed="rId7"/>
                <a:stretch>
                  <a:fillRect r="-16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TextBox 214"/>
              <p:cNvSpPr txBox="1"/>
              <p:nvPr/>
            </p:nvSpPr>
            <p:spPr>
              <a:xfrm>
                <a:off x="948086" y="4876800"/>
                <a:ext cx="42351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5" name="TextBox 2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086" y="4876800"/>
                <a:ext cx="423514" cy="497059"/>
              </a:xfrm>
              <a:prstGeom prst="rect">
                <a:avLst/>
              </a:prstGeom>
              <a:blipFill rotWithShape="1">
                <a:blip r:embed="rId8"/>
                <a:stretch>
                  <a:fillRect r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TextBox 215"/>
              <p:cNvSpPr txBox="1"/>
              <p:nvPr/>
            </p:nvSpPr>
            <p:spPr>
              <a:xfrm>
                <a:off x="1676400" y="4836941"/>
                <a:ext cx="42351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6" name="TextBox 2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836941"/>
                <a:ext cx="423514" cy="497059"/>
              </a:xfrm>
              <a:prstGeom prst="rect">
                <a:avLst/>
              </a:prstGeom>
              <a:blipFill rotWithShape="1">
                <a:blip r:embed="rId9"/>
                <a:stretch>
                  <a:fillRect r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810000" y="3874532"/>
                <a:ext cx="3931589" cy="762773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Show that expected number of random </a:t>
                </a:r>
              </a:p>
              <a:p>
                <a:r>
                  <a:rPr lang="en-US" dirty="0"/>
                  <a:t>b</a:t>
                </a:r>
                <a:r>
                  <a:rPr lang="en-US" dirty="0" smtClean="0"/>
                  <a:t>its needed to select an interval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𝟑𝟏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874532"/>
                <a:ext cx="3931589" cy="762773"/>
              </a:xfrm>
              <a:prstGeom prst="rect">
                <a:avLst/>
              </a:prstGeom>
              <a:blipFill rotWithShape="1">
                <a:blip r:embed="rId10"/>
                <a:stretch>
                  <a:fillRect l="-1240" t="-4000" r="-1705" b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53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75" grpId="0"/>
      <p:bldP spid="213" grpId="0"/>
      <p:bldP spid="214" grpId="0"/>
      <p:bldP spid="215" grpId="0"/>
      <p:bldP spid="216" grpId="0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 smtClean="0"/>
                  <a:t>For any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3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𝒕</m:t>
                        </m:r>
                      </m:num>
                      <m:den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6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sup>
                        </m:sSup>
                      </m:den>
                    </m:f>
                    <m:r>
                      <a:rPr lang="en-US" sz="36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The expected number of random bits needed: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≤</m:t>
                          </m:r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𝑗</m:t>
                          </m:r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  + 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                       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&lt;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2  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for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any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value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of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Last gem </a:t>
                </a:r>
                <a:r>
                  <a:rPr lang="en-US" sz="2000" b="1" dirty="0" smtClean="0"/>
                  <a:t>of this course</a:t>
                </a:r>
                <a:r>
                  <a:rPr lang="en-US" sz="2000" dirty="0" smtClean="0"/>
                  <a:t>: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There are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r>
                  <a:rPr lang="en-US" sz="2000" dirty="0"/>
                  <a:t> intervals {(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dirty="0"/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dirty="0"/>
                  <a:t>),…,(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sz="2000" dirty="0" smtClean="0"/>
                  <a:t>)},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’s are rational.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Show that we need expected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𝑶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log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random bits to select an interval randomly.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74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7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Problem 1</a:t>
            </a:r>
            <a:r>
              <a:rPr lang="en-US" sz="3600" b="1" dirty="0" smtClean="0">
                <a:solidFill>
                  <a:srgbClr val="7030A0"/>
                </a:solidFill>
              </a:rPr>
              <a:t>: Large cut in a graph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Problem:</a:t>
                </a:r>
                <a:r>
                  <a:rPr lang="en-US" sz="1800" dirty="0" smtClean="0"/>
                  <a:t>  Let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  <m:r>
                      <a:rPr lang="en-US" sz="1800">
                        <a:latin typeface="Cambria Math"/>
                      </a:rPr>
                      <m:t>=(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be an undirected graph on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vertices and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1800" dirty="0"/>
                  <a:t> edges. </a:t>
                </a:r>
                <a:r>
                  <a:rPr lang="en-US" sz="1800" dirty="0" smtClean="0"/>
                  <a:t>Compute a cut </a:t>
                </a:r>
                <a:r>
                  <a:rPr lang="en-US" sz="1800" dirty="0"/>
                  <a:t>of size at least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endParaRPr lang="en-US" sz="18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A </a:t>
                </a:r>
                <a:r>
                  <a:rPr lang="en-US" sz="1800" b="1" dirty="0">
                    <a:solidFill>
                      <a:srgbClr val="7030A0"/>
                    </a:solidFill>
                  </a:rPr>
                  <a:t>randomized algorithm: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b="1" dirty="0">
                    <a:sym typeface="Wingdings" pitchFamily="2" charset="2"/>
                  </a:rPr>
                  <a:t></a:t>
                </a:r>
                <a:r>
                  <a:rPr lang="en-US" sz="1800" b="1" dirty="0">
                    <a:latin typeface="Cambria Math"/>
                    <a:ea typeface="Cambria Math"/>
                    <a:sym typeface="Wingdings" pitchFamily="2" charset="2"/>
                  </a:rPr>
                  <a:t>∅</a:t>
                </a:r>
                <a:r>
                  <a:rPr lang="en-US" sz="1800" dirty="0">
                    <a:latin typeface="Cambria Math"/>
                    <a:ea typeface="Cambria Math"/>
                    <a:sym typeface="Wingdings" pitchFamily="2" charset="2"/>
                  </a:rPr>
                  <a:t>;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1800" b="1" dirty="0">
                    <a:sym typeface="Wingdings" pitchFamily="2" charset="2"/>
                  </a:rPr>
                  <a:t></a:t>
                </a:r>
                <a:r>
                  <a:rPr lang="en-US" sz="1800" b="1" dirty="0">
                    <a:latin typeface="Cambria Math"/>
                    <a:ea typeface="Cambria Math"/>
                    <a:sym typeface="Wingdings" pitchFamily="2" charset="2"/>
                  </a:rPr>
                  <a:t>∅</a:t>
                </a:r>
                <a:r>
                  <a:rPr lang="en-US" sz="1800" dirty="0">
                    <a:latin typeface="Cambria Math"/>
                    <a:ea typeface="Cambria Math"/>
                    <a:sym typeface="Wingdings" pitchFamily="2" charset="2"/>
                  </a:rPr>
                  <a:t>;</a:t>
                </a:r>
                <a:endParaRPr lang="en-US" sz="1800" b="1" dirty="0"/>
              </a:p>
              <a:p>
                <a:pPr marL="0" indent="0">
                  <a:buNone/>
                </a:pPr>
                <a:r>
                  <a:rPr lang="en-US" sz="1800" dirty="0"/>
                  <a:t>     </a:t>
                </a:r>
                <a:r>
                  <a:rPr lang="en-US" sz="1800" b="1" dirty="0"/>
                  <a:t>For each </a:t>
                </a:r>
                <a:r>
                  <a:rPr lang="en-US" sz="1800" dirty="0"/>
                  <a:t>vertex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                    Add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</m:oMath>
                </a14:m>
                <a:r>
                  <a:rPr lang="en-US" sz="1800" dirty="0"/>
                  <a:t> to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or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1800" dirty="0"/>
                  <a:t> randomly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800" dirty="0"/>
                  <a:t> independent of other vertices 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</a:t>
                </a:r>
                <a:r>
                  <a:rPr lang="en-US" sz="1800" b="1" dirty="0"/>
                  <a:t>return</a:t>
                </a:r>
                <a:r>
                  <a:rPr lang="en-US" sz="1800" dirty="0"/>
                  <a:t> the cut defined by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endParaRPr lang="en-US" sz="18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𝒁</m:t>
                    </m:r>
                  </m:oMath>
                </a14:m>
                <a:r>
                  <a:rPr lang="en-US" sz="1800" dirty="0"/>
                  <a:t>: size of cut (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1800" dirty="0"/>
                  <a:t>) returned by the randomized algorithm.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E</a:t>
                </a:r>
                <a:r>
                  <a:rPr lang="en-US" sz="1800" dirty="0"/>
                  <a:t>[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𝒁</m:t>
                    </m:r>
                  </m:oMath>
                </a14:m>
                <a:r>
                  <a:rPr lang="en-US" sz="1800" dirty="0"/>
                  <a:t>] =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sz="18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Question: </a:t>
                </a:r>
                <a:r>
                  <a:rPr lang="en-US" sz="1800" dirty="0" smtClean="0"/>
                  <a:t>How to deterministically compute a cut of size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1800" dirty="0" smtClean="0"/>
                  <a:t>  in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𝑶</m:t>
                    </m:r>
                  </m:oMath>
                </a14:m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1800" dirty="0" smtClean="0"/>
                  <a:t>) time?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r="-889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38400" y="5802868"/>
            <a:ext cx="494366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simple</a:t>
            </a:r>
            <a:r>
              <a:rPr lang="en-US" dirty="0" smtClean="0"/>
              <a:t> application of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conditional </a:t>
            </a:r>
            <a:r>
              <a:rPr lang="en-US" b="1" dirty="0" smtClean="0">
                <a:solidFill>
                  <a:srgbClr val="7030A0"/>
                </a:solidFill>
              </a:rPr>
              <a:t>expectation </a:t>
            </a:r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733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Last slide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Question</a:t>
            </a:r>
            <a:r>
              <a:rPr lang="en-US" sz="1800" dirty="0" smtClean="0"/>
              <a:t>: Why did the instructor conclude the course with a probability gem 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Answer</a:t>
            </a:r>
            <a:r>
              <a:rPr lang="en-US" sz="1800" dirty="0" smtClean="0"/>
              <a:t>:  It is the </a:t>
            </a:r>
            <a:r>
              <a:rPr lang="en-US" sz="1800" b="1" dirty="0" smtClean="0">
                <a:solidFill>
                  <a:srgbClr val="7030A0"/>
                </a:solidFill>
              </a:rPr>
              <a:t>joy</a:t>
            </a:r>
            <a:r>
              <a:rPr lang="en-US" sz="1800" dirty="0" smtClean="0"/>
              <a:t> of </a:t>
            </a:r>
            <a:r>
              <a:rPr lang="en-US" sz="1800" u="sng" dirty="0" smtClean="0"/>
              <a:t>pondering over a probabilistic or algorithmic puzzle </a:t>
            </a:r>
            <a:r>
              <a:rPr lang="en-US" sz="1800" dirty="0" smtClean="0"/>
              <a:t>that is the strongest driving force to teach this course. </a:t>
            </a:r>
          </a:p>
          <a:p>
            <a:pPr marL="0" indent="0">
              <a:buNone/>
            </a:pPr>
            <a:r>
              <a:rPr lang="en-US" sz="1800" dirty="0" smtClean="0"/>
              <a:t>Perhaps the same is the driving force for you to study this course. </a:t>
            </a:r>
          </a:p>
          <a:p>
            <a:pPr marL="0" indent="0">
              <a:buNone/>
            </a:pPr>
            <a:r>
              <a:rPr lang="en-US" sz="1800" dirty="0" smtClean="0"/>
              <a:t>You disagree!</a:t>
            </a:r>
          </a:p>
          <a:p>
            <a:pPr marL="0" indent="0">
              <a:buNone/>
            </a:pPr>
            <a:r>
              <a:rPr lang="en-US" sz="1800" dirty="0" smtClean="0"/>
              <a:t>You will realize this fact after a few years down the line…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i="1" dirty="0" smtClean="0">
                <a:solidFill>
                  <a:srgbClr val="7030A0"/>
                </a:solidFill>
                <a:sym typeface="Wingdings" pitchFamily="2" charset="2"/>
              </a:rPr>
              <a:t>Thanks for the attention you paid to this course</a:t>
            </a:r>
            <a:endParaRPr lang="en-US" sz="1800" i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0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Problem </a:t>
            </a:r>
            <a:r>
              <a:rPr lang="en-US" sz="3600" b="1" dirty="0" smtClean="0">
                <a:solidFill>
                  <a:srgbClr val="C00000"/>
                </a:solidFill>
              </a:rPr>
              <a:t>2</a:t>
            </a:r>
            <a:r>
              <a:rPr lang="en-US" sz="3600" b="1" dirty="0" smtClean="0">
                <a:solidFill>
                  <a:srgbClr val="7030A0"/>
                </a:solidFill>
              </a:rPr>
              <a:t>: Approximate Distance Oracles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Problem:</a:t>
                </a:r>
                <a:r>
                  <a:rPr lang="en-US" sz="1800" dirty="0"/>
                  <a:t>  Let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  <m:r>
                      <a:rPr lang="en-US" sz="1800">
                        <a:latin typeface="Cambria Math"/>
                      </a:rPr>
                      <m:t>=(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be an undirected graph on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vertices and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1800" dirty="0"/>
                  <a:t> edges. Compute a </a:t>
                </a:r>
                <a:r>
                  <a:rPr lang="en-US" sz="1800" dirty="0" smtClean="0"/>
                  <a:t>3-approximate distance oracle of size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𝑶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.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7030A0"/>
                    </a:solidFill>
                  </a:rPr>
                  <a:t>A randomized algorithm: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0070C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b="1" dirty="0">
                    <a:sym typeface="Wingdings" pitchFamily="2" charset="2"/>
                  </a:rPr>
                  <a:t></a:t>
                </a:r>
                <a:r>
                  <a:rPr lang="en-US" sz="1800" b="1" dirty="0">
                    <a:latin typeface="Cambria Math"/>
                    <a:ea typeface="Cambria Math"/>
                    <a:sym typeface="Wingdings" pitchFamily="2" charset="2"/>
                  </a:rPr>
                  <a:t>∅</a:t>
                </a:r>
                <a:r>
                  <a:rPr lang="en-US" sz="1800" dirty="0">
                    <a:latin typeface="Cambria Math"/>
                    <a:ea typeface="Cambria Math"/>
                    <a:sym typeface="Wingdings" pitchFamily="2" charset="2"/>
                  </a:rPr>
                  <a:t>;</a:t>
                </a:r>
                <a:endParaRPr lang="en-US" sz="1800" b="1" dirty="0"/>
              </a:p>
              <a:p>
                <a:pPr marL="0" indent="0">
                  <a:buNone/>
                </a:pPr>
                <a:r>
                  <a:rPr lang="en-US" sz="1800" dirty="0"/>
                  <a:t>     Add each vertex from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to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randomly independently with probability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√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1800" dirty="0"/>
                  <a:t>. 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</a:t>
                </a:r>
                <a:r>
                  <a:rPr lang="en-US" sz="1800" b="1" dirty="0"/>
                  <a:t>for each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𝒖</m:t>
                    </m:r>
                    <m:r>
                      <a:rPr lang="en-US" sz="1800" b="1" i="1">
                        <a:latin typeface="Cambria Math"/>
                      </a:rPr>
                      <m:t>∈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\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 smtClean="0"/>
                  <a:t>,     compute </a:t>
                </a:r>
                <a:r>
                  <a:rPr lang="en-US" sz="1800" b="1" dirty="0" smtClean="0"/>
                  <a:t>Ball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𝒖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18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</m:oMath>
                </a14:m>
                <a:r>
                  <a:rPr lang="en-US" sz="1800" dirty="0" smtClean="0"/>
                  <a:t>,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     for </a:t>
                </a:r>
                <a:r>
                  <a:rPr lang="en-US" sz="1800" b="1" dirty="0"/>
                  <a:t>each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𝒖</m:t>
                    </m:r>
                    <m:r>
                      <a:rPr lang="en-US" sz="1800" b="1" i="1">
                        <a:latin typeface="Cambria Math"/>
                      </a:rPr>
                      <m:t>∈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 smtClean="0"/>
                  <a:t>,</a:t>
                </a:r>
                <a:r>
                  <a:rPr lang="en-US" sz="1800" dirty="0"/>
                  <a:t>     </a:t>
                </a:r>
                <a:r>
                  <a:rPr lang="en-US" sz="1800" dirty="0" smtClean="0"/>
                  <a:t>compute distance to all vertices.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b="1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𝒁</m:t>
                    </m:r>
                  </m:oMath>
                </a14:m>
                <a:r>
                  <a:rPr lang="en-US" sz="1800" dirty="0"/>
                  <a:t>: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800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  <m:r>
                          <a:rPr lang="en-US" sz="1800" b="1" i="1">
                            <a:latin typeface="Cambria Math"/>
                          </a:rPr>
                          <m:t>∈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sub>
                      <m:sup/>
                      <m:e>
                        <m:r>
                          <a:rPr lang="en-US" sz="1800" b="1" i="1" smtClean="0">
                            <a:latin typeface="Cambria Math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1800" b="1" dirty="0"/>
                          <m:t>Ball</m:t>
                        </m:r>
                        <m:r>
                          <m:rPr>
                            <m:nor/>
                          </m:rPr>
                          <a:rPr lang="en-US" sz="1800" dirty="0"/>
                          <m:t>(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  <m:r>
                          <a:rPr lang="en-US" sz="1800" b="1" i="1">
                            <a:latin typeface="Cambria Math"/>
                          </a:rPr>
                          <m:t>, 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𝑽</m:t>
                        </m:r>
                        <m:r>
                          <m:rPr>
                            <m:nor/>
                          </m:rPr>
                          <a:rPr lang="en-US" sz="1800" dirty="0"/>
                          <m:t>,</m:t>
                        </m:r>
                        <m:r>
                          <m:rPr>
                            <m:nor/>
                          </m:rPr>
                          <a:rPr lang="en-US" sz="1800" b="1" dirty="0">
                            <a:solidFill>
                              <a:srgbClr val="0070C0"/>
                            </a:solidFill>
                          </a:rPr>
                          <m:t> 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  <m:r>
                          <m:rPr>
                            <m:nor/>
                          </m:rPr>
                          <a:rPr lang="en-US" sz="1800" dirty="0"/>
                          <m:t>) </m:t>
                        </m:r>
                        <m:r>
                          <a:rPr lang="en-US" sz="1800" b="1" i="1" smtClean="0">
                            <a:latin typeface="Cambria Math"/>
                          </a:rPr>
                          <m:t>|</m:t>
                        </m:r>
                      </m:e>
                    </m:nary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returned by the randomized algorithm.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E</a:t>
                </a:r>
                <a:r>
                  <a:rPr lang="en-US" sz="1800" dirty="0"/>
                  <a:t>[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𝒁</m:t>
                    </m:r>
                  </m:oMath>
                </a14:m>
                <a:r>
                  <a:rPr lang="en-US" sz="1800" dirty="0"/>
                  <a:t>] =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18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C00000"/>
                    </a:solidFill>
                  </a:rPr>
                  <a:t>Question: </a:t>
                </a:r>
                <a:r>
                  <a:rPr lang="en-US" sz="1800" dirty="0"/>
                  <a:t>How to </a:t>
                </a:r>
                <a:r>
                  <a:rPr lang="en-US" sz="1800" dirty="0" smtClean="0"/>
                  <a:t>deterministically compute a </a:t>
                </a:r>
                <a:r>
                  <a:rPr lang="en-US" sz="1800" dirty="0"/>
                  <a:t>3-approximate </a:t>
                </a:r>
                <a:r>
                  <a:rPr lang="en-US" sz="1800" dirty="0" smtClean="0"/>
                  <a:t>distance oracle of size  </a:t>
                </a:r>
                <a:r>
                  <a:rPr lang="en-US" sz="1800" b="1" i="1" dirty="0" smtClean="0"/>
                  <a:t>O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1800" dirty="0" smtClean="0"/>
                  <a:t>)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?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593" t="-641" b="-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172200"/>
            <a:ext cx="774571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non-trivial</a:t>
            </a:r>
            <a:r>
              <a:rPr lang="en-US" dirty="0" smtClean="0"/>
              <a:t> application of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conditional expectation  </a:t>
            </a:r>
            <a:r>
              <a:rPr lang="en-US" dirty="0" smtClean="0"/>
              <a:t>(published in  </a:t>
            </a:r>
            <a:r>
              <a:rPr lang="en-US" b="1" dirty="0" smtClean="0">
                <a:solidFill>
                  <a:srgbClr val="C00000"/>
                </a:solidFill>
              </a:rPr>
              <a:t>ICALP</a:t>
            </a:r>
            <a:r>
              <a:rPr lang="en-US" dirty="0" smtClean="0"/>
              <a:t> 2005)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283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Problem </a:t>
            </a:r>
            <a:r>
              <a:rPr lang="en-US" sz="3600" b="1" dirty="0" smtClean="0">
                <a:solidFill>
                  <a:srgbClr val="C00000"/>
                </a:solidFill>
              </a:rPr>
              <a:t>3</a:t>
            </a:r>
            <a:r>
              <a:rPr lang="en-US" sz="3600" b="1" dirty="0" smtClean="0">
                <a:solidFill>
                  <a:srgbClr val="7030A0"/>
                </a:solidFill>
              </a:rPr>
              <a:t>: Min-Cut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Problem:</a:t>
                </a:r>
                <a:r>
                  <a:rPr lang="en-US" sz="1800" dirty="0"/>
                  <a:t>  Let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=(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sz="180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be an undirected graph on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vertices and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1800" dirty="0"/>
                  <a:t> edges. Compute </a:t>
                </a:r>
                <a:r>
                  <a:rPr lang="en-US" sz="1800" dirty="0" smtClean="0"/>
                  <a:t>minimum cut of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Randomized </a:t>
                </a:r>
                <a:r>
                  <a:rPr lang="en-US" sz="2000" b="1" dirty="0" err="1" smtClean="0">
                    <a:solidFill>
                      <a:srgbClr val="7030A0"/>
                    </a:solidFill>
                  </a:rPr>
                  <a:t>algorithm</a:t>
                </a:r>
                <a:r>
                  <a:rPr lang="en-US" sz="2000" b="1" dirty="0" err="1" smtClean="0"/>
                  <a:t>Min</a:t>
                </a:r>
                <a:r>
                  <a:rPr lang="en-US" sz="2000" b="1" dirty="0" smtClean="0"/>
                  <a:t>-cut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2000" dirty="0"/>
                  <a:t>):</a:t>
                </a:r>
              </a:p>
              <a:p>
                <a:pPr marL="0" indent="0">
                  <a:buNone/>
                </a:pPr>
                <a:r>
                  <a:rPr lang="en-US" sz="1800" dirty="0"/>
                  <a:t>{       </a:t>
                </a:r>
                <a:r>
                  <a:rPr lang="en-US" sz="1800" b="1" dirty="0"/>
                  <a:t>Repeat </a:t>
                </a:r>
                <a:r>
                  <a:rPr lang="en-US" sz="1800" dirty="0"/>
                  <a:t>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>
                        <a:latin typeface="Cambria Math"/>
                      </a:rPr>
                      <m:t>−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1800" dirty="0"/>
                  <a:t>  times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    </a:t>
                </a:r>
                <a:r>
                  <a:rPr lang="en-US" sz="1800" dirty="0" smtClean="0"/>
                  <a:t>{</a:t>
                </a:r>
                <a:r>
                  <a:rPr lang="en-US" sz="1800" dirty="0"/>
                  <a:t>	 Let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𝒆</m:t>
                    </m:r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∈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𝒓</m:t>
                        </m:r>
                      </m:sub>
                    </m:sSub>
                    <m:r>
                      <a:rPr lang="en-US" sz="18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/>
                  <a:t>;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  </a:t>
                </a:r>
                <a:r>
                  <a:rPr lang="en-US" sz="1800" b="1" dirty="0"/>
                  <a:t>	</a:t>
                </a:r>
                <a:r>
                  <a:rPr lang="en-US" sz="1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b="1" dirty="0"/>
                  <a:t> </a:t>
                </a:r>
                <a:r>
                  <a:rPr lang="en-US" sz="1800" b="1" dirty="0">
                    <a:sym typeface="Wingdings" pitchFamily="2" charset="2"/>
                  </a:rPr>
                  <a:t></a:t>
                </a:r>
                <a:r>
                  <a:rPr lang="en-US" sz="1800" dirty="0"/>
                  <a:t> </a:t>
                </a:r>
                <a:r>
                  <a:rPr lang="en-US" sz="1800" b="1" dirty="0">
                    <a:solidFill>
                      <a:srgbClr val="7030A0"/>
                    </a:solidFill>
                  </a:rPr>
                  <a:t>Contract</a:t>
                </a:r>
                <a:r>
                  <a:rPr lang="en-US" sz="1800" dirty="0"/>
                  <a:t>(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𝑮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>
                        <a:latin typeface="Cambria Math"/>
                      </a:rPr>
                      <m:t>𝒆</m:t>
                    </m:r>
                  </m:oMath>
                </a14:m>
                <a:r>
                  <a:rPr lang="en-US" sz="1800" dirty="0" smtClean="0"/>
                  <a:t>).         </a:t>
                </a:r>
                <a:r>
                  <a:rPr lang="en-US" sz="1800" dirty="0"/>
                  <a:t>}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    </a:t>
                </a:r>
                <a:r>
                  <a:rPr lang="en-US" sz="1800" b="1" dirty="0"/>
                  <a:t>return</a:t>
                </a:r>
                <a:r>
                  <a:rPr lang="en-US" sz="1800" dirty="0"/>
                  <a:t> the edges of multi-graph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 smtClean="0"/>
                  <a:t>;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}   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Theorem</a:t>
                </a:r>
                <a:r>
                  <a:rPr lang="en-US" sz="1800" dirty="0" smtClean="0"/>
                  <a:t>: The algorithm computes a </a:t>
                </a:r>
                <a:r>
                  <a:rPr lang="en-US" sz="1800" b="1" dirty="0" smtClean="0"/>
                  <a:t>min-cut</a:t>
                </a:r>
                <a:r>
                  <a:rPr lang="en-US" sz="1800" dirty="0" smtClean="0"/>
                  <a:t> with probability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1800" dirty="0" smtClean="0"/>
                  <a:t>. 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C00000"/>
                    </a:solidFill>
                  </a:rPr>
                  <a:t>Question: </a:t>
                </a:r>
                <a:r>
                  <a:rPr lang="en-US" sz="1800" dirty="0"/>
                  <a:t>How to deterministically compute a </a:t>
                </a:r>
                <a:r>
                  <a:rPr lang="en-US" sz="1800" b="1" dirty="0" smtClean="0"/>
                  <a:t>min-cut</a:t>
                </a:r>
                <a:r>
                  <a:rPr lang="en-US" sz="1800" dirty="0" smtClean="0"/>
                  <a:t> in time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𝑶</m:t>
                    </m:r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0" smtClean="0">
                        <a:solidFill>
                          <a:schemeClr val="tx1"/>
                        </a:solidFill>
                        <a:latin typeface="Cambria Math"/>
                      </a:rPr>
                      <m:t>𝐩𝐨𝐥𝐲𝐥𝐨𝐠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 ?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1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031468"/>
            <a:ext cx="555049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No idea </a:t>
            </a:r>
            <a:r>
              <a:rPr lang="en-US" b="1" dirty="0" smtClean="0"/>
              <a:t>whether we can use conditional expectation </a:t>
            </a:r>
            <a:r>
              <a:rPr lang="en-US" dirty="0" smtClean="0"/>
              <a:t>?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833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Large cut </a:t>
            </a:r>
            <a:r>
              <a:rPr lang="en-US" sz="3600" b="1" dirty="0"/>
              <a:t>in a graph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18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A </a:t>
                </a:r>
                <a:r>
                  <a:rPr lang="en-US" sz="1800" b="1" dirty="0">
                    <a:solidFill>
                      <a:srgbClr val="7030A0"/>
                    </a:solidFill>
                  </a:rPr>
                  <a:t>randomized algorithm: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0070C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b="1" dirty="0">
                    <a:sym typeface="Wingdings" pitchFamily="2" charset="2"/>
                  </a:rPr>
                  <a:t></a:t>
                </a:r>
                <a:r>
                  <a:rPr lang="en-US" sz="1800" b="1" dirty="0">
                    <a:latin typeface="Cambria Math"/>
                    <a:ea typeface="Cambria Math"/>
                    <a:sym typeface="Wingdings" pitchFamily="2" charset="2"/>
                  </a:rPr>
                  <a:t>∅</a:t>
                </a:r>
                <a:r>
                  <a:rPr lang="en-US" sz="1800" dirty="0" smtClean="0">
                    <a:latin typeface="Cambria Math"/>
                    <a:ea typeface="Cambria Math"/>
                    <a:sym typeface="Wingdings" pitchFamily="2" charset="2"/>
                  </a:rPr>
                  <a:t>;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1800" b="1" dirty="0">
                    <a:sym typeface="Wingdings" pitchFamily="2" charset="2"/>
                  </a:rPr>
                  <a:t></a:t>
                </a:r>
                <a:r>
                  <a:rPr lang="en-US" sz="1800" b="1" dirty="0">
                    <a:latin typeface="Cambria Math"/>
                    <a:ea typeface="Cambria Math"/>
                    <a:sym typeface="Wingdings" pitchFamily="2" charset="2"/>
                  </a:rPr>
                  <a:t>∅</a:t>
                </a:r>
                <a:r>
                  <a:rPr lang="en-US" sz="1800" dirty="0" smtClean="0">
                    <a:latin typeface="Cambria Math"/>
                    <a:ea typeface="Cambria Math"/>
                    <a:sym typeface="Wingdings" pitchFamily="2" charset="2"/>
                  </a:rPr>
                  <a:t>;</a:t>
                </a:r>
                <a:endParaRPr lang="en-US" sz="1800" b="1" dirty="0"/>
              </a:p>
              <a:p>
                <a:pPr marL="0" indent="0">
                  <a:buNone/>
                </a:pPr>
                <a:r>
                  <a:rPr lang="en-US" sz="1800" dirty="0"/>
                  <a:t>     </a:t>
                </a:r>
                <a:r>
                  <a:rPr lang="en-US" sz="1800" b="1" dirty="0" smtClean="0"/>
                  <a:t>For each </a:t>
                </a:r>
                <a:r>
                  <a:rPr lang="en-US" sz="1800" dirty="0" smtClean="0"/>
                  <a:t>vertex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         Add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</m:oMath>
                </a14:m>
                <a:r>
                  <a:rPr lang="en-US" sz="1800" dirty="0" smtClean="0"/>
                  <a:t> to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or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1800" dirty="0" smtClean="0"/>
                  <a:t> randomly with </a:t>
                </a:r>
                <a:r>
                  <a:rPr lang="en-US" sz="1800" dirty="0"/>
                  <a:t>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800" dirty="0" smtClean="0"/>
                  <a:t> independent of other vertices 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     </a:t>
                </a:r>
                <a:r>
                  <a:rPr lang="en-US" sz="1800" b="1" dirty="0" smtClean="0"/>
                  <a:t>return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the cut defined by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𝑩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.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4400" y="4343400"/>
            <a:ext cx="7162800" cy="152400"/>
            <a:chOff x="914400" y="1981200"/>
            <a:chExt cx="7162800" cy="152400"/>
          </a:xfrm>
        </p:grpSpPr>
        <p:sp>
          <p:nvSpPr>
            <p:cNvPr id="8" name="Oval 7"/>
            <p:cNvSpPr/>
            <p:nvPr/>
          </p:nvSpPr>
          <p:spPr>
            <a:xfrm>
              <a:off x="2209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590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971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5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3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1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495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876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257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638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19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400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162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828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3716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9144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543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924800" y="1981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20843" y="4507468"/>
                <a:ext cx="7620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…  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                                                                          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43" y="4507468"/>
                <a:ext cx="762061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56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28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7030A0"/>
                </a:solidFill>
              </a:rPr>
              <a:t>Notations</a:t>
            </a:r>
            <a:r>
              <a:rPr lang="en-US" sz="3200" dirty="0"/>
              <a:t>: </a:t>
            </a:r>
            <a:br>
              <a:rPr lang="en-US" sz="3200" dirty="0"/>
            </a:b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/>
                  <a:t>For a given graph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  <m:r>
                      <a:rPr lang="en-US" sz="1800">
                        <a:latin typeface="Cambria Math"/>
                      </a:rPr>
                      <m:t>=(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𝑼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𝑾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⊆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</m:oMath>
                </a14:m>
                <a:r>
                  <a:rPr lang="en-US" sz="1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</m:oMath>
                </a14:m>
                <a:r>
                  <a:rPr lang="en-US" sz="1800" dirty="0" smtClean="0"/>
                  <a:t>,</a:t>
                </a:r>
              </a:p>
              <a:p>
                <a:pPr marL="0" indent="0">
                  <a:buNone/>
                </a:pPr>
                <a:endParaRPr lang="en-US" sz="18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: 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set </a:t>
                </a:r>
                <a:r>
                  <a:rPr lang="en-US" sz="1800" dirty="0"/>
                  <a:t>of </a:t>
                </a:r>
                <a:r>
                  <a:rPr lang="en-US" sz="1800" dirty="0" smtClean="0"/>
                  <a:t>all edges from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that  have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</m:oMath>
                </a14:m>
                <a:r>
                  <a:rPr lang="en-US" sz="1800" dirty="0" smtClean="0"/>
                  <a:t> as one of the endpoint.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𝑼</m:t>
                    </m:r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: </a:t>
                </a:r>
              </a:p>
              <a:p>
                <a:pPr marL="0" indent="0">
                  <a:buNone/>
                </a:pPr>
                <a:r>
                  <a:rPr lang="en-US" sz="1800" dirty="0"/>
                  <a:t>set of all edges from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</m:oMath>
                </a14:m>
                <a:r>
                  <a:rPr lang="en-US" sz="1800" dirty="0"/>
                  <a:t> that  </a:t>
                </a:r>
                <a:r>
                  <a:rPr lang="en-US" sz="1800" dirty="0" smtClean="0"/>
                  <a:t>have at least one end point in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𝑼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endParaRPr lang="en-US" sz="18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𝑼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𝑾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: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set of all edges from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</m:oMath>
                </a14:m>
                <a:r>
                  <a:rPr lang="en-US" sz="1800" dirty="0" smtClean="0"/>
                  <a:t> with one endpoint in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𝑼</m:t>
                    </m:r>
                  </m:oMath>
                </a14:m>
                <a:r>
                  <a:rPr lang="en-US" sz="1800" dirty="0" smtClean="0"/>
                  <a:t> and another in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𝑾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1800" b="1" i="1">
                          <a:latin typeface="Cambria Math"/>
                        </a:rPr>
                        <m:t>(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𝑼</m:t>
                      </m:r>
                      <m:r>
                        <a:rPr lang="en-US" sz="1800" b="1" i="1">
                          <a:latin typeface="Cambria Math"/>
                        </a:rPr>
                        <m:t>,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𝑾</m:t>
                      </m:r>
                      <m:r>
                        <a:rPr lang="en-US" sz="1800" b="1" i="1">
                          <a:latin typeface="Cambria Math"/>
                        </a:rPr>
                        <m:t>)</m:t>
                      </m:r>
                      <m:r>
                        <m:rPr>
                          <m:nor/>
                        </m:rP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1800" b="1" i="1">
                          <a:latin typeface="Cambria Math"/>
                        </a:rPr>
                        <m:t>∩(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𝑼</m:t>
                      </m:r>
                      <m:r>
                        <a:rPr lang="en-US" sz="1800" b="1" i="1">
                          <a:latin typeface="Cambria Math"/>
                          <a:ea typeface="Cambria Math"/>
                        </a:rPr>
                        <m:t>⨯</m:t>
                      </m:r>
                      <m:r>
                        <a:rPr lang="en-US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𝑾</m:t>
                      </m:r>
                      <m:r>
                        <a:rPr lang="en-US" sz="1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𝑼</m:t>
                    </m:r>
                    <m:r>
                      <a:rPr lang="en-US" sz="18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:</a:t>
                </a:r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set of all edges from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</m:oMath>
                </a14:m>
                <a:r>
                  <a:rPr lang="en-US" sz="1800" dirty="0"/>
                  <a:t> with </a:t>
                </a:r>
                <a:r>
                  <a:rPr lang="en-US" sz="1800" dirty="0" smtClean="0"/>
                  <a:t>one endpoint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and another endpoint </a:t>
                </a:r>
                <a:r>
                  <a:rPr lang="en-US" sz="1800" dirty="0"/>
                  <a:t>in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𝑼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1800" b="1" i="1">
                          <a:latin typeface="Cambria Math"/>
                        </a:rPr>
                        <m:t>(</m:t>
                      </m:r>
                      <m:r>
                        <a:rPr lang="en-US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𝒗</m:t>
                      </m:r>
                      <m:r>
                        <a:rPr lang="en-US" sz="1800" b="1" i="1" smtClean="0">
                          <a:latin typeface="Cambria Math"/>
                        </a:rPr>
                        <m:t>,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𝑼</m:t>
                      </m:r>
                      <m:r>
                        <a:rPr lang="en-US" sz="1800" b="1" i="1">
                          <a:latin typeface="Cambria Math"/>
                        </a:rPr>
                        <m:t>)</m:t>
                      </m:r>
                      <m:r>
                        <m:rPr>
                          <m:nor/>
                        </m:rPr>
                        <a:rPr lang="en-US" sz="1800">
                          <a:latin typeface="Cambria Math"/>
                        </a:rPr>
                        <m:t>=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1800" b="1" i="1">
                          <a:latin typeface="Cambria Math"/>
                        </a:rPr>
                        <m:t>∩(</m:t>
                      </m:r>
                      <m:r>
                        <a:rPr lang="en-US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𝒗</m:t>
                      </m:r>
                      <m:r>
                        <a:rPr lang="en-US" sz="1800" b="1" i="1">
                          <a:latin typeface="Cambria Math"/>
                          <a:ea typeface="Cambria Math"/>
                        </a:rPr>
                        <m:t>⨯</m:t>
                      </m:r>
                      <m:r>
                        <a:rPr lang="en-US" sz="1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𝑼</m:t>
                      </m:r>
                      <m:r>
                        <a:rPr lang="en-US" sz="1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b="1" i="1" dirty="0" smtClean="0">
                  <a:solidFill>
                    <a:srgbClr val="0070C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 rotWithShape="1">
                <a:blip r:embed="rId2"/>
                <a:stretch>
                  <a:fillRect l="-593" t="-621" b="-7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0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7030A0"/>
                </a:solidFill>
              </a:rPr>
              <a:t>Notations</a:t>
            </a:r>
            <a:r>
              <a:rPr lang="en-US" sz="3200" dirty="0"/>
              <a:t>: </a:t>
            </a:r>
            <a:br>
              <a:rPr lang="en-US" sz="3200" dirty="0"/>
            </a:b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18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/>
                      </a:rPr>
                      <m:t>𝒁</m:t>
                    </m:r>
                  </m:oMath>
                </a14:m>
                <a:r>
                  <a:rPr lang="en-US" sz="1800" b="1" i="1" dirty="0" smtClean="0">
                    <a:solidFill>
                      <a:srgbClr val="0070C0"/>
                    </a:solidFill>
                    <a:latin typeface="Cambria Math"/>
                  </a:rPr>
                  <a:t> </a:t>
                </a:r>
                <a:r>
                  <a:rPr lang="en-US" sz="1800" dirty="0" smtClean="0"/>
                  <a:t>: random variable denoting the number of edges in a cut output by the algorithm.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</a:t>
                </a:r>
                <a:endParaRPr lang="en-US" sz="18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: random variable taking value 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1800" dirty="0" smtClean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 smtClean="0"/>
                  <a:t> and 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0</a:t>
                </a:r>
                <a:r>
                  <a:rPr lang="en-US" sz="1800" dirty="0" smtClean="0"/>
                  <a:t> otherwise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/>
                  <a:t>:</a:t>
                </a:r>
                <a:r>
                  <a:rPr lang="en-US" sz="1800" dirty="0" smtClean="0"/>
                  <a:t>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,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 smtClean="0"/>
                  <a:t>,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}</a:t>
                </a:r>
              </a:p>
              <a:p>
                <a:pPr marL="0" indent="0">
                  <a:buNone/>
                </a:pPr>
                <a:endParaRPr lang="en-US" sz="18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: </a:t>
                </a:r>
                <a:r>
                  <a:rPr lang="en-US" sz="1800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dirty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/>
                  <a:t>} </a:t>
                </a:r>
                <a:r>
                  <a:rPr lang="en-US" sz="1800" dirty="0" smtClean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𝒋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∈{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endParaRPr lang="en-US" sz="18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 </a:t>
                </a:r>
                <a:r>
                  <a:rPr lang="en-US" sz="1800" b="1" dirty="0" smtClean="0"/>
                  <a:t>means</a:t>
                </a:r>
                <a:r>
                  <a:rPr lang="en-US" sz="18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,</m:t>
                    </m:r>
                    <m:r>
                      <a:rPr lang="en-US" sz="1800" b="0" i="1" dirty="0" smtClean="0">
                        <a:latin typeface="Cambria Math"/>
                      </a:rPr>
                      <m:t>…,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1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.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conditional expectation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3300413"/>
            <a:ext cx="7772400" cy="15001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Make sure you understand “Conditional expectation” before using it.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So try to focus on the following slide.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4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5577</TotalTime>
  <Words>2704</Words>
  <Application>Microsoft Office PowerPoint</Application>
  <PresentationFormat>On-screen Show (4:3)</PresentationFormat>
  <Paragraphs>385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Randomized Algorithms CS648 </vt:lpstr>
      <vt:lpstr>Derandomization using conditional expectation</vt:lpstr>
      <vt:lpstr>Problem 1: Large cut in a graph</vt:lpstr>
      <vt:lpstr>Problem 2: Approximate Distance Oracles</vt:lpstr>
      <vt:lpstr>Problem 3: Min-Cut</vt:lpstr>
      <vt:lpstr>Large cut in a graph</vt:lpstr>
      <vt:lpstr>Notations:  </vt:lpstr>
      <vt:lpstr>Notations:  </vt:lpstr>
      <vt:lpstr>conditional expectation</vt:lpstr>
      <vt:lpstr>E[Z│X_i=C_i ]=?  </vt:lpstr>
      <vt:lpstr>E[Z│X_i=C_i ]=?  </vt:lpstr>
      <vt:lpstr>Derandomization using conditional expectation</vt:lpstr>
      <vt:lpstr>Role of conditional expectation</vt:lpstr>
      <vt:lpstr>The Binary tree associated with the  Randomized algorithm</vt:lpstr>
      <vt:lpstr>Using Conditional expectation</vt:lpstr>
      <vt:lpstr>E[Z│X_i=C_i ]≥m/2  </vt:lpstr>
      <vt:lpstr>E[Z│X_i=C_i ]≥m/2  </vt:lpstr>
      <vt:lpstr>E[Z│X_i=C_i ]≥m/2  </vt:lpstr>
      <vt:lpstr>Making Choice for v_(i+1)  </vt:lpstr>
      <vt:lpstr>Deterministic algorithm for Large cut</vt:lpstr>
      <vt:lpstr>An interesting PRoblem</vt:lpstr>
      <vt:lpstr>Selecting a random number</vt:lpstr>
      <vt:lpstr>Selecting a random interval</vt:lpstr>
      <vt:lpstr>Selecting a random interval</vt:lpstr>
      <vt:lpstr>Solution for 2 Intervals</vt:lpstr>
      <vt:lpstr>a_1=5/32</vt:lpstr>
      <vt:lpstr>a_1=5/32</vt:lpstr>
      <vt:lpstr>a_1=5/32</vt:lpstr>
      <vt:lpstr>For any  a_1=t/2^k   </vt:lpstr>
      <vt:lpstr>Last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Surender Baswana</dc:creator>
  <cp:lastModifiedBy>Surender Baswana</cp:lastModifiedBy>
  <cp:revision>691</cp:revision>
  <dcterms:created xsi:type="dcterms:W3CDTF">2011-12-03T04:13:03Z</dcterms:created>
  <dcterms:modified xsi:type="dcterms:W3CDTF">2013-11-11T06:32:51Z</dcterms:modified>
</cp:coreProperties>
</file>