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0"/>
  </p:notesMasterIdLst>
  <p:sldIdLst>
    <p:sldId id="428" r:id="rId2"/>
    <p:sldId id="517" r:id="rId3"/>
    <p:sldId id="521" r:id="rId4"/>
    <p:sldId id="518" r:id="rId5"/>
    <p:sldId id="519" r:id="rId6"/>
    <p:sldId id="520" r:id="rId7"/>
    <p:sldId id="511" r:id="rId8"/>
    <p:sldId id="515" r:id="rId9"/>
    <p:sldId id="522" r:id="rId10"/>
    <p:sldId id="523" r:id="rId11"/>
    <p:sldId id="524" r:id="rId12"/>
    <p:sldId id="508" r:id="rId13"/>
    <p:sldId id="514" r:id="rId14"/>
    <p:sldId id="528" r:id="rId15"/>
    <p:sldId id="527" r:id="rId16"/>
    <p:sldId id="525" r:id="rId17"/>
    <p:sldId id="530" r:id="rId18"/>
    <p:sldId id="526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76" autoAdjust="0"/>
  </p:normalViewPr>
  <p:slideViewPr>
    <p:cSldViewPr>
      <p:cViewPr>
        <p:scale>
          <a:sx n="85" d="100"/>
          <a:sy n="85" d="100"/>
        </p:scale>
        <p:origin x="-117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A3A7DB-FD4B-4A56-961D-EE92B832D86A}" type="datetimeFigureOut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8B6ACE-7DA9-451D-B4FE-F8D8CCE41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3B87-0EAF-4D3F-A8FE-4D644E3BA938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77C87-4399-4169-8EAA-A2FF838D2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F363-266E-4B39-9664-0E5F96917999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759C-6D63-4A5B-8A92-29BD5C9D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2EBB-5C32-49A2-ADCD-F3C86202F8FA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E1702-FB5B-4ADB-8DA9-1EFEE2FC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2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C23F-070E-4955-A2E9-D262826D12BE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3F34-CCFE-4664-990B-25D48250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1857-66C0-437E-ACBA-BF7BCE55233B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9ED8-BBDD-47A1-9C62-8C7F2ACFB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3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FB79-49E0-495C-87BE-B2A1C6E0B2F0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27573-F1C1-4830-B7EC-9EBDAFC3F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5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81FA-412A-4421-9246-D21324FE2C44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61BB-7A72-48FB-85BD-B2543F198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1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6A6B7-3376-42F2-8702-2D1FCF5FB182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6056-B04C-48AB-8C53-BBF1FF11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2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6330-39E0-4348-93D8-084D75D931AB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7131A-5F98-4DE9-B58E-5AC46F8F2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8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380A-2B94-4740-AAA2-00B55E91136B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9EF9-6F51-43C7-88C5-01DDD3A54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1CF8B-C8E2-441C-9E33-F2F799897A47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CFE0-7502-4E07-8F32-3833EEC26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24DF6E-159B-4851-B8CD-5F6A63451708}" type="datetime1">
              <a:rPr lang="en-US"/>
              <a:pPr>
                <a:defRPr/>
              </a:pPr>
              <a:t>11/7/2013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B7F3E5-79B2-43C4-81B5-7811AF160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466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Algorithms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 smtClean="0">
                <a:solidFill>
                  <a:srgbClr val="002060"/>
                </a:solidFill>
              </a:rPr>
              <a:t>CS648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60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Lecture 24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Random bit complexity 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solidFill>
                  <a:srgbClr val="7030A0"/>
                </a:solidFill>
              </a:rPr>
              <a:t>Derandomization</a:t>
            </a:r>
            <a:endParaRPr lang="en-US" sz="2400" b="1" dirty="0" smtClean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F4FD3-5535-4BD2-8147-A67FFD5F22D1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Generating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2800" b="1" dirty="0">
                <a:solidFill>
                  <a:srgbClr val="7030A0"/>
                </a:solidFill>
              </a:rPr>
              <a:t>Uniformly Random</a:t>
            </a:r>
            <a:r>
              <a:rPr lang="en-US" sz="2800" dirty="0"/>
              <a:t> </a:t>
            </a:r>
            <a:r>
              <a:rPr lang="en-US" sz="2800" b="1" dirty="0"/>
              <a:t>and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b="1" dirty="0">
                <a:solidFill>
                  <a:srgbClr val="7030A0"/>
                </a:solidFill>
              </a:rPr>
              <a:t>pairwise independent</a:t>
            </a:r>
            <a:r>
              <a:rPr lang="en-US" sz="2800" b="1" dirty="0">
                <a:solidFill>
                  <a:srgbClr val="0070C0"/>
                </a:solidFill>
              </a:rPr>
              <a:t> Bits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534400" cy="45259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[</m:t>
                    </m:r>
                    <m:r>
                      <a:rPr lang="en-US" sz="200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−1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]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Lemma</a:t>
                </a:r>
                <a:r>
                  <a:rPr lang="en-US" sz="2000" dirty="0" smtClean="0"/>
                  <a:t>: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  is a uniformly random bit.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/>
                  <a:t>Proof</a:t>
                </a:r>
                <a:r>
                  <a:rPr lang="en-US" sz="2000" dirty="0" smtClean="0"/>
                  <a:t>: Let 	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>
                    <a:sym typeface="Wingdings" pitchFamily="2" charset="2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</m:oMath>
                </a14:m>
                <a:r>
                  <a:rPr lang="en-US" sz="1800" dirty="0">
                    <a:latin typeface="Cambria Math"/>
                    <a:ea typeface="Cambria Math"/>
                  </a:rPr>
                  <a:t>∙∙∙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endParaRPr lang="en-US" sz="1800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endParaRPr lang="en-US" sz="1800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1" i="1" smtClean="0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US" sz="1800" b="0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∈{</m:t>
                          </m:r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0,1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}</m:t>
                          </m:r>
                        </m:sub>
                        <m:sup/>
                        <m:e>
                          <m:r>
                            <a:rPr lang="en-US" sz="1800" b="1" i="1">
                              <a:latin typeface="Cambria Math"/>
                            </a:rPr>
                            <m:t>𝑷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sz="1800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</m:e>
                      </m:nary>
                      <m:r>
                        <a:rPr lang="en-US" sz="1800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i="1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∈{</m:t>
                          </m:r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0,1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}</m:t>
                          </m:r>
                        </m:sub>
                        <m:sup/>
                        <m:e>
                          <m:r>
                            <a:rPr lang="en-US" sz="1800" b="1" i="1">
                              <a:latin typeface="Cambria Math"/>
                            </a:rPr>
                            <m:t>𝑷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sz="18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⊕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8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⊕</m:t>
                              </m:r>
                              <m:r>
                                <m:rPr>
                                  <m:nor/>
                                </m:rPr>
                                <a:rPr lang="en-US" sz="1800" dirty="0">
                                  <a:latin typeface="Cambria Math"/>
                                  <a:ea typeface="Cambria Math"/>
                                </a:rPr>
                                <m:t>∙∙∙</m:t>
                              </m:r>
                              <m:r>
                                <a:rPr lang="en-US" sz="18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⊕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∙</m:t>
                          </m:r>
                        </m:e>
                      </m:nary>
                      <m:r>
                        <a:rPr lang="en-US" sz="1800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i="1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∈{</m:t>
                          </m:r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0,1</m:t>
                          </m:r>
                          <m:r>
                            <a:rPr lang="en-US" sz="1800" i="1">
                              <a:latin typeface="Cambria Math"/>
                            </a:rPr>
                            <m:t>}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18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∙</m:t>
                          </m:r>
                        </m:e>
                      </m:nary>
                      <m:r>
                        <a:rPr lang="en-US" sz="1800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1800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                                                  </m:t>
                      </m:r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534400" cy="4525963"/>
              </a:xfrm>
              <a:blipFill rotWithShape="1">
                <a:blip r:embed="rId2"/>
                <a:stretch>
                  <a:fillRect l="-786" t="-674" b="-3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6800" y="5866064"/>
                <a:ext cx="76655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=  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866064"/>
                <a:ext cx="766557" cy="610936"/>
              </a:xfrm>
              <a:prstGeom prst="rect">
                <a:avLst/>
              </a:prstGeom>
              <a:blipFill rotWithShape="1">
                <a:blip r:embed="rId3"/>
                <a:stretch>
                  <a:fillRect r="-9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05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Generating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2800" b="1" dirty="0">
                <a:solidFill>
                  <a:srgbClr val="7030A0"/>
                </a:solidFill>
              </a:rPr>
              <a:t>Uniformly Random</a:t>
            </a:r>
            <a:r>
              <a:rPr lang="en-US" sz="2800" dirty="0"/>
              <a:t> </a:t>
            </a:r>
            <a:r>
              <a:rPr lang="en-US" sz="2800" b="1" dirty="0"/>
              <a:t>and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b="1" dirty="0">
                <a:solidFill>
                  <a:srgbClr val="7030A0"/>
                </a:solidFill>
              </a:rPr>
              <a:t>pairwise independent</a:t>
            </a:r>
            <a:r>
              <a:rPr lang="en-US" sz="2800" b="1" dirty="0">
                <a:solidFill>
                  <a:srgbClr val="0070C0"/>
                </a:solidFill>
              </a:rPr>
              <a:t> Bits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534400" cy="452596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[</m:t>
                    </m:r>
                    <m:r>
                      <a:rPr lang="en-US" sz="200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−1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]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Lemma</a:t>
                </a:r>
                <a:r>
                  <a:rPr lang="en-US" sz="2000" dirty="0" smtClean="0"/>
                  <a:t>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’s are pairwise independent.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/>
                  <a:t>Proof</a:t>
                </a:r>
                <a:r>
                  <a:rPr lang="en-US" sz="2000" dirty="0" smtClean="0"/>
                  <a:t>: Let 	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>
                    <a:sym typeface="Wingdings" pitchFamily="2" charset="2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</m:oMath>
                </a14:m>
                <a:r>
                  <a:rPr lang="en-US" sz="1800" dirty="0">
                    <a:latin typeface="Cambria Math"/>
                    <a:ea typeface="Cambria Math"/>
                  </a:rPr>
                  <a:t>∙∙∙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 smtClean="0"/>
                  <a:t>   and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sz="2000" dirty="0">
                    <a:sym typeface="Wingdings" pitchFamily="2" charset="2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</m:oMath>
                </a14:m>
                <a:r>
                  <a:rPr lang="en-US" sz="1800" dirty="0">
                    <a:latin typeface="Cambria Math"/>
                    <a:ea typeface="Cambria Math"/>
                  </a:rPr>
                  <a:t>∙∙∙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ℓ</m:t>
                            </m:r>
                          </m:sub>
                        </m:sSub>
                      </m:sub>
                    </m:sSub>
                  </m:oMath>
                </a14:m>
                <a:endParaRPr lang="en-US" sz="1800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000" dirty="0" smtClean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 smtClean="0"/>
                  <a:t>,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 smtClean="0"/>
                  <a:t>,…,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ℓ</m:t>
                        </m:r>
                      </m:sub>
                    </m:sSub>
                  </m:oMath>
                </a14:m>
                <a:r>
                  <a:rPr lang="en-US" sz="2000" dirty="0" smtClean="0"/>
                  <a:t>} ≠</a:t>
                </a:r>
                <a:r>
                  <a:rPr lang="en-US" sz="2000" dirty="0"/>
                  <a:t>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,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,…,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dirty="0"/>
                  <a:t>} 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Without loss of generality,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∉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,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,…,</a:t>
                </a:r>
                <a:r>
                  <a:rPr lang="en-US" sz="20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dirty="0"/>
                  <a:t>}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𝑆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r>
                          <m:rPr>
                            <m:nor/>
                          </m:rPr>
                          <a:rPr lang="en-US" sz="2000" dirty="0"/>
                          <m:t>,…,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ℓ</m:t>
                                </m:r>
                              </m:sub>
                            </m:sSub>
                          </m:sub>
                        </m:sSub>
                        <m:r>
                          <a:rPr lang="en-US" sz="2000">
                            <a:latin typeface="Cambria Math"/>
                          </a:rPr>
                          <m:t>}</m:t>
                        </m:r>
                        <m:r>
                          <a:rPr lang="en-US" sz="2000" i="1">
                            <a:latin typeface="Cambria Math"/>
                          </a:rPr>
                          <m:t>⋃</m:t>
                        </m:r>
                        <m:r>
                          <a:rPr lang="en-US" sz="2000">
                            <a:latin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r>
                          <m:rPr>
                            <m:nor/>
                          </m:rPr>
                          <a:rPr lang="en-US" sz="2000" dirty="0"/>
                          <m:t>,…,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</m:sub>
                        </m:sSub>
                        <m:r>
                          <m:rPr>
                            <m:nor/>
                          </m:rPr>
                          <a:rPr lang="en-US" sz="2000" dirty="0"/>
                          <m:t>} 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 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/>
                      </a:rPr>
                      <m:t>  </m:t>
                    </m:r>
                    <m:r>
                      <a:rPr lang="en-US" sz="2000" b="0" i="1" smtClean="0">
                        <a:latin typeface="Cambria Math"/>
                      </a:rPr>
                      <m:t>\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/>
                      </a:rPr>
                      <m:t> </m:t>
                    </m:r>
                    <m:r>
                      <a:rPr lang="en-US" sz="2000" b="0" i="1" smtClean="0">
                        <a:latin typeface="Cambria Math"/>
                      </a:rPr>
                      <m:t> </m:t>
                    </m:r>
                    <m:r>
                      <m:rPr>
                        <m:lit/>
                      </m:rPr>
                      <a:rPr lang="en-US" sz="2000" b="0" i="1" smtClean="0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}</m:t>
                    </m:r>
                  </m:oMath>
                </a14:m>
                <a:r>
                  <a:rPr lang="en-US" sz="2000" dirty="0" smtClean="0"/>
                  <a:t>.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=</m:t>
                          </m:r>
                          <m:r>
                            <a:rPr lang="en-US" sz="20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∈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2000" b="1" i="1">
                              <a:latin typeface="Cambria Math"/>
                            </a:rPr>
                            <m:t>𝑷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𝑞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∩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|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𝑆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nary>
                      <m:r>
                        <a:rPr lang="en-US" sz="18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1" i="1">
                          <a:latin typeface="Cambria Math"/>
                        </a:rPr>
                        <m:t>𝑷</m:t>
                      </m:r>
                      <m:r>
                        <a:rPr lang="en-US" sz="2000" b="1" i="1" smtClean="0">
                          <a:latin typeface="Cambria Math"/>
                        </a:rPr>
                        <m:t>(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m:rPr>
                          <m:brk m:alnAt="7"/>
                        </m:rPr>
                        <a:rPr lang="en-US" sz="2000" i="1">
                          <a:solidFill>
                            <a:srgbClr val="0070C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2000" b="1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                        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</a:rPr>
                            <m:t>∈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2000" b="1" i="1">
                              <a:latin typeface="Cambria Math"/>
                            </a:rPr>
                            <m:t>𝑷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𝑞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|</m:t>
                              </m:r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∩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𝑆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brk m:alnAt="7"/>
                                </m:rPr>
                                <a:rPr lang="en-US" sz="20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nary>
                      <m:r>
                        <a:rPr lang="en-US" sz="18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000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>
                                  <a:latin typeface="Cambria Math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=</m:t>
                          </m:r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|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sz="2000" i="1">
                              <a:latin typeface="Cambria Math"/>
                            </a:rPr>
                            <m:t>=</m:t>
                          </m:r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18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1" i="1">
                          <a:latin typeface="Cambria Math"/>
                        </a:rPr>
                        <m:t>𝑷</m:t>
                      </m:r>
                      <m:r>
                        <a:rPr lang="en-US" sz="2000" b="1" i="1">
                          <a:latin typeface="Cambria Math"/>
                        </a:rPr>
                        <m:t>(</m:t>
                      </m:r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m:rPr>
                          <m:brk m:alnAt="7"/>
                        </m:rPr>
                        <a:rPr lang="en-US" sz="2000" i="1">
                          <a:solidFill>
                            <a:srgbClr val="0070C0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20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</a:rPr>
                            <m:t>∈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nary>
                      <m:r>
                        <a:rPr lang="en-US" sz="18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sz="2000" i="1">
                              <a:latin typeface="Cambria Math"/>
                            </a:rPr>
                            <m:t>=</m:t>
                          </m:r>
                          <m:r>
                            <m:rPr>
                              <m:brk m:alnAt="7"/>
                            </m:rPr>
                            <a:rPr lang="en-US" sz="20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                                                             </m:t>
                      </m:r>
                    </m:oMath>
                  </m:oMathPara>
                </a14:m>
                <a:endParaRPr lang="en-US" sz="2000" b="1" i="1" dirty="0">
                  <a:latin typeface="Cambria Math"/>
                </a:endParaRP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534400" cy="4525963"/>
              </a:xfrm>
              <a:blipFill rotWithShape="1">
                <a:blip r:embed="rId2"/>
                <a:stretch>
                  <a:fillRect l="-786" t="-674" b="-18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86400" y="5027864"/>
                <a:ext cx="1833357" cy="610936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027864"/>
                <a:ext cx="1833357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4600" y="5027864"/>
                <a:ext cx="2819400" cy="610936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  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027864"/>
                <a:ext cx="2819400" cy="6109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62400" y="5789864"/>
                <a:ext cx="762000" cy="610936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  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789864"/>
                <a:ext cx="762000" cy="610936"/>
              </a:xfrm>
              <a:prstGeom prst="rect">
                <a:avLst/>
              </a:prstGeom>
              <a:blipFill rotWithShape="1">
                <a:blip r:embed="rId5"/>
                <a:stretch>
                  <a:fillRect r="-7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574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447925"/>
            <a:ext cx="7772400" cy="1362075"/>
          </a:xfrm>
        </p:spPr>
        <p:txBody>
          <a:bodyPr/>
          <a:lstStyle/>
          <a:p>
            <a:pPr algn="ctr"/>
            <a:r>
              <a:rPr lang="en-US" sz="3600" dirty="0" err="1" smtClean="0">
                <a:solidFill>
                  <a:srgbClr val="7030A0"/>
                </a:solidFill>
              </a:rPr>
              <a:t>derandomization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transforming a </a:t>
            </a:r>
            <a:r>
              <a:rPr lang="en-US" b="1" dirty="0" smtClean="0">
                <a:solidFill>
                  <a:srgbClr val="002060"/>
                </a:solidFill>
              </a:rPr>
              <a:t>randomized</a:t>
            </a:r>
            <a:r>
              <a:rPr lang="en-US" dirty="0" smtClean="0">
                <a:solidFill>
                  <a:srgbClr val="002060"/>
                </a:solidFill>
              </a:rPr>
              <a:t> algorithm into a </a:t>
            </a:r>
            <a:r>
              <a:rPr lang="en-US" b="1" dirty="0" smtClean="0">
                <a:solidFill>
                  <a:srgbClr val="002060"/>
                </a:solidFill>
              </a:rPr>
              <a:t>deterministic</a:t>
            </a:r>
            <a:r>
              <a:rPr lang="en-US" dirty="0" smtClean="0">
                <a:solidFill>
                  <a:srgbClr val="002060"/>
                </a:solidFill>
              </a:rPr>
              <a:t> algorithm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87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Large cut in a graph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Theorem: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(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We proved in Lecture 20</a:t>
                </a:r>
                <a:r>
                  <a:rPr lang="en-US" sz="2000" dirty="0" smtClean="0"/>
                  <a:t>)</a:t>
                </a: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 smtClean="0"/>
                  <a:t>Let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be an undirected graph on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vertices and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2000" dirty="0" smtClean="0"/>
                  <a:t> edges. There exists a cut of size at least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6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Large cut in a graph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A </a:t>
                </a:r>
                <a:r>
                  <a:rPr lang="en-US" sz="2000" b="1" dirty="0">
                    <a:solidFill>
                      <a:srgbClr val="7030A0"/>
                    </a:solidFill>
                  </a:rPr>
                  <a:t>randomized algorithm:</a:t>
                </a: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>
                    <a:sym typeface="Wingdings" pitchFamily="2" charset="2"/>
                  </a:rPr>
                  <a:t></a:t>
                </a:r>
                <a:r>
                  <a:rPr lang="en-US" sz="2000" b="1" dirty="0">
                    <a:latin typeface="Cambria Math"/>
                    <a:ea typeface="Cambria Math"/>
                    <a:sym typeface="Wingdings" pitchFamily="2" charset="2"/>
                  </a:rPr>
                  <a:t>∅</a:t>
                </a:r>
                <a:r>
                  <a:rPr lang="en-US" sz="2000" dirty="0">
                    <a:latin typeface="Cambria Math"/>
                    <a:ea typeface="Cambria Math"/>
                    <a:sym typeface="Wingdings" pitchFamily="2" charset="2"/>
                  </a:rPr>
                  <a:t>;</a:t>
                </a: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Add </a:t>
                </a:r>
                <a:r>
                  <a:rPr lang="en-US" sz="2000" dirty="0"/>
                  <a:t>each vertex from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/>
                  <a:t>to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/>
                  <a:t>randomly independently with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dirty="0"/>
                  <a:t>.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    Return </a:t>
                </a:r>
                <a:r>
                  <a:rPr lang="en-US" sz="2000" dirty="0"/>
                  <a:t>the cut defined by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endParaRPr lang="en-US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𝒁</m:t>
                    </m:r>
                  </m:oMath>
                </a14:m>
                <a:r>
                  <a:rPr lang="en-US" sz="2000" dirty="0"/>
                  <a:t>: size of cut 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e>
                    </m:acc>
                  </m:oMath>
                </a14:m>
                <a:r>
                  <a:rPr lang="en-US" sz="2000" dirty="0"/>
                  <a:t>) returned by the randomized algorithm.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𝒁</m:t>
                    </m:r>
                  </m:oMath>
                </a14:m>
                <a:r>
                  <a:rPr lang="en-US" sz="2000" dirty="0"/>
                  <a:t>] =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 There exists an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𝝎</m:t>
                    </m:r>
                    <m:r>
                      <a:rPr lang="en-US" sz="2000" b="1" i="1">
                        <a:latin typeface="Cambria Math"/>
                      </a:rPr>
                      <m:t>∈</m:t>
                    </m:r>
                    <m:r>
                      <a:rPr lang="en-US" sz="2000" b="1">
                        <a:solidFill>
                          <a:srgbClr val="7030A0"/>
                        </a:solidFill>
                        <a:latin typeface="Cambria Math"/>
                      </a:rPr>
                      <m:t>𝛀</m:t>
                    </m:r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smtClean="0"/>
                  <a:t>such that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𝒁</m:t>
                    </m:r>
                    <m:d>
                      <m:d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𝝎</m:t>
                        </m:r>
                      </m:e>
                    </m:d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≥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 smtClean="0"/>
                  <a:t>: What is the underlying sample space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7030A0"/>
                        </a:solidFill>
                        <a:latin typeface="Cambria Math"/>
                      </a:rPr>
                      <m:t>𝛀</m:t>
                    </m:r>
                  </m:oMath>
                </a14:m>
                <a:r>
                  <a:rPr lang="en-US" sz="20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Answer: </a:t>
                </a:r>
                <a:r>
                  <a:rPr lang="en-US" sz="2000" dirty="0" smtClean="0"/>
                  <a:t>Depends upon the random bits used by the algorithm.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3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1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Large cut in a graph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How to de-randomize the algorithm  </a:t>
                </a:r>
                <a:r>
                  <a:rPr lang="en-US" sz="2000" dirty="0"/>
                  <a:t>?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Answer: </a:t>
                </a:r>
                <a:r>
                  <a:rPr lang="en-US" sz="2000" dirty="0" smtClean="0"/>
                  <a:t>Compute cut associated with each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𝝎</m:t>
                    </m:r>
                    <m:r>
                      <a:rPr lang="en-US" sz="2000" b="1" i="1" smtClean="0">
                        <a:latin typeface="Cambria Math"/>
                      </a:rPr>
                      <m:t>∈</m:t>
                    </m:r>
                    <m:r>
                      <a:rPr lang="en-US" sz="2000" b="1" i="0" smtClean="0">
                        <a:solidFill>
                          <a:srgbClr val="7030A0"/>
                        </a:solidFill>
                        <a:latin typeface="Cambria Math"/>
                      </a:rPr>
                      <m:t>𝛀</m:t>
                    </m:r>
                  </m:oMath>
                </a14:m>
                <a:r>
                  <a:rPr lang="en-US" sz="2000" b="1" dirty="0" smtClean="0"/>
                  <a:t> </a:t>
                </a:r>
                <a:r>
                  <a:rPr lang="en-US" sz="2000" dirty="0" smtClean="0"/>
                  <a:t>and return the largest.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How many random bits does the algorithm require </a:t>
                </a:r>
                <a:r>
                  <a:rPr lang="en-US" sz="2000" dirty="0"/>
                  <a:t>?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Answer: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 smtClean="0"/>
                  <a:t>:  If  we use mutually independent bits for all vertices, what is the size of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7030A0"/>
                        </a:solidFill>
                        <a:latin typeface="Cambria Math"/>
                      </a:rPr>
                      <m:t>𝛀</m:t>
                    </m:r>
                  </m:oMath>
                </a14:m>
                <a:r>
                  <a:rPr lang="en-US" sz="2000" dirty="0" smtClean="0"/>
                  <a:t> ?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Answer</a:t>
                </a:r>
                <a:r>
                  <a:rPr lang="en-US" sz="2000" dirty="0" smtClean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en-US" sz="2000" dirty="0" smtClean="0"/>
                  <a:t>.</a:t>
                </a:r>
                <a:r>
                  <a:rPr lang="en-US" sz="2000" dirty="0" smtClean="0">
                    <a:sym typeface="Wingdings" pitchFamily="2" charset="2"/>
                  </a:rPr>
                  <a:t>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 smtClean="0"/>
                  <a:t>: Do we </a:t>
                </a:r>
                <a:r>
                  <a:rPr lang="en-US" sz="2000" dirty="0" smtClean="0"/>
                  <a:t>really need </a:t>
                </a:r>
                <a:r>
                  <a:rPr lang="en-US" sz="2000" dirty="0" smtClean="0"/>
                  <a:t>mutually independent  bits for all vertices ?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Answer</a:t>
                </a:r>
                <a:r>
                  <a:rPr lang="en-US" sz="2000" dirty="0" smtClean="0"/>
                  <a:t>: NO </a:t>
                </a:r>
                <a:r>
                  <a:rPr lang="en-US" sz="2000" dirty="0" smtClean="0">
                    <a:sym typeface="Wingdings" pitchFamily="2" charset="2"/>
                  </a:rPr>
                  <a:t></a:t>
                </a:r>
              </a:p>
              <a:p>
                <a:pPr marL="0" indent="0" algn="ctr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  <a:sym typeface="Wingdings" pitchFamily="2" charset="2"/>
                  </a:rPr>
                  <a:t>IDEA </a:t>
                </a:r>
                <a:r>
                  <a:rPr lang="en-US" sz="2000" dirty="0" smtClean="0">
                    <a:sym typeface="Wingdings" pitchFamily="2" charset="2"/>
                  </a:rPr>
                  <a:t>: Use only </a:t>
                </a:r>
                <a:r>
                  <a:rPr lang="en-US" sz="2000" dirty="0" smtClean="0">
                    <a:solidFill>
                      <a:srgbClr val="C00000"/>
                    </a:solidFill>
                    <a:sym typeface="Wingdings" pitchFamily="2" charset="2"/>
                  </a:rPr>
                  <a:t>pairwise</a:t>
                </a:r>
                <a:r>
                  <a:rPr lang="en-US" sz="2000" dirty="0" smtClean="0">
                    <a:sym typeface="Wingdings" pitchFamily="2" charset="2"/>
                  </a:rPr>
                  <a:t> independent random </a:t>
                </a:r>
                <a:r>
                  <a:rPr lang="en-US" sz="2000" dirty="0" smtClean="0">
                    <a:sym typeface="Wingdings" pitchFamily="2" charset="2"/>
                  </a:rPr>
                  <a:t>bits.</a:t>
                </a:r>
              </a:p>
              <a:p>
                <a:pPr marL="0" indent="0" algn="ctr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But will it still ensure </a:t>
                </a: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𝒁</m:t>
                    </m:r>
                  </m:oMath>
                </a14:m>
                <a:r>
                  <a:rPr lang="en-US" sz="2000" dirty="0"/>
                  <a:t>] =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smtClean="0"/>
                  <a:t>? Let us see …</a:t>
                </a:r>
                <a:endParaRPr lang="en-US" sz="2000" dirty="0"/>
              </a:p>
              <a:p>
                <a:pPr marL="0" indent="0" algn="ctr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 </a:t>
                </a:r>
                <a:endParaRPr lang="en-US" sz="2000" dirty="0">
                  <a:sym typeface="Wingdings" pitchFamily="2" charset="2"/>
                </a:endParaRPr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14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2057400" y="5943600"/>
            <a:ext cx="5105400" cy="457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3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Large cut in a graph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latin typeface="Cambria Math"/>
                          </a:rPr>
                          <m:t>𝐘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𝒗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|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𝒗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2000" dirty="0" smtClean="0"/>
                  <a:t>: the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b="1" i="1" dirty="0" smtClean="0">
                    <a:solidFill>
                      <a:srgbClr val="0070C0"/>
                    </a:solidFill>
                    <a:latin typeface="Cambria Math"/>
                  </a:rPr>
                  <a:t> 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pairwise</a:t>
                </a:r>
                <a:r>
                  <a:rPr lang="en-US" sz="2000" dirty="0" smtClean="0"/>
                  <a:t> independent random variable for each vertex.</a:t>
                </a:r>
                <a:endParaRPr lang="en-US" sz="20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𝒁</m:t>
                    </m:r>
                  </m:oMath>
                </a14:m>
                <a:r>
                  <a:rPr lang="en-US" sz="2000" dirty="0" smtClean="0"/>
                  <a:t>: size of cut 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e>
                    </m:acc>
                  </m:oMath>
                </a14:m>
                <a:r>
                  <a:rPr lang="en-US" sz="2000" dirty="0" smtClean="0"/>
                  <a:t>) returned by the randomized algorithm.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E</a:t>
                </a:r>
                <a:r>
                  <a:rPr lang="en-US" sz="2000" dirty="0" smtClean="0"/>
                  <a:t>[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𝒁</m:t>
                    </m:r>
                  </m:oMath>
                </a14:m>
                <a:r>
                  <a:rPr lang="en-US" sz="2000" dirty="0" smtClean="0"/>
                  <a:t>] = ??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𝒁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: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𝒆</m:t>
                              </m:r>
                              <m:r>
                                <a:rPr lang="en-US" sz="2000" b="0" i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is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present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in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the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cut</m:t>
                              </m:r>
                            </m:e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otherwise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      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 smtClean="0"/>
              </a:p>
              <a:p>
                <a:pPr>
                  <a:buFont typeface="Wingdings"/>
                  <a:buChar char="è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𝒁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</m:d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𝑬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𝒁</m:t>
                            </m:r>
                          </m:e>
                          <m:sub>
                            <m:d>
                              <m:dPr>
                                <m:ctrlP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𝒖</m:t>
                                </m:r>
                                <m: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b="1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𝒗</m:t>
                                </m:r>
                              </m:e>
                            </m:d>
                          </m:sub>
                        </m:sSub>
                      </m:e>
                    </m:nary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:endParaRPr lang="en-US" sz="2000" dirty="0" smtClean="0"/>
              </a:p>
              <a:p>
                <a:pPr>
                  <a:buFont typeface="Wingdings"/>
                  <a:buChar char="è"/>
                </a:pPr>
                <a:r>
                  <a:rPr lang="en-US" sz="2000" dirty="0" smtClean="0"/>
                  <a:t> </a:t>
                </a: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𝒁</m:t>
                    </m:r>
                  </m:oMath>
                </a14:m>
                <a:r>
                  <a:rPr lang="en-US" sz="2000" dirty="0"/>
                  <a:t>]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</m:d>
                        <m:r>
                          <a:rPr lang="en-US" sz="2000" b="1" i="1">
                            <a:latin typeface="Cambria Math"/>
                          </a:rPr>
                          <m:t>∈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𝑬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𝐄</m:t>
                            </m:r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[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𝒁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]</m:t>
                        </m:r>
                      </m:e>
                    </m:nary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</m:d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∈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𝑬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𝐏</m:t>
                            </m:r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𝒁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)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</m:d>
                        <m:r>
                          <a:rPr lang="en-US" sz="2000" b="1" i="1">
                            <a:latin typeface="Cambria Math"/>
                          </a:rPr>
                          <m:t>∈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𝑬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latin typeface="Cambria Math"/>
                              </a:rPr>
                              <m:t>𝐏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( </m:t>
                            </m:r>
                            <m:r>
                              <a:rPr lang="en-US" sz="2000" b="1" i="0" smtClean="0">
                                <a:latin typeface="Cambria Math"/>
                              </a:rPr>
                              <m:t>𝐘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1" i="1" smtClean="0">
                                <a:latin typeface="Cambria Math"/>
                              </a:rPr>
                              <m:t>∩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𝐘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  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⋃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𝐘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∩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𝐘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</m:d>
                        <m:r>
                          <a:rPr lang="en-US" sz="2000" b="1" i="1">
                            <a:latin typeface="Cambria Math"/>
                          </a:rPr>
                          <m:t>∈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𝑬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 smtClean="0">
                                <a:latin typeface="Cambria Math"/>
                              </a:rPr>
                              <m:t> (  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𝐏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( 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𝐘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∩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𝐘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latin typeface="Cambria Math"/>
                              </a:rPr>
                              <m:t>𝐏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𝐘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</m:sub>
                        </m:sSub>
                        <m:r>
                          <a:rPr lang="en-US" sz="2000" b="1" i="1"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1" i="1">
                                <a:latin typeface="Cambria Math"/>
                              </a:rPr>
                              <m:t>∩</m:t>
                            </m:r>
                            <m:r>
                              <a:rPr lang="en-US" sz="2000" b="1">
                                <a:latin typeface="Cambria Math"/>
                              </a:rPr>
                              <m:t>𝐘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sz="2000" b="1" i="1" smtClean="0">
                        <a:latin typeface="Cambria Math"/>
                      </a:rPr>
                      <m:t>  )</m:t>
                    </m:r>
                  </m:oMath>
                </a14:m>
                <a:r>
                  <a:rPr lang="en-US" sz="2000" dirty="0" smtClean="0"/>
                  <a:t>  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>
                            <a:latin typeface="Cambria Math"/>
                          </a:rPr>
                        </m:ctrlPr>
                      </m:naryPr>
                      <m:sub>
                        <m:d>
                          <m:d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𝒖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𝒗</m:t>
                            </m:r>
                          </m:e>
                        </m:d>
                        <m:r>
                          <a:rPr lang="en-US" sz="2000" b="1" i="1">
                            <a:latin typeface="Cambria Math"/>
                          </a:rPr>
                          <m:t>∈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𝑬</m:t>
                        </m:r>
                      </m:sub>
                      <m:sup/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  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nary>
                    <m:r>
                      <a:rPr lang="en-US" sz="2000" b="1" i="1">
                        <a:latin typeface="Cambria Math"/>
                      </a:rPr>
                      <m:t>  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943" b="-11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52800" y="5715000"/>
                <a:ext cx="689611" cy="568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715000"/>
                <a:ext cx="689611" cy="568874"/>
              </a:xfrm>
              <a:prstGeom prst="rect">
                <a:avLst/>
              </a:prstGeom>
              <a:blipFill rotWithShape="1">
                <a:blip r:embed="rId3"/>
                <a:stretch>
                  <a:fillRect r="-10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819400" y="5219351"/>
                <a:ext cx="2209800" cy="49564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   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219351"/>
                <a:ext cx="2209800" cy="4956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334000" y="5219351"/>
                <a:ext cx="2209800" cy="49564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/>
                        </a:rPr>
                        <m:t>   </m:t>
                      </m:r>
                      <m:f>
                        <m:fPr>
                          <m:ctrlPr>
                            <a:rPr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219351"/>
                <a:ext cx="2209800" cy="4956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33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Large cut in a graph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Lemma</a:t>
                </a:r>
                <a:r>
                  <a:rPr lang="en-US" sz="2000" dirty="0" smtClean="0"/>
                  <a:t>: If we use </a:t>
                </a:r>
                <a:r>
                  <a:rPr lang="en-US" sz="2000" dirty="0">
                    <a:sym typeface="Wingdings" pitchFamily="2" charset="2"/>
                  </a:rPr>
                  <a:t>only </a:t>
                </a:r>
                <a:r>
                  <a:rPr lang="en-US" sz="2000" dirty="0">
                    <a:solidFill>
                      <a:srgbClr val="C00000"/>
                    </a:solidFill>
                    <a:sym typeface="Wingdings" pitchFamily="2" charset="2"/>
                  </a:rPr>
                  <a:t>pairwise</a:t>
                </a:r>
                <a:r>
                  <a:rPr lang="en-US" sz="2000" dirty="0">
                    <a:sym typeface="Wingdings" pitchFamily="2" charset="2"/>
                  </a:rPr>
                  <a:t> independent random </a:t>
                </a:r>
                <a:r>
                  <a:rPr lang="en-US" sz="2000" dirty="0" smtClean="0">
                    <a:sym typeface="Wingdings" pitchFamily="2" charset="2"/>
                  </a:rPr>
                  <a:t>bits, the expected size of cut will be at least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/>
                  <a:t>: </a:t>
                </a:r>
                <a:r>
                  <a:rPr lang="en-US" sz="2000" dirty="0" smtClean="0"/>
                  <a:t>How many random bits does the algorithm require now ?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/>
                  <a:t>Answer: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sz="2000" b="1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000" b="1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 smtClean="0"/>
                  <a:t>: What </a:t>
                </a:r>
                <a:r>
                  <a:rPr lang="en-US" sz="2000" dirty="0"/>
                  <a:t>is the size of 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srgbClr val="7030A0"/>
                        </a:solidFill>
                        <a:latin typeface="Cambria Math"/>
                      </a:rPr>
                      <m:t>𝛀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now ?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/>
                  <a:t>Answer</a:t>
                </a:r>
                <a:r>
                  <a:rPr lang="en-US" sz="2000" dirty="0"/>
                  <a:t>: </a:t>
                </a:r>
                <a:r>
                  <a:rPr lang="en-US" sz="2000" b="1" dirty="0" smtClean="0"/>
                  <a:t>O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).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b="1" dirty="0" smtClean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ym typeface="Wingdings" pitchFamily="2" charset="2"/>
                  </a:rPr>
                  <a:t>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Deterministic algorithm:</a:t>
                </a: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i="1" dirty="0" smtClean="0">
                    <a:sym typeface="Wingdings" pitchFamily="2" charset="2"/>
                  </a:rPr>
                  <a:t>Just  enumerate cuts associated with each </a:t>
                </a:r>
                <a14:m>
                  <m:oMath xmlns:m="http://schemas.openxmlformats.org/officeDocument/2006/math">
                    <m:r>
                      <a:rPr lang="en-US" sz="2000" b="0" i="1">
                        <a:solidFill>
                          <a:srgbClr val="0070C0"/>
                        </a:solidFill>
                        <a:latin typeface="Cambria Math"/>
                      </a:rPr>
                      <m:t>𝜔</m:t>
                    </m:r>
                    <m:r>
                      <a:rPr lang="en-US" sz="2000" b="0" i="1">
                        <a:latin typeface="Cambria Math"/>
                      </a:rPr>
                      <m:t>∈</m:t>
                    </m:r>
                    <m:r>
                      <a:rPr lang="en-US" sz="2000" b="0" i="1">
                        <a:solidFill>
                          <a:srgbClr val="7030A0"/>
                        </a:solidFill>
                        <a:latin typeface="Cambria Math"/>
                      </a:rPr>
                      <m:t>𝛺</m:t>
                    </m:r>
                  </m:oMath>
                </a14:m>
                <a:r>
                  <a:rPr lang="en-US" sz="20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i="1" dirty="0" smtClean="0"/>
                  <a:t>and report the largest one.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Running </a:t>
                </a:r>
                <a:r>
                  <a:rPr lang="en-US" sz="2000" b="1" dirty="0" err="1" smtClean="0"/>
                  <a:t>time:</a:t>
                </a:r>
                <a:r>
                  <a:rPr lang="en-US" sz="2000" b="1" dirty="0"/>
                  <a:t> O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𝒎𝒏</m:t>
                    </m:r>
                  </m:oMath>
                </a14:m>
                <a:r>
                  <a:rPr lang="en-US" sz="2000" dirty="0" smtClean="0"/>
                  <a:t>)</a:t>
                </a:r>
                <a:endParaRPr lang="en-US" sz="2000" b="1" dirty="0" smtClean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3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Large cut in a graph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solidFill>
                      <a:srgbClr val="7030A0"/>
                    </a:solidFill>
                  </a:rPr>
                  <a:t>Theroem</a:t>
                </a:r>
                <a:r>
                  <a:rPr lang="en-US" sz="2000" dirty="0" smtClean="0"/>
                  <a:t>: There is an </a:t>
                </a:r>
                <a:r>
                  <a:rPr lang="en-US" sz="2000" b="1" dirty="0"/>
                  <a:t>O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𝒎𝒏</m:t>
                    </m:r>
                  </m:oMath>
                </a14:m>
                <a:r>
                  <a:rPr lang="en-US" sz="2000" dirty="0" smtClean="0"/>
                  <a:t>) time deterministic algorithm that computes a cut of size at least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2000" dirty="0" smtClean="0"/>
                  <a:t> in a graph having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2000" dirty="0" smtClean="0"/>
                  <a:t> edges and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 vertices.</a:t>
                </a:r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In the next class we shall discuss a powerful technique  called </a:t>
                </a:r>
                <a:r>
                  <a:rPr lang="en-US" sz="2000" b="1" dirty="0" smtClean="0"/>
                  <a:t>“Method of Conditional Expectation” </a:t>
                </a:r>
                <a:r>
                  <a:rPr lang="en-US" sz="2000" dirty="0" smtClean="0"/>
                  <a:t>to design a </a:t>
                </a:r>
                <a:r>
                  <a:rPr lang="en-US" sz="2000" b="1" dirty="0"/>
                  <a:t>O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2000" dirty="0"/>
                  <a:t>) </a:t>
                </a:r>
                <a:r>
                  <a:rPr lang="en-US" sz="2000" dirty="0" smtClean="0"/>
                  <a:t>time algorithm for computing a cut of size at least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. </a:t>
                </a:r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 algn="ctr">
                  <a:buNone/>
                </a:pPr>
                <a:r>
                  <a:rPr lang="en-US" sz="2000" dirty="0" smtClean="0">
                    <a:solidFill>
                      <a:srgbClr val="C00000"/>
                    </a:solidFill>
                  </a:rPr>
                  <a:t>We shall conclude this course with a beautiful puzzle. </a:t>
                </a:r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33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Random bit complexity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Definition : </a:t>
            </a:r>
            <a:r>
              <a:rPr lang="en-US" sz="2000" dirty="0" smtClean="0"/>
              <a:t>The total number of random bits taken from the Random Bit Generator by the algorithm is called its </a:t>
            </a:r>
            <a:r>
              <a:rPr lang="en-US" sz="2000" b="1" dirty="0">
                <a:solidFill>
                  <a:srgbClr val="7030A0"/>
                </a:solidFill>
              </a:rPr>
              <a:t>Random bit </a:t>
            </a:r>
            <a:r>
              <a:rPr lang="en-US" sz="2000" b="1" dirty="0" smtClean="0">
                <a:solidFill>
                  <a:srgbClr val="7030A0"/>
                </a:solidFill>
              </a:rPr>
              <a:t>complexity.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990600" y="3200400"/>
            <a:ext cx="1793568" cy="1676400"/>
            <a:chOff x="990600" y="3200400"/>
            <a:chExt cx="1793568" cy="1676400"/>
          </a:xfrm>
        </p:grpSpPr>
        <p:sp>
          <p:nvSpPr>
            <p:cNvPr id="5" name="Cube 4"/>
            <p:cNvSpPr/>
            <p:nvPr/>
          </p:nvSpPr>
          <p:spPr>
            <a:xfrm>
              <a:off x="1066800" y="3200400"/>
              <a:ext cx="1524000" cy="13716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90600" y="4569023"/>
              <a:ext cx="17935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Random Bit generator</a:t>
              </a:r>
              <a:endParaRPr lang="en-US" sz="1400" dirty="0"/>
            </a:p>
          </p:txBody>
        </p:sp>
      </p:grpSp>
      <p:sp>
        <p:nvSpPr>
          <p:cNvPr id="8" name="Right Arrow 7"/>
          <p:cNvSpPr/>
          <p:nvPr/>
        </p:nvSpPr>
        <p:spPr>
          <a:xfrm>
            <a:off x="2514600" y="3553968"/>
            <a:ext cx="978408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05200" y="2514600"/>
            <a:ext cx="2514600" cy="259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A Randomized Algorithm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(for </a:t>
            </a:r>
            <a:r>
              <a:rPr lang="en-US" sz="1400" b="1" dirty="0" smtClean="0">
                <a:solidFill>
                  <a:schemeClr val="tx1"/>
                </a:solidFill>
              </a:rPr>
              <a:t>Min-Cut, </a:t>
            </a:r>
            <a:r>
              <a:rPr lang="en-US" sz="1400" b="1" dirty="0" err="1" smtClean="0">
                <a:solidFill>
                  <a:schemeClr val="tx1"/>
                </a:solidFill>
              </a:rPr>
              <a:t>QuickSort</a:t>
            </a:r>
            <a:r>
              <a:rPr lang="en-US" sz="1400" b="1" dirty="0" smtClean="0">
                <a:solidFill>
                  <a:schemeClr val="tx1"/>
                </a:solidFill>
              </a:rPr>
              <a:t>, RIC</a:t>
            </a:r>
            <a:r>
              <a:rPr lang="en-US" sz="1400" dirty="0" smtClean="0">
                <a:solidFill>
                  <a:schemeClr val="tx1"/>
                </a:solidFill>
              </a:rPr>
              <a:t>,…)</a:t>
            </a:r>
            <a:endParaRPr lang="en-US" sz="1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4343400" y="1688068"/>
            <a:ext cx="684803" cy="826532"/>
            <a:chOff x="4343400" y="1688068"/>
            <a:chExt cx="684803" cy="826532"/>
          </a:xfrm>
        </p:grpSpPr>
        <p:sp>
          <p:nvSpPr>
            <p:cNvPr id="10" name="Down Arrow 9"/>
            <p:cNvSpPr/>
            <p:nvPr/>
          </p:nvSpPr>
          <p:spPr>
            <a:xfrm>
              <a:off x="4468368" y="2025396"/>
              <a:ext cx="484632" cy="489204"/>
            </a:xfrm>
            <a:prstGeom prst="down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343400" y="1688068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Input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1643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Recall the notion of </a:t>
            </a:r>
            <a:r>
              <a:rPr lang="en-US" sz="3600" dirty="0" smtClean="0">
                <a:solidFill>
                  <a:srgbClr val="7030A0"/>
                </a:solidFill>
              </a:rPr>
              <a:t>independence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3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Types of </a:t>
            </a:r>
            <a:r>
              <a:rPr lang="en-US" sz="3200" b="1" dirty="0" smtClean="0">
                <a:solidFill>
                  <a:srgbClr val="7030A0"/>
                </a:solidFill>
              </a:rPr>
              <a:t>independences</a:t>
            </a:r>
            <a:endParaRPr lang="en-US" sz="32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Definition</a:t>
                </a:r>
                <a:r>
                  <a:rPr lang="en-US" sz="20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are said to be mutually independent if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</a:t>
                </a:r>
                <a:endParaRPr lang="en-US" sz="2000" b="1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:r>
                  <a:rPr lang="en-US" sz="20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 </m:t>
                    </m:r>
                    <m:r>
                      <a:rPr lang="en-US" sz="2000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nary>
                          <m:naryPr>
                            <m:chr m:val="⋂"/>
                            <m:supHide m:val="on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supHide m:val="on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a:rPr lang="en-US" sz="2000" b="1" i="1" smtClean="0">
                            <a:latin typeface="Cambria Math"/>
                          </a:rPr>
                          <m:t>𝑷</m:t>
                        </m:r>
                        <m:r>
                          <a:rPr lang="en-US" sz="2000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7030A0"/>
                    </a:solidFill>
                  </a:rPr>
                  <a:t>Definition</a:t>
                </a:r>
                <a:r>
                  <a:rPr lang="en-US" sz="20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are said to be 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pairwise </a:t>
                </a:r>
                <a:r>
                  <a:rPr lang="en-US" sz="2000" dirty="0"/>
                  <a:t>independent if </a:t>
                </a: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/>
                  <a:t>for </a:t>
                </a:r>
                <a:r>
                  <a:rPr lang="en-US" sz="2000" dirty="0" smtClean="0"/>
                  <a:t>every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𝑗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en-US" sz="2000" b="1" i="1" dirty="0" smtClean="0">
                    <a:latin typeface="Cambria Math"/>
                  </a:rPr>
                  <a:t> </a:t>
                </a:r>
              </a:p>
              <a:p>
                <a:pPr marL="0" indent="0">
                  <a:buNone/>
                </a:pPr>
                <a:endParaRPr lang="en-US" sz="2000" b="1" i="1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∩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1">
                        <a:latin typeface="Cambria Math"/>
                      </a:rPr>
                      <m:t>𝑷</m:t>
                    </m:r>
                    <m:r>
                      <a:rPr lang="en-US" sz="20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∙</a:t>
                </a:r>
                <a:r>
                  <a:rPr lang="en-US" sz="2000" b="1" dirty="0"/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𝑷</m:t>
                    </m:r>
                    <m:r>
                      <a:rPr lang="en-US" sz="20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08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Types of </a:t>
            </a:r>
            <a:r>
              <a:rPr lang="en-US" sz="3200" b="1" dirty="0" smtClean="0">
                <a:solidFill>
                  <a:srgbClr val="7030A0"/>
                </a:solidFill>
              </a:rPr>
              <a:t>independences</a:t>
            </a:r>
            <a:endParaRPr lang="en-US" sz="32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Definition</a:t>
                </a:r>
                <a:r>
                  <a:rPr lang="en-US" sz="200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are said to be mutually independent random variables if </a:t>
                </a:r>
                <a:endParaRPr lang="en-US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000" dirty="0"/>
                  <a:t>for 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2000" b="1" i="1" dirty="0">
                  <a:latin typeface="Cambria Math"/>
                </a:endParaRPr>
              </a:p>
              <a:p>
                <a:pPr marL="0" indent="0" algn="ctr">
                  <a:buNone/>
                </a:pPr>
                <a:endParaRPr lang="en-US" sz="2000" b="1" dirty="0" smtClean="0"/>
              </a:p>
              <a:p>
                <a:pPr marL="0" indent="0" algn="ctr">
                  <a:buNone/>
                </a:pPr>
                <a:r>
                  <a:rPr lang="en-US" sz="20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 </m:t>
                    </m:r>
                    <m:r>
                      <a:rPr lang="en-US" sz="2000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nary>
                          <m:naryPr>
                            <m:chr m:val="⋂"/>
                            <m:supHide m:val="on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  <m:sup/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/>
                                    <a:ea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supHide m:val="on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a:rPr lang="en-US" sz="2000" b="1" i="1" smtClean="0">
                            <a:latin typeface="Cambria Math"/>
                          </a:rPr>
                          <m:t>𝑷</m:t>
                        </m:r>
                        <m:r>
                          <a:rPr lang="en-US" sz="2000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7030A0"/>
                    </a:solidFill>
                  </a:rPr>
                  <a:t>Definition</a:t>
                </a:r>
                <a:r>
                  <a:rPr lang="en-US" sz="2000" dirty="0"/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/>
                  <a:t>are said to be 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pairwise </a:t>
                </a:r>
                <a:r>
                  <a:rPr lang="en-US" sz="2000" dirty="0"/>
                  <a:t>independent </a:t>
                </a:r>
                <a:r>
                  <a:rPr lang="en-US" sz="2000" dirty="0" smtClean="0"/>
                  <a:t>random variables if </a:t>
                </a:r>
              </a:p>
              <a:p>
                <a:pPr marL="0" indent="0">
                  <a:buNone/>
                </a:pPr>
                <a:r>
                  <a:rPr lang="en-US" sz="2000" dirty="0"/>
                  <a:t>for </a:t>
                </a:r>
                <a:r>
                  <a:rPr lang="en-US" sz="2000" dirty="0" smtClean="0"/>
                  <a:t>every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1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𝑗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en-US" sz="2000" b="1" i="1" dirty="0" smtClean="0">
                    <a:latin typeface="Cambria Math"/>
                  </a:rPr>
                  <a:t> </a:t>
                </a:r>
                <a:r>
                  <a:rPr lang="en-US" sz="2000" dirty="0" smtClean="0"/>
                  <a:t>and every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sz="2000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sz="2000" b="1" i="1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en-US" sz="2000" b="1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  <m: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∩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1">
                        <a:latin typeface="Cambria Math"/>
                      </a:rPr>
                      <m:t>𝑷</m:t>
                    </m:r>
                    <m:r>
                      <a:rPr lang="en-US" sz="20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∙</a:t>
                </a:r>
                <a:r>
                  <a:rPr lang="en-US" sz="2000" b="1" dirty="0"/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𝑷</m:t>
                    </m:r>
                    <m:r>
                      <a:rPr lang="en-US" sz="2000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r="-1481" b="-1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37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Important facts</a:t>
            </a:r>
            <a:endParaRPr lang="en-US" sz="36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A randomized algorithm typically require random bits/numbers that have</a:t>
                </a:r>
              </a:p>
              <a:p>
                <a:r>
                  <a:rPr lang="en-US" sz="2000" dirty="0" smtClean="0"/>
                  <a:t> a uniform distribution</a:t>
                </a:r>
              </a:p>
              <a:p>
                <a:r>
                  <a:rPr lang="en-US" sz="2000" dirty="0">
                    <a:solidFill>
                      <a:srgbClr val="C00000"/>
                    </a:solidFill>
                  </a:rPr>
                  <a:t>p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airwise</a:t>
                </a:r>
                <a:r>
                  <a:rPr lang="en-US" sz="2000" dirty="0" smtClean="0"/>
                  <a:t> independence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>
                  <a:buFont typeface="Wingdings"/>
                  <a:buChar char="è"/>
                </a:pPr>
                <a:r>
                  <a:rPr lang="en-US" sz="2000" dirty="0" smtClean="0">
                    <a:sym typeface="Wingdings" pitchFamily="2" charset="2"/>
                  </a:rPr>
                  <a:t>Random bit complexity can be reduced.</a:t>
                </a:r>
              </a:p>
              <a:p>
                <a:pPr>
                  <a:buFont typeface="Wingdings"/>
                  <a:buChar char="è"/>
                </a:pPr>
                <a:endParaRPr lang="en-US" sz="2000" dirty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  <a:sym typeface="Wingdings" pitchFamily="2" charset="2"/>
                  </a:rPr>
                  <a:t>Theorem</a:t>
                </a:r>
                <a:r>
                  <a:rPr lang="en-US" sz="2000" dirty="0" smtClean="0">
                    <a:sym typeface="Wingdings" pitchFamily="2" charset="2"/>
                  </a:rPr>
                  <a:t>: We can generate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𝑚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−1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>
                    <a:solidFill>
                      <a:srgbClr val="C00000"/>
                    </a:solidFill>
                  </a:rPr>
                  <a:t>pairwise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independent random bits using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Only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𝑚</m:t>
                    </m:r>
                  </m:oMath>
                </a14:m>
                <a:r>
                  <a:rPr lang="en-US" sz="2000" dirty="0" smtClean="0"/>
                  <a:t> mutually independent random bits</a:t>
                </a:r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:r>
                  <a:rPr lang="en-US" sz="2000" dirty="0" smtClean="0">
                    <a:solidFill>
                      <a:srgbClr val="00B050"/>
                    </a:solidFill>
                  </a:rPr>
                  <a:t>We shall now prove this theore</a:t>
                </a:r>
                <a:r>
                  <a:rPr lang="en-US" sz="2000" dirty="0" smtClean="0">
                    <a:solidFill>
                      <a:srgbClr val="00B050"/>
                    </a:solidFill>
                  </a:rPr>
                  <a:t>m.</a:t>
                </a:r>
                <a:endParaRPr lang="en-US" sz="2000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8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6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362075"/>
          </a:xfrm>
        </p:spPr>
        <p:txBody>
          <a:bodyPr/>
          <a:lstStyle/>
          <a:p>
            <a:pPr algn="ctr"/>
            <a:r>
              <a:rPr lang="en-US" sz="2400" dirty="0" smtClean="0"/>
              <a:t>Generating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7030A0"/>
                </a:solidFill>
              </a:rPr>
              <a:t> Uniformly Random </a:t>
            </a:r>
            <a:r>
              <a:rPr lang="en-US" sz="2400" dirty="0" smtClean="0"/>
              <a:t>and</a:t>
            </a:r>
            <a:r>
              <a:rPr lang="en-US" sz="2400" dirty="0" smtClean="0">
                <a:solidFill>
                  <a:srgbClr val="7030A0"/>
                </a:solidFill>
              </a:rPr>
              <a:t> pairwise independent</a:t>
            </a:r>
            <a:r>
              <a:rPr lang="en-US" sz="2400" dirty="0" smtClean="0">
                <a:solidFill>
                  <a:srgbClr val="0070C0"/>
                </a:solidFill>
              </a:rPr>
              <a:t> Bits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using </a:t>
            </a:r>
            <a:r>
              <a:rPr lang="en-US" sz="2400" dirty="0">
                <a:solidFill>
                  <a:srgbClr val="7030A0"/>
                </a:solidFill>
              </a:rPr>
              <a:t>few </a:t>
            </a:r>
            <a:r>
              <a:rPr lang="en-US" sz="2400" b="1" dirty="0" smtClean="0">
                <a:solidFill>
                  <a:srgbClr val="C00000"/>
                </a:solidFill>
              </a:rPr>
              <a:t>truly</a:t>
            </a:r>
            <a:r>
              <a:rPr lang="en-US" sz="2400" dirty="0" smtClean="0">
                <a:solidFill>
                  <a:srgbClr val="7030A0"/>
                </a:solidFill>
              </a:rPr>
              <a:t> random </a:t>
            </a:r>
            <a:r>
              <a:rPr lang="en-US" sz="2400" dirty="0">
                <a:solidFill>
                  <a:srgbClr val="7030A0"/>
                </a:solidFill>
              </a:rPr>
              <a:t>bits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81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dirty="0"/>
              <a:t>Generating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</a:rPr>
              <a:t/>
            </a:r>
            <a:br>
              <a:rPr lang="en-US" sz="3200" b="1" dirty="0" smtClean="0">
                <a:solidFill>
                  <a:srgbClr val="7030A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Uniformly Random</a:t>
            </a:r>
            <a:r>
              <a:rPr lang="en-US" sz="2800" dirty="0"/>
              <a:t> </a:t>
            </a:r>
            <a:r>
              <a:rPr lang="en-US" sz="2800" b="1" dirty="0"/>
              <a:t>and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b="1" dirty="0">
                <a:solidFill>
                  <a:srgbClr val="7030A0"/>
                </a:solidFill>
              </a:rPr>
              <a:t>pairwise independent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Bits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000" dirty="0" smtClean="0"/>
                  <a:t> be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sz="2000" dirty="0" smtClean="0"/>
                  <a:t> mutually independent random bits.</a:t>
                </a: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Aim</a:t>
                </a:r>
                <a:r>
                  <a:rPr lang="en-US" sz="2000" dirty="0" smtClean="0"/>
                  <a:t>: To generate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−1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pairwise </a:t>
                </a:r>
                <a:r>
                  <a:rPr lang="en-US" sz="2000" dirty="0"/>
                  <a:t>independent </a:t>
                </a:r>
                <a:r>
                  <a:rPr lang="en-US" sz="2000" dirty="0" smtClean="0"/>
                  <a:t>random bits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}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Key idea</a:t>
                </a:r>
                <a:r>
                  <a:rPr lang="en-US" sz="2000" dirty="0" smtClean="0"/>
                  <a:t>: Generate all non-empty subsets of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000" dirty="0" smtClean="0"/>
                  <a:t>}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Ex: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𝑚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3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270492"/>
              </p:ext>
            </p:extLst>
          </p:nvPr>
        </p:nvGraphicFramePr>
        <p:xfrm>
          <a:off x="1524000" y="3281680"/>
          <a:ext cx="29718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4495800" y="3593068"/>
            <a:ext cx="1447800" cy="369332"/>
            <a:chOff x="4572000" y="3593068"/>
            <a:chExt cx="1447800" cy="369332"/>
          </a:xfrm>
        </p:grpSpPr>
        <p:sp>
          <p:nvSpPr>
            <p:cNvPr id="3" name="Right Arrow 2"/>
            <p:cNvSpPr/>
            <p:nvPr/>
          </p:nvSpPr>
          <p:spPr>
            <a:xfrm>
              <a:off x="4572000" y="3657600"/>
              <a:ext cx="762000" cy="30480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338780" y="3593068"/>
                  <a:ext cx="6810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dirty="0" smtClean="0"/>
                    <a:t>{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a14:m>
                  <a:r>
                    <a:rPr lang="en-US" dirty="0" smtClean="0"/>
                    <a:t> }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8780" y="3593068"/>
                  <a:ext cx="68102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7143" t="-8197" r="-15179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Group 10"/>
          <p:cNvGrpSpPr/>
          <p:nvPr/>
        </p:nvGrpSpPr>
        <p:grpSpPr>
          <a:xfrm>
            <a:off x="4495800" y="4038600"/>
            <a:ext cx="1442478" cy="369332"/>
            <a:chOff x="4572000" y="4038600"/>
            <a:chExt cx="1442478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5338780" y="4038600"/>
                  <a:ext cx="6756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dirty="0" smtClean="0"/>
                    <a:t>{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 smtClean="0"/>
                    <a:t> }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8780" y="4038600"/>
                  <a:ext cx="675698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7207" t="-8333" r="-15315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Right Arrow 9"/>
            <p:cNvSpPr/>
            <p:nvPr/>
          </p:nvSpPr>
          <p:spPr>
            <a:xfrm>
              <a:off x="4572000" y="4038600"/>
              <a:ext cx="762000" cy="30480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95800" y="4431268"/>
            <a:ext cx="1775326" cy="369332"/>
            <a:chOff x="4572000" y="4038600"/>
            <a:chExt cx="1775326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338780" y="4038600"/>
                  <a:ext cx="100854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dirty="0" smtClean="0"/>
                    <a:t>{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a14:m>
                  <a:r>
                    <a:rPr lang="en-US" dirty="0" smtClean="0"/>
                    <a:t> }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8780" y="4038600"/>
                  <a:ext cx="100854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4819" t="-8197" r="-9639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Right Arrow 13"/>
            <p:cNvSpPr/>
            <p:nvPr/>
          </p:nvSpPr>
          <p:spPr>
            <a:xfrm>
              <a:off x="4572000" y="4038600"/>
              <a:ext cx="762000" cy="30480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95800" y="4800600"/>
            <a:ext cx="1447800" cy="369332"/>
            <a:chOff x="4572000" y="4038600"/>
            <a:chExt cx="144780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338780" y="4038600"/>
                  <a:ext cx="6810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dirty="0" smtClean="0"/>
                    <a:t>{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dirty="0" smtClean="0"/>
                    <a:t> }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8780" y="4038600"/>
                  <a:ext cx="68102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7143" t="-8333" r="-15179" b="-2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Right Arrow 16"/>
            <p:cNvSpPr/>
            <p:nvPr/>
          </p:nvSpPr>
          <p:spPr>
            <a:xfrm>
              <a:off x="4572000" y="4038600"/>
              <a:ext cx="762000" cy="30480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495800" y="5193268"/>
            <a:ext cx="1804693" cy="369332"/>
            <a:chOff x="4572000" y="4038600"/>
            <a:chExt cx="1804693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338780" y="4038600"/>
                  <a:ext cx="103791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dirty="0" smtClean="0"/>
                    <a:t>{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dirty="0" smtClean="0"/>
                    <a:t>,</a:t>
                  </a:r>
                  <a:r>
                    <a:rPr lang="en-US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a14:m>
                  <a:r>
                    <a:rPr lang="en-US" dirty="0" smtClean="0"/>
                    <a:t> }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8780" y="4038600"/>
                  <a:ext cx="1037913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4678" t="-8197" r="-935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Right Arrow 19"/>
            <p:cNvSpPr/>
            <p:nvPr/>
          </p:nvSpPr>
          <p:spPr>
            <a:xfrm>
              <a:off x="4572000" y="4038600"/>
              <a:ext cx="762000" cy="30480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495800" y="5574268"/>
            <a:ext cx="1799370" cy="369332"/>
            <a:chOff x="4572000" y="4038600"/>
            <a:chExt cx="1799370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5338780" y="4038600"/>
                  <a:ext cx="103259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dirty="0" smtClean="0"/>
                    <a:t>{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dirty="0" smtClean="0"/>
                    <a:t>,</a:t>
                  </a:r>
                  <a:r>
                    <a:rPr lang="en-US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 smtClean="0"/>
                    <a:t> }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8780" y="4038600"/>
                  <a:ext cx="103259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4706" t="-8197" r="-9412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ight Arrow 22"/>
            <p:cNvSpPr/>
            <p:nvPr/>
          </p:nvSpPr>
          <p:spPr>
            <a:xfrm>
              <a:off x="4572000" y="4038600"/>
              <a:ext cx="762000" cy="30480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495800" y="5879068"/>
            <a:ext cx="2156263" cy="369332"/>
            <a:chOff x="4572000" y="4038600"/>
            <a:chExt cx="2156263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5338780" y="4038600"/>
                  <a:ext cx="13894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0" dirty="0" smtClean="0"/>
                    <a:t>{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dirty="0" smtClean="0"/>
                    <a:t>,</a:t>
                  </a:r>
                  <a:r>
                    <a:rPr lang="en-US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dirty="0" smtClean="0"/>
                    <a:t>,</a:t>
                  </a:r>
                  <a:r>
                    <a:rPr lang="en-US" dirty="0"/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a14:m>
                  <a:r>
                    <a:rPr lang="en-US" dirty="0" smtClean="0"/>
                    <a:t> }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8780" y="4038600"/>
                  <a:ext cx="1389483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3509" t="-8197" r="-7018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Right Arrow 25"/>
            <p:cNvSpPr/>
            <p:nvPr/>
          </p:nvSpPr>
          <p:spPr>
            <a:xfrm>
              <a:off x="4572000" y="4038600"/>
              <a:ext cx="762000" cy="304800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526717" y="2831068"/>
            <a:ext cx="296908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        2                1                0      </a:t>
            </a:r>
            <a:endParaRPr lang="en-US" b="1" dirty="0">
              <a:solidFill>
                <a:srgbClr val="7030A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600200" y="3429000"/>
            <a:ext cx="28194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7010400" y="3593068"/>
            <a:ext cx="864850" cy="369332"/>
            <a:chOff x="7010400" y="3593068"/>
            <a:chExt cx="864850" cy="369332"/>
          </a:xfrm>
        </p:grpSpPr>
        <p:sp>
          <p:nvSpPr>
            <p:cNvPr id="34" name="Right Arrow 33"/>
            <p:cNvSpPr/>
            <p:nvPr/>
          </p:nvSpPr>
          <p:spPr>
            <a:xfrm>
              <a:off x="7010400" y="3645932"/>
              <a:ext cx="457200" cy="240268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7391400" y="3593068"/>
                  <a:ext cx="4838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400" y="3593068"/>
                  <a:ext cx="483850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8197" r="-16456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oup 36"/>
          <p:cNvGrpSpPr/>
          <p:nvPr/>
        </p:nvGrpSpPr>
        <p:grpSpPr>
          <a:xfrm>
            <a:off x="7010400" y="4050268"/>
            <a:ext cx="859529" cy="369332"/>
            <a:chOff x="7010400" y="3593068"/>
            <a:chExt cx="859529" cy="369332"/>
          </a:xfrm>
        </p:grpSpPr>
        <p:sp>
          <p:nvSpPr>
            <p:cNvPr id="38" name="Right Arrow 37"/>
            <p:cNvSpPr/>
            <p:nvPr/>
          </p:nvSpPr>
          <p:spPr>
            <a:xfrm>
              <a:off x="7010400" y="3645932"/>
              <a:ext cx="457200" cy="240268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7391400" y="3593068"/>
                  <a:ext cx="4785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400" y="3593068"/>
                  <a:ext cx="478529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t="-8197" r="-1666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/>
          <p:cNvGrpSpPr/>
          <p:nvPr/>
        </p:nvGrpSpPr>
        <p:grpSpPr>
          <a:xfrm>
            <a:off x="7010400" y="4812268"/>
            <a:ext cx="864850" cy="369332"/>
            <a:chOff x="7010400" y="3593068"/>
            <a:chExt cx="864850" cy="369332"/>
          </a:xfrm>
        </p:grpSpPr>
        <p:sp>
          <p:nvSpPr>
            <p:cNvPr id="41" name="Right Arrow 40"/>
            <p:cNvSpPr/>
            <p:nvPr/>
          </p:nvSpPr>
          <p:spPr>
            <a:xfrm>
              <a:off x="7010400" y="3645932"/>
              <a:ext cx="457200" cy="240268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7391400" y="3593068"/>
                  <a:ext cx="4838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400" y="3593068"/>
                  <a:ext cx="483850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t="-8197" r="-16456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Group 42"/>
          <p:cNvGrpSpPr/>
          <p:nvPr/>
        </p:nvGrpSpPr>
        <p:grpSpPr>
          <a:xfrm>
            <a:off x="7010400" y="4431268"/>
            <a:ext cx="1437636" cy="369332"/>
            <a:chOff x="7010400" y="3593068"/>
            <a:chExt cx="1437636" cy="369332"/>
          </a:xfrm>
        </p:grpSpPr>
        <p:sp>
          <p:nvSpPr>
            <p:cNvPr id="44" name="Right Arrow 43"/>
            <p:cNvSpPr/>
            <p:nvPr/>
          </p:nvSpPr>
          <p:spPr>
            <a:xfrm>
              <a:off x="7010400" y="3645932"/>
              <a:ext cx="457200" cy="240268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7391400" y="3593068"/>
                  <a:ext cx="10566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400" y="3593068"/>
                  <a:ext cx="1056636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t="-8197" r="-6936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Group 45"/>
          <p:cNvGrpSpPr/>
          <p:nvPr/>
        </p:nvGrpSpPr>
        <p:grpSpPr>
          <a:xfrm>
            <a:off x="7010400" y="5193268"/>
            <a:ext cx="1442957" cy="369332"/>
            <a:chOff x="7010400" y="3593068"/>
            <a:chExt cx="1442957" cy="369332"/>
          </a:xfrm>
        </p:grpSpPr>
        <p:sp>
          <p:nvSpPr>
            <p:cNvPr id="47" name="Right Arrow 46"/>
            <p:cNvSpPr/>
            <p:nvPr/>
          </p:nvSpPr>
          <p:spPr>
            <a:xfrm>
              <a:off x="7010400" y="3645932"/>
              <a:ext cx="457200" cy="240268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7391400" y="3593068"/>
                  <a:ext cx="10619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400" y="3593068"/>
                  <a:ext cx="1061957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t="-8197" r="-68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up 48"/>
          <p:cNvGrpSpPr/>
          <p:nvPr/>
        </p:nvGrpSpPr>
        <p:grpSpPr>
          <a:xfrm>
            <a:off x="7010400" y="5574268"/>
            <a:ext cx="1437636" cy="369332"/>
            <a:chOff x="7010400" y="3593068"/>
            <a:chExt cx="1437636" cy="369332"/>
          </a:xfrm>
        </p:grpSpPr>
        <p:sp>
          <p:nvSpPr>
            <p:cNvPr id="50" name="Right Arrow 49"/>
            <p:cNvSpPr/>
            <p:nvPr/>
          </p:nvSpPr>
          <p:spPr>
            <a:xfrm>
              <a:off x="7010400" y="3645932"/>
              <a:ext cx="457200" cy="240268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7391400" y="3593068"/>
                  <a:ext cx="10566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400" y="3593068"/>
                  <a:ext cx="1056636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t="-8197" r="-6936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2" name="Group 51"/>
          <p:cNvGrpSpPr/>
          <p:nvPr/>
        </p:nvGrpSpPr>
        <p:grpSpPr>
          <a:xfrm>
            <a:off x="7010400" y="5955268"/>
            <a:ext cx="2015742" cy="369332"/>
            <a:chOff x="7010400" y="3593068"/>
            <a:chExt cx="2015742" cy="369332"/>
          </a:xfrm>
        </p:grpSpPr>
        <p:sp>
          <p:nvSpPr>
            <p:cNvPr id="53" name="Right Arrow 52"/>
            <p:cNvSpPr/>
            <p:nvPr/>
          </p:nvSpPr>
          <p:spPr>
            <a:xfrm>
              <a:off x="7010400" y="3645932"/>
              <a:ext cx="457200" cy="240268"/>
            </a:xfrm>
            <a:prstGeom prst="rightArrow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7391400" y="3593068"/>
                  <a:ext cx="16347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⊕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1400" y="3593068"/>
                  <a:ext cx="1634742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t="-8197" r="-4478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5" name="Table 5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4556178"/>
                  </p:ext>
                </p:extLst>
              </p:nvPr>
            </p:nvGraphicFramePr>
            <p:xfrm>
              <a:off x="6553200" y="3593067"/>
              <a:ext cx="457200" cy="2624853"/>
            </p:xfrm>
            <a:graphic>
              <a:graphicData uri="http://schemas.openxmlformats.org/drawingml/2006/table">
                <a:tbl>
                  <a:tblPr firstRow="1" bandRow="1">
                    <a:tableStyleId>{22838BEF-8BB2-4498-84A7-C5851F593DF1}</a:tableStyleId>
                  </a:tblPr>
                  <a:tblGrid>
                    <a:gridCol w="457200"/>
                  </a:tblGrid>
                  <a:tr h="3749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latin typeface="Cambria Math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latin typeface="Cambria Math"/>
                                      </a:rPr>
                                      <m:t>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b="0" i="0" smtClean="0">
                                        <a:latin typeface="Cambria Math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5" name="Table 5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4556178"/>
                  </p:ext>
                </p:extLst>
              </p:nvPr>
            </p:nvGraphicFramePr>
            <p:xfrm>
              <a:off x="6553200" y="3593067"/>
              <a:ext cx="457200" cy="2624853"/>
            </p:xfrm>
            <a:graphic>
              <a:graphicData uri="http://schemas.openxmlformats.org/drawingml/2006/table">
                <a:tbl>
                  <a:tblPr firstRow="1" bandRow="1">
                    <a:tableStyleId>{22838BEF-8BB2-4498-84A7-C5851F593DF1}</a:tableStyleId>
                  </a:tblPr>
                  <a:tblGrid>
                    <a:gridCol w="457200"/>
                  </a:tblGrid>
                  <a:tr h="37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7"/>
                          <a:stretch>
                            <a:fillRect t="-8065" b="-617742"/>
                          </a:stretch>
                        </a:blipFill>
                      </a:tcPr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7"/>
                          <a:stretch>
                            <a:fillRect t="-109836" b="-527869"/>
                          </a:stretch>
                        </a:blipFill>
                      </a:tcPr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7"/>
                          <a:stretch>
                            <a:fillRect t="-206452" b="-419355"/>
                          </a:stretch>
                        </a:blipFill>
                      </a:tcPr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7"/>
                          <a:stretch>
                            <a:fillRect t="-311475" b="-326230"/>
                          </a:stretch>
                        </a:blipFill>
                      </a:tcPr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7"/>
                          <a:stretch>
                            <a:fillRect t="-404839" b="-220968"/>
                          </a:stretch>
                        </a:blipFill>
                      </a:tcPr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7"/>
                          <a:stretch>
                            <a:fillRect t="-513115" b="-124590"/>
                          </a:stretch>
                        </a:blipFill>
                      </a:tcPr>
                    </a:tc>
                  </a:tr>
                  <a:tr h="37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17"/>
                          <a:stretch>
                            <a:fillRect t="-603226" b="-2258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Down Ribbon 6"/>
              <p:cNvSpPr/>
              <p:nvPr/>
            </p:nvSpPr>
            <p:spPr>
              <a:xfrm>
                <a:off x="4495801" y="2667000"/>
                <a:ext cx="4343400" cy="926068"/>
              </a:xfrm>
              <a:prstGeom prst="ribbon">
                <a:avLst>
                  <a:gd name="adj1" fmla="val 16667"/>
                  <a:gd name="adj2" fmla="val 75000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Why the </a:t>
                </a:r>
                <a:r>
                  <a:rPr lang="en-US" sz="1600" b="1" dirty="0" smtClean="0">
                    <a:solidFill>
                      <a:schemeClr val="tx1"/>
                    </a:solidFill>
                  </a:rPr>
                  <a:t>XOR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 operation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? You should get its answer yourself after a few slides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…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Down Ribbon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1" y="2667000"/>
                <a:ext cx="4343400" cy="926068"/>
              </a:xfrm>
              <a:prstGeom prst="ribbon">
                <a:avLst>
                  <a:gd name="adj1" fmla="val 16667"/>
                  <a:gd name="adj2" fmla="val 75000"/>
                </a:avLst>
              </a:prstGeom>
              <a:blipFill rotWithShape="1">
                <a:blip r:embed="rId18"/>
                <a:stretch>
                  <a:fillRect b="-13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453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7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Generating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2800" b="1" dirty="0">
                <a:solidFill>
                  <a:srgbClr val="7030A0"/>
                </a:solidFill>
              </a:rPr>
              <a:t>Uniformly Random</a:t>
            </a:r>
            <a:r>
              <a:rPr lang="en-US" sz="2800" dirty="0"/>
              <a:t> </a:t>
            </a:r>
            <a:r>
              <a:rPr lang="en-US" sz="2800" b="1" dirty="0"/>
              <a:t>and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b="1" dirty="0">
                <a:solidFill>
                  <a:srgbClr val="7030A0"/>
                </a:solidFill>
              </a:rPr>
              <a:t>pairwise independent</a:t>
            </a:r>
            <a:r>
              <a:rPr lang="en-US" sz="2800" b="1" dirty="0">
                <a:solidFill>
                  <a:srgbClr val="0070C0"/>
                </a:solidFill>
              </a:rPr>
              <a:t> Bits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2000" dirty="0"/>
                  <a:t> be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sz="2000" dirty="0"/>
                  <a:t> mutually independent random bits.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Aim</a:t>
                </a:r>
                <a:r>
                  <a:rPr lang="en-US" sz="2000" dirty="0"/>
                  <a:t>: To generate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2000">
                        <a:solidFill>
                          <a:srgbClr val="0070C0"/>
                        </a:solidFill>
                        <a:latin typeface="Cambria Math"/>
                      </a:rPr>
                      <m:t>−1</m:t>
                    </m:r>
                  </m:oMath>
                </a14:m>
                <a:r>
                  <a:rPr lang="en-US" sz="2000" dirty="0"/>
                  <a:t> pairwise independent random bits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latin typeface="Cambria Math"/>
                      </a:rPr>
                      <m:t>}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Algorithm:</a:t>
                </a: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b="1" dirty="0" smtClean="0"/>
                  <a:t>For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000" dirty="0" smtClean="0"/>
                  <a:t>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−1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{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	Consider binary representation of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2000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	Let </a:t>
                </a:r>
                <a:r>
                  <a:rPr lang="en-US" sz="2000" dirty="0" smtClean="0"/>
                  <a:t>the bits </a:t>
                </a:r>
                <a:r>
                  <a:rPr lang="en-US" sz="2000" dirty="0" smtClean="0"/>
                  <a:t>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𝑗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dirty="0" smtClean="0"/>
                  <a:t> places </a:t>
                </a:r>
                <a:r>
                  <a:rPr lang="en-US" sz="2000" dirty="0" smtClean="0"/>
                  <a:t>only (in this </a:t>
                </a:r>
                <a:r>
                  <a:rPr lang="en-US" sz="2000" dirty="0" smtClean="0"/>
                  <a:t>representat</a:t>
                </a:r>
                <a:r>
                  <a:rPr lang="en-US" sz="2000" dirty="0" smtClean="0"/>
                  <a:t>ion) are </a:t>
                </a:r>
                <a14:m>
                  <m:oMath xmlns:m="http://schemas.openxmlformats.org/officeDocument/2006/math">
                    <m:r>
                      <a:rPr lang="en-US" sz="200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sz="2000" dirty="0" smtClean="0"/>
                  <a:t>;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	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>
                    <a:sym typeface="Wingdings" pitchFamily="2" charset="2"/>
                  </a:rPr>
                  <a:t>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</m:oMath>
                </a14:m>
                <a:r>
                  <a:rPr lang="en-US" sz="2000" dirty="0">
                    <a:latin typeface="Cambria Math"/>
                    <a:ea typeface="Cambria Math"/>
                  </a:rPr>
                  <a:t>∙∙∙</a:t>
                </a:r>
                <a:r>
                  <a:rPr lang="en-US" sz="2000" dirty="0" smtClean="0">
                    <a:solidFill>
                      <a:srgbClr val="C0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⊕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𝑗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/>
                  <a:t>}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8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4970</TotalTime>
  <Words>1484</Words>
  <Application>Microsoft Office PowerPoint</Application>
  <PresentationFormat>On-screen Show (4:3)</PresentationFormat>
  <Paragraphs>240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Randomized Algorithms CS648 </vt:lpstr>
      <vt:lpstr>Random bit complexity </vt:lpstr>
      <vt:lpstr>Recall the notion of independence</vt:lpstr>
      <vt:lpstr>Types of independences</vt:lpstr>
      <vt:lpstr>Types of independences</vt:lpstr>
      <vt:lpstr>Important facts</vt:lpstr>
      <vt:lpstr>Generating  Uniformly Random and pairwise independent Bits</vt:lpstr>
      <vt:lpstr>Generating  Uniformly Random and pairwise independent Bits</vt:lpstr>
      <vt:lpstr>Generating  Uniformly Random and pairwise independent Bits</vt:lpstr>
      <vt:lpstr>Generating  Uniformly Random and pairwise independent Bits</vt:lpstr>
      <vt:lpstr>Generating  Uniformly Random and pairwise independent Bits</vt:lpstr>
      <vt:lpstr>derandomization</vt:lpstr>
      <vt:lpstr>Large cut in a graph</vt:lpstr>
      <vt:lpstr>Large cut in a graph</vt:lpstr>
      <vt:lpstr>Large cut in a graph</vt:lpstr>
      <vt:lpstr>Large cut in a graph</vt:lpstr>
      <vt:lpstr>Large cut in a graph</vt:lpstr>
      <vt:lpstr>Large cut in a graph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Surender Baswana</dc:creator>
  <cp:lastModifiedBy>Surender Baswana</cp:lastModifiedBy>
  <cp:revision>644</cp:revision>
  <dcterms:created xsi:type="dcterms:W3CDTF">2011-12-03T04:13:03Z</dcterms:created>
  <dcterms:modified xsi:type="dcterms:W3CDTF">2013-11-07T14:06:03Z</dcterms:modified>
</cp:coreProperties>
</file>