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428" r:id="rId2"/>
    <p:sldId id="511" r:id="rId3"/>
    <p:sldId id="510" r:id="rId4"/>
    <p:sldId id="517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32" r:id="rId14"/>
    <p:sldId id="533" r:id="rId15"/>
    <p:sldId id="516" r:id="rId16"/>
    <p:sldId id="509" r:id="rId17"/>
    <p:sldId id="515" r:id="rId18"/>
    <p:sldId id="512" r:id="rId19"/>
    <p:sldId id="496" r:id="rId20"/>
    <p:sldId id="508" r:id="rId21"/>
    <p:sldId id="513" r:id="rId22"/>
    <p:sldId id="514" r:id="rId23"/>
    <p:sldId id="529" r:id="rId24"/>
    <p:sldId id="530" r:id="rId25"/>
    <p:sldId id="534" r:id="rId26"/>
    <p:sldId id="53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5" d="100"/>
          <a:sy n="85" d="100"/>
        </p:scale>
        <p:origin x="-11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23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Probabilistic methods - II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/>
                  <a:t>Getting a lower bound on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Aim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To get a lower bound on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 </a:t>
                </a: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𝒁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000" dirty="0" smtClean="0"/>
                  <a:t> be the largest integer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</m:t>
                    </m:r>
                    <m:r>
                      <a:rPr lang="en-US" sz="2000" b="1" i="1" smtClean="0">
                        <a:latin typeface="Cambria Math"/>
                      </a:rPr>
                      <m:t>+ 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  <m:sup/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  </m:t>
                    </m:r>
                    <m:r>
                      <a:rPr lang="en-US" sz="2000" b="1" i="1">
                        <a:latin typeface="Cambria Math"/>
                      </a:rPr>
                      <m:t>+ 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  <m:sup/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  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+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 +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𝒎𝒑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334000"/>
              </a:xfrm>
              <a:blipFill rotWithShape="1">
                <a:blip r:embed="rId3"/>
                <a:stretch>
                  <a:fillRect l="-741" t="-9143" b="-8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7200" y="5257800"/>
                <a:ext cx="1715534" cy="60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ym typeface="Wingdings" pitchFamily="2" charset="2"/>
                  </a:rPr>
                  <a:t>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257800"/>
                <a:ext cx="1715534" cy="608372"/>
              </a:xfrm>
              <a:prstGeom prst="rect">
                <a:avLst/>
              </a:prstGeom>
              <a:blipFill rotWithShape="1">
                <a:blip r:embed="rId4"/>
                <a:stretch>
                  <a:fillRect l="-2847" r="-533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Down Ribbon 5"/>
              <p:cNvSpPr/>
              <p:nvPr/>
            </p:nvSpPr>
            <p:spPr>
              <a:xfrm>
                <a:off x="4495800" y="1139952"/>
                <a:ext cx="4572000" cy="2365248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where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So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𝟕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𝟕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is 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For all other cases,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is a fraction with denominator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1600" b="1" i="0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  <m:r>
                      <a:rPr lang="en-US" sz="1600" b="0" i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or</m:t>
                    </m:r>
                    <m:r>
                      <a:rPr lang="en-US" sz="16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.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Down Ribb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139952"/>
                <a:ext cx="4572000" cy="2365248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5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3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Max 3-SAT </a:t>
            </a:r>
            <a:r>
              <a:rPr lang="en-US" sz="3600" b="1" dirty="0"/>
              <a:t>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Las Vegas </a:t>
                </a:r>
                <a:r>
                  <a:rPr lang="en-US" sz="2000" b="1" dirty="0" smtClean="0"/>
                  <a:t>Algorithm</a:t>
                </a:r>
                <a:r>
                  <a:rPr lang="en-US" sz="20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Repeat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{       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𝒋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{    assign value </a:t>
                </a:r>
                <a:r>
                  <a:rPr lang="en-US" sz="2000" b="1" dirty="0" smtClean="0"/>
                  <a:t>true/false</a:t>
                </a:r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000" dirty="0" smtClean="0"/>
                  <a:t> randomly </a:t>
                </a:r>
                <a:r>
                  <a:rPr lang="en-US" sz="2000" u="sng" dirty="0" smtClean="0"/>
                  <a:t>uniformly </a:t>
                </a:r>
                <a:r>
                  <a:rPr lang="en-US" sz="2000" dirty="0" smtClean="0"/>
                  <a:t>and </a:t>
                </a:r>
                <a:r>
                  <a:rPr lang="en-US" sz="2000" u="sng" dirty="0" smtClean="0"/>
                  <a:t>independently</a:t>
                </a:r>
                <a:r>
                  <a:rPr lang="en-US" sz="2000" dirty="0" smtClean="0"/>
                  <a:t>; }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 smtClean="0"/>
                  <a:t> be the number of clauses that are satisfied.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Until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Analysis: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: the probability that a single iteration of </a:t>
                </a:r>
                <a:r>
                  <a:rPr lang="en-US" sz="2000" b="1" dirty="0" smtClean="0"/>
                  <a:t>Repeat</a:t>
                </a:r>
                <a:r>
                  <a:rPr lang="en-US" sz="2000" dirty="0" smtClean="0"/>
                  <a:t> loop is successful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 </a:t>
                </a:r>
                <a:r>
                  <a:rPr lang="en-US" sz="2000" b="1" dirty="0" smtClean="0">
                    <a:sym typeface="Wingdings" pitchFamily="2" charset="2"/>
                  </a:rPr>
                  <a:t>Expected</a:t>
                </a:r>
                <a:r>
                  <a:rPr lang="en-US" sz="2000" dirty="0" smtClean="0">
                    <a:sym typeface="Wingdings" pitchFamily="2" charset="2"/>
                  </a:rPr>
                  <a:t> running time: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741" t="-64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5562600"/>
                <a:ext cx="1777218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𝑶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562600"/>
                <a:ext cx="1777218" cy="375552"/>
              </a:xfrm>
              <a:prstGeom prst="rect">
                <a:avLst/>
              </a:prstGeom>
              <a:blipFill rotWithShape="1">
                <a:blip r:embed="rId3"/>
                <a:stretch>
                  <a:fillRect t="-6557" r="-37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5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Max 3-SAT </a:t>
            </a:r>
            <a:r>
              <a:rPr lang="en-US" sz="3600" b="1" dirty="0"/>
              <a:t>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There is an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𝑶</m:t>
                    </m:r>
                    <m:r>
                      <a:rPr lang="en-US" sz="18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8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time Las Vegas algorithm for approximate 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Max 3-SAT </a:t>
                </a:r>
                <a:r>
                  <a:rPr lang="en-US" sz="1800" dirty="0" smtClean="0"/>
                  <a:t>Problem. It computes an assignment which satisfies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fraction of clauses.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FF0000"/>
                    </a:solidFill>
                    <a:sym typeface="Wingdings" pitchFamily="2" charset="2"/>
                  </a:rPr>
                  <a:t>Question</a:t>
                </a:r>
                <a:r>
                  <a:rPr lang="en-US" sz="1800" dirty="0" smtClean="0">
                    <a:sym typeface="Wingdings" pitchFamily="2" charset="2"/>
                  </a:rPr>
                  <a:t>: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sym typeface="Wingdings" pitchFamily="2" charset="2"/>
                  </a:rPr>
                  <a:t>the best approximation factor that can be achieved for this problem ?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ym typeface="Wingdings" pitchFamily="2" charset="2"/>
                  </a:rPr>
                  <a:t>Answer</a:t>
                </a:r>
                <a:r>
                  <a:rPr lang="en-US" sz="1800" dirty="0" smtClean="0">
                    <a:sym typeface="Wingdings" pitchFamily="2" charset="2"/>
                  </a:rPr>
                  <a:t>: Yes, indeed. It </a:t>
                </a:r>
                <a:r>
                  <a:rPr lang="en-US" sz="1800" dirty="0">
                    <a:sym typeface="Wingdings" pitchFamily="2" charset="2"/>
                  </a:rPr>
                  <a:t>has also been proved that if </a:t>
                </a:r>
                <a:r>
                  <a:rPr lang="en-US" sz="1800" b="1" dirty="0">
                    <a:sym typeface="Wingdings" pitchFamily="2" charset="2"/>
                  </a:rPr>
                  <a:t>P≠NP</a:t>
                </a:r>
                <a:r>
                  <a:rPr lang="en-US" sz="1800" dirty="0">
                    <a:sym typeface="Wingdings" pitchFamily="2" charset="2"/>
                  </a:rPr>
                  <a:t>, then there can </a:t>
                </a:r>
                <a:r>
                  <a:rPr lang="en-US" sz="1800" b="1" dirty="0">
                    <a:solidFill>
                      <a:srgbClr val="FF0000"/>
                    </a:solidFill>
                    <a:sym typeface="Wingdings" pitchFamily="2" charset="2"/>
                  </a:rPr>
                  <a:t>not</a:t>
                </a:r>
                <a:r>
                  <a:rPr lang="en-US" sz="1800" dirty="0">
                    <a:sym typeface="Wingdings" pitchFamily="2" charset="2"/>
                  </a:rPr>
                  <a:t> be any approx. algorithm that can achieve a factor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solidFill>
                      <a:srgbClr val="7030A0"/>
                    </a:solidFill>
                    <a:sym typeface="Wingdings" pitchFamily="2" charset="2"/>
                  </a:rPr>
                  <a:t>So the simple randomized algorithm is also the best possible algorithm. </a:t>
                </a:r>
              </a:p>
              <a:p>
                <a:pPr marL="0" indent="0" algn="ctr">
                  <a:buNone/>
                </a:pPr>
                <a:r>
                  <a:rPr lang="en-US" sz="1800" dirty="0" smtClean="0">
                    <a:solidFill>
                      <a:srgbClr val="7030A0"/>
                    </a:solidFill>
                    <a:sym typeface="Wingdings" pitchFamily="2" charset="2"/>
                  </a:rPr>
                  <a:t>Isn’t it very inspiring ?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Probabilistic Method: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7030A0"/>
                </a:solidFill>
              </a:rPr>
              <a:t>Alteration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Alteration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Suppose we wish to show the existence of a structure with desired properties. The following method is sometimes quite useful</a:t>
            </a:r>
          </a:p>
          <a:p>
            <a:endParaRPr lang="en-US" sz="2000" dirty="0" smtClean="0"/>
          </a:p>
          <a:p>
            <a:r>
              <a:rPr lang="en-US" sz="2000" dirty="0" smtClean="0"/>
              <a:t>Form a random instance of the structure.</a:t>
            </a:r>
          </a:p>
          <a:p>
            <a:endParaRPr lang="en-US" sz="2000" dirty="0" smtClean="0"/>
          </a:p>
          <a:p>
            <a:r>
              <a:rPr lang="en-US" sz="2000" dirty="0" smtClean="0"/>
              <a:t>This structure will </a:t>
            </a:r>
            <a:r>
              <a:rPr lang="en-US" sz="2000" b="1" dirty="0" smtClean="0"/>
              <a:t>not</a:t>
            </a:r>
            <a:r>
              <a:rPr lang="en-US" sz="2000" dirty="0" smtClean="0"/>
              <a:t> have the desired property but it will be very </a:t>
            </a:r>
            <a:r>
              <a:rPr lang="en-US" sz="2000" i="1" dirty="0" smtClean="0">
                <a:solidFill>
                  <a:srgbClr val="7030A0"/>
                </a:solidFill>
              </a:rPr>
              <a:t>close</a:t>
            </a:r>
            <a:r>
              <a:rPr lang="en-US" sz="2000" dirty="0" smtClean="0"/>
              <a:t> to having the desired property.</a:t>
            </a:r>
          </a:p>
          <a:p>
            <a:endParaRPr lang="en-US" sz="2000" dirty="0" smtClean="0"/>
          </a:p>
          <a:p>
            <a:r>
              <a:rPr lang="en-US" sz="2000" dirty="0" smtClean="0"/>
              <a:t>Slightly alter the random instance and the resulting structure will have the desired property.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An interesting problem in </a:t>
            </a:r>
            <a:r>
              <a:rPr lang="en-US" sz="3200" dirty="0" smtClean="0">
                <a:solidFill>
                  <a:srgbClr val="7030A0"/>
                </a:solidFill>
              </a:rPr>
              <a:t/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Combinatorial Geometry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5400" y="1600200"/>
                <a:ext cx="3581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A conjecture: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If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/>
                  <a:t> points </a:t>
                </a:r>
                <a:r>
                  <a:rPr lang="en-US" sz="1800" dirty="0" smtClean="0"/>
                  <a:t>are placed in a </a:t>
                </a:r>
                <a:r>
                  <a:rPr lang="en-US" sz="1800" dirty="0"/>
                  <a:t>unit </a:t>
                </a:r>
                <a:r>
                  <a:rPr lang="en-US" sz="1800" dirty="0" smtClean="0"/>
                  <a:t>square, the smallest of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/>
                  <a:t> triangles will have area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𝑶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.</a:t>
                </a:r>
                <a:endParaRPr lang="en-US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/>
                  <a:t>The conjecture was 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disproved</a:t>
                </a:r>
                <a:r>
                  <a:rPr lang="en-US" sz="1800" b="1" dirty="0" smtClean="0"/>
                  <a:t> in 1982.</a:t>
                </a:r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Theorem: </a:t>
                </a:r>
                <a:r>
                  <a:rPr lang="en-US" sz="1800" dirty="0" smtClean="0"/>
                  <a:t>It is possible to place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 points in a unit square so that each triangle has area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𝛀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𝐥𝐨𝐠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5400" y="1600200"/>
                <a:ext cx="3581400" cy="4525963"/>
              </a:xfrm>
              <a:blipFill rotWithShape="1">
                <a:blip r:embed="rId2"/>
                <a:stretch>
                  <a:fillRect l="-1533" t="-674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4495800" cy="3886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1524000"/>
            <a:ext cx="4572000" cy="369332"/>
            <a:chOff x="381000" y="1524000"/>
            <a:chExt cx="4572000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81000" y="1828800"/>
              <a:ext cx="457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609600" y="2362200"/>
            <a:ext cx="4038600" cy="3048000"/>
            <a:chOff x="2743200" y="2438400"/>
            <a:chExt cx="4038600" cy="3048000"/>
          </a:xfrm>
        </p:grpSpPr>
        <p:sp>
          <p:nvSpPr>
            <p:cNvPr id="11" name="Oval 10"/>
            <p:cNvSpPr/>
            <p:nvPr/>
          </p:nvSpPr>
          <p:spPr>
            <a:xfrm>
              <a:off x="3276600" y="289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294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910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0198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1816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8006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2578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1242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7432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1054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705600" y="4419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806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5400" y="1600200"/>
                <a:ext cx="3581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Theorem (we shall prove):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It is possible to place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 points in a unit square so that each triangle has area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𝟏𝟎𝟎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 smtClean="0"/>
                  <a:t>.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5400" y="1600200"/>
                <a:ext cx="3581400" cy="4525963"/>
              </a:xfrm>
              <a:blipFill rotWithShape="1">
                <a:blip r:embed="rId2"/>
                <a:stretch>
                  <a:fillRect l="-1533" t="-674" r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4495800" cy="3886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1524000"/>
            <a:ext cx="4572000" cy="369332"/>
            <a:chOff x="381000" y="1524000"/>
            <a:chExt cx="4572000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81000" y="1828800"/>
              <a:ext cx="457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609600" y="2362200"/>
            <a:ext cx="4038600" cy="3048000"/>
            <a:chOff x="2743200" y="2438400"/>
            <a:chExt cx="4038600" cy="3048000"/>
          </a:xfrm>
        </p:grpSpPr>
        <p:sp>
          <p:nvSpPr>
            <p:cNvPr id="11" name="Oval 10"/>
            <p:cNvSpPr/>
            <p:nvPr/>
          </p:nvSpPr>
          <p:spPr>
            <a:xfrm>
              <a:off x="3276600" y="289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294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910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0198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1816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8006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2578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1242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7432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1054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705600" y="4419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434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5400" y="1600200"/>
                <a:ext cx="3886200" cy="4525963"/>
              </a:xfrm>
            </p:spPr>
            <p:txBody>
              <a:bodyPr/>
              <a:lstStyle/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Select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points randomly uniformly.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 the no. of triangles with area less than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Calculate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𝐄</m:t>
                    </m:r>
                    <m:r>
                      <a:rPr lang="en-US" sz="1800" b="0" i="0" smtClean="0">
                        <a:latin typeface="Cambria Math"/>
                      </a:rPr>
                      <m:t>[</m:t>
                    </m:r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and make useful inference…</a:t>
                </a:r>
                <a:endParaRPr lang="en-US" sz="1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𝑷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𝑸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are</a:t>
                </a:r>
                <a:r>
                  <a:rPr lang="en-US" sz="1800" b="1" dirty="0" smtClean="0"/>
                  <a:t> </a:t>
                </a:r>
                <a:r>
                  <a:rPr lang="en-US" sz="1800" dirty="0" smtClean="0"/>
                  <a:t>3 points selected randomly uniformly from unit square.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𝛾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1800" dirty="0" smtClean="0"/>
                  <a:t> probability that triangle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𝑷𝑸𝑹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 smtClean="0"/>
                  <a:t>has area less than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b="1" dirty="0"/>
                  <a:t>.</a:t>
                </a:r>
                <a:endParaRPr lang="en-US" sz="1800" dirty="0" smtClean="0"/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 What is relation between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sz="1800" dirty="0" smtClean="0"/>
                  <a:t> ?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sz="1800" b="1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.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𝛾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1800" b="1" dirty="0" smtClean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5400" y="1600200"/>
                <a:ext cx="3886200" cy="4525963"/>
              </a:xfrm>
              <a:blipFill rotWithShape="1">
                <a:blip r:embed="rId2"/>
                <a:stretch>
                  <a:fillRect l="-1413" t="-674" r="-2355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4495800" cy="3886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1524000"/>
            <a:ext cx="4572000" cy="369332"/>
            <a:chOff x="381000" y="1524000"/>
            <a:chExt cx="4572000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81000" y="1828800"/>
              <a:ext cx="457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609600" y="2362200"/>
            <a:ext cx="4038600" cy="3048000"/>
            <a:chOff x="2743200" y="2438400"/>
            <a:chExt cx="4038600" cy="3048000"/>
          </a:xfrm>
        </p:grpSpPr>
        <p:sp>
          <p:nvSpPr>
            <p:cNvPr id="11" name="Oval 10"/>
            <p:cNvSpPr/>
            <p:nvPr/>
          </p:nvSpPr>
          <p:spPr>
            <a:xfrm>
              <a:off x="3276600" y="289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294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910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0198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1816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8006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2578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1242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7432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1054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705600" y="4419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19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0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/>
                  <a:t>Probability(triangle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</a:rPr>
                      <m:t>𝑷𝑸𝑹</m:t>
                    </m:r>
                  </m:oMath>
                </a14:m>
                <a:r>
                  <a:rPr lang="en-US" sz="3200" b="1" dirty="0" smtClean="0"/>
                  <a:t> has area less than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3200" b="1" dirty="0" smtClean="0"/>
                  <a:t>)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1" name="Tit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5400" y="1600200"/>
                <a:ext cx="3810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Given that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|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𝑷𝑸</m:t>
                    </m:r>
                  </m:oMath>
                </a14:m>
                <a:r>
                  <a:rPr lang="en-US" sz="1800" dirty="0" smtClean="0"/>
                  <a:t>|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sz="1800" dirty="0" smtClean="0"/>
                  <a:t>, what is the prob. that triangle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𝑷𝑸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1800" dirty="0" smtClean="0"/>
                  <a:t> has area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 smtClean="0"/>
                  <a:t> ? 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dirty="0" smtClean="0"/>
                  <a:t>: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5400" y="1600200"/>
                <a:ext cx="3810000" cy="4525963"/>
              </a:xfrm>
              <a:blipFill rotWithShape="1">
                <a:blip r:embed="rId3"/>
                <a:stretch>
                  <a:fillRect l="-1440" t="-674" r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4495800" cy="3886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200400" y="3733800"/>
            <a:ext cx="1143000" cy="556227"/>
            <a:chOff x="6161041" y="3417332"/>
            <a:chExt cx="1143000" cy="556227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6161041" y="3417332"/>
              <a:ext cx="1143000" cy="55622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714445" y="3569732"/>
                  <a:ext cx="360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4445" y="3569732"/>
                  <a:ext cx="36099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2034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Straight Arrow Connector 19"/>
          <p:cNvCxnSpPr/>
          <p:nvPr/>
        </p:nvCxnSpPr>
        <p:spPr>
          <a:xfrm>
            <a:off x="1676400" y="4070866"/>
            <a:ext cx="304800" cy="63156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895600" y="4191000"/>
            <a:ext cx="396262" cy="457200"/>
            <a:chOff x="2895600" y="4191000"/>
            <a:chExt cx="396262" cy="457200"/>
          </a:xfrm>
        </p:grpSpPr>
        <p:sp>
          <p:nvSpPr>
            <p:cNvPr id="9" name="Oval 8"/>
            <p:cNvSpPr/>
            <p:nvPr/>
          </p:nvSpPr>
          <p:spPr>
            <a:xfrm>
              <a:off x="3048000" y="4191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895600" y="4278868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278868"/>
                  <a:ext cx="39626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0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242320" y="3212068"/>
            <a:ext cx="405880" cy="445532"/>
            <a:chOff x="4242320" y="3212068"/>
            <a:chExt cx="405880" cy="445532"/>
          </a:xfrm>
        </p:grpSpPr>
        <p:sp>
          <p:nvSpPr>
            <p:cNvPr id="10" name="Oval 9"/>
            <p:cNvSpPr/>
            <p:nvPr/>
          </p:nvSpPr>
          <p:spPr>
            <a:xfrm>
              <a:off x="42672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242320" y="3212068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𝑸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2320" y="3212068"/>
                  <a:ext cx="40588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791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81000" y="1524000"/>
            <a:ext cx="4572000" cy="369332"/>
            <a:chOff x="381000" y="1524000"/>
            <a:chExt cx="4572000" cy="36933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81000" y="1828800"/>
              <a:ext cx="457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Connector 35"/>
          <p:cNvCxnSpPr>
            <a:stCxn id="9" idx="7"/>
            <a:endCxn id="10" idx="2"/>
          </p:cNvCxnSpPr>
          <p:nvPr/>
        </p:nvCxnSpPr>
        <p:spPr>
          <a:xfrm flipV="1">
            <a:off x="3113041" y="3619500"/>
            <a:ext cx="1154159" cy="58265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57200" y="2514600"/>
            <a:ext cx="4495800" cy="2133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295400" y="4101790"/>
            <a:ext cx="3666893" cy="17656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457200" y="3308866"/>
            <a:ext cx="4505093" cy="2177534"/>
            <a:chOff x="457200" y="3308866"/>
            <a:chExt cx="4505093" cy="2177534"/>
          </a:xfrm>
        </p:grpSpPr>
        <p:cxnSp>
          <p:nvCxnSpPr>
            <p:cNvPr id="55" name="Straight Connector 54"/>
            <p:cNvCxnSpPr>
              <a:endCxn id="9" idx="2"/>
            </p:cNvCxnSpPr>
            <p:nvPr/>
          </p:nvCxnSpPr>
          <p:spPr>
            <a:xfrm flipV="1">
              <a:off x="457200" y="4229100"/>
              <a:ext cx="2590800" cy="12573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0" idx="7"/>
            </p:cNvCxnSpPr>
            <p:nvPr/>
          </p:nvCxnSpPr>
          <p:spPr>
            <a:xfrm flipV="1">
              <a:off x="4332241" y="3308866"/>
              <a:ext cx="630052" cy="28369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49302" y="3124200"/>
            <a:ext cx="408298" cy="457200"/>
            <a:chOff x="4267200" y="3200400"/>
            <a:chExt cx="408298" cy="457200"/>
          </a:xfrm>
        </p:grpSpPr>
        <p:sp>
          <p:nvSpPr>
            <p:cNvPr id="73" name="Oval 72"/>
            <p:cNvSpPr/>
            <p:nvPr/>
          </p:nvSpPr>
          <p:spPr>
            <a:xfrm>
              <a:off x="42672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277632" y="3200400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32" y="3200400"/>
                  <a:ext cx="39786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2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/>
          <p:cNvGrpSpPr/>
          <p:nvPr/>
        </p:nvGrpSpPr>
        <p:grpSpPr>
          <a:xfrm>
            <a:off x="3124200" y="3516359"/>
            <a:ext cx="1154159" cy="712741"/>
            <a:chOff x="3124200" y="3516359"/>
            <a:chExt cx="1154159" cy="712741"/>
          </a:xfrm>
        </p:grpSpPr>
        <p:cxnSp>
          <p:nvCxnSpPr>
            <p:cNvPr id="71" name="Straight Connector 70"/>
            <p:cNvCxnSpPr>
              <a:stCxn id="9" idx="6"/>
              <a:endCxn id="73" idx="1"/>
            </p:cNvCxnSpPr>
            <p:nvPr/>
          </p:nvCxnSpPr>
          <p:spPr>
            <a:xfrm flipV="1">
              <a:off x="3124200" y="3516359"/>
              <a:ext cx="136261" cy="71274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0" idx="1"/>
              <a:endCxn id="73" idx="6"/>
            </p:cNvCxnSpPr>
            <p:nvPr/>
          </p:nvCxnSpPr>
          <p:spPr>
            <a:xfrm flipH="1" flipV="1">
              <a:off x="3325502" y="3543300"/>
              <a:ext cx="952857" cy="4925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841648" y="4076351"/>
                <a:ext cx="44435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48" y="4076351"/>
                <a:ext cx="444352" cy="495649"/>
              </a:xfrm>
              <a:prstGeom prst="rect">
                <a:avLst/>
              </a:prstGeom>
              <a:blipFill rotWithShape="1">
                <a:blip r:embed="rId9"/>
                <a:stretch>
                  <a:fillRect r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1600200" y="4800600"/>
            <a:ext cx="533400" cy="648049"/>
            <a:chOff x="1600200" y="4800600"/>
            <a:chExt cx="533400" cy="648049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828800" y="4800600"/>
              <a:ext cx="304800" cy="6315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1600200" y="4953000"/>
                  <a:ext cx="444352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1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953000"/>
                  <a:ext cx="444352" cy="49564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/>
          <p:cNvGrpSpPr/>
          <p:nvPr/>
        </p:nvGrpSpPr>
        <p:grpSpPr>
          <a:xfrm>
            <a:off x="3283024" y="3537466"/>
            <a:ext cx="346698" cy="474447"/>
            <a:chOff x="3283024" y="3537466"/>
            <a:chExt cx="346698" cy="474447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3283024" y="3537466"/>
              <a:ext cx="222176" cy="474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3429000" y="3810000"/>
              <a:ext cx="200722" cy="96644"/>
              <a:chOff x="2286000" y="3048000"/>
              <a:chExt cx="200722" cy="96644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V="1">
                <a:off x="2286000" y="3048000"/>
                <a:ext cx="1524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2438400" y="3048000"/>
                <a:ext cx="48322" cy="966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5" grpId="0" animBg="1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3-SAT </a:t>
            </a:r>
            <a:r>
              <a:rPr lang="en-US" sz="3200" dirty="0"/>
              <a:t>Problem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Its solution can be viewed as an application of Probabilistic method.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0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/>
                  <a:t>Probability(triangle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</a:rPr>
                      <m:t>𝑷𝑸𝑹</m:t>
                    </m:r>
                  </m:oMath>
                </a14:m>
                <a:r>
                  <a:rPr lang="en-US" sz="3200" b="1" dirty="0"/>
                  <a:t> has area less than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3200" b="1" dirty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Tit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5400" y="1600200"/>
                <a:ext cx="3962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/>
                  <a:t>:</a:t>
                </a:r>
              </a:p>
              <a:p>
                <a:pPr marL="0" indent="0">
                  <a:buNone/>
                </a:pPr>
                <a:r>
                  <a:rPr lang="en-US" sz="1800" dirty="0"/>
                  <a:t>Given that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|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𝑷𝑸</m:t>
                    </m:r>
                  </m:oMath>
                </a14:m>
                <a:r>
                  <a:rPr lang="en-US" sz="1800" dirty="0"/>
                  <a:t>|</a:t>
                </a:r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sz="1800" dirty="0"/>
                  <a:t>, what is the prob. that triangle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𝑷𝑸𝑹</m:t>
                    </m:r>
                  </m:oMath>
                </a14:m>
                <a:r>
                  <a:rPr lang="en-US" sz="1800" dirty="0"/>
                  <a:t> has area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/>
                  <a:t> ? 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dirty="0"/>
                  <a:t>: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den>
                    </m:f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   </a:t>
                </a:r>
                <a:r>
                  <a:rPr lang="en-US" sz="1800" b="1" dirty="0" smtClean="0"/>
                  <a:t>P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𝑷𝑸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𝜟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𝒓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) =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≈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𝜟</m:t>
                    </m:r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/>
                  <a:t>: </a:t>
                </a:r>
              </a:p>
              <a:p>
                <a:pPr marL="0" indent="0">
                  <a:buNone/>
                </a:pPr>
                <a:r>
                  <a:rPr lang="en-US" sz="1800" dirty="0"/>
                  <a:t>What is </a:t>
                </a:r>
                <a:r>
                  <a:rPr lang="en-US" sz="1800" b="1" dirty="0"/>
                  <a:t>P</a:t>
                </a:r>
                <a:r>
                  <a:rPr lang="en-US" sz="1800" dirty="0"/>
                  <a:t>(</a:t>
                </a:r>
                <a:r>
                  <a:rPr lang="en-US" sz="1800" dirty="0" smtClean="0"/>
                  <a:t>triangle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𝑷𝑸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1800" b="1" i="1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1800" dirty="0" smtClean="0"/>
                  <a:t>has area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 smtClean="0"/>
                  <a:t>)? </a:t>
                </a:r>
                <a:endParaRPr lang="en-US" sz="1800" b="1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/>
                  <a:t>Answer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√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𝝅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d>
                      </m:e>
                    </m:nary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𝒅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5400" y="1600200"/>
                <a:ext cx="3962400" cy="4525963"/>
              </a:xfrm>
              <a:blipFill rotWithShape="1">
                <a:blip r:embed="rId3"/>
                <a:stretch>
                  <a:fillRect l="-1692" t="-674" r="-1538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4495800" cy="3886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19250" y="2895600"/>
            <a:ext cx="2781300" cy="26670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2819400"/>
            <a:ext cx="2971800" cy="28194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124200" y="3286173"/>
            <a:ext cx="869038" cy="927654"/>
            <a:chOff x="6084841" y="2969705"/>
            <a:chExt cx="869038" cy="927654"/>
          </a:xfrm>
        </p:grpSpPr>
        <p:cxnSp>
          <p:nvCxnSpPr>
            <p:cNvPr id="15" name="Straight Arrow Connector 14"/>
            <p:cNvCxnSpPr>
              <a:stCxn id="6" idx="7"/>
            </p:cNvCxnSpPr>
            <p:nvPr/>
          </p:nvCxnSpPr>
          <p:spPr>
            <a:xfrm flipH="1">
              <a:off x="6084841" y="2969705"/>
              <a:ext cx="869038" cy="92765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409645" y="3341132"/>
                  <a:ext cx="360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9645" y="3341132"/>
                  <a:ext cx="36099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203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959210" y="3232292"/>
            <a:ext cx="1166225" cy="981535"/>
            <a:chOff x="4767451" y="2763424"/>
            <a:chExt cx="1166225" cy="981535"/>
          </a:xfrm>
        </p:grpSpPr>
        <p:cxnSp>
          <p:nvCxnSpPr>
            <p:cNvPr id="20" name="Straight Arrow Connector 19"/>
            <p:cNvCxnSpPr>
              <a:stCxn id="8" idx="1"/>
            </p:cNvCxnSpPr>
            <p:nvPr/>
          </p:nvCxnSpPr>
          <p:spPr>
            <a:xfrm>
              <a:off x="4767451" y="2763424"/>
              <a:ext cx="1164991" cy="98153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018041" y="2819400"/>
                  <a:ext cx="915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𝜟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oMath>
                    </m:oMathPara>
                  </a14:m>
                  <a:endParaRPr lang="en-US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041" y="2819400"/>
                  <a:ext cx="91563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8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2895600" y="4191000"/>
            <a:ext cx="396262" cy="445532"/>
            <a:chOff x="2895600" y="4191000"/>
            <a:chExt cx="396262" cy="445532"/>
          </a:xfrm>
        </p:grpSpPr>
        <p:sp>
          <p:nvSpPr>
            <p:cNvPr id="9" name="Oval 8"/>
            <p:cNvSpPr/>
            <p:nvPr/>
          </p:nvSpPr>
          <p:spPr>
            <a:xfrm>
              <a:off x="3048000" y="4191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895600" y="4267200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267200"/>
                  <a:ext cx="39626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20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242320" y="3200400"/>
            <a:ext cx="405880" cy="457200"/>
            <a:chOff x="4242320" y="3200400"/>
            <a:chExt cx="405880" cy="457200"/>
          </a:xfrm>
        </p:grpSpPr>
        <p:sp>
          <p:nvSpPr>
            <p:cNvPr id="10" name="Oval 9"/>
            <p:cNvSpPr/>
            <p:nvPr/>
          </p:nvSpPr>
          <p:spPr>
            <a:xfrm>
              <a:off x="42672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242320" y="3200400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𝑸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2320" y="3200400"/>
                  <a:ext cx="40588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791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81000" y="1524000"/>
            <a:ext cx="4572000" cy="369332"/>
            <a:chOff x="381000" y="1524000"/>
            <a:chExt cx="4572000" cy="36933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81000" y="1828800"/>
              <a:ext cx="457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38800" y="5562600"/>
                <a:ext cx="1960345" cy="763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√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b="1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nary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𝒅𝒓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562600"/>
                <a:ext cx="1960345" cy="763735"/>
              </a:xfrm>
              <a:prstGeom prst="rect">
                <a:avLst/>
              </a:prstGeom>
              <a:blipFill rotWithShape="1">
                <a:blip r:embed="rId9"/>
                <a:stretch>
                  <a:fillRect r="-3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0" y="5791200"/>
                <a:ext cx="9877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𝟏𝟔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791200"/>
                <a:ext cx="987771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987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9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6" grpId="0" animBg="1"/>
      <p:bldP spid="8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0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/>
                  <a:t>Probability(triangle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</a:rPr>
                      <m:t>𝑷𝑸𝑹</m:t>
                    </m:r>
                  </m:oMath>
                </a14:m>
                <a:r>
                  <a:rPr lang="en-US" sz="3200" b="1" dirty="0" smtClean="0"/>
                  <a:t> has area less than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3200" b="1" dirty="0" smtClean="0"/>
                  <a:t>)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1" name="Tit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5400" y="1600200"/>
                <a:ext cx="3810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Lemma</a:t>
                </a:r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If </a:t>
                </a:r>
                <a:r>
                  <a:rPr lang="en-US" sz="1800" dirty="0"/>
                  <a:t>Suppose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𝑷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𝑸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are</a:t>
                </a:r>
                <a:r>
                  <a:rPr lang="en-US" sz="1800" b="1" dirty="0"/>
                  <a:t> </a:t>
                </a:r>
                <a:r>
                  <a:rPr lang="en-US" sz="1800" dirty="0"/>
                  <a:t>3 points selected randomly uniformly from unit </a:t>
                </a:r>
                <a:r>
                  <a:rPr lang="en-US" sz="1800" dirty="0" smtClean="0"/>
                  <a:t>square, then the prob. that triangle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𝑷𝑸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1800" dirty="0" smtClean="0"/>
                  <a:t> has area less than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 smtClean="0"/>
                  <a:t>  is bounded by 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70C0"/>
                        </a:solidFill>
                        <a:latin typeface="Cambria Math"/>
                      </a:rPr>
                      <m:t>𝟏𝟔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: the no. of triangles with area less than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b="1" dirty="0"/>
                  <a:t>.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ym typeface="Wingdings" pitchFamily="2" charset="2"/>
                  </a:rPr>
                  <a:t></a:t>
                </a:r>
                <a:r>
                  <a:rPr lang="en-US" sz="1800" b="1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𝟏𝟔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 What is 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1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/>
                  <a:t> points are selected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b="1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               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5400" y="1600200"/>
                <a:ext cx="3810000" cy="4525963"/>
              </a:xfrm>
              <a:blipFill rotWithShape="1">
                <a:blip r:embed="rId3"/>
                <a:stretch>
                  <a:fillRect l="-1440" t="-674" r="-1600" b="-1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4495800" cy="3886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895600" y="4191000"/>
            <a:ext cx="396262" cy="457200"/>
            <a:chOff x="2895600" y="4191000"/>
            <a:chExt cx="396262" cy="457200"/>
          </a:xfrm>
        </p:grpSpPr>
        <p:sp>
          <p:nvSpPr>
            <p:cNvPr id="9" name="Oval 8"/>
            <p:cNvSpPr/>
            <p:nvPr/>
          </p:nvSpPr>
          <p:spPr>
            <a:xfrm>
              <a:off x="3048000" y="4191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895600" y="4278868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𝑷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278868"/>
                  <a:ext cx="39626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0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242320" y="3212068"/>
            <a:ext cx="405880" cy="445532"/>
            <a:chOff x="4242320" y="3212068"/>
            <a:chExt cx="405880" cy="445532"/>
          </a:xfrm>
        </p:grpSpPr>
        <p:sp>
          <p:nvSpPr>
            <p:cNvPr id="10" name="Oval 9"/>
            <p:cNvSpPr/>
            <p:nvPr/>
          </p:nvSpPr>
          <p:spPr>
            <a:xfrm>
              <a:off x="42672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242320" y="3212068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𝑸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2320" y="3212068"/>
                  <a:ext cx="40588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791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81000" y="1524000"/>
            <a:ext cx="4572000" cy="369332"/>
            <a:chOff x="381000" y="1524000"/>
            <a:chExt cx="4572000" cy="36933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81000" y="1828800"/>
              <a:ext cx="457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Connector 35"/>
          <p:cNvCxnSpPr>
            <a:stCxn id="9" idx="7"/>
            <a:endCxn id="10" idx="2"/>
          </p:cNvCxnSpPr>
          <p:nvPr/>
        </p:nvCxnSpPr>
        <p:spPr>
          <a:xfrm flipV="1">
            <a:off x="3113041" y="3619500"/>
            <a:ext cx="1154159" cy="58265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3249302" y="3124200"/>
            <a:ext cx="408298" cy="457200"/>
            <a:chOff x="4267200" y="3200400"/>
            <a:chExt cx="408298" cy="457200"/>
          </a:xfrm>
        </p:grpSpPr>
        <p:sp>
          <p:nvSpPr>
            <p:cNvPr id="73" name="Oval 72"/>
            <p:cNvSpPr/>
            <p:nvPr/>
          </p:nvSpPr>
          <p:spPr>
            <a:xfrm>
              <a:off x="4267200" y="3581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277632" y="3200400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32" y="3200400"/>
                  <a:ext cx="39786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2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/>
          <p:cNvGrpSpPr/>
          <p:nvPr/>
        </p:nvGrpSpPr>
        <p:grpSpPr>
          <a:xfrm>
            <a:off x="3124200" y="3516359"/>
            <a:ext cx="1154159" cy="712741"/>
            <a:chOff x="3124200" y="3516359"/>
            <a:chExt cx="1154159" cy="712741"/>
          </a:xfrm>
        </p:grpSpPr>
        <p:cxnSp>
          <p:nvCxnSpPr>
            <p:cNvPr id="71" name="Straight Connector 70"/>
            <p:cNvCxnSpPr>
              <a:stCxn id="9" idx="6"/>
              <a:endCxn id="73" idx="1"/>
            </p:cNvCxnSpPr>
            <p:nvPr/>
          </p:nvCxnSpPr>
          <p:spPr>
            <a:xfrm flipV="1">
              <a:off x="3124200" y="3516359"/>
              <a:ext cx="136261" cy="71274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0" idx="1"/>
              <a:endCxn id="73" idx="6"/>
            </p:cNvCxnSpPr>
            <p:nvPr/>
          </p:nvCxnSpPr>
          <p:spPr>
            <a:xfrm flipH="1" flipV="1">
              <a:off x="3325502" y="3543300"/>
              <a:ext cx="952857" cy="4925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01737" y="4507468"/>
                <a:ext cx="1037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737" y="4507468"/>
                <a:ext cx="103746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705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609600" y="2362200"/>
            <a:ext cx="4038600" cy="3048000"/>
            <a:chOff x="2743200" y="2438400"/>
            <a:chExt cx="4038600" cy="3048000"/>
          </a:xfrm>
        </p:grpSpPr>
        <p:sp>
          <p:nvSpPr>
            <p:cNvPr id="44" name="Oval 43"/>
            <p:cNvSpPr/>
            <p:nvPr/>
          </p:nvSpPr>
          <p:spPr>
            <a:xfrm>
              <a:off x="3276600" y="289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6576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6294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1910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60198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0960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1816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006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2578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31242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7432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51054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6705600" y="4419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304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5400" y="1600200"/>
                <a:ext cx="3886200" cy="4525963"/>
              </a:xfrm>
            </p:spPr>
            <p:txBody>
              <a:bodyPr/>
              <a:lstStyle/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Select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points randomly uniformly.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𝑿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 the no. of triangles with area less than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Note that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1800" b="1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b="1" dirty="0" smtClean="0"/>
                  <a:t>Remove </a:t>
                </a:r>
                <a:r>
                  <a:rPr lang="en-US" sz="1800" dirty="0" smtClean="0"/>
                  <a:t>one point from each triangle with area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b="1" dirty="0"/>
                  <a:t>.</a:t>
                </a:r>
                <a:endParaRPr lang="en-US" sz="1800" dirty="0" smtClean="0"/>
              </a:p>
              <a:p>
                <a:pPr marL="0" indent="0">
                  <a:buNone/>
                </a:pPr>
                <a:endParaRPr lang="en-US" sz="1800" b="0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Expected number of points left: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1800" dirty="0" smtClean="0"/>
                  <a:t>There is no triangle formed by these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points with area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b="1" dirty="0" smtClean="0"/>
                  <a:t> .</a:t>
                </a:r>
                <a:r>
                  <a:rPr lang="en-US" sz="1800" b="1" dirty="0" smtClean="0">
                    <a:sym typeface="Wingdings" pitchFamily="2" charset="2"/>
                  </a:rPr>
                  <a:t>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5400" y="1600200"/>
                <a:ext cx="3886200" cy="4525963"/>
              </a:xfrm>
              <a:blipFill rotWithShape="1">
                <a:blip r:embed="rId2"/>
                <a:stretch>
                  <a:fillRect l="-141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4495800" cy="3886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1524000"/>
            <a:ext cx="4572000" cy="369332"/>
            <a:chOff x="381000" y="1524000"/>
            <a:chExt cx="4572000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81000" y="1828800"/>
              <a:ext cx="457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1524000"/>
                  <a:ext cx="3754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609600" y="2362200"/>
            <a:ext cx="4038600" cy="3048000"/>
            <a:chOff x="2743200" y="2438400"/>
            <a:chExt cx="4038600" cy="3048000"/>
          </a:xfrm>
        </p:grpSpPr>
        <p:sp>
          <p:nvSpPr>
            <p:cNvPr id="11" name="Oval 10"/>
            <p:cNvSpPr/>
            <p:nvPr/>
          </p:nvSpPr>
          <p:spPr>
            <a:xfrm>
              <a:off x="3276600" y="289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294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910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0198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1816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8006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2578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1242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7432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51054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705600" y="4419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1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200" dirty="0" smtClean="0"/>
              <a:t>An interesting problem in </a:t>
            </a:r>
            <a:r>
              <a:rPr lang="en-US" sz="3200" dirty="0">
                <a:solidFill>
                  <a:srgbClr val="7030A0"/>
                </a:solidFill>
              </a:rPr>
              <a:t/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Graph Theory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Dense graphs with large girth 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𝑽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1800" dirty="0" smtClean="0"/>
                  <a:t> : undirected </a:t>
                </a:r>
                <a:r>
                  <a:rPr lang="en-US" sz="1800" dirty="0" err="1" smtClean="0"/>
                  <a:t>unweighted</a:t>
                </a:r>
                <a:r>
                  <a:rPr lang="en-US" sz="1800" dirty="0" smtClean="0"/>
                  <a:t> graph 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 smtClean="0"/>
                  <a:t>vertices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edges.</a:t>
                </a: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Girth </a:t>
                </a:r>
                <a:r>
                  <a:rPr lang="en-US" sz="1800" dirty="0" smtClean="0"/>
                  <a:t>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 smtClean="0"/>
                  <a:t>: Length of smallest cycle in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It can be observed that if a graph is </a:t>
                </a:r>
                <a:r>
                  <a:rPr lang="en-US" sz="1800" b="1" dirty="0" smtClean="0"/>
                  <a:t>dense</a:t>
                </a:r>
                <a:r>
                  <a:rPr lang="en-US" sz="1800" dirty="0" smtClean="0"/>
                  <a:t>, its girth will be small. For example, a complete graph has girth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1800" dirty="0" smtClean="0"/>
                  <a:t>. In fact the following result is well known in graph theory.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sz="1800" dirty="0" smtClean="0"/>
                  <a:t>: If a graph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or more edges, its girth must be at most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dirty="0" smtClean="0"/>
                  <a:t>: Is the result mentioned in the theorem above tight ?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:r>
                  <a:rPr lang="en-US" sz="1800" b="1" dirty="0" smtClean="0"/>
                  <a:t>Answer</a:t>
                </a:r>
                <a:r>
                  <a:rPr lang="en-US" sz="1800" dirty="0" smtClean="0"/>
                  <a:t>: Yes, there are graphs which have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1800" dirty="0" smtClean="0"/>
                  <a:t>) edges and girth at least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Dense graphs with large girth 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sz="2000" dirty="0" smtClean="0"/>
                  <a:t>: For each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, there are graphs on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 vertices having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edges and girth at least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 smtClean="0"/>
                  <a:t>We shall prove this theorem using the method of alteration. We shall provide just a sketch. The remaining details are straightforward and you are encouraged to fill in these details.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The following Lemma will be useful.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Lemma</a:t>
                </a:r>
                <a:r>
                  <a:rPr lang="en-US" sz="2000" dirty="0" smtClean="0"/>
                  <a:t>: The number of cycles of length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in a complete graph 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vertices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370" b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Dense graphs with large girth 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Construct a random graph where we add each edge randomly independently   with probability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sz="2000" dirty="0" smtClean="0"/>
                  <a:t>What should be the value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so that expected number of edges is close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r>
                  <a:rPr lang="en-US" sz="2000" dirty="0" smtClean="0"/>
                  <a:t>Show that the expected number of cycles of length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in the random graph will be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S</a:t>
                </a:r>
                <a:r>
                  <a:rPr lang="en-US" sz="2000" dirty="0" smtClean="0"/>
                  <a:t>how that expected number of cycles of length less than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 is less than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Remove one edge from each cycle of length less than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Show that there will still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000" dirty="0" smtClean="0"/>
                  <a:t> edges left (choose sufficiently large value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r>
                  <a:rPr lang="en-US" sz="2000" dirty="0" smtClean="0"/>
                  <a:t>We are done.</a:t>
                </a:r>
                <a:r>
                  <a:rPr lang="en-US" sz="2000" dirty="0" smtClean="0">
                    <a:sym typeface="Wingdings" pitchFamily="2" charset="2"/>
                  </a:rPr>
                  <a:t>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95800" y="2667000"/>
                <a:ext cx="1971950" cy="48179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choose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667000"/>
                <a:ext cx="1971950" cy="481799"/>
              </a:xfrm>
              <a:prstGeom prst="rect">
                <a:avLst/>
              </a:prstGeom>
              <a:blipFill rotWithShape="1">
                <a:blip r:embed="rId3"/>
                <a:stretch>
                  <a:fillRect l="-2786" r="-4644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64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3-SAT </a:t>
            </a:r>
            <a:r>
              <a:rPr lang="en-US" sz="3600" b="1" dirty="0" smtClean="0"/>
              <a:t>Problem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Notations</a:t>
                </a:r>
                <a:r>
                  <a:rPr lang="en-US" sz="2000" dirty="0" smtClean="0"/>
                  <a:t>:</a:t>
                </a:r>
              </a:p>
              <a:p>
                <a:r>
                  <a:rPr lang="en-US" sz="2000" dirty="0" smtClean="0"/>
                  <a:t>A </a:t>
                </a:r>
                <a:r>
                  <a:rPr lang="en-US" sz="2000" b="1" i="1" dirty="0" smtClean="0"/>
                  <a:t>Boolean </a:t>
                </a:r>
                <a:r>
                  <a:rPr lang="en-US" sz="2000" dirty="0" smtClean="0"/>
                  <a:t>variable:  a variable that can take value </a:t>
                </a:r>
                <a:r>
                  <a:rPr lang="en-US" sz="2000" b="1" dirty="0" smtClean="0"/>
                  <a:t>true</a:t>
                </a:r>
                <a:r>
                  <a:rPr lang="en-US" sz="2000" dirty="0" smtClean="0"/>
                  <a:t> or </a:t>
                </a:r>
                <a:r>
                  <a:rPr lang="en-US" sz="2000" b="1" dirty="0" smtClean="0"/>
                  <a:t>false</a:t>
                </a:r>
                <a:r>
                  <a:rPr lang="en-US" sz="2000" dirty="0" smtClean="0"/>
                  <a:t>. </a:t>
                </a:r>
              </a:p>
              <a:p>
                <a:r>
                  <a:rPr lang="en-US" sz="2000" dirty="0" smtClean="0"/>
                  <a:t>A </a:t>
                </a:r>
                <a:r>
                  <a:rPr lang="en-US" sz="2000" b="1" i="1" dirty="0" smtClean="0"/>
                  <a:t>term</a:t>
                </a:r>
                <a:r>
                  <a:rPr lang="en-US" sz="2000" dirty="0" smtClean="0"/>
                  <a:t>:  a Boolean variable or its negation.</a:t>
                </a:r>
              </a:p>
              <a:p>
                <a:r>
                  <a:rPr lang="en-US" sz="2000" dirty="0" smtClean="0"/>
                  <a:t>A </a:t>
                </a:r>
                <a:r>
                  <a:rPr lang="en-US" sz="2000" b="1" i="1" dirty="0" smtClean="0"/>
                  <a:t>clause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: Disjunction of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3</a:t>
                </a:r>
                <a:r>
                  <a:rPr lang="en-US" sz="2000" dirty="0" smtClean="0"/>
                  <a:t> </a:t>
                </a:r>
                <a:r>
                  <a:rPr lang="en-US" sz="2000" u="sng" dirty="0" smtClean="0"/>
                  <a:t>disjoint</a:t>
                </a:r>
                <a:r>
                  <a:rPr lang="en-US" sz="2000" dirty="0" smtClean="0"/>
                  <a:t> terms.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,…,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/>
                  <a:t> be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Boolean variables.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Examples of a term</a:t>
                </a:r>
                <a:r>
                  <a:rPr lang="en-US" sz="2000" dirty="0" smtClean="0"/>
                  <a:t>: </a:t>
                </a:r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Examples </a:t>
                </a:r>
                <a:r>
                  <a:rPr lang="en-US" sz="2000" b="1" dirty="0"/>
                  <a:t>of a </a:t>
                </a:r>
                <a:r>
                  <a:rPr lang="en-US" sz="2000" b="1" dirty="0" smtClean="0"/>
                  <a:t>clause:</a:t>
                </a:r>
                <a:endParaRPr lang="en-US" sz="2000" dirty="0" smtClean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e>
                    </m:acc>
                    <m:r>
                      <a:rPr lang="en-US" sz="2000" b="1" i="1" dirty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dirty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000" b="1" i="1" dirty="0">
                        <a:latin typeface="Cambria Math"/>
                        <a:ea typeface="Cambria Math"/>
                      </a:rPr>
                      <m:t>∨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Note that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000" b="1" i="1" dirty="0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e>
                    </m:acc>
                    <m:r>
                      <a:rPr lang="en-US" sz="2000" b="1" i="1" dirty="0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 smtClean="0"/>
                  <a:t> is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000" dirty="0" smtClean="0"/>
                  <a:t> a clause.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741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3-SAT </a:t>
            </a:r>
            <a:r>
              <a:rPr lang="en-US" sz="3600" b="1" dirty="0"/>
              <a:t>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</a:t>
                </a:r>
                <a:r>
                  <a:rPr lang="en-US" sz="20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Given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,…,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000" dirty="0" smtClean="0"/>
                  <a:t> defined 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 Boolean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,…,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/>
                  <a:t>, is there any assignment of true/false to the variables that will satisfy each clause.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Why is this problem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difficult 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dirty="0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000" b="1" i="1" dirty="0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000" b="1" i="1" dirty="0">
                          <a:latin typeface="Cambria Math"/>
                          <a:ea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sub>
                          </m:sSub>
                        </m:e>
                      </m:acc>
                      <m:r>
                        <a:rPr lang="en-US" sz="2000" b="1" i="1" dirty="0">
                          <a:latin typeface="Cambria Math"/>
                          <a:ea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dirty="0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000" b="1" i="1" dirty="0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0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000" b="1" i="1" dirty="0">
                          <a:latin typeface="Cambria Math"/>
                          <a:ea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e>
                      </m:acc>
                      <m:r>
                        <a:rPr lang="en-US" sz="2000" b="1" i="1" dirty="0">
                          <a:latin typeface="Cambria Math"/>
                          <a:ea typeface="Cambria Math"/>
                        </a:rPr>
                        <m:t>∨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𝟗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2000" dirty="0" smtClean="0"/>
                  <a:t> to </a:t>
                </a:r>
                <a:r>
                  <a:rPr lang="en-US" sz="2000" b="1" dirty="0" smtClean="0"/>
                  <a:t>true</a:t>
                </a:r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𝟗</m:t>
                        </m:r>
                      </m:sub>
                    </m:sSub>
                  </m:oMath>
                </a14:m>
                <a:r>
                  <a:rPr lang="en-US" sz="2000" dirty="0" smtClean="0"/>
                  <a:t> to </a:t>
                </a:r>
                <a:r>
                  <a:rPr lang="en-US" sz="2000" b="1" dirty="0" smtClean="0"/>
                  <a:t>false </a:t>
                </a:r>
                <a:endParaRPr lang="en-US" sz="2000" dirty="0"/>
              </a:p>
              <a:p>
                <a:pPr>
                  <a:buFont typeface="Wingdings"/>
                  <a:buChar char="è"/>
                </a:pPr>
                <a:r>
                  <a:rPr lang="en-US" sz="2000" dirty="0" smtClean="0"/>
                  <a:t>the first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3</a:t>
                </a:r>
                <a:r>
                  <a:rPr lang="en-US" sz="2000" dirty="0" smtClean="0"/>
                  <a:t> clauses get </a:t>
                </a:r>
                <a:r>
                  <a:rPr lang="en-US" sz="2000" b="1" dirty="0" smtClean="0"/>
                  <a:t>satisfied</a:t>
                </a:r>
                <a:r>
                  <a:rPr lang="en-US" sz="2000" dirty="0" smtClean="0"/>
                  <a:t> but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4</a:t>
                </a:r>
                <a:r>
                  <a:rPr lang="en-US" sz="2000" baseline="30000" dirty="0" smtClean="0"/>
                  <a:t>th</a:t>
                </a:r>
                <a:r>
                  <a:rPr lang="en-US" sz="2000" dirty="0" smtClean="0"/>
                  <a:t> clause is </a:t>
                </a:r>
                <a:r>
                  <a:rPr lang="en-US" sz="2000" b="1" dirty="0" smtClean="0"/>
                  <a:t>not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satisfied</a:t>
                </a:r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So trying to satisfy a subset of clause, one might render many others dissatisfied.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714" t="-674" r="-1214" b="-17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3-SAT </a:t>
            </a:r>
            <a:r>
              <a:rPr lang="en-US" sz="3600" b="1" dirty="0"/>
              <a:t>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</a:t>
                </a:r>
                <a:r>
                  <a:rPr lang="en-US" sz="20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Given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,…,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000" dirty="0" smtClean="0"/>
                  <a:t> defined 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 Boolean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,…,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/>
                  <a:t>, is there any assignment of true/false to the variables that will satisfy each clause.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/>
                  <a:t>Results known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3-SAT </a:t>
                </a:r>
                <a:r>
                  <a:rPr lang="en-US" sz="2000" b="1" dirty="0"/>
                  <a:t>Problem </a:t>
                </a:r>
                <a:r>
                  <a:rPr lang="en-US" sz="2000" dirty="0"/>
                  <a:t> NP-complete.</a:t>
                </a:r>
              </a:p>
              <a:p>
                <a:pPr>
                  <a:buFont typeface="Wingdings"/>
                  <a:buChar char="è"/>
                </a:pPr>
                <a:r>
                  <a:rPr lang="en-US" sz="2000" dirty="0">
                    <a:sym typeface="Wingdings" pitchFamily="2" charset="2"/>
                  </a:rPr>
                  <a:t>It is unlikely to have any polynomial time solution.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714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Max 3-SAT </a:t>
            </a:r>
            <a:r>
              <a:rPr lang="en-US" sz="3600" b="1" dirty="0"/>
              <a:t>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</a:t>
                </a:r>
                <a:r>
                  <a:rPr lang="en-US" sz="20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Given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,…,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000" dirty="0" smtClean="0"/>
                  <a:t> defined over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 Boolean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,…,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dirty="0" smtClean="0"/>
                  <a:t>, compute the </a:t>
                </a:r>
                <a:r>
                  <a:rPr lang="en-US" sz="2000" b="1" dirty="0" smtClean="0"/>
                  <a:t>maximum</a:t>
                </a:r>
                <a:r>
                  <a:rPr lang="en-US" sz="2000" dirty="0" smtClean="0"/>
                  <a:t> number of clauses that can be satisfied simultaneously ?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/>
                  <a:t>Results known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Max</a:t>
                </a:r>
                <a:r>
                  <a:rPr lang="en-US" sz="2000" dirty="0" smtClean="0"/>
                  <a:t>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3-SAT </a:t>
                </a:r>
                <a:r>
                  <a:rPr lang="en-US" sz="2000" b="1" dirty="0"/>
                  <a:t>Problem </a:t>
                </a:r>
                <a:r>
                  <a:rPr lang="en-US" sz="2000" dirty="0"/>
                  <a:t> NP-complete.</a:t>
                </a:r>
              </a:p>
              <a:p>
                <a:pPr>
                  <a:buFont typeface="Wingdings"/>
                  <a:buChar char="è"/>
                </a:pPr>
                <a:r>
                  <a:rPr lang="en-US" sz="2000" dirty="0">
                    <a:sym typeface="Wingdings" pitchFamily="2" charset="2"/>
                  </a:rPr>
                  <a:t>It is unlikely to have any polynomial time solution</a:t>
                </a:r>
                <a:r>
                  <a:rPr lang="en-US" sz="2000" dirty="0" smtClean="0">
                    <a:sym typeface="Wingdings" pitchFamily="2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 smtClean="0"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 power of Randomization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An </a:t>
                </a:r>
                <a:r>
                  <a:rPr lang="en-US" sz="2000" b="1" dirty="0" smtClean="0">
                    <a:sym typeface="Wingdings" pitchFamily="2" charset="2"/>
                  </a:rPr>
                  <a:t>approximation</a:t>
                </a:r>
                <a:r>
                  <a:rPr lang="en-US" sz="2000" dirty="0" smtClean="0">
                    <a:sym typeface="Wingdings" pitchFamily="2" charset="2"/>
                  </a:rPr>
                  <a:t> algorithm</a:t>
                </a:r>
                <a:r>
                  <a:rPr lang="en-US" sz="2000" b="1" dirty="0" smtClean="0"/>
                  <a:t>:</a:t>
                </a:r>
                <a:endParaRPr lang="en-US" sz="2000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There is a very simple randomized algorithm that will satisfy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>
                    <a:sym typeface="Wingdings" pitchFamily="2" charset="2"/>
                  </a:rPr>
                  <a:t> clauses.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953000"/>
              </a:xfrm>
              <a:blipFill rotWithShape="1">
                <a:blip r:embed="rId2"/>
                <a:stretch>
                  <a:fillRect l="-714" t="-616" r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Max 3-SAT </a:t>
            </a:r>
            <a:r>
              <a:rPr lang="en-US" sz="3600" b="1" dirty="0"/>
              <a:t>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Monte Carlo </a:t>
                </a:r>
                <a:r>
                  <a:rPr lang="en-US" sz="2000" b="1" dirty="0" smtClean="0"/>
                  <a:t>Algorithm</a:t>
                </a:r>
                <a:r>
                  <a:rPr lang="en-US" sz="20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𝒋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assign value </a:t>
                </a:r>
                <a:r>
                  <a:rPr lang="en-US" sz="2000" b="1" dirty="0" smtClean="0"/>
                  <a:t>true/false</a:t>
                </a:r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000" dirty="0" smtClean="0"/>
                  <a:t> randomly </a:t>
                </a:r>
                <a:r>
                  <a:rPr lang="en-US" sz="2000" u="sng" dirty="0" smtClean="0"/>
                  <a:t>uniformly </a:t>
                </a:r>
                <a:r>
                  <a:rPr lang="en-US" sz="2000" dirty="0" smtClean="0"/>
                  <a:t>and </a:t>
                </a:r>
                <a:r>
                  <a:rPr lang="en-US" sz="2000" u="sng" dirty="0" smtClean="0"/>
                  <a:t>independently</a:t>
                </a:r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return all the clauses that are satisfied.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Analysis: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𝒁</m:t>
                    </m:r>
                  </m:oMath>
                </a14:m>
                <a:r>
                  <a:rPr lang="en-US" sz="2000" dirty="0" smtClean="0"/>
                  <a:t>: the number of clauses that are satisfied.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 i="0" smtClean="0">
                                  <a:latin typeface="Cambria Math"/>
                                </a:rPr>
                                <m:t>𝐜𝐥𝐚𝐮𝐬𝐞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0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 sz="20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satisfied</m:t>
                              </m:r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𝒁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𝒁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/>
                              </a:rPr>
                              <m:t>𝐄</m:t>
                            </m:r>
                            <m:r>
                              <a:rPr lang="en-US" sz="2000" b="1" i="0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sz="2000" b="1" i="0">
                                <a:latin typeface="Cambria Math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𝐏</m:t>
                            </m:r>
                            <m:r>
                              <a:rPr lang="en-US" sz="2000" b="1">
                                <a:latin typeface="Cambria Math"/>
                              </a:rPr>
                              <m:t>[</m:t>
                            </m:r>
                            <m:r>
                              <a:rPr lang="en-US" sz="2000" b="1">
                                <a:latin typeface="Cambria Math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741" t="-645" b="-5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3879" y="5331688"/>
                <a:ext cx="957121" cy="764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79" y="5331688"/>
                <a:ext cx="957121" cy="764312"/>
              </a:xfrm>
              <a:prstGeom prst="rect">
                <a:avLst/>
              </a:prstGeom>
              <a:blipFill rotWithShape="1">
                <a:blip r:embed="rId3"/>
                <a:stretch>
                  <a:fillRect r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8057" y="5334000"/>
                <a:ext cx="86594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57" y="5334000"/>
                <a:ext cx="865943" cy="610936"/>
              </a:xfrm>
              <a:prstGeom prst="rect">
                <a:avLst/>
              </a:prstGeom>
              <a:blipFill rotWithShape="1">
                <a:blip r:embed="rId4"/>
                <a:stretch>
                  <a:fillRect r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4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Max 3-SAT </a:t>
            </a:r>
            <a:r>
              <a:rPr lang="en-US" sz="3600" b="1" dirty="0"/>
              <a:t>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Las Vegas </a:t>
                </a:r>
                <a:r>
                  <a:rPr lang="en-US" sz="2000" b="1" dirty="0" smtClean="0"/>
                  <a:t>Algorithm</a:t>
                </a:r>
                <a:r>
                  <a:rPr lang="en-US" sz="20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Repeat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{       For each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𝒋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{    assign value </a:t>
                </a:r>
                <a:r>
                  <a:rPr lang="en-US" sz="2000" b="1" dirty="0" smtClean="0"/>
                  <a:t>true/false</a:t>
                </a:r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000" dirty="0" smtClean="0"/>
                  <a:t> randomly </a:t>
                </a:r>
                <a:r>
                  <a:rPr lang="en-US" sz="2000" u="sng" dirty="0" smtClean="0"/>
                  <a:t>uniformly </a:t>
                </a:r>
                <a:r>
                  <a:rPr lang="en-US" sz="2000" dirty="0" smtClean="0"/>
                  <a:t>and </a:t>
                </a:r>
                <a:r>
                  <a:rPr lang="en-US" sz="2000" u="sng" dirty="0" smtClean="0"/>
                  <a:t>independently</a:t>
                </a:r>
                <a:r>
                  <a:rPr lang="en-US" sz="2000" dirty="0" smtClean="0"/>
                  <a:t>; }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dirty="0" smtClean="0"/>
                  <a:t> be the number of clauses that are satisfied.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}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Until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Analysis: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: the probability that a single iteration of </a:t>
                </a:r>
                <a:r>
                  <a:rPr lang="en-US" sz="2000" b="1" dirty="0" smtClean="0"/>
                  <a:t>Repeat</a:t>
                </a:r>
                <a:r>
                  <a:rPr lang="en-US" sz="2000" dirty="0" smtClean="0"/>
                  <a:t> loop is successful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 </a:t>
                </a:r>
                <a:r>
                  <a:rPr lang="en-US" sz="2000" b="1" dirty="0" smtClean="0">
                    <a:sym typeface="Wingdings" pitchFamily="2" charset="2"/>
                  </a:rPr>
                  <a:t>Expected</a:t>
                </a:r>
                <a:r>
                  <a:rPr lang="en-US" sz="2000" dirty="0" smtClean="0">
                    <a:sym typeface="Wingdings" pitchFamily="2" charset="2"/>
                  </a:rPr>
                  <a:t> running time: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741" t="-64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/>
                  <a:t>G</a:t>
                </a:r>
                <a:r>
                  <a:rPr lang="en-US" sz="3600" b="1" dirty="0" smtClean="0"/>
                  <a:t>etting a lower bound on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𝒁</m:t>
                    </m:r>
                  </m:oMath>
                </a14:m>
                <a:r>
                  <a:rPr lang="en-US" sz="2000" dirty="0"/>
                  <a:t>: the number of clauses that are satisfied.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𝒁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1">
                                  <a:latin typeface="Cambria Math"/>
                                </a:rPr>
                                <m:t>𝐜𝐥𝐚𝐮𝐬𝐞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0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satisfied</m:t>
                              </m:r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2000">
                                  <a:latin typeface="Cambria Math"/>
                                </a:rPr>
                                <m:t>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𝒁</m:t>
                    </m:r>
                    <m:r>
                      <a:rPr lang="en-US" sz="2000" b="1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𝒁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𝒁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7030A0"/>
                    </a:solidFill>
                  </a:rPr>
                  <a:t>Alternate formulation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𝒁</m:t>
                        </m:r>
                      </m:e>
                    </m:d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:r>
                  <a:rPr lang="en-US" sz="2000" dirty="0" smtClean="0"/>
                  <a:t>probability that there are exactly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clauses </a:t>
                </a:r>
                <a:r>
                  <a:rPr lang="en-US" sz="2000" dirty="0"/>
                  <a:t>that are </a:t>
                </a:r>
                <a:r>
                  <a:rPr lang="en-US" sz="2000" dirty="0" smtClean="0"/>
                  <a:t>satisfied.</a:t>
                </a:r>
              </a:p>
              <a:p>
                <a:pPr>
                  <a:buFont typeface="Wingdings"/>
                  <a:buChar char="è"/>
                </a:pP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𝒁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 smtClean="0"/>
                  <a:t>: What is the </a:t>
                </a:r>
                <a:r>
                  <a:rPr lang="en-US" sz="2000" dirty="0"/>
                  <a:t>r</a:t>
                </a:r>
                <a:r>
                  <a:rPr lang="en-US" sz="2000" dirty="0" smtClean="0"/>
                  <a:t>elation between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’s 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674" b="-1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</TotalTime>
  <Words>2399</Words>
  <Application>Microsoft Office PowerPoint</Application>
  <PresentationFormat>On-screen Show (4:3)</PresentationFormat>
  <Paragraphs>275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Randomized Algorithms CS648 </vt:lpstr>
      <vt:lpstr>3-SAT Problem</vt:lpstr>
      <vt:lpstr>3-SAT Problem</vt:lpstr>
      <vt:lpstr>3-SAT Problem</vt:lpstr>
      <vt:lpstr>3-SAT Problem</vt:lpstr>
      <vt:lpstr>Max 3-SAT Problem</vt:lpstr>
      <vt:lpstr>Max 3-SAT Problem</vt:lpstr>
      <vt:lpstr>Max 3-SAT Problem</vt:lpstr>
      <vt:lpstr>Getting a lower bound on p</vt:lpstr>
      <vt:lpstr>Getting a lower bound on p</vt:lpstr>
      <vt:lpstr>Max 3-SAT Problem</vt:lpstr>
      <vt:lpstr>Max 3-SAT Problem</vt:lpstr>
      <vt:lpstr>Probabilistic Method: Alteration</vt:lpstr>
      <vt:lpstr>Alteration</vt:lpstr>
      <vt:lpstr>An interesting problem in  Combinatorial Geometry</vt:lpstr>
      <vt:lpstr>PowerPoint Presentation</vt:lpstr>
      <vt:lpstr>PowerPoint Presentation</vt:lpstr>
      <vt:lpstr>PowerPoint Presentation</vt:lpstr>
      <vt:lpstr>Probability(triangle PQR has area less than a)</vt:lpstr>
      <vt:lpstr>Probability(triangle PQR has area less than a)</vt:lpstr>
      <vt:lpstr>Probability(triangle PQR has area less than a)</vt:lpstr>
      <vt:lpstr>PowerPoint Presentation</vt:lpstr>
      <vt:lpstr>An interesting problem in  Graph Theory</vt:lpstr>
      <vt:lpstr>Dense graphs with large girth </vt:lpstr>
      <vt:lpstr>Dense graphs with large girth </vt:lpstr>
      <vt:lpstr>Dense graphs with large girth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Surender Baswana</cp:lastModifiedBy>
  <cp:revision>644</cp:revision>
  <dcterms:created xsi:type="dcterms:W3CDTF">2011-12-03T04:13:03Z</dcterms:created>
  <dcterms:modified xsi:type="dcterms:W3CDTF">2013-10-31T15:01:10Z</dcterms:modified>
</cp:coreProperties>
</file>