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4"/>
  </p:notesMasterIdLst>
  <p:sldIdLst>
    <p:sldId id="428" r:id="rId2"/>
    <p:sldId id="507" r:id="rId3"/>
    <p:sldId id="496" r:id="rId4"/>
    <p:sldId id="497" r:id="rId5"/>
    <p:sldId id="499" r:id="rId6"/>
    <p:sldId id="498" r:id="rId7"/>
    <p:sldId id="510" r:id="rId8"/>
    <p:sldId id="511" r:id="rId9"/>
    <p:sldId id="512" r:id="rId10"/>
    <p:sldId id="500" r:id="rId11"/>
    <p:sldId id="501" r:id="rId12"/>
    <p:sldId id="481" r:id="rId13"/>
    <p:sldId id="514" r:id="rId14"/>
    <p:sldId id="482" r:id="rId15"/>
    <p:sldId id="486" r:id="rId16"/>
    <p:sldId id="487" r:id="rId17"/>
    <p:sldId id="504" r:id="rId18"/>
    <p:sldId id="484" r:id="rId19"/>
    <p:sldId id="505" r:id="rId20"/>
    <p:sldId id="488" r:id="rId21"/>
    <p:sldId id="490" r:id="rId22"/>
    <p:sldId id="489" r:id="rId23"/>
    <p:sldId id="491" r:id="rId24"/>
    <p:sldId id="464" r:id="rId25"/>
    <p:sldId id="506" r:id="rId26"/>
    <p:sldId id="494" r:id="rId27"/>
    <p:sldId id="513" r:id="rId28"/>
    <p:sldId id="492" r:id="rId29"/>
    <p:sldId id="480" r:id="rId30"/>
    <p:sldId id="508" r:id="rId31"/>
    <p:sldId id="509" r:id="rId32"/>
    <p:sldId id="495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85" d="100"/>
          <a:sy n="85" d="100"/>
        </p:scale>
        <p:origin x="-1122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A3A7DB-FD4B-4A56-961D-EE92B832D86A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8B6ACE-7DA9-451D-B4FE-F8D8CCE41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28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E3B87-0EAF-4D3F-A8FE-4D644E3BA938}" type="datetime1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77C87-4399-4169-8EAA-A2FF838D2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2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1F363-266E-4B39-9664-0E5F96917999}" type="datetime1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8759C-6D63-4A5B-8A92-29BD5C9DC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74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32EBB-5C32-49A2-ADCD-F3C86202F8FA}" type="datetime1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E1702-FB5B-4ADB-8DA9-1EFEE2FCF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2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9C23F-070E-4955-A2E9-D262826D12BE}" type="datetime1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3F34-CCFE-4664-990B-25D48250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11857-66C0-437E-ACBA-BF7BCE55233B}" type="datetime1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E9ED8-BBDD-47A1-9C62-8C7F2ACFB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3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7FB79-49E0-495C-87BE-B2A1C6E0B2F0}" type="datetime1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7573-F1C1-4830-B7EC-9EBDAFC3F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181FA-412A-4421-9246-D21324FE2C44}" type="datetime1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461BB-7A72-48FB-85BD-B2543F198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1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6A6B7-3376-42F2-8702-2D1FCF5FB182}" type="datetime1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96056-B04C-48AB-8C53-BBF1FF11C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2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36330-39E0-4348-93D8-084D75D931AB}" type="datetime1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7131A-5F98-4DE9-B58E-5AC46F8F2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8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E380A-2B94-4740-AAA2-00B55E91136B}" type="datetime1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E9EF9-6F51-43C7-88C5-01DDD3A54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1CF8B-C8E2-441C-9E33-F2F799897A47}" type="datetime1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4CFE0-7502-4E07-8F32-3833EEC26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5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24DF6E-159B-4851-B8CD-5F6A63451708}" type="datetime1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B7F3E5-79B2-43C4-81B5-7811AF160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0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0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32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0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33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0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3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350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350.png"/><Relationship Id="rId9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8382000" cy="14668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Randomized Algorithms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solidFill>
                  <a:srgbClr val="002060"/>
                </a:solidFill>
              </a:rPr>
              <a:t>CS648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600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Lecture 22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err="1" smtClean="0">
                <a:solidFill>
                  <a:srgbClr val="7030A0"/>
                </a:solidFill>
              </a:rPr>
              <a:t>Chebyshev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Inequality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Method of </a:t>
            </a:r>
            <a:r>
              <a:rPr lang="en-US" sz="2400" b="1" dirty="0" smtClean="0">
                <a:solidFill>
                  <a:srgbClr val="7030A0"/>
                </a:solidFill>
              </a:rPr>
              <a:t>Bounded Difference</a:t>
            </a:r>
          </a:p>
          <a:p>
            <a:pPr fontAlgn="auto">
              <a:spcAft>
                <a:spcPts val="0"/>
              </a:spcAft>
              <a:defRPr/>
            </a:pP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F4FD3-5535-4BD2-8147-A67FFD5F22D1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8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Method Of Bounded Difference (MOBD)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b="1" u="sng" dirty="0" smtClean="0">
                <a:solidFill>
                  <a:srgbClr val="002060"/>
                </a:solidFill>
              </a:rPr>
              <a:t>most powerful method</a:t>
            </a:r>
            <a:r>
              <a:rPr lang="en-US" dirty="0" smtClean="0">
                <a:solidFill>
                  <a:srgbClr val="002060"/>
                </a:solidFill>
              </a:rPr>
              <a:t> for bounding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the probability of deviation of a random variable from expected value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16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The Power of </a:t>
            </a:r>
            <a:r>
              <a:rPr lang="en-US" sz="3200" b="1" dirty="0" smtClean="0">
                <a:solidFill>
                  <a:srgbClr val="7030A0"/>
                </a:solidFill>
              </a:rPr>
              <a:t>MOBD</a:t>
            </a:r>
            <a:br>
              <a:rPr lang="en-US" sz="3200" b="1" dirty="0" smtClean="0">
                <a:solidFill>
                  <a:srgbClr val="7030A0"/>
                </a:solidFill>
              </a:rPr>
            </a:br>
            <a:endParaRPr lang="en-US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b="1" dirty="0" smtClean="0">
                    <a:solidFill>
                      <a:srgbClr val="7030A0"/>
                    </a:solidFill>
                  </a:rPr>
                  <a:t>Tightest bound for Randomized Quick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Sort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was derived using MOBD.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i="1" dirty="0">
                    <a:solidFill>
                      <a:srgbClr val="002060"/>
                    </a:solidFill>
                    <a:latin typeface="Cambria Math"/>
                  </a:rPr>
                  <a:t> </a:t>
                </a:r>
                <a:r>
                  <a:rPr lang="en-US" sz="2000" b="1" i="1" dirty="0" smtClean="0">
                    <a:solidFill>
                      <a:srgbClr val="002060"/>
                    </a:solidFill>
                    <a:latin typeface="Cambria Math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000" dirty="0" smtClean="0"/>
                  <a:t>: number of comparisons during randomized quick sort on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dirty="0" smtClean="0"/>
                  <a:t> elements.</a:t>
                </a:r>
              </a:p>
              <a:p>
                <a:pPr marL="0" indent="0">
                  <a:buNone/>
                </a:pPr>
                <a:endParaRPr lang="en-US" sz="2000" b="1" i="1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𝐏</m:t>
                          </m:r>
                          <m:r>
                            <a:rPr lang="en-US" sz="2000" b="1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≥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𝝐</m:t>
                          </m:r>
                        </m:e>
                      </m:d>
                      <m:r>
                        <a:rPr lang="en-US" sz="20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𝝐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log</m:t>
                          </m:r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log</m:t>
                          </m:r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+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log</m:t>
                          </m:r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log</m:t>
                          </m:r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log</m:t>
                          </m:r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000" i="1" dirty="0" smtClean="0"/>
              </a:p>
              <a:p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r>
                  <a:rPr lang="en-US" sz="2000" b="1" dirty="0" smtClean="0">
                    <a:solidFill>
                      <a:srgbClr val="7030A0"/>
                    </a:solidFill>
                  </a:rPr>
                  <a:t>MOBD </a:t>
                </a:r>
                <a:r>
                  <a:rPr lang="en-US" sz="2000" dirty="0" smtClean="0"/>
                  <a:t>subsumes </a:t>
                </a:r>
                <a:r>
                  <a:rPr lang="en-US" sz="2000" b="1" dirty="0" err="1" smtClean="0"/>
                  <a:t>Chernoff</a:t>
                </a:r>
                <a:r>
                  <a:rPr lang="en-US" sz="2000" dirty="0" smtClean="0"/>
                  <a:t> </a:t>
                </a:r>
                <a:r>
                  <a:rPr lang="en-US" sz="2000" dirty="0" smtClean="0"/>
                  <a:t>bound</a:t>
                </a:r>
                <a:r>
                  <a:rPr lang="en-US" sz="2000" dirty="0"/>
                  <a:t>.</a:t>
                </a:r>
                <a:endParaRPr lang="en-US" sz="2000" dirty="0" smtClean="0"/>
              </a:p>
              <a:p>
                <a:endParaRPr lang="en-US" sz="2000" dirty="0"/>
              </a:p>
              <a:p>
                <a:r>
                  <a:rPr lang="en-US" sz="2000" dirty="0" smtClean="0"/>
                  <a:t>Based </a:t>
                </a:r>
                <a:r>
                  <a:rPr lang="en-US" sz="2000" dirty="0"/>
                  <a:t>on theory of </a:t>
                </a:r>
                <a:r>
                  <a:rPr lang="en-US" sz="2000" b="1" dirty="0" smtClean="0"/>
                  <a:t>Martingales</a:t>
                </a:r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/>
                  <a:t>Note</a:t>
                </a:r>
                <a:r>
                  <a:rPr lang="en-US" sz="2000" dirty="0" smtClean="0"/>
                  <a:t>:  Proof similar and almost as </a:t>
                </a:r>
                <a:r>
                  <a:rPr lang="en-US" sz="2000" dirty="0"/>
                  <a:t>hard as the proof of  </a:t>
                </a:r>
                <a:r>
                  <a:rPr lang="en-US" sz="2000" dirty="0" err="1"/>
                  <a:t>Chernoff</a:t>
                </a:r>
                <a:r>
                  <a:rPr lang="en-US" sz="2000" dirty="0"/>
                  <a:t> bound. 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[Not part of the course</a:t>
                </a:r>
                <a:r>
                  <a:rPr lang="en-US" sz="2000" dirty="0" smtClean="0"/>
                  <a:t>]</a:t>
                </a:r>
                <a:endParaRPr lang="en-US" sz="2000" i="1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6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Notations</a:t>
            </a:r>
            <a:endParaRPr lang="en-US" sz="36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000" b="1" dirty="0" smtClean="0"/>
                  <a:t> : </a:t>
                </a:r>
                <a:r>
                  <a:rPr lang="en-US" sz="2000" dirty="0" smtClean="0"/>
                  <a:t>a sequence of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random variables.</a:t>
                </a:r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𝒇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𝒇</m:t>
                    </m:r>
                    <m:r>
                      <a:rPr lang="en-US" sz="2000" b="1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0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be a function of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random variables.</a:t>
                </a: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Objective:    </a:t>
                </a:r>
                <a:r>
                  <a:rPr lang="en-US" sz="2000" dirty="0" smtClean="0"/>
                  <a:t>to </a:t>
                </a:r>
                <a:r>
                  <a:rPr lang="en-US" sz="2000" dirty="0"/>
                  <a:t>achieve a bound </a:t>
                </a:r>
                <a:r>
                  <a:rPr lang="en-US" sz="2000" dirty="0" smtClean="0"/>
                  <a:t>on the probability of deviation of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𝒇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from</a:t>
                </a:r>
                <a:r>
                  <a:rPr lang="en-US" sz="20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𝐄</m:t>
                    </m:r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[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𝒇</m:t>
                    </m:r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 algn="ctr">
                  <a:buNone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𝐏</m:t>
                    </m:r>
                    <m:r>
                      <a:rPr lang="en-US" sz="2000" b="1" i="0" smtClean="0">
                        <a:latin typeface="Cambria Math"/>
                      </a:rPr>
                      <m:t>(|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𝒇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002060"/>
                        </a:solidFill>
                        <a:latin typeface="Cambria Math"/>
                      </a:rPr>
                      <m:t>| &gt; 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ϵ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𝐄</m:t>
                    </m:r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[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𝒇</m:t>
                    </m:r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]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2060"/>
                        </a:solidFill>
                        <a:latin typeface="Cambria Math"/>
                      </a:rPr>
                      <m:t>|</m:t>
                    </m:r>
                    <m:r>
                      <a:rPr lang="en-US" sz="2000" b="1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 smtClean="0"/>
                  <a:t> = 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?</a:t>
                </a:r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Notations: </a:t>
                </a:r>
                <a:endParaRPr lang="en-US" sz="2000" b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latin typeface="Cambria Math"/>
                      </a:rPr>
                      <m:t>  :(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  :(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/>
                  <a:t> 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b="1" dirty="0" smtClean="0"/>
                  <a:t>”  </a:t>
                </a:r>
                <a:r>
                  <a:rPr lang="en-US" sz="2000" dirty="0" smtClean="0"/>
                  <a:t>means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b="1" dirty="0" smtClean="0"/>
                  <a:t>”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  <a:blipFill rotWithShape="1">
                <a:blip r:embed="rId2"/>
                <a:stretch>
                  <a:fillRect l="-727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8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A new perspective</a:t>
            </a:r>
            <a:endParaRPr lang="en-US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1800" dirty="0" smtClean="0"/>
                  <a:t>The value of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𝒇</m:t>
                    </m:r>
                  </m:oMath>
                </a14:m>
                <a:r>
                  <a:rPr lang="en-US" sz="1800" dirty="0" smtClean="0"/>
                  <a:t> is well defined once the values taken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1800" dirty="0" smtClean="0"/>
                  <a:t> is exposed.</a:t>
                </a:r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View the process of exposing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1800" dirty="0" smtClean="0"/>
                  <a:t> happening gradually in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steps.</a:t>
                </a:r>
              </a:p>
              <a:p>
                <a:r>
                  <a:rPr lang="en-US" sz="1800" dirty="0" smtClean="0"/>
                  <a:t>In the beginning, when none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1800" dirty="0"/>
                  <a:t> is </a:t>
                </a:r>
                <a:r>
                  <a:rPr lang="en-US" sz="1800" dirty="0" smtClean="0"/>
                  <a:t>revealed, all we can say about value of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𝒇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is that its expected value is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/>
                      </a:rPr>
                      <m:t>𝐄</m:t>
                    </m:r>
                    <m:r>
                      <a:rPr lang="en-US" sz="1800" b="1">
                        <a:latin typeface="Cambria Math"/>
                      </a:rPr>
                      <m:t>[</m:t>
                    </m:r>
                    <m:r>
                      <a:rPr lang="en-US" sz="1800" b="1" i="1">
                        <a:latin typeface="Cambria Math"/>
                      </a:rPr>
                      <m:t>𝒇</m:t>
                    </m:r>
                    <m:r>
                      <a:rPr lang="en-US" sz="1800" b="1" i="1">
                        <a:latin typeface="Cambria Math"/>
                      </a:rPr>
                      <m:t>]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r>
                  <a:rPr lang="en-US" sz="1800" dirty="0" smtClean="0"/>
                  <a:t>In first step,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dirty="0" smtClean="0"/>
                  <a:t> is exposed.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dirty="0" smtClean="0"/>
                  <a:t> takes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dirty="0" smtClean="0"/>
                  <a:t>, </a:t>
                </a:r>
                <a:r>
                  <a:rPr lang="en-US" sz="1800" dirty="0"/>
                  <a:t>all we can say about value of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𝒇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/>
                  <a:t>is that its expected value </a:t>
                </a:r>
                <a:r>
                  <a:rPr lang="en-US" sz="1800" dirty="0" smtClean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/>
                          </a:rPr>
                          <m:t>𝐄</m:t>
                        </m:r>
                        <m:r>
                          <a:rPr lang="en-US" sz="1800" b="1">
                            <a:latin typeface="Cambria Math"/>
                          </a:rPr>
                          <m:t>[</m:t>
                        </m:r>
                        <m:r>
                          <a:rPr lang="en-US" sz="1800" b="1" i="1">
                            <a:latin typeface="Cambria Math"/>
                          </a:rPr>
                          <m:t>𝒇</m:t>
                        </m:r>
                        <m:r>
                          <a:rPr lang="en-US" sz="1800" b="1" i="1">
                            <a:latin typeface="Cambria Math"/>
                          </a:rPr>
                          <m:t>|</m:t>
                        </m:r>
                        <m:r>
                          <a:rPr lang="en-US" sz="18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]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r>
                  <a:rPr lang="en-US" sz="1800" dirty="0"/>
                  <a:t>In </a:t>
                </a:r>
                <a:r>
                  <a:rPr lang="en-US" sz="1800" dirty="0" smtClean="0"/>
                  <a:t>second step</a:t>
                </a:r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dirty="0"/>
                  <a:t> is </a:t>
                </a:r>
                <a:r>
                  <a:rPr lang="en-US" sz="1800" dirty="0" smtClean="0"/>
                  <a:t>also exposed</a:t>
                </a:r>
                <a:r>
                  <a:rPr lang="en-US" sz="1800" dirty="0"/>
                  <a:t>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 </a:t>
                </a:r>
                <a:r>
                  <a:rPr lang="en-US" sz="1800" dirty="0"/>
                  <a:t>takes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dirty="0"/>
                  <a:t>, </a:t>
                </a:r>
                <a:r>
                  <a:rPr lang="en-US" sz="1800" dirty="0"/>
                  <a:t>all we can say about value of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𝒇</m:t>
                    </m:r>
                  </m:oMath>
                </a14:m>
                <a:r>
                  <a:rPr lang="en-US" sz="1800" dirty="0"/>
                  <a:t> is that its expected value </a:t>
                </a:r>
                <a:r>
                  <a:rPr lang="en-US" sz="1800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/>
                          </a:rPr>
                          <m:t>𝐄</m:t>
                        </m:r>
                        <m:r>
                          <a:rPr lang="en-US" sz="1800" b="1">
                            <a:latin typeface="Cambria Math"/>
                          </a:rPr>
                          <m:t>[</m:t>
                        </m:r>
                        <m:r>
                          <a:rPr lang="en-US" sz="1800" b="1" i="1">
                            <a:latin typeface="Cambria Math"/>
                          </a:rPr>
                          <m:t>𝒇</m:t>
                        </m:r>
                        <m:r>
                          <a:rPr lang="en-US" sz="1800" b="1" i="1">
                            <a:latin typeface="Cambria Math"/>
                          </a:rPr>
                          <m:t>|</m:t>
                        </m:r>
                        <m:r>
                          <a:rPr lang="en-US" sz="18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]</m:t>
                    </m:r>
                  </m:oMath>
                </a14:m>
                <a:r>
                  <a:rPr lang="en-US" sz="1800" dirty="0"/>
                  <a:t>.</a:t>
                </a:r>
                <a:endParaRPr lang="en-US" sz="1800" dirty="0" smtClean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674" r="-370" b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5400000">
            <a:off x="852181" y="4550578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7" name="Down Ribbon 6"/>
          <p:cNvSpPr/>
          <p:nvPr/>
        </p:nvSpPr>
        <p:spPr>
          <a:xfrm>
            <a:off x="1139279" y="5196253"/>
            <a:ext cx="7623721" cy="975947"/>
          </a:xfrm>
          <a:prstGeom prst="ribbon">
            <a:avLst>
              <a:gd name="adj1" fmla="val 16667"/>
              <a:gd name="adj2" fmla="val 75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next slide will give a visual description of the process mentioned above.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But ponder over this slide before pressing the next button.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6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200" b="1" dirty="0" smtClean="0"/>
                  <a:t>The </a:t>
                </a:r>
                <a:r>
                  <a:rPr lang="en-US" sz="3200" b="1" dirty="0" smtClean="0">
                    <a:solidFill>
                      <a:srgbClr val="7030A0"/>
                    </a:solidFill>
                  </a:rPr>
                  <a:t>value</a:t>
                </a:r>
                <a:r>
                  <a:rPr lang="en-US" sz="3200" b="1" dirty="0" smtClean="0"/>
                  <a:t> of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𝒇</m:t>
                    </m:r>
                    <m:r>
                      <a:rPr lang="en-US" sz="32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b="1" dirty="0" smtClean="0"/>
                  <a:t>and</a:t>
                </a:r>
                <a:br>
                  <a:rPr lang="en-US" sz="3200" b="1" dirty="0" smtClean="0"/>
                </a:br>
                <a:r>
                  <a:rPr lang="en-US" sz="3200" b="1" dirty="0" smtClean="0"/>
                  <a:t> the gradual </a:t>
                </a:r>
                <a:r>
                  <a:rPr lang="en-US" sz="3200" b="1" dirty="0" smtClean="0"/>
                  <a:t>exposition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3200" b="1" dirty="0" smtClean="0"/>
                  <a:t>’s</a:t>
                </a:r>
                <a:br>
                  <a:rPr lang="en-US" sz="3200" b="1" dirty="0" smtClean="0"/>
                </a:br>
                <a:endParaRPr lang="en-US" sz="3200" b="1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4468" b="-35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1800" dirty="0" smtClean="0"/>
                  <a:t>Examples to illustrate the meaning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/>
                          </a:rPr>
                          <m:t>𝐄</m:t>
                        </m:r>
                        <m:r>
                          <a:rPr lang="en-US" sz="1800" b="1">
                            <a:latin typeface="Cambria Math"/>
                          </a:rPr>
                          <m:t>[</m:t>
                        </m:r>
                        <m:r>
                          <a:rPr lang="en-US" sz="1800" b="1" i="1">
                            <a:latin typeface="Cambria Math"/>
                          </a:rPr>
                          <m:t>𝒇</m:t>
                        </m:r>
                        <m:r>
                          <a:rPr lang="en-US" sz="1800" b="1" i="1">
                            <a:latin typeface="Cambria Math"/>
                          </a:rPr>
                          <m:t>|</m:t>
                        </m:r>
                        <m:r>
                          <a:rPr lang="en-US" sz="18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]</m:t>
                    </m:r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b="1" dirty="0"/>
                  <a:t>Algorithm </a:t>
                </a:r>
                <a:r>
                  <a:rPr lang="en-US" sz="1800" b="1" dirty="0" smtClean="0"/>
                  <a:t>: </a:t>
                </a:r>
                <a:r>
                  <a:rPr lang="en-US" sz="1800" b="1" dirty="0" smtClean="0">
                    <a:solidFill>
                      <a:srgbClr val="7030A0"/>
                    </a:solidFill>
                  </a:rPr>
                  <a:t>Quick sort</a:t>
                </a:r>
                <a:endParaRPr lang="en-US" sz="18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𝒇</m:t>
                    </m:r>
                  </m:oMath>
                </a14:m>
                <a:r>
                  <a:rPr lang="en-US" sz="1800" dirty="0"/>
                  <a:t>: no. of </a:t>
                </a:r>
                <a:r>
                  <a:rPr lang="en-US" sz="1800" dirty="0" smtClean="0"/>
                  <a:t>comparisons during </a:t>
                </a:r>
                <a:r>
                  <a:rPr lang="en-US" sz="1800" dirty="0"/>
                  <a:t>quick sort on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1800" dirty="0"/>
                  <a:t> elements</a:t>
                </a:r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/>
                          </a:rPr>
                          <m:t>𝐄</m:t>
                        </m:r>
                        <m:r>
                          <a:rPr lang="en-US" sz="1800" b="1">
                            <a:latin typeface="Cambria Math"/>
                          </a:rPr>
                          <m:t>[</m:t>
                        </m:r>
                        <m:r>
                          <a:rPr lang="en-US" sz="1800" b="1" i="1">
                            <a:latin typeface="Cambria Math"/>
                          </a:rPr>
                          <m:t>𝒇</m:t>
                        </m:r>
                        <m:r>
                          <a:rPr lang="en-US" sz="1800" b="1" i="1">
                            <a:latin typeface="Cambria Math"/>
                          </a:rPr>
                          <m:t>|</m:t>
                        </m:r>
                        <m:r>
                          <a:rPr lang="en-US" sz="18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]</m:t>
                    </m:r>
                  </m:oMath>
                </a14:m>
                <a:r>
                  <a:rPr lang="en-US" sz="1800" dirty="0" smtClean="0"/>
                  <a:t> : Given </a:t>
                </a:r>
                <a:r>
                  <a:rPr lang="en-US" sz="1800" dirty="0"/>
                  <a:t>first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1800" dirty="0"/>
                  <a:t> pivot elements, the expected </a:t>
                </a:r>
                <a:r>
                  <a:rPr lang="en-US" sz="1800" dirty="0" smtClean="0"/>
                  <a:t>number of comparisons during </a:t>
                </a:r>
                <a:r>
                  <a:rPr lang="en-US" sz="1800" dirty="0"/>
                  <a:t>quick </a:t>
                </a:r>
                <a:r>
                  <a:rPr lang="en-US" sz="1800" dirty="0" smtClean="0"/>
                  <a:t>sort on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1800" dirty="0" smtClean="0"/>
                  <a:t> elements.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41" t="-674" b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14400" y="2514600"/>
            <a:ext cx="152400" cy="1524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1066800" y="1371600"/>
            <a:ext cx="1295400" cy="1295400"/>
            <a:chOff x="1066800" y="1371600"/>
            <a:chExt cx="1295400" cy="129540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066800" y="2590800"/>
              <a:ext cx="1143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066800" y="1447800"/>
              <a:ext cx="1143000" cy="1143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5" idx="6"/>
            </p:cNvCxnSpPr>
            <p:nvPr/>
          </p:nvCxnSpPr>
          <p:spPr>
            <a:xfrm flipV="1">
              <a:off x="1066800" y="2248364"/>
              <a:ext cx="1143000" cy="3424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 rot="5400000">
              <a:off x="1701051" y="189201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2209800" y="25146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2209800" y="22098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209800" y="13716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Oval 69"/>
          <p:cNvSpPr/>
          <p:nvPr/>
        </p:nvSpPr>
        <p:spPr>
          <a:xfrm>
            <a:off x="2209800" y="2514600"/>
            <a:ext cx="152400" cy="1524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2362200" y="1371600"/>
            <a:ext cx="1295400" cy="1295400"/>
            <a:chOff x="1066800" y="1371600"/>
            <a:chExt cx="1295400" cy="1295400"/>
          </a:xfrm>
        </p:grpSpPr>
        <p:cxnSp>
          <p:nvCxnSpPr>
            <p:cNvPr id="74" name="Straight Arrow Connector 73"/>
            <p:cNvCxnSpPr/>
            <p:nvPr/>
          </p:nvCxnSpPr>
          <p:spPr>
            <a:xfrm>
              <a:off x="1066800" y="2590800"/>
              <a:ext cx="1143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1066800" y="1447800"/>
              <a:ext cx="1143000" cy="1143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1066800" y="2248364"/>
              <a:ext cx="1143000" cy="3424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 rot="5400000">
              <a:off x="1701051" y="189201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2209800" y="25146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2209800" y="22098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209800" y="13716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657600" y="1371600"/>
            <a:ext cx="1295400" cy="1295400"/>
            <a:chOff x="1066800" y="1371600"/>
            <a:chExt cx="1295400" cy="1295400"/>
          </a:xfrm>
        </p:grpSpPr>
        <p:cxnSp>
          <p:nvCxnSpPr>
            <p:cNvPr id="82" name="Straight Arrow Connector 81"/>
            <p:cNvCxnSpPr/>
            <p:nvPr/>
          </p:nvCxnSpPr>
          <p:spPr>
            <a:xfrm>
              <a:off x="1066800" y="2590800"/>
              <a:ext cx="1143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1066800" y="1447800"/>
              <a:ext cx="1143000" cy="1143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1066800" y="2248364"/>
              <a:ext cx="1143000" cy="3424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 rot="5400000">
              <a:off x="1701051" y="189201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2209800" y="25146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2209800" y="22098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2209800" y="13716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Oval 88"/>
          <p:cNvSpPr/>
          <p:nvPr/>
        </p:nvSpPr>
        <p:spPr>
          <a:xfrm>
            <a:off x="3505200" y="2514600"/>
            <a:ext cx="152400" cy="1524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6781800" y="2514600"/>
            <a:ext cx="152400" cy="1524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3" name="Group 92"/>
          <p:cNvGrpSpPr/>
          <p:nvPr/>
        </p:nvGrpSpPr>
        <p:grpSpPr>
          <a:xfrm>
            <a:off x="6934200" y="1371600"/>
            <a:ext cx="1295400" cy="1295400"/>
            <a:chOff x="1066800" y="1371600"/>
            <a:chExt cx="1295400" cy="1295400"/>
          </a:xfrm>
        </p:grpSpPr>
        <p:cxnSp>
          <p:nvCxnSpPr>
            <p:cNvPr id="94" name="Straight Arrow Connector 93"/>
            <p:cNvCxnSpPr/>
            <p:nvPr/>
          </p:nvCxnSpPr>
          <p:spPr>
            <a:xfrm>
              <a:off x="1066800" y="2590800"/>
              <a:ext cx="1143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1066800" y="1447800"/>
              <a:ext cx="1143000" cy="1143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V="1">
              <a:off x="1066800" y="2248364"/>
              <a:ext cx="1143000" cy="3424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 rot="5400000">
              <a:off x="1701051" y="189201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98" name="Oval 97"/>
            <p:cNvSpPr/>
            <p:nvPr/>
          </p:nvSpPr>
          <p:spPr>
            <a:xfrm>
              <a:off x="2209800" y="25146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2209800" y="22098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2209800" y="13716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Oval 100"/>
          <p:cNvSpPr/>
          <p:nvPr/>
        </p:nvSpPr>
        <p:spPr>
          <a:xfrm>
            <a:off x="8077200" y="2514600"/>
            <a:ext cx="152400" cy="1524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1143000" y="2664023"/>
                <a:ext cx="847540" cy="307777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664023"/>
                <a:ext cx="847540" cy="307777"/>
              </a:xfrm>
              <a:prstGeom prst="rect">
                <a:avLst/>
              </a:prstGeom>
              <a:blipFill rotWithShape="1">
                <a:blip r:embed="rId4"/>
                <a:stretch>
                  <a:fillRect t="-1961" r="-4317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/>
          <p:cNvCxnSpPr/>
          <p:nvPr/>
        </p:nvCxnSpPr>
        <p:spPr>
          <a:xfrm>
            <a:off x="1066800" y="2590800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2438400" y="2664023"/>
                <a:ext cx="847540" cy="307777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664023"/>
                <a:ext cx="847540" cy="307777"/>
              </a:xfrm>
              <a:prstGeom prst="rect">
                <a:avLst/>
              </a:prstGeom>
              <a:blipFill rotWithShape="1">
                <a:blip r:embed="rId5"/>
                <a:stretch>
                  <a:fillRect t="-1961" r="-4317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Arrow Connector 105"/>
          <p:cNvCxnSpPr/>
          <p:nvPr/>
        </p:nvCxnSpPr>
        <p:spPr>
          <a:xfrm>
            <a:off x="2362200" y="2590800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4800600" y="2514600"/>
            <a:ext cx="152400" cy="1524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3733800" y="2664023"/>
                <a:ext cx="847540" cy="307777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664023"/>
                <a:ext cx="847540" cy="307777"/>
              </a:xfrm>
              <a:prstGeom prst="rect">
                <a:avLst/>
              </a:prstGeom>
              <a:blipFill rotWithShape="1">
                <a:blip r:embed="rId6"/>
                <a:stretch>
                  <a:fillRect t="-1961" r="-4317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/>
          <p:cNvCxnSpPr/>
          <p:nvPr/>
        </p:nvCxnSpPr>
        <p:spPr>
          <a:xfrm>
            <a:off x="3657600" y="2590800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5638800" y="2057400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7010400" y="2664023"/>
                <a:ext cx="860364" cy="307777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2664023"/>
                <a:ext cx="860364" cy="307777"/>
              </a:xfrm>
              <a:prstGeom prst="rect">
                <a:avLst/>
              </a:prstGeom>
              <a:blipFill rotWithShape="1">
                <a:blip r:embed="rId7"/>
                <a:stretch>
                  <a:fillRect t="-1961" r="-4255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Arrow Connector 113"/>
          <p:cNvCxnSpPr/>
          <p:nvPr/>
        </p:nvCxnSpPr>
        <p:spPr>
          <a:xfrm>
            <a:off x="6934200" y="2590800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/>
          <p:cNvGrpSpPr/>
          <p:nvPr/>
        </p:nvGrpSpPr>
        <p:grpSpPr>
          <a:xfrm>
            <a:off x="1600200" y="2667000"/>
            <a:ext cx="1262717" cy="1450777"/>
            <a:chOff x="1600200" y="2667000"/>
            <a:chExt cx="1262717" cy="1450777"/>
          </a:xfrm>
        </p:grpSpPr>
        <p:cxnSp>
          <p:nvCxnSpPr>
            <p:cNvPr id="116" name="Straight Connector 115"/>
            <p:cNvCxnSpPr>
              <a:stCxn id="57" idx="4"/>
            </p:cNvCxnSpPr>
            <p:nvPr/>
          </p:nvCxnSpPr>
          <p:spPr>
            <a:xfrm>
              <a:off x="2286000" y="2667000"/>
              <a:ext cx="0" cy="1143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/>
                <p:cNvSpPr txBox="1"/>
                <p:nvPr/>
              </p:nvSpPr>
              <p:spPr>
                <a:xfrm>
                  <a:off x="1600200" y="3810000"/>
                  <a:ext cx="1262717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/>
                              </a:rPr>
                              <m:t>𝐄</m:t>
                            </m:r>
                            <m:r>
                              <a:rPr lang="en-US" sz="1400" b="1" i="0" smtClean="0">
                                <a:latin typeface="Cambria Math"/>
                              </a:rPr>
                              <m:t>[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𝒇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1400" b="1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1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TextBox 1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810000"/>
                  <a:ext cx="1262717" cy="30777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2392" b="-1730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0" name="Group 129"/>
          <p:cNvGrpSpPr/>
          <p:nvPr/>
        </p:nvGrpSpPr>
        <p:grpSpPr>
          <a:xfrm>
            <a:off x="2895600" y="2664023"/>
            <a:ext cx="1262718" cy="996554"/>
            <a:chOff x="2895600" y="2664023"/>
            <a:chExt cx="1262718" cy="996554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3581400" y="2664023"/>
              <a:ext cx="0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/>
                <p:cNvSpPr txBox="1"/>
                <p:nvPr/>
              </p:nvSpPr>
              <p:spPr>
                <a:xfrm>
                  <a:off x="2895600" y="3352800"/>
                  <a:ext cx="1262718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/>
                              </a:rPr>
                              <m:t>𝐄</m:t>
                            </m:r>
                            <m:r>
                              <a:rPr lang="en-US" sz="1400" b="1" i="0" smtClean="0">
                                <a:latin typeface="Cambria Math"/>
                              </a:rPr>
                              <m:t>[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𝒇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1400" b="1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TextBox 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5600" y="3352800"/>
                  <a:ext cx="1262718" cy="30777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2392" b="-1730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1" name="Group 130"/>
          <p:cNvGrpSpPr/>
          <p:nvPr/>
        </p:nvGrpSpPr>
        <p:grpSpPr>
          <a:xfrm>
            <a:off x="4191000" y="2667000"/>
            <a:ext cx="1262718" cy="1450777"/>
            <a:chOff x="4191000" y="2667000"/>
            <a:chExt cx="1262718" cy="1450777"/>
          </a:xfrm>
        </p:grpSpPr>
        <p:cxnSp>
          <p:nvCxnSpPr>
            <p:cNvPr id="123" name="Straight Connector 122"/>
            <p:cNvCxnSpPr/>
            <p:nvPr/>
          </p:nvCxnSpPr>
          <p:spPr>
            <a:xfrm>
              <a:off x="4876800" y="2667000"/>
              <a:ext cx="0" cy="1143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/>
                <p:cNvSpPr txBox="1"/>
                <p:nvPr/>
              </p:nvSpPr>
              <p:spPr>
                <a:xfrm>
                  <a:off x="4191000" y="3810000"/>
                  <a:ext cx="1262718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/>
                              </a:rPr>
                              <m:t>𝐄</m:t>
                            </m:r>
                            <m:r>
                              <a:rPr lang="en-US" sz="1400" b="1" i="0" smtClean="0">
                                <a:latin typeface="Cambria Math"/>
                              </a:rPr>
                              <m:t>[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𝒇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  <m:r>
                          <a:rPr lang="en-US" sz="1400" b="1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4" name="Text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000" y="3810000"/>
                  <a:ext cx="1262718" cy="3077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2392" b="-1730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3" name="Group 132"/>
          <p:cNvGrpSpPr/>
          <p:nvPr/>
        </p:nvGrpSpPr>
        <p:grpSpPr>
          <a:xfrm>
            <a:off x="7467600" y="2667000"/>
            <a:ext cx="685800" cy="1450777"/>
            <a:chOff x="7467600" y="2667000"/>
            <a:chExt cx="685800" cy="1450777"/>
          </a:xfrm>
        </p:grpSpPr>
        <p:cxnSp>
          <p:nvCxnSpPr>
            <p:cNvPr id="125" name="Straight Connector 124"/>
            <p:cNvCxnSpPr/>
            <p:nvPr/>
          </p:nvCxnSpPr>
          <p:spPr>
            <a:xfrm>
              <a:off x="8153400" y="2667000"/>
              <a:ext cx="0" cy="1143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/>
                <p:cNvSpPr txBox="1"/>
                <p:nvPr/>
              </p:nvSpPr>
              <p:spPr>
                <a:xfrm>
                  <a:off x="7467600" y="3810000"/>
                  <a:ext cx="684226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latin typeface="Cambria Math"/>
                          </a:rPr>
                          <m:t>𝒇</m:t>
                        </m:r>
                        <m:r>
                          <a:rPr lang="en-US" sz="1400" b="1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1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7600" y="3810000"/>
                  <a:ext cx="684226" cy="30777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5263" b="-1730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2" name="Group 131"/>
          <p:cNvGrpSpPr/>
          <p:nvPr/>
        </p:nvGrpSpPr>
        <p:grpSpPr>
          <a:xfrm>
            <a:off x="6019800" y="2667000"/>
            <a:ext cx="1621790" cy="996554"/>
            <a:chOff x="6019800" y="2667000"/>
            <a:chExt cx="1621790" cy="996554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6858000" y="2667000"/>
              <a:ext cx="0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/>
                <p:cNvSpPr txBox="1"/>
                <p:nvPr/>
              </p:nvSpPr>
              <p:spPr>
                <a:xfrm>
                  <a:off x="6019800" y="3355777"/>
                  <a:ext cx="1621790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/>
                              </a:rPr>
                              <m:t>𝐄</m:t>
                            </m:r>
                            <m:r>
                              <a:rPr lang="en-US" sz="1400" b="1" i="0" smtClean="0">
                                <a:latin typeface="Cambria Math"/>
                              </a:rPr>
                              <m:t>[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𝒇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1400" b="1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800" y="3355777"/>
                  <a:ext cx="1621790" cy="30777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r="-1493" b="-1509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4" name="Group 133"/>
          <p:cNvGrpSpPr/>
          <p:nvPr/>
        </p:nvGrpSpPr>
        <p:grpSpPr>
          <a:xfrm>
            <a:off x="662637" y="2667000"/>
            <a:ext cx="556563" cy="1450777"/>
            <a:chOff x="1958037" y="2667000"/>
            <a:chExt cx="556563" cy="1450777"/>
          </a:xfrm>
        </p:grpSpPr>
        <p:cxnSp>
          <p:nvCxnSpPr>
            <p:cNvPr id="135" name="Straight Connector 134"/>
            <p:cNvCxnSpPr/>
            <p:nvPr/>
          </p:nvCxnSpPr>
          <p:spPr>
            <a:xfrm>
              <a:off x="2286000" y="2667000"/>
              <a:ext cx="0" cy="1143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/>
                <p:cNvSpPr txBox="1"/>
                <p:nvPr/>
              </p:nvSpPr>
              <p:spPr>
                <a:xfrm>
                  <a:off x="1958037" y="3810000"/>
                  <a:ext cx="556563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>
                            <a:latin typeface="Cambria Math"/>
                          </a:rPr>
                          <m:t>𝐄</m:t>
                        </m:r>
                        <m:r>
                          <a:rPr lang="en-US" sz="1400" b="1">
                            <a:latin typeface="Cambria Math"/>
                          </a:rPr>
                          <m:t>[</m:t>
                        </m:r>
                        <m:r>
                          <a:rPr lang="en-US" sz="1400" b="1" i="1">
                            <a:latin typeface="Cambria Math"/>
                          </a:rPr>
                          <m:t>𝒇</m:t>
                        </m:r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6" name="TextBox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8037" y="3810000"/>
                  <a:ext cx="556563" cy="307777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r="-6452" b="-1730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5826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0" grpId="0" animBg="1"/>
      <p:bldP spid="89" grpId="0" animBg="1"/>
      <p:bldP spid="92" grpId="0" animBg="1"/>
      <p:bldP spid="101" grpId="0" animBg="1"/>
      <p:bldP spid="103" grpId="0" animBg="1"/>
      <p:bldP spid="105" grpId="0" animBg="1"/>
      <p:bldP spid="107" grpId="0" animBg="1"/>
      <p:bldP spid="108" grpId="0" animBg="1"/>
      <p:bldP spid="110" grpId="0"/>
      <p:bldP spid="1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200" b="1" dirty="0"/>
                  <a:t>The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value</a:t>
                </a:r>
                <a:r>
                  <a:rPr lang="en-US" sz="3200" b="1" dirty="0"/>
                  <a:t> of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𝒇</m:t>
                    </m:r>
                    <m:r>
                      <a:rPr lang="en-US" sz="32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b="1" dirty="0"/>
                  <a:t>and</a:t>
                </a:r>
                <a:br>
                  <a:rPr lang="en-US" sz="3200" b="1" dirty="0"/>
                </a:br>
                <a:r>
                  <a:rPr lang="en-US" sz="3200" b="1" dirty="0"/>
                  <a:t> the gradual exposition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3200" b="1" dirty="0"/>
                  <a:t>’s</a:t>
                </a:r>
                <a:br>
                  <a:rPr lang="en-US" sz="3200" b="1" dirty="0"/>
                </a:br>
                <a:endParaRPr lang="en-US" sz="3200" b="1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4468" b="-35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1800" dirty="0" smtClean="0"/>
                  <a:t>Examples to illustrate the meaning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/>
                          </a:rPr>
                          <m:t>𝐄</m:t>
                        </m:r>
                        <m:r>
                          <a:rPr lang="en-US" sz="1800" b="1">
                            <a:latin typeface="Cambria Math"/>
                          </a:rPr>
                          <m:t>[</m:t>
                        </m:r>
                        <m:r>
                          <a:rPr lang="en-US" sz="1800" b="1" i="1">
                            <a:latin typeface="Cambria Math"/>
                          </a:rPr>
                          <m:t>𝒇</m:t>
                        </m:r>
                        <m:r>
                          <a:rPr lang="en-US" sz="1800" b="1" i="1">
                            <a:latin typeface="Cambria Math"/>
                          </a:rPr>
                          <m:t>|</m:t>
                        </m:r>
                        <m:r>
                          <a:rPr lang="en-US" sz="18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]</m:t>
                    </m:r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b="1" dirty="0" smtClean="0"/>
                  <a:t>Stochastic Process : </a:t>
                </a:r>
                <a:r>
                  <a:rPr lang="en-US" sz="1800" b="1" dirty="0" smtClean="0">
                    <a:solidFill>
                      <a:srgbClr val="7030A0"/>
                    </a:solidFill>
                  </a:rPr>
                  <a:t>Ball-Bin problem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𝒇</m:t>
                    </m:r>
                  </m:oMath>
                </a14:m>
                <a:r>
                  <a:rPr lang="en-US" sz="1800" dirty="0" smtClean="0"/>
                  <a:t>: no. of empty bins</a:t>
                </a:r>
                <a:endParaRPr lang="en-US" sz="1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/>
                          </a:rPr>
                          <m:t>𝐄</m:t>
                        </m:r>
                        <m:r>
                          <a:rPr lang="en-US" sz="1800" b="1">
                            <a:latin typeface="Cambria Math"/>
                          </a:rPr>
                          <m:t>[</m:t>
                        </m:r>
                        <m:r>
                          <a:rPr lang="en-US" sz="1800" b="1" i="1">
                            <a:latin typeface="Cambria Math"/>
                          </a:rPr>
                          <m:t>𝒇</m:t>
                        </m:r>
                        <m:r>
                          <a:rPr lang="en-US" sz="1800" b="1" i="1">
                            <a:latin typeface="Cambria Math"/>
                          </a:rPr>
                          <m:t>|</m:t>
                        </m:r>
                        <m:r>
                          <a:rPr lang="en-US" sz="18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]</m:t>
                    </m:r>
                  </m:oMath>
                </a14:m>
                <a:r>
                  <a:rPr lang="en-US" sz="1800" dirty="0" smtClean="0"/>
                  <a:t>:  Given the destination of </a:t>
                </a:r>
                <a:r>
                  <a:rPr lang="en-US" sz="1800" dirty="0"/>
                  <a:t>first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balls, </a:t>
                </a:r>
                <a:r>
                  <a:rPr lang="en-US" sz="1800" dirty="0"/>
                  <a:t>the expected </a:t>
                </a:r>
                <a:r>
                  <a:rPr lang="en-US" sz="1800" dirty="0" smtClean="0"/>
                  <a:t>number </a:t>
                </a:r>
                <a:r>
                  <a:rPr lang="en-US" sz="1800" dirty="0" smtClean="0"/>
                  <a:t>of empty bins.</a:t>
                </a:r>
                <a:endParaRPr lang="en-US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41" t="-674" b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14400" y="2514600"/>
            <a:ext cx="152400" cy="1524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1066800" y="1371600"/>
            <a:ext cx="1295400" cy="1295400"/>
            <a:chOff x="1066800" y="1371600"/>
            <a:chExt cx="1295400" cy="129540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066800" y="2590800"/>
              <a:ext cx="1143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066800" y="1447800"/>
              <a:ext cx="1143000" cy="1143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5" idx="6"/>
            </p:cNvCxnSpPr>
            <p:nvPr/>
          </p:nvCxnSpPr>
          <p:spPr>
            <a:xfrm flipV="1">
              <a:off x="1066800" y="2248364"/>
              <a:ext cx="1143000" cy="3424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 rot="5400000">
              <a:off x="1701051" y="189201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2209800" y="25146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2209800" y="22098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209800" y="13716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Oval 69"/>
          <p:cNvSpPr/>
          <p:nvPr/>
        </p:nvSpPr>
        <p:spPr>
          <a:xfrm>
            <a:off x="2209800" y="2514600"/>
            <a:ext cx="152400" cy="1524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2362200" y="1371600"/>
            <a:ext cx="1295400" cy="1295400"/>
            <a:chOff x="1066800" y="1371600"/>
            <a:chExt cx="1295400" cy="1295400"/>
          </a:xfrm>
        </p:grpSpPr>
        <p:cxnSp>
          <p:nvCxnSpPr>
            <p:cNvPr id="74" name="Straight Arrow Connector 73"/>
            <p:cNvCxnSpPr/>
            <p:nvPr/>
          </p:nvCxnSpPr>
          <p:spPr>
            <a:xfrm>
              <a:off x="1066800" y="2590800"/>
              <a:ext cx="1143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1066800" y="1447800"/>
              <a:ext cx="1143000" cy="1143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1066800" y="2248364"/>
              <a:ext cx="1143000" cy="3424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 rot="5400000">
              <a:off x="1701051" y="189201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2209800" y="25146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2209800" y="22098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209800" y="13716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657600" y="1371600"/>
            <a:ext cx="1295400" cy="1295400"/>
            <a:chOff x="1066800" y="1371600"/>
            <a:chExt cx="1295400" cy="1295400"/>
          </a:xfrm>
        </p:grpSpPr>
        <p:cxnSp>
          <p:nvCxnSpPr>
            <p:cNvPr id="82" name="Straight Arrow Connector 81"/>
            <p:cNvCxnSpPr/>
            <p:nvPr/>
          </p:nvCxnSpPr>
          <p:spPr>
            <a:xfrm>
              <a:off x="1066800" y="2590800"/>
              <a:ext cx="1143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1066800" y="1447800"/>
              <a:ext cx="1143000" cy="1143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1066800" y="2248364"/>
              <a:ext cx="1143000" cy="3424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 rot="5400000">
              <a:off x="1701051" y="189201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2209800" y="25146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2209800" y="22098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2209800" y="13716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Oval 88"/>
          <p:cNvSpPr/>
          <p:nvPr/>
        </p:nvSpPr>
        <p:spPr>
          <a:xfrm>
            <a:off x="3505200" y="2514600"/>
            <a:ext cx="152400" cy="1524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6781800" y="2514600"/>
            <a:ext cx="152400" cy="1524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3" name="Group 92"/>
          <p:cNvGrpSpPr/>
          <p:nvPr/>
        </p:nvGrpSpPr>
        <p:grpSpPr>
          <a:xfrm>
            <a:off x="6934200" y="1371600"/>
            <a:ext cx="1295400" cy="1295400"/>
            <a:chOff x="1066800" y="1371600"/>
            <a:chExt cx="1295400" cy="1295400"/>
          </a:xfrm>
        </p:grpSpPr>
        <p:cxnSp>
          <p:nvCxnSpPr>
            <p:cNvPr id="94" name="Straight Arrow Connector 93"/>
            <p:cNvCxnSpPr/>
            <p:nvPr/>
          </p:nvCxnSpPr>
          <p:spPr>
            <a:xfrm>
              <a:off x="1066800" y="2590800"/>
              <a:ext cx="1143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1066800" y="1447800"/>
              <a:ext cx="1143000" cy="1143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V="1">
              <a:off x="1066800" y="2248364"/>
              <a:ext cx="1143000" cy="3424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 rot="5400000">
              <a:off x="1701051" y="189201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98" name="Oval 97"/>
            <p:cNvSpPr/>
            <p:nvPr/>
          </p:nvSpPr>
          <p:spPr>
            <a:xfrm>
              <a:off x="2209800" y="25146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2209800" y="22098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2209800" y="13716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Oval 100"/>
          <p:cNvSpPr/>
          <p:nvPr/>
        </p:nvSpPr>
        <p:spPr>
          <a:xfrm>
            <a:off x="8077200" y="2514600"/>
            <a:ext cx="152400" cy="1524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1143000" y="2664023"/>
                <a:ext cx="847540" cy="307777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664023"/>
                <a:ext cx="847540" cy="307777"/>
              </a:xfrm>
              <a:prstGeom prst="rect">
                <a:avLst/>
              </a:prstGeom>
              <a:blipFill rotWithShape="1">
                <a:blip r:embed="rId4"/>
                <a:stretch>
                  <a:fillRect t="-1961" r="-4317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/>
          <p:cNvCxnSpPr/>
          <p:nvPr/>
        </p:nvCxnSpPr>
        <p:spPr>
          <a:xfrm>
            <a:off x="1066800" y="2590800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2438400" y="2664023"/>
                <a:ext cx="847540" cy="307777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664023"/>
                <a:ext cx="847540" cy="307777"/>
              </a:xfrm>
              <a:prstGeom prst="rect">
                <a:avLst/>
              </a:prstGeom>
              <a:blipFill rotWithShape="1">
                <a:blip r:embed="rId5"/>
                <a:stretch>
                  <a:fillRect t="-1961" r="-4317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Arrow Connector 105"/>
          <p:cNvCxnSpPr/>
          <p:nvPr/>
        </p:nvCxnSpPr>
        <p:spPr>
          <a:xfrm>
            <a:off x="2362200" y="2590800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4800600" y="2514600"/>
            <a:ext cx="152400" cy="1524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3733800" y="2664023"/>
                <a:ext cx="847540" cy="307777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664023"/>
                <a:ext cx="847540" cy="307777"/>
              </a:xfrm>
              <a:prstGeom prst="rect">
                <a:avLst/>
              </a:prstGeom>
              <a:blipFill rotWithShape="1">
                <a:blip r:embed="rId6"/>
                <a:stretch>
                  <a:fillRect t="-1961" r="-4317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/>
          <p:cNvCxnSpPr/>
          <p:nvPr/>
        </p:nvCxnSpPr>
        <p:spPr>
          <a:xfrm>
            <a:off x="3657600" y="2590800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5638800" y="2057400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7010400" y="2664023"/>
                <a:ext cx="860364" cy="307777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2664023"/>
                <a:ext cx="860364" cy="307777"/>
              </a:xfrm>
              <a:prstGeom prst="rect">
                <a:avLst/>
              </a:prstGeom>
              <a:blipFill rotWithShape="1">
                <a:blip r:embed="rId7"/>
                <a:stretch>
                  <a:fillRect t="-1961" r="-4255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Arrow Connector 113"/>
          <p:cNvCxnSpPr/>
          <p:nvPr/>
        </p:nvCxnSpPr>
        <p:spPr>
          <a:xfrm>
            <a:off x="6934200" y="2590800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/>
          <p:cNvGrpSpPr/>
          <p:nvPr/>
        </p:nvGrpSpPr>
        <p:grpSpPr>
          <a:xfrm>
            <a:off x="1600200" y="2667000"/>
            <a:ext cx="1262717" cy="1450777"/>
            <a:chOff x="1600200" y="2667000"/>
            <a:chExt cx="1262717" cy="1450777"/>
          </a:xfrm>
        </p:grpSpPr>
        <p:cxnSp>
          <p:nvCxnSpPr>
            <p:cNvPr id="116" name="Straight Connector 115"/>
            <p:cNvCxnSpPr>
              <a:stCxn id="57" idx="4"/>
            </p:cNvCxnSpPr>
            <p:nvPr/>
          </p:nvCxnSpPr>
          <p:spPr>
            <a:xfrm>
              <a:off x="2286000" y="2667000"/>
              <a:ext cx="0" cy="1143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/>
                <p:cNvSpPr txBox="1"/>
                <p:nvPr/>
              </p:nvSpPr>
              <p:spPr>
                <a:xfrm>
                  <a:off x="1600200" y="3810000"/>
                  <a:ext cx="1262717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/>
                              </a:rPr>
                              <m:t>𝐄</m:t>
                            </m:r>
                            <m:r>
                              <a:rPr lang="en-US" sz="1400" b="1" i="0" smtClean="0">
                                <a:latin typeface="Cambria Math"/>
                              </a:rPr>
                              <m:t>[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𝒇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1400" b="1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1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TextBox 1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810000"/>
                  <a:ext cx="1262717" cy="30777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2392" b="-1730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0" name="Group 129"/>
          <p:cNvGrpSpPr/>
          <p:nvPr/>
        </p:nvGrpSpPr>
        <p:grpSpPr>
          <a:xfrm>
            <a:off x="2895600" y="2664023"/>
            <a:ext cx="1262718" cy="996554"/>
            <a:chOff x="2895600" y="2664023"/>
            <a:chExt cx="1262718" cy="996554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3581400" y="2664023"/>
              <a:ext cx="0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/>
                <p:cNvSpPr txBox="1"/>
                <p:nvPr/>
              </p:nvSpPr>
              <p:spPr>
                <a:xfrm>
                  <a:off x="2895600" y="3352800"/>
                  <a:ext cx="1262718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/>
                              </a:rPr>
                              <m:t>𝐄</m:t>
                            </m:r>
                            <m:r>
                              <a:rPr lang="en-US" sz="1400" b="1" i="0" smtClean="0">
                                <a:latin typeface="Cambria Math"/>
                              </a:rPr>
                              <m:t>[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𝒇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1400" b="1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TextBox 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5600" y="3352800"/>
                  <a:ext cx="1262718" cy="30777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2392" b="-1730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1" name="Group 130"/>
          <p:cNvGrpSpPr/>
          <p:nvPr/>
        </p:nvGrpSpPr>
        <p:grpSpPr>
          <a:xfrm>
            <a:off x="4191000" y="2667000"/>
            <a:ext cx="1262718" cy="1450777"/>
            <a:chOff x="4191000" y="2667000"/>
            <a:chExt cx="1262718" cy="1450777"/>
          </a:xfrm>
        </p:grpSpPr>
        <p:cxnSp>
          <p:nvCxnSpPr>
            <p:cNvPr id="123" name="Straight Connector 122"/>
            <p:cNvCxnSpPr/>
            <p:nvPr/>
          </p:nvCxnSpPr>
          <p:spPr>
            <a:xfrm>
              <a:off x="4876800" y="2667000"/>
              <a:ext cx="0" cy="1143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/>
                <p:cNvSpPr txBox="1"/>
                <p:nvPr/>
              </p:nvSpPr>
              <p:spPr>
                <a:xfrm>
                  <a:off x="4191000" y="3810000"/>
                  <a:ext cx="1262718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/>
                              </a:rPr>
                              <m:t>𝐄</m:t>
                            </m:r>
                            <m:r>
                              <a:rPr lang="en-US" sz="1400" b="1" i="0" smtClean="0">
                                <a:latin typeface="Cambria Math"/>
                              </a:rPr>
                              <m:t>[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𝒇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  <m:r>
                          <a:rPr lang="en-US" sz="1400" b="1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4" name="Text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000" y="3810000"/>
                  <a:ext cx="1262718" cy="3077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2392" b="-1730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3" name="Group 132"/>
          <p:cNvGrpSpPr/>
          <p:nvPr/>
        </p:nvGrpSpPr>
        <p:grpSpPr>
          <a:xfrm>
            <a:off x="7467600" y="2667000"/>
            <a:ext cx="685800" cy="1450777"/>
            <a:chOff x="7467600" y="2667000"/>
            <a:chExt cx="685800" cy="1450777"/>
          </a:xfrm>
        </p:grpSpPr>
        <p:cxnSp>
          <p:nvCxnSpPr>
            <p:cNvPr id="125" name="Straight Connector 124"/>
            <p:cNvCxnSpPr/>
            <p:nvPr/>
          </p:nvCxnSpPr>
          <p:spPr>
            <a:xfrm>
              <a:off x="8153400" y="2667000"/>
              <a:ext cx="0" cy="1143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/>
                <p:cNvSpPr txBox="1"/>
                <p:nvPr/>
              </p:nvSpPr>
              <p:spPr>
                <a:xfrm>
                  <a:off x="7467600" y="3810000"/>
                  <a:ext cx="684225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>
                            <a:latin typeface="Cambria Math"/>
                          </a:rPr>
                          <m:t>𝒇</m:t>
                        </m:r>
                        <m:r>
                          <a:rPr lang="en-US" sz="1400" b="1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1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1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  <m:r>
                          <a:rPr lang="en-US" sz="1400" b="1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26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7600" y="3810000"/>
                  <a:ext cx="684225" cy="30777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5263" b="-1730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2" name="Group 131"/>
          <p:cNvGrpSpPr/>
          <p:nvPr/>
        </p:nvGrpSpPr>
        <p:grpSpPr>
          <a:xfrm>
            <a:off x="6019800" y="2667000"/>
            <a:ext cx="1621790" cy="996554"/>
            <a:chOff x="6019800" y="2667000"/>
            <a:chExt cx="1621790" cy="996554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6858000" y="2667000"/>
              <a:ext cx="0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/>
                <p:cNvSpPr txBox="1"/>
                <p:nvPr/>
              </p:nvSpPr>
              <p:spPr>
                <a:xfrm>
                  <a:off x="6019800" y="3355777"/>
                  <a:ext cx="1621790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/>
                              </a:rPr>
                              <m:t>𝐄</m:t>
                            </m:r>
                            <m:r>
                              <a:rPr lang="en-US" sz="1400" b="1" i="0" smtClean="0">
                                <a:latin typeface="Cambria Math"/>
                              </a:rPr>
                              <m:t>[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𝒇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1400" b="1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800" y="3355777"/>
                  <a:ext cx="1621790" cy="30777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r="-1493" b="-1509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662637" y="2667000"/>
            <a:ext cx="556563" cy="1450777"/>
            <a:chOff x="1958037" y="2667000"/>
            <a:chExt cx="556563" cy="1450777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2286000" y="2667000"/>
              <a:ext cx="0" cy="1143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1958037" y="3810000"/>
                  <a:ext cx="556563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>
                            <a:latin typeface="Cambria Math"/>
                          </a:rPr>
                          <m:t>𝐄</m:t>
                        </m:r>
                        <m:r>
                          <a:rPr lang="en-US" sz="1400" b="1">
                            <a:latin typeface="Cambria Math"/>
                          </a:rPr>
                          <m:t>[</m:t>
                        </m:r>
                        <m:r>
                          <a:rPr lang="en-US" sz="1400" b="1" i="1">
                            <a:latin typeface="Cambria Math"/>
                          </a:rPr>
                          <m:t>𝒇</m:t>
                        </m:r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8037" y="3810000"/>
                  <a:ext cx="556563" cy="307777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r="-6452" b="-1730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8219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b="1" dirty="0" smtClean="0"/>
                  <a:t>Gradual exposition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3600" b="1" dirty="0" smtClean="0"/>
                  <a:t>’s</a:t>
                </a:r>
                <a:br>
                  <a:rPr lang="en-US" sz="3600" b="1" dirty="0" smtClean="0"/>
                </a:br>
                <a:endParaRPr lang="en-US" sz="36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0106" b="-2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1800" dirty="0" smtClean="0"/>
                  <a:t>Examples to illustrate the meaning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/>
                          </a:rPr>
                          <m:t>𝐄</m:t>
                        </m:r>
                        <m:r>
                          <a:rPr lang="en-US" sz="1800" b="1">
                            <a:latin typeface="Cambria Math"/>
                          </a:rPr>
                          <m:t>[</m:t>
                        </m:r>
                        <m:r>
                          <a:rPr lang="en-US" sz="1800" b="1" i="1">
                            <a:latin typeface="Cambria Math"/>
                          </a:rPr>
                          <m:t>𝒇</m:t>
                        </m:r>
                        <m:r>
                          <a:rPr lang="en-US" sz="1800" b="1" i="1">
                            <a:latin typeface="Cambria Math"/>
                          </a:rPr>
                          <m:t>|</m:t>
                        </m:r>
                        <m:r>
                          <a:rPr lang="en-US" sz="18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]</m:t>
                    </m:r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b="1" dirty="0" smtClean="0"/>
                  <a:t>Random Structure : </a:t>
                </a:r>
                <a:r>
                  <a:rPr lang="en-US" sz="1800" b="1" dirty="0" smtClean="0">
                    <a:solidFill>
                      <a:srgbClr val="7030A0"/>
                    </a:solidFill>
                  </a:rPr>
                  <a:t>Random graph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𝒇</m:t>
                    </m:r>
                  </m:oMath>
                </a14:m>
                <a:r>
                  <a:rPr lang="en-US" sz="1800" dirty="0" smtClean="0"/>
                  <a:t>: no. of triangles in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𝑮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𝒑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1800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/>
                          </a:rPr>
                          <m:t>𝐄</m:t>
                        </m:r>
                        <m:r>
                          <a:rPr lang="en-US" sz="1800" b="1">
                            <a:latin typeface="Cambria Math"/>
                          </a:rPr>
                          <m:t>[</m:t>
                        </m:r>
                        <m:r>
                          <a:rPr lang="en-US" sz="1800" b="1" i="1">
                            <a:latin typeface="Cambria Math"/>
                          </a:rPr>
                          <m:t>𝒇</m:t>
                        </m:r>
                        <m:r>
                          <a:rPr lang="en-US" sz="1800" b="1" i="1">
                            <a:latin typeface="Cambria Math"/>
                          </a:rPr>
                          <m:t>|</m:t>
                        </m:r>
                        <m:r>
                          <a:rPr lang="en-US" sz="18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]</m:t>
                    </m:r>
                  </m:oMath>
                </a14:m>
                <a:r>
                  <a:rPr lang="en-US" sz="1800" dirty="0" smtClean="0"/>
                  <a:t>:  Given the presence/absence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edges, </a:t>
                </a:r>
                <a:r>
                  <a:rPr lang="en-US" sz="1800" dirty="0"/>
                  <a:t>the expected </a:t>
                </a:r>
                <a:r>
                  <a:rPr lang="en-US" sz="1800" dirty="0" smtClean="0"/>
                  <a:t>number of triangles in the random graph.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41" t="-674" b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14400" y="2514600"/>
            <a:ext cx="152400" cy="1524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1066800" y="1371600"/>
            <a:ext cx="1295400" cy="1295400"/>
            <a:chOff x="1066800" y="1371600"/>
            <a:chExt cx="1295400" cy="129540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066800" y="2590800"/>
              <a:ext cx="1143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066800" y="1447800"/>
              <a:ext cx="1143000" cy="1143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5" idx="6"/>
            </p:cNvCxnSpPr>
            <p:nvPr/>
          </p:nvCxnSpPr>
          <p:spPr>
            <a:xfrm flipV="1">
              <a:off x="1066800" y="2248364"/>
              <a:ext cx="1143000" cy="3424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 rot="5400000">
              <a:off x="1701051" y="189201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2209800" y="25146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2209800" y="22098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209800" y="13716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Oval 69"/>
          <p:cNvSpPr/>
          <p:nvPr/>
        </p:nvSpPr>
        <p:spPr>
          <a:xfrm>
            <a:off x="2209800" y="2514600"/>
            <a:ext cx="152400" cy="1524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2362200" y="1371600"/>
            <a:ext cx="1295400" cy="1295400"/>
            <a:chOff x="1066800" y="1371600"/>
            <a:chExt cx="1295400" cy="1295400"/>
          </a:xfrm>
        </p:grpSpPr>
        <p:cxnSp>
          <p:nvCxnSpPr>
            <p:cNvPr id="74" name="Straight Arrow Connector 73"/>
            <p:cNvCxnSpPr/>
            <p:nvPr/>
          </p:nvCxnSpPr>
          <p:spPr>
            <a:xfrm>
              <a:off x="1066800" y="2590800"/>
              <a:ext cx="1143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1066800" y="1447800"/>
              <a:ext cx="1143000" cy="1143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1066800" y="2248364"/>
              <a:ext cx="1143000" cy="3424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 rot="5400000">
              <a:off x="1701051" y="189201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2209800" y="25146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2209800" y="22098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209800" y="13716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657600" y="1371600"/>
            <a:ext cx="1295400" cy="1295400"/>
            <a:chOff x="1066800" y="1371600"/>
            <a:chExt cx="1295400" cy="1295400"/>
          </a:xfrm>
        </p:grpSpPr>
        <p:cxnSp>
          <p:nvCxnSpPr>
            <p:cNvPr id="82" name="Straight Arrow Connector 81"/>
            <p:cNvCxnSpPr/>
            <p:nvPr/>
          </p:nvCxnSpPr>
          <p:spPr>
            <a:xfrm>
              <a:off x="1066800" y="2590800"/>
              <a:ext cx="1143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1066800" y="1447800"/>
              <a:ext cx="1143000" cy="1143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1066800" y="2248364"/>
              <a:ext cx="1143000" cy="3424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 rot="5400000">
              <a:off x="1701051" y="189201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2209800" y="25146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2209800" y="22098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2209800" y="13716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Oval 88"/>
          <p:cNvSpPr/>
          <p:nvPr/>
        </p:nvSpPr>
        <p:spPr>
          <a:xfrm>
            <a:off x="3505200" y="2514600"/>
            <a:ext cx="152400" cy="1524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6781800" y="2514600"/>
            <a:ext cx="152400" cy="1524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3" name="Group 92"/>
          <p:cNvGrpSpPr/>
          <p:nvPr/>
        </p:nvGrpSpPr>
        <p:grpSpPr>
          <a:xfrm>
            <a:off x="6934200" y="1371600"/>
            <a:ext cx="1295400" cy="1295400"/>
            <a:chOff x="1066800" y="1371600"/>
            <a:chExt cx="1295400" cy="1295400"/>
          </a:xfrm>
        </p:grpSpPr>
        <p:cxnSp>
          <p:nvCxnSpPr>
            <p:cNvPr id="94" name="Straight Arrow Connector 93"/>
            <p:cNvCxnSpPr/>
            <p:nvPr/>
          </p:nvCxnSpPr>
          <p:spPr>
            <a:xfrm>
              <a:off x="1066800" y="2590800"/>
              <a:ext cx="1143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1066800" y="1447800"/>
              <a:ext cx="1143000" cy="1143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V="1">
              <a:off x="1066800" y="2248364"/>
              <a:ext cx="1143000" cy="3424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 rot="5400000">
              <a:off x="1701051" y="189201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98" name="Oval 97"/>
            <p:cNvSpPr/>
            <p:nvPr/>
          </p:nvSpPr>
          <p:spPr>
            <a:xfrm>
              <a:off x="2209800" y="25146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2209800" y="22098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2209800" y="13716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Oval 100"/>
          <p:cNvSpPr/>
          <p:nvPr/>
        </p:nvSpPr>
        <p:spPr>
          <a:xfrm>
            <a:off x="8077200" y="2514600"/>
            <a:ext cx="152400" cy="1524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1143000" y="2664023"/>
                <a:ext cx="847540" cy="307777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664023"/>
                <a:ext cx="847540" cy="307777"/>
              </a:xfrm>
              <a:prstGeom prst="rect">
                <a:avLst/>
              </a:prstGeom>
              <a:blipFill rotWithShape="1">
                <a:blip r:embed="rId4"/>
                <a:stretch>
                  <a:fillRect t="-1961" r="-4317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/>
          <p:cNvCxnSpPr/>
          <p:nvPr/>
        </p:nvCxnSpPr>
        <p:spPr>
          <a:xfrm>
            <a:off x="1066800" y="2590800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2438400" y="2664023"/>
                <a:ext cx="847540" cy="307777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664023"/>
                <a:ext cx="847540" cy="307777"/>
              </a:xfrm>
              <a:prstGeom prst="rect">
                <a:avLst/>
              </a:prstGeom>
              <a:blipFill rotWithShape="1">
                <a:blip r:embed="rId5"/>
                <a:stretch>
                  <a:fillRect t="-1961" r="-4317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Arrow Connector 105"/>
          <p:cNvCxnSpPr/>
          <p:nvPr/>
        </p:nvCxnSpPr>
        <p:spPr>
          <a:xfrm>
            <a:off x="2362200" y="2590800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4800600" y="2514600"/>
            <a:ext cx="152400" cy="1524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3733800" y="2664023"/>
                <a:ext cx="847540" cy="307777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664023"/>
                <a:ext cx="847540" cy="307777"/>
              </a:xfrm>
              <a:prstGeom prst="rect">
                <a:avLst/>
              </a:prstGeom>
              <a:blipFill rotWithShape="1">
                <a:blip r:embed="rId6"/>
                <a:stretch>
                  <a:fillRect t="-1961" r="-4317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/>
          <p:cNvCxnSpPr/>
          <p:nvPr/>
        </p:nvCxnSpPr>
        <p:spPr>
          <a:xfrm>
            <a:off x="3657600" y="2590800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5638800" y="2057400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7010400" y="2664023"/>
                <a:ext cx="860364" cy="307777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2664023"/>
                <a:ext cx="860364" cy="307777"/>
              </a:xfrm>
              <a:prstGeom prst="rect">
                <a:avLst/>
              </a:prstGeom>
              <a:blipFill rotWithShape="1">
                <a:blip r:embed="rId7"/>
                <a:stretch>
                  <a:fillRect t="-1961" r="-4255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Arrow Connector 113"/>
          <p:cNvCxnSpPr/>
          <p:nvPr/>
        </p:nvCxnSpPr>
        <p:spPr>
          <a:xfrm>
            <a:off x="6934200" y="2590800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/>
          <p:cNvGrpSpPr/>
          <p:nvPr/>
        </p:nvGrpSpPr>
        <p:grpSpPr>
          <a:xfrm>
            <a:off x="1600200" y="2667000"/>
            <a:ext cx="1262717" cy="1450777"/>
            <a:chOff x="1600200" y="2667000"/>
            <a:chExt cx="1262717" cy="1450777"/>
          </a:xfrm>
        </p:grpSpPr>
        <p:cxnSp>
          <p:nvCxnSpPr>
            <p:cNvPr id="116" name="Straight Connector 115"/>
            <p:cNvCxnSpPr>
              <a:stCxn id="57" idx="4"/>
            </p:cNvCxnSpPr>
            <p:nvPr/>
          </p:nvCxnSpPr>
          <p:spPr>
            <a:xfrm>
              <a:off x="2286000" y="2667000"/>
              <a:ext cx="0" cy="1143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/>
                <p:cNvSpPr txBox="1"/>
                <p:nvPr/>
              </p:nvSpPr>
              <p:spPr>
                <a:xfrm>
                  <a:off x="1600200" y="3810000"/>
                  <a:ext cx="1262717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/>
                              </a:rPr>
                              <m:t>𝐄</m:t>
                            </m:r>
                            <m:r>
                              <a:rPr lang="en-US" sz="1400" b="1" i="0" smtClean="0">
                                <a:latin typeface="Cambria Math"/>
                              </a:rPr>
                              <m:t>[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𝒇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1400" b="1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1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TextBox 1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810000"/>
                  <a:ext cx="1262717" cy="30777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2392" b="-1730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0" name="Group 129"/>
          <p:cNvGrpSpPr/>
          <p:nvPr/>
        </p:nvGrpSpPr>
        <p:grpSpPr>
          <a:xfrm>
            <a:off x="2895600" y="2664023"/>
            <a:ext cx="1262718" cy="996554"/>
            <a:chOff x="2895600" y="2664023"/>
            <a:chExt cx="1262718" cy="996554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3581400" y="2664023"/>
              <a:ext cx="0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/>
                <p:cNvSpPr txBox="1"/>
                <p:nvPr/>
              </p:nvSpPr>
              <p:spPr>
                <a:xfrm>
                  <a:off x="2895600" y="3352800"/>
                  <a:ext cx="1262718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/>
                              </a:rPr>
                              <m:t>𝐄</m:t>
                            </m:r>
                            <m:r>
                              <a:rPr lang="en-US" sz="1400" b="1" i="0" smtClean="0">
                                <a:latin typeface="Cambria Math"/>
                              </a:rPr>
                              <m:t>[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𝒇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1400" b="1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TextBox 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5600" y="3352800"/>
                  <a:ext cx="1262718" cy="30777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2392" b="-1730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1" name="Group 130"/>
          <p:cNvGrpSpPr/>
          <p:nvPr/>
        </p:nvGrpSpPr>
        <p:grpSpPr>
          <a:xfrm>
            <a:off x="4191000" y="2667000"/>
            <a:ext cx="1262718" cy="1450777"/>
            <a:chOff x="4191000" y="2667000"/>
            <a:chExt cx="1262718" cy="1450777"/>
          </a:xfrm>
        </p:grpSpPr>
        <p:cxnSp>
          <p:nvCxnSpPr>
            <p:cNvPr id="123" name="Straight Connector 122"/>
            <p:cNvCxnSpPr/>
            <p:nvPr/>
          </p:nvCxnSpPr>
          <p:spPr>
            <a:xfrm>
              <a:off x="4876800" y="2667000"/>
              <a:ext cx="0" cy="1143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/>
                <p:cNvSpPr txBox="1"/>
                <p:nvPr/>
              </p:nvSpPr>
              <p:spPr>
                <a:xfrm>
                  <a:off x="4191000" y="3810000"/>
                  <a:ext cx="1262718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/>
                              </a:rPr>
                              <m:t>𝐄</m:t>
                            </m:r>
                            <m:r>
                              <a:rPr lang="en-US" sz="1400" b="1" i="0" smtClean="0">
                                <a:latin typeface="Cambria Math"/>
                              </a:rPr>
                              <m:t>[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𝒇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  <m:r>
                          <a:rPr lang="en-US" sz="1400" b="1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4" name="Text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000" y="3810000"/>
                  <a:ext cx="1262718" cy="3077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2392" b="-1730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3" name="Group 132"/>
          <p:cNvGrpSpPr/>
          <p:nvPr/>
        </p:nvGrpSpPr>
        <p:grpSpPr>
          <a:xfrm>
            <a:off x="7467600" y="2667000"/>
            <a:ext cx="685800" cy="1450777"/>
            <a:chOff x="7467600" y="2667000"/>
            <a:chExt cx="685800" cy="1450777"/>
          </a:xfrm>
        </p:grpSpPr>
        <p:cxnSp>
          <p:nvCxnSpPr>
            <p:cNvPr id="125" name="Straight Connector 124"/>
            <p:cNvCxnSpPr/>
            <p:nvPr/>
          </p:nvCxnSpPr>
          <p:spPr>
            <a:xfrm>
              <a:off x="8153400" y="2667000"/>
              <a:ext cx="0" cy="1143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/>
                <p:cNvSpPr txBox="1"/>
                <p:nvPr/>
              </p:nvSpPr>
              <p:spPr>
                <a:xfrm>
                  <a:off x="7467600" y="3810000"/>
                  <a:ext cx="684226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latin typeface="Cambria Math"/>
                          </a:rPr>
                          <m:t>𝒇</m:t>
                        </m:r>
                        <m:r>
                          <a:rPr lang="en-US" sz="1400" b="1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1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7600" y="3810000"/>
                  <a:ext cx="684226" cy="30777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5263" b="-1730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2" name="Group 131"/>
          <p:cNvGrpSpPr/>
          <p:nvPr/>
        </p:nvGrpSpPr>
        <p:grpSpPr>
          <a:xfrm>
            <a:off x="6019800" y="2667000"/>
            <a:ext cx="1621790" cy="996554"/>
            <a:chOff x="6019800" y="2667000"/>
            <a:chExt cx="1621790" cy="996554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6858000" y="2667000"/>
              <a:ext cx="0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/>
                <p:cNvSpPr txBox="1"/>
                <p:nvPr/>
              </p:nvSpPr>
              <p:spPr>
                <a:xfrm>
                  <a:off x="6019800" y="3355777"/>
                  <a:ext cx="1621790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/>
                              </a:rPr>
                              <m:t>𝐄</m:t>
                            </m:r>
                            <m:r>
                              <a:rPr lang="en-US" sz="1400" b="1" i="0" smtClean="0">
                                <a:latin typeface="Cambria Math"/>
                              </a:rPr>
                              <m:t>[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𝒇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1400" b="1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800" y="3355777"/>
                  <a:ext cx="1621790" cy="30777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r="-1493" b="-1509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662637" y="2667000"/>
            <a:ext cx="556563" cy="1450777"/>
            <a:chOff x="1958037" y="2667000"/>
            <a:chExt cx="556563" cy="1450777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2286000" y="2667000"/>
              <a:ext cx="0" cy="1143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1958037" y="3810000"/>
                  <a:ext cx="556563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>
                            <a:latin typeface="Cambria Math"/>
                          </a:rPr>
                          <m:t>𝐄</m:t>
                        </m:r>
                        <m:r>
                          <a:rPr lang="en-US" sz="1400" b="1">
                            <a:latin typeface="Cambria Math"/>
                          </a:rPr>
                          <m:t>[</m:t>
                        </m:r>
                        <m:r>
                          <a:rPr lang="en-US" sz="1400" b="1" i="1">
                            <a:latin typeface="Cambria Math"/>
                          </a:rPr>
                          <m:t>𝒇</m:t>
                        </m:r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8037" y="3810000"/>
                  <a:ext cx="556563" cy="307777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r="-6452" b="-1730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5334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The </a:t>
            </a:r>
            <a:r>
              <a:rPr lang="en-US" sz="3600" dirty="0" smtClean="0">
                <a:solidFill>
                  <a:srgbClr val="7030A0"/>
                </a:solidFill>
              </a:rPr>
              <a:t>Intuition </a:t>
            </a:r>
            <a:br>
              <a:rPr lang="en-US" sz="3600" dirty="0" smtClean="0">
                <a:solidFill>
                  <a:srgbClr val="7030A0"/>
                </a:solidFill>
              </a:rPr>
            </a:br>
            <a:r>
              <a:rPr lang="en-US" sz="3600" dirty="0" smtClean="0"/>
              <a:t>underlying MOBD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00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Method of Bounded Difference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14400" y="2514600"/>
            <a:ext cx="152400" cy="1524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1066800" y="1371600"/>
            <a:ext cx="1295400" cy="1295400"/>
            <a:chOff x="1066800" y="1371600"/>
            <a:chExt cx="1295400" cy="129540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066800" y="2590800"/>
              <a:ext cx="1143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066800" y="1447800"/>
              <a:ext cx="1143000" cy="1143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5" idx="6"/>
            </p:cNvCxnSpPr>
            <p:nvPr/>
          </p:nvCxnSpPr>
          <p:spPr>
            <a:xfrm flipV="1">
              <a:off x="1066800" y="2248364"/>
              <a:ext cx="1143000" cy="3424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 rot="5400000">
              <a:off x="1701051" y="189201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2209800" y="25146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2209800" y="22098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209800" y="13716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Oval 69"/>
          <p:cNvSpPr/>
          <p:nvPr/>
        </p:nvSpPr>
        <p:spPr>
          <a:xfrm>
            <a:off x="2209800" y="2514600"/>
            <a:ext cx="152400" cy="1524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1143000" y="2664023"/>
                <a:ext cx="847540" cy="30777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664023"/>
                <a:ext cx="847540" cy="307777"/>
              </a:xfrm>
              <a:prstGeom prst="rect">
                <a:avLst/>
              </a:prstGeom>
              <a:blipFill rotWithShape="1">
                <a:blip r:embed="rId2"/>
                <a:stretch>
                  <a:fillRect t="-1961" r="-4317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/>
          <p:cNvCxnSpPr/>
          <p:nvPr/>
        </p:nvCxnSpPr>
        <p:spPr>
          <a:xfrm>
            <a:off x="1066800" y="2590800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3616804" y="2057400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grpSp>
        <p:nvGrpSpPr>
          <p:cNvPr id="81" name="Group 80"/>
          <p:cNvGrpSpPr/>
          <p:nvPr/>
        </p:nvGrpSpPr>
        <p:grpSpPr>
          <a:xfrm>
            <a:off x="4572000" y="1371600"/>
            <a:ext cx="1295400" cy="1295400"/>
            <a:chOff x="1066800" y="1371600"/>
            <a:chExt cx="1295400" cy="1295400"/>
          </a:xfrm>
        </p:grpSpPr>
        <p:cxnSp>
          <p:nvCxnSpPr>
            <p:cNvPr id="82" name="Straight Arrow Connector 81"/>
            <p:cNvCxnSpPr/>
            <p:nvPr/>
          </p:nvCxnSpPr>
          <p:spPr>
            <a:xfrm>
              <a:off x="1066800" y="2590800"/>
              <a:ext cx="1143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1066800" y="1447800"/>
              <a:ext cx="1143000" cy="1143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1066800" y="2248364"/>
              <a:ext cx="1143000" cy="3424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 rot="5400000">
              <a:off x="1701051" y="189201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2209800" y="25146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2209800" y="22098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2209800" y="13716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Oval 88"/>
          <p:cNvSpPr/>
          <p:nvPr/>
        </p:nvSpPr>
        <p:spPr>
          <a:xfrm>
            <a:off x="4419600" y="2514600"/>
            <a:ext cx="152400" cy="1524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5715000" y="2514600"/>
            <a:ext cx="152400" cy="1524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4648200" y="2664023"/>
                <a:ext cx="904863" cy="307777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664023"/>
                <a:ext cx="904863" cy="307777"/>
              </a:xfrm>
              <a:prstGeom prst="rect">
                <a:avLst/>
              </a:prstGeom>
              <a:blipFill rotWithShape="1">
                <a:blip r:embed="rId3"/>
                <a:stretch>
                  <a:fillRect t="-1961" r="-4730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/>
          <p:cNvCxnSpPr/>
          <p:nvPr/>
        </p:nvCxnSpPr>
        <p:spPr>
          <a:xfrm>
            <a:off x="4572000" y="2590800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/>
          <p:cNvGrpSpPr/>
          <p:nvPr/>
        </p:nvGrpSpPr>
        <p:grpSpPr>
          <a:xfrm>
            <a:off x="3810000" y="2664023"/>
            <a:ext cx="1201804" cy="996554"/>
            <a:chOff x="2895600" y="2664023"/>
            <a:chExt cx="1201804" cy="996554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3581400" y="2664023"/>
              <a:ext cx="0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/>
                <p:cNvSpPr txBox="1"/>
                <p:nvPr/>
              </p:nvSpPr>
              <p:spPr>
                <a:xfrm>
                  <a:off x="2895600" y="3352800"/>
                  <a:ext cx="1201804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/>
                              </a:rPr>
                              <m:t>𝐄</m:t>
                            </m:r>
                            <m:r>
                              <a:rPr lang="en-US" sz="1400" b="1" i="0" smtClean="0">
                                <a:latin typeface="Cambria Math"/>
                              </a:rPr>
                              <m:t>[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𝒇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1400" b="1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TextBox 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5600" y="3352800"/>
                  <a:ext cx="1201804" cy="3077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2513" b="-1730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1" name="Group 130"/>
          <p:cNvGrpSpPr/>
          <p:nvPr/>
        </p:nvGrpSpPr>
        <p:grpSpPr>
          <a:xfrm>
            <a:off x="5105400" y="2667000"/>
            <a:ext cx="1956113" cy="1450777"/>
            <a:chOff x="4191000" y="2667000"/>
            <a:chExt cx="1956113" cy="1450777"/>
          </a:xfrm>
        </p:grpSpPr>
        <p:cxnSp>
          <p:nvCxnSpPr>
            <p:cNvPr id="123" name="Straight Connector 122"/>
            <p:cNvCxnSpPr/>
            <p:nvPr/>
          </p:nvCxnSpPr>
          <p:spPr>
            <a:xfrm>
              <a:off x="4876800" y="2667000"/>
              <a:ext cx="0" cy="1143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/>
                <p:cNvSpPr txBox="1"/>
                <p:nvPr/>
              </p:nvSpPr>
              <p:spPr>
                <a:xfrm>
                  <a:off x="4191000" y="3810000"/>
                  <a:ext cx="1956113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/>
                              </a:rPr>
                              <m:t>𝐄</m:t>
                            </m:r>
                            <m:r>
                              <a:rPr lang="en-US" sz="1400" b="1" i="0" smtClean="0">
                                <a:latin typeface="Cambria Math"/>
                              </a:rPr>
                              <m:t>[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𝒇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1400" b="1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𝜶</m:t>
                        </m:r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4" name="Text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000" y="3810000"/>
                  <a:ext cx="1956113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553" b="-1730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1" name="Straight Arrow Connector 70"/>
          <p:cNvCxnSpPr/>
          <p:nvPr/>
        </p:nvCxnSpPr>
        <p:spPr>
          <a:xfrm flipV="1">
            <a:off x="4572000" y="1447800"/>
            <a:ext cx="11430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 rot="18973327">
                <a:off x="4494916" y="1689220"/>
                <a:ext cx="913840" cy="307777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𝜷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73327">
                <a:off x="4494916" y="1689220"/>
                <a:ext cx="913840" cy="307777"/>
              </a:xfrm>
              <a:prstGeom prst="rect">
                <a:avLst/>
              </a:prstGeom>
              <a:blipFill rotWithShape="1">
                <a:blip r:embed="rId6"/>
                <a:stretch>
                  <a:fillRect t="-3546" r="-7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/>
          <p:cNvSpPr/>
          <p:nvPr/>
        </p:nvSpPr>
        <p:spPr>
          <a:xfrm>
            <a:off x="5715000" y="1371600"/>
            <a:ext cx="152400" cy="1524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2" name="Group 101"/>
          <p:cNvGrpSpPr/>
          <p:nvPr/>
        </p:nvGrpSpPr>
        <p:grpSpPr>
          <a:xfrm>
            <a:off x="2362200" y="1371600"/>
            <a:ext cx="1295400" cy="1295400"/>
            <a:chOff x="1066800" y="1371600"/>
            <a:chExt cx="1295400" cy="1295400"/>
          </a:xfrm>
        </p:grpSpPr>
        <p:cxnSp>
          <p:nvCxnSpPr>
            <p:cNvPr id="111" name="Straight Arrow Connector 110"/>
            <p:cNvCxnSpPr/>
            <p:nvPr/>
          </p:nvCxnSpPr>
          <p:spPr>
            <a:xfrm>
              <a:off x="1066800" y="2590800"/>
              <a:ext cx="1143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V="1">
              <a:off x="1066800" y="1447800"/>
              <a:ext cx="1143000" cy="1143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flipV="1">
              <a:off x="1066800" y="2248364"/>
              <a:ext cx="1143000" cy="3424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 rot="5400000">
              <a:off x="1701051" y="189201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118" name="Oval 117"/>
            <p:cNvSpPr/>
            <p:nvPr/>
          </p:nvSpPr>
          <p:spPr>
            <a:xfrm>
              <a:off x="2209800" y="25146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2209800" y="22098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2209800" y="13716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2438400" y="2664023"/>
                <a:ext cx="847540" cy="30777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664023"/>
                <a:ext cx="847540" cy="307777"/>
              </a:xfrm>
              <a:prstGeom prst="rect">
                <a:avLst/>
              </a:prstGeom>
              <a:blipFill rotWithShape="1">
                <a:blip r:embed="rId7"/>
                <a:stretch>
                  <a:fillRect t="-1961" r="-4317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6" name="Straight Arrow Connector 135"/>
          <p:cNvCxnSpPr/>
          <p:nvPr/>
        </p:nvCxnSpPr>
        <p:spPr>
          <a:xfrm>
            <a:off x="2362200" y="2590800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Oval 139"/>
          <p:cNvSpPr/>
          <p:nvPr/>
        </p:nvSpPr>
        <p:spPr>
          <a:xfrm>
            <a:off x="3505200" y="2514600"/>
            <a:ext cx="152400" cy="1524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5587687" y="914400"/>
                <a:ext cx="1957715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0" smtClean="0">
                              <a:latin typeface="Cambria Math"/>
                            </a:rPr>
                            <m:t>𝐄</m:t>
                          </m:r>
                          <m:r>
                            <a:rPr lang="en-US" sz="1400" b="1" i="0" smtClean="0">
                              <a:latin typeface="Cambria Math"/>
                            </a:rPr>
                            <m:t>[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𝒇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|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14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𝜷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687" y="914400"/>
                <a:ext cx="1957715" cy="307777"/>
              </a:xfrm>
              <a:prstGeom prst="rect">
                <a:avLst/>
              </a:prstGeom>
              <a:blipFill rotWithShape="1">
                <a:blip r:embed="rId8"/>
                <a:stretch>
                  <a:fillRect r="-1548" b="-17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2" name="Straight Connector 141"/>
          <p:cNvCxnSpPr/>
          <p:nvPr/>
        </p:nvCxnSpPr>
        <p:spPr>
          <a:xfrm>
            <a:off x="5791200" y="1222177"/>
            <a:ext cx="0" cy="1494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Oval 145"/>
          <p:cNvSpPr/>
          <p:nvPr/>
        </p:nvSpPr>
        <p:spPr>
          <a:xfrm>
            <a:off x="8077200" y="2514600"/>
            <a:ext cx="152400" cy="1524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7" name="Group 146"/>
          <p:cNvGrpSpPr/>
          <p:nvPr/>
        </p:nvGrpSpPr>
        <p:grpSpPr>
          <a:xfrm>
            <a:off x="7697774" y="2667000"/>
            <a:ext cx="684226" cy="1755577"/>
            <a:chOff x="7697774" y="2667000"/>
            <a:chExt cx="684226" cy="1755577"/>
          </a:xfrm>
        </p:grpSpPr>
        <p:cxnSp>
          <p:nvCxnSpPr>
            <p:cNvPr id="148" name="Straight Connector 147"/>
            <p:cNvCxnSpPr/>
            <p:nvPr/>
          </p:nvCxnSpPr>
          <p:spPr>
            <a:xfrm>
              <a:off x="8153400" y="2667000"/>
              <a:ext cx="0" cy="1450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/>
                <p:cNvSpPr txBox="1"/>
                <p:nvPr/>
              </p:nvSpPr>
              <p:spPr>
                <a:xfrm>
                  <a:off x="7697774" y="4114800"/>
                  <a:ext cx="684226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latin typeface="Cambria Math"/>
                              </a:rPr>
                              <m:t>𝒇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9" name="TextBox 1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7774" y="4114800"/>
                  <a:ext cx="684226" cy="30777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5263" b="-1730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0" name="TextBox 149"/>
          <p:cNvSpPr txBox="1"/>
          <p:nvPr/>
        </p:nvSpPr>
        <p:spPr>
          <a:xfrm>
            <a:off x="6893404" y="2049959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grpSp>
        <p:nvGrpSpPr>
          <p:cNvPr id="63" name="Group 62"/>
          <p:cNvGrpSpPr/>
          <p:nvPr/>
        </p:nvGrpSpPr>
        <p:grpSpPr>
          <a:xfrm>
            <a:off x="662637" y="2667000"/>
            <a:ext cx="556563" cy="1450777"/>
            <a:chOff x="1958037" y="2667000"/>
            <a:chExt cx="556563" cy="1450777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2286000" y="2667000"/>
              <a:ext cx="0" cy="1143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1958037" y="3810000"/>
                  <a:ext cx="556563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>
                            <a:latin typeface="Cambria Math"/>
                          </a:rPr>
                          <m:t>𝐄</m:t>
                        </m:r>
                        <m:r>
                          <a:rPr lang="en-US" sz="1400" b="1">
                            <a:latin typeface="Cambria Math"/>
                          </a:rPr>
                          <m:t>[</m:t>
                        </m:r>
                        <m:r>
                          <a:rPr lang="en-US" sz="1400" b="1" i="1">
                            <a:latin typeface="Cambria Math"/>
                          </a:rPr>
                          <m:t>𝒇</m:t>
                        </m:r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5" name="TextBox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8037" y="3810000"/>
                  <a:ext cx="556563" cy="3077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6452" b="-1730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1744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  <p:bldP spid="90" grpId="0" animBg="1"/>
      <p:bldP spid="91" grpId="0" animBg="1"/>
      <p:bldP spid="141" grpId="0" animBg="1"/>
      <p:bldP spid="146" grpId="0" animBg="1"/>
      <p:bldP spid="1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Method of Bounded Difference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 smtClean="0"/>
                  <a:t>, and any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1800" dirty="0" smtClean="0"/>
                  <a:t>,</a:t>
                </a:r>
                <a:r>
                  <a:rPr lang="en-US" sz="18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𝜷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dirty="0" smtClean="0"/>
                  <a:t>, </a:t>
                </a:r>
                <a:r>
                  <a:rPr lang="en-US" sz="1800" dirty="0" smtClean="0"/>
                  <a:t>if 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latin typeface="Cambria Math"/>
                          </a:rPr>
                          <m:t>|</m:t>
                        </m:r>
                        <m:r>
                          <a:rPr lang="en-US" sz="1800" b="1">
                            <a:latin typeface="Cambria Math"/>
                          </a:rPr>
                          <m:t>𝐄</m:t>
                        </m:r>
                        <m:r>
                          <a:rPr lang="en-US" sz="1800" b="1">
                            <a:latin typeface="Cambria Math"/>
                          </a:rPr>
                          <m:t>[</m:t>
                        </m:r>
                        <m:r>
                          <a:rPr lang="en-US" sz="1800" b="1" i="1">
                            <a:latin typeface="Cambria Math"/>
                          </a:rPr>
                          <m:t>𝒇</m:t>
                        </m:r>
                        <m:r>
                          <a:rPr lang="en-US" sz="1800" b="1" i="1">
                            <a:latin typeface="Cambria Math"/>
                          </a:rPr>
                          <m:t>|</m:t>
                        </m:r>
                        <m:r>
                          <a:rPr lang="en-US" sz="18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𝜷</m:t>
                    </m:r>
                    <m:r>
                      <a:rPr lang="en-US" sz="1800" b="1" i="1">
                        <a:latin typeface="Cambria Math"/>
                      </a:rPr>
                      <m:t>]</m:t>
                    </m:r>
                    <m:r>
                      <a:rPr lang="en-US" sz="1800" b="1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/>
                          </a:rPr>
                          <m:t>𝐄</m:t>
                        </m:r>
                        <m:r>
                          <a:rPr lang="en-US" sz="1800" b="1">
                            <a:latin typeface="Cambria Math"/>
                          </a:rPr>
                          <m:t>[</m:t>
                        </m:r>
                        <m:r>
                          <a:rPr lang="en-US" sz="1800" b="1" i="1">
                            <a:latin typeface="Cambria Math"/>
                          </a:rPr>
                          <m:t>𝒇</m:t>
                        </m:r>
                        <m:r>
                          <a:rPr lang="en-US" sz="1800" b="1" i="1">
                            <a:latin typeface="Cambria Math"/>
                          </a:rPr>
                          <m:t>|</m:t>
                        </m:r>
                        <m:r>
                          <a:rPr lang="en-US" sz="18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1800" b="1" i="1">
                        <a:latin typeface="Cambria Math"/>
                      </a:rPr>
                      <m:t>]</m:t>
                    </m:r>
                    <m:r>
                      <a:rPr lang="en-US" sz="1800" b="1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sz="1800" dirty="0" smtClean="0"/>
                  <a:t> is </a:t>
                </a:r>
                <a:r>
                  <a:rPr lang="en-US" sz="1800" b="1" i="1" dirty="0" smtClean="0"/>
                  <a:t>small</a:t>
                </a:r>
                <a:r>
                  <a:rPr lang="en-US" sz="1800" dirty="0" smtClean="0"/>
                  <a:t>, then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Most probably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𝒇</m:t>
                        </m:r>
                        <m:r>
                          <a:rPr lang="en-US" sz="1800" b="1" i="1">
                            <a:latin typeface="Cambria Math"/>
                          </a:rPr>
                          <m:t>(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)</m:t>
                    </m:r>
                    <m:r>
                      <a:rPr lang="en-US" sz="18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 will be </a:t>
                </a:r>
                <a:r>
                  <a:rPr lang="en-US" sz="1800" b="1" i="1" dirty="0" smtClean="0"/>
                  <a:t>close</a:t>
                </a:r>
                <a:r>
                  <a:rPr lang="en-US" sz="1800" dirty="0" smtClean="0"/>
                  <a:t> to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/>
                      </a:rPr>
                      <m:t>𝐄</m:t>
                    </m:r>
                    <m:r>
                      <a:rPr lang="en-US" sz="1800" b="1" i="0" smtClean="0">
                        <a:latin typeface="Cambria Math"/>
                      </a:rPr>
                      <m:t>[</m:t>
                    </m:r>
                    <m:r>
                      <a:rPr lang="en-US" sz="1800" b="1" i="1">
                        <a:latin typeface="Cambria Math"/>
                      </a:rPr>
                      <m:t>𝒇</m:t>
                    </m:r>
                    <m:r>
                      <a:rPr lang="en-US" sz="1800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1800" dirty="0" smtClean="0"/>
                  <a:t>.</a:t>
                </a: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 algn="ctr">
                  <a:buNone/>
                </a:pPr>
                <a:r>
                  <a:rPr lang="en-US" sz="1800" i="1" dirty="0" smtClean="0">
                    <a:solidFill>
                      <a:srgbClr val="7030A0"/>
                    </a:solidFill>
                  </a:rPr>
                  <a:t>Think for a while over the above statement before proceeding further.</a:t>
                </a:r>
                <a:endParaRPr lang="en-US" sz="2000" i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b="-11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14400" y="2514600"/>
            <a:ext cx="152400" cy="1524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1066800" y="1371600"/>
            <a:ext cx="1295400" cy="1295400"/>
            <a:chOff x="1066800" y="1371600"/>
            <a:chExt cx="1295400" cy="129540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066800" y="2590800"/>
              <a:ext cx="1143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066800" y="1447800"/>
              <a:ext cx="1143000" cy="1143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5" idx="6"/>
            </p:cNvCxnSpPr>
            <p:nvPr/>
          </p:nvCxnSpPr>
          <p:spPr>
            <a:xfrm flipV="1">
              <a:off x="1066800" y="2248364"/>
              <a:ext cx="1143000" cy="3424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 rot="5400000">
              <a:off x="1701051" y="189201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2209800" y="25146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2209800" y="22098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209800" y="13716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Oval 69"/>
          <p:cNvSpPr/>
          <p:nvPr/>
        </p:nvSpPr>
        <p:spPr>
          <a:xfrm>
            <a:off x="2209800" y="2514600"/>
            <a:ext cx="152400" cy="1524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1143000" y="2664023"/>
                <a:ext cx="847540" cy="30777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664023"/>
                <a:ext cx="847540" cy="307777"/>
              </a:xfrm>
              <a:prstGeom prst="rect">
                <a:avLst/>
              </a:prstGeom>
              <a:blipFill rotWithShape="1">
                <a:blip r:embed="rId3"/>
                <a:stretch>
                  <a:fillRect t="-1961" r="-4317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/>
          <p:cNvCxnSpPr/>
          <p:nvPr/>
        </p:nvCxnSpPr>
        <p:spPr>
          <a:xfrm>
            <a:off x="1066800" y="2590800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3616804" y="2057400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00" y="1371600"/>
            <a:ext cx="3251513" cy="2746177"/>
            <a:chOff x="5884796" y="1371600"/>
            <a:chExt cx="3251513" cy="2746177"/>
          </a:xfrm>
        </p:grpSpPr>
        <p:grpSp>
          <p:nvGrpSpPr>
            <p:cNvPr id="81" name="Group 80"/>
            <p:cNvGrpSpPr/>
            <p:nvPr/>
          </p:nvGrpSpPr>
          <p:grpSpPr>
            <a:xfrm>
              <a:off x="6646796" y="1371600"/>
              <a:ext cx="1295400" cy="1295400"/>
              <a:chOff x="1066800" y="1371600"/>
              <a:chExt cx="1295400" cy="1295400"/>
            </a:xfrm>
          </p:grpSpPr>
          <p:cxnSp>
            <p:nvCxnSpPr>
              <p:cNvPr id="82" name="Straight Arrow Connector 81"/>
              <p:cNvCxnSpPr/>
              <p:nvPr/>
            </p:nvCxnSpPr>
            <p:spPr>
              <a:xfrm>
                <a:off x="1066800" y="2590800"/>
                <a:ext cx="1143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flipV="1">
                <a:off x="1066800" y="1447800"/>
                <a:ext cx="1143000" cy="1143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 flipV="1">
                <a:off x="1066800" y="2248364"/>
                <a:ext cx="1143000" cy="3424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 rot="5400000">
                <a:off x="1701051" y="1892016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2209800" y="2514600"/>
                <a:ext cx="152400" cy="1524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2209800" y="2209800"/>
                <a:ext cx="152400" cy="1524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2209800" y="1371600"/>
                <a:ext cx="152400" cy="1524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9" name="Oval 88"/>
            <p:cNvSpPr/>
            <p:nvPr/>
          </p:nvSpPr>
          <p:spPr>
            <a:xfrm>
              <a:off x="6494396" y="25146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Oval 106"/>
            <p:cNvSpPr/>
            <p:nvPr/>
          </p:nvSpPr>
          <p:spPr>
            <a:xfrm>
              <a:off x="7789796" y="25146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6722996" y="2664023"/>
                  <a:ext cx="904863" cy="307777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𝜶</m:t>
                        </m:r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2996" y="2664023"/>
                  <a:ext cx="904863" cy="3077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961" r="-4730"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9" name="Straight Arrow Connector 108"/>
            <p:cNvCxnSpPr/>
            <p:nvPr/>
          </p:nvCxnSpPr>
          <p:spPr>
            <a:xfrm>
              <a:off x="6646796" y="2590800"/>
              <a:ext cx="1143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0" name="Group 129"/>
            <p:cNvGrpSpPr/>
            <p:nvPr/>
          </p:nvGrpSpPr>
          <p:grpSpPr>
            <a:xfrm>
              <a:off x="5884796" y="2664023"/>
              <a:ext cx="1201804" cy="996554"/>
              <a:chOff x="2895600" y="2664023"/>
              <a:chExt cx="1201804" cy="996554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>
                <a:off x="3581400" y="2664023"/>
                <a:ext cx="0" cy="685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2895600" y="3352800"/>
                    <a:ext cx="1201804" cy="30777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0" smtClean="0">
                                  <a:latin typeface="Cambria Math"/>
                                </a:rPr>
                                <m:t>𝐄</m:t>
                              </m:r>
                              <m:r>
                                <a:rPr lang="en-US" sz="1400" b="1" i="0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sz="1400" b="1" i="1" smtClean="0">
                                  <a:latin typeface="Cambria Math"/>
                                </a:rPr>
                                <m:t>𝒇</m:t>
                              </m:r>
                              <m:r>
                                <a:rPr lang="en-US" sz="1400" b="1" i="1" smtClean="0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1400" b="1" i="1" smtClean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1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400" b="1" i="1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]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1" name="TextBox 1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5600" y="3352800"/>
                    <a:ext cx="1201804" cy="307777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r="-2513" b="-17308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1" name="Group 130"/>
            <p:cNvGrpSpPr/>
            <p:nvPr/>
          </p:nvGrpSpPr>
          <p:grpSpPr>
            <a:xfrm>
              <a:off x="7180196" y="2667000"/>
              <a:ext cx="1956113" cy="1450777"/>
              <a:chOff x="4191000" y="2667000"/>
              <a:chExt cx="1956113" cy="1450777"/>
            </a:xfrm>
          </p:grpSpPr>
          <p:cxnSp>
            <p:nvCxnSpPr>
              <p:cNvPr id="123" name="Straight Connector 122"/>
              <p:cNvCxnSpPr/>
              <p:nvPr/>
            </p:nvCxnSpPr>
            <p:spPr>
              <a:xfrm>
                <a:off x="4876800" y="2667000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4" name="TextBox 123"/>
                  <p:cNvSpPr txBox="1"/>
                  <p:nvPr/>
                </p:nvSpPr>
                <p:spPr>
                  <a:xfrm>
                    <a:off x="4191000" y="3810000"/>
                    <a:ext cx="1956113" cy="30777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0" smtClean="0">
                                  <a:latin typeface="Cambria Math"/>
                                </a:rPr>
                                <m:t>𝐄</m:t>
                              </m:r>
                              <m:r>
                                <a:rPr lang="en-US" sz="1400" b="1" i="0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sz="1400" b="1" i="1" smtClean="0">
                                  <a:latin typeface="Cambria Math"/>
                                </a:rPr>
                                <m:t>𝒇</m:t>
                              </m:r>
                              <m:r>
                                <a:rPr lang="en-US" sz="1400" b="1" i="1" smtClean="0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1400" b="1" i="1" smtClean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1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400" b="1" i="1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sz="1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𝜶</m:t>
                          </m:r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]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24" name="TextBox 1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91000" y="3810000"/>
                    <a:ext cx="1956113" cy="307777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r="-1553" b="-17308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1" name="Straight Arrow Connector 70"/>
            <p:cNvCxnSpPr/>
            <p:nvPr/>
          </p:nvCxnSpPr>
          <p:spPr>
            <a:xfrm flipV="1">
              <a:off x="6646796" y="1447800"/>
              <a:ext cx="1143000" cy="1143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 rot="18973327">
                  <a:off x="6569712" y="1689220"/>
                  <a:ext cx="913840" cy="307777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𝜷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73327">
                  <a:off x="6569712" y="1689220"/>
                  <a:ext cx="913840" cy="3077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3546" r="-7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/>
            <p:cNvSpPr/>
            <p:nvPr/>
          </p:nvSpPr>
          <p:spPr>
            <a:xfrm>
              <a:off x="7789796" y="13716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362200" y="1371600"/>
            <a:ext cx="1295400" cy="1295400"/>
            <a:chOff x="1066800" y="1371600"/>
            <a:chExt cx="1295400" cy="1295400"/>
          </a:xfrm>
        </p:grpSpPr>
        <p:cxnSp>
          <p:nvCxnSpPr>
            <p:cNvPr id="111" name="Straight Arrow Connector 110"/>
            <p:cNvCxnSpPr/>
            <p:nvPr/>
          </p:nvCxnSpPr>
          <p:spPr>
            <a:xfrm>
              <a:off x="1066800" y="2590800"/>
              <a:ext cx="1143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V="1">
              <a:off x="1066800" y="1447800"/>
              <a:ext cx="1143000" cy="1143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flipV="1">
              <a:off x="1066800" y="2248364"/>
              <a:ext cx="1143000" cy="3424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 rot="5400000">
              <a:off x="1701051" y="189201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118" name="Oval 117"/>
            <p:cNvSpPr/>
            <p:nvPr/>
          </p:nvSpPr>
          <p:spPr>
            <a:xfrm>
              <a:off x="2209800" y="25146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2209800" y="22098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2209800" y="13716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2438400" y="2664023"/>
                <a:ext cx="847540" cy="30777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664023"/>
                <a:ext cx="847540" cy="307777"/>
              </a:xfrm>
              <a:prstGeom prst="rect">
                <a:avLst/>
              </a:prstGeom>
              <a:blipFill rotWithShape="1">
                <a:blip r:embed="rId8"/>
                <a:stretch>
                  <a:fillRect t="-1961" r="-4317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6" name="Straight Arrow Connector 135"/>
          <p:cNvCxnSpPr/>
          <p:nvPr/>
        </p:nvCxnSpPr>
        <p:spPr>
          <a:xfrm>
            <a:off x="2362200" y="2590800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Oval 139"/>
          <p:cNvSpPr/>
          <p:nvPr/>
        </p:nvSpPr>
        <p:spPr>
          <a:xfrm>
            <a:off x="3505200" y="2514600"/>
            <a:ext cx="152400" cy="1524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1" name="TextBox 140"/>
              <p:cNvSpPr txBox="1"/>
              <p:nvPr/>
            </p:nvSpPr>
            <p:spPr>
              <a:xfrm>
                <a:off x="5587687" y="914400"/>
                <a:ext cx="1957715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0" smtClean="0">
                              <a:latin typeface="Cambria Math"/>
                            </a:rPr>
                            <m:t>𝐄</m:t>
                          </m:r>
                          <m:r>
                            <a:rPr lang="en-US" sz="1400" b="1" i="0" smtClean="0">
                              <a:latin typeface="Cambria Math"/>
                            </a:rPr>
                            <m:t>[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𝒇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|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14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𝜷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687" y="914400"/>
                <a:ext cx="1957715" cy="307777"/>
              </a:xfrm>
              <a:prstGeom prst="rect">
                <a:avLst/>
              </a:prstGeom>
              <a:blipFill rotWithShape="1">
                <a:blip r:embed="rId9"/>
                <a:stretch>
                  <a:fillRect r="-1548" b="-17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2" name="Straight Connector 141"/>
          <p:cNvCxnSpPr/>
          <p:nvPr/>
        </p:nvCxnSpPr>
        <p:spPr>
          <a:xfrm>
            <a:off x="5791200" y="1222177"/>
            <a:ext cx="0" cy="1494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Group 142"/>
          <p:cNvGrpSpPr/>
          <p:nvPr/>
        </p:nvGrpSpPr>
        <p:grpSpPr>
          <a:xfrm>
            <a:off x="662637" y="2667000"/>
            <a:ext cx="556563" cy="1450777"/>
            <a:chOff x="1958037" y="2667000"/>
            <a:chExt cx="556563" cy="1450777"/>
          </a:xfrm>
        </p:grpSpPr>
        <p:cxnSp>
          <p:nvCxnSpPr>
            <p:cNvPr id="144" name="Straight Connector 143"/>
            <p:cNvCxnSpPr/>
            <p:nvPr/>
          </p:nvCxnSpPr>
          <p:spPr>
            <a:xfrm>
              <a:off x="2286000" y="2667000"/>
              <a:ext cx="0" cy="1143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/>
                <p:cNvSpPr txBox="1"/>
                <p:nvPr/>
              </p:nvSpPr>
              <p:spPr>
                <a:xfrm>
                  <a:off x="1958037" y="3810000"/>
                  <a:ext cx="556563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>
                            <a:latin typeface="Cambria Math"/>
                          </a:rPr>
                          <m:t>𝐄</m:t>
                        </m:r>
                        <m:r>
                          <a:rPr lang="en-US" sz="1400" b="1">
                            <a:latin typeface="Cambria Math"/>
                          </a:rPr>
                          <m:t>[</m:t>
                        </m:r>
                        <m:r>
                          <a:rPr lang="en-US" sz="1400" b="1" i="1">
                            <a:latin typeface="Cambria Math"/>
                          </a:rPr>
                          <m:t>𝒇</m:t>
                        </m:r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5" name="TextBox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8037" y="3810000"/>
                  <a:ext cx="556563" cy="3077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6452" b="-1730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6" name="Oval 55"/>
          <p:cNvSpPr/>
          <p:nvPr/>
        </p:nvSpPr>
        <p:spPr>
          <a:xfrm>
            <a:off x="8077200" y="2514600"/>
            <a:ext cx="152400" cy="1524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7697774" y="2667000"/>
            <a:ext cx="684226" cy="1755577"/>
            <a:chOff x="7697774" y="2667000"/>
            <a:chExt cx="684226" cy="1755577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8153400" y="2667000"/>
              <a:ext cx="0" cy="1450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7697774" y="4114800"/>
                  <a:ext cx="684226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latin typeface="Cambria Math"/>
                              </a:rPr>
                              <m:t>𝒇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7774" y="4114800"/>
                  <a:ext cx="684226" cy="30777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5263" b="-1730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1" name="TextBox 60"/>
          <p:cNvSpPr txBox="1"/>
          <p:nvPr/>
        </p:nvSpPr>
        <p:spPr>
          <a:xfrm>
            <a:off x="6893404" y="2049959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287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sz="3200" b="1" dirty="0" err="1" smtClean="0">
                <a:solidFill>
                  <a:srgbClr val="7030A0"/>
                </a:solidFill>
              </a:rPr>
              <a:t>Chernoff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Bound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Theorem </a:t>
                </a:r>
                <a:r>
                  <a:rPr lang="en-US" sz="2000" dirty="0" smtClean="0"/>
                  <a:t>: 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𝑿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𝑿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,…,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𝑿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sub>
                    </m:sSub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be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r>
                  <a:rPr lang="en-US" sz="2000" dirty="0" smtClean="0"/>
                  <a:t> independent </a:t>
                </a:r>
                <a:r>
                  <a:rPr lang="en-US" sz="2000" b="1" dirty="0" smtClean="0"/>
                  <a:t>Bernoulli</a:t>
                </a:r>
                <a:r>
                  <a:rPr lang="en-US" sz="2000" dirty="0" smtClean="0"/>
                  <a:t> random variables with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𝒑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𝒑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,…,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𝒑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, that 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𝑿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dirty="0" smtClean="0"/>
                  <a:t> takes value 1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𝒑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dirty="0" smtClean="0"/>
                  <a:t> and 0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𝒑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dirty="0" smtClean="0"/>
                  <a:t>. Let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𝑿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𝝁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𝑬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[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𝑿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]=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</m:sub>
                      <m:sup/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 smtClean="0"/>
                  <a:t>.  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For any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𝜹</m:t>
                    </m:r>
                    <m:r>
                      <a:rPr lang="en-US" sz="2000" b="1" i="1" smtClean="0">
                        <a:latin typeface="Cambria Math"/>
                      </a:rPr>
                      <m:t>&gt;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dirty="0" smtClean="0"/>
                  <a:t>, </a:t>
                </a:r>
                <a:endParaRPr lang="en-US" sz="2000" b="1" i="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𝐏</m:t>
                      </m:r>
                      <m:d>
                        <m:d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≥</m:t>
                          </m:r>
                          <m:d>
                            <m:d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𝜹</m:t>
                              </m:r>
                            </m:e>
                          </m:d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𝝁</m:t>
                          </m:r>
                        </m:e>
                      </m:d>
                      <m:r>
                        <a:rPr lang="en-US" sz="2000" b="1" i="1" smtClean="0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en-US" sz="2000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𝜹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b="1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  <m:r>
                                        <a:rPr lang="en-US" sz="2000" b="1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𝜹</m:t>
                                      </m:r>
                                      <m:r>
                                        <a:rPr lang="en-US" sz="2000" b="1" i="1" smtClean="0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000" b="1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𝟏</m:t>
                                          </m:r>
                                          <m:r>
                                            <a:rPr lang="en-US" sz="2000" b="1" i="1" smtClean="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000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𝜹</m:t>
                                          </m:r>
                                        </m:e>
                                      </m:d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𝝁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𝐏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  <m:r>
                          <a:rPr lang="en-US" sz="2000" b="1" i="1">
                            <a:latin typeface="Cambria Math"/>
                          </a:rPr>
                          <m:t>≥</m:t>
                        </m:r>
                        <m:d>
                          <m:d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𝜹</m:t>
                            </m:r>
                          </m:e>
                        </m:d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𝝁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≤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sz="2000" i="1" dirty="0">
                            <a:latin typeface="Cambria Math"/>
                          </a:rPr>
                          <m:t>−</m:t>
                        </m:r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𝝁</m:t>
                        </m:r>
                        <m:sSup>
                          <m:sSupPr>
                            <m:ctrlPr>
                              <a:rPr lang="en-US" sz="2000" b="1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𝜹</m:t>
                            </m:r>
                          </m:e>
                          <m:sup>
                            <m:r>
                              <a:rPr lang="en-US" sz="2000" b="1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marL="0" indent="0" algn="ctr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Limitations</a:t>
                </a:r>
                <a:r>
                  <a:rPr lang="en-US" sz="2000" dirty="0" smtClean="0"/>
                  <a:t>: </a:t>
                </a:r>
              </a:p>
              <a:p>
                <a:r>
                  <a:rPr lang="en-US" sz="2000" dirty="0" smtClean="0"/>
                  <a:t>Works </a:t>
                </a:r>
                <a:r>
                  <a:rPr lang="en-US" sz="2000" b="1" dirty="0" smtClean="0"/>
                  <a:t>only for</a:t>
                </a:r>
                <a:r>
                  <a:rPr lang="en-US" sz="2000" dirty="0" smtClean="0"/>
                  <a:t> bounding  sum of random variables.</a:t>
                </a:r>
              </a:p>
              <a:p>
                <a:r>
                  <a:rPr lang="en-US" sz="2000" b="1" dirty="0" smtClean="0"/>
                  <a:t>Requires independence </a:t>
                </a:r>
                <a:r>
                  <a:rPr lang="en-US" sz="2000" dirty="0" smtClean="0"/>
                  <a:t>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𝑿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𝑿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  <m:r>
                      <a:rPr lang="en-US" sz="2000" b="1" i="1">
                        <a:latin typeface="Cambria Math"/>
                        <a:ea typeface="Cambria Math"/>
                      </a:rPr>
                      <m:t>,…,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𝑿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519" t="-674" b="-13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75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Method of Bounded </a:t>
            </a:r>
            <a:r>
              <a:rPr lang="en-US" sz="3200" b="1" dirty="0" smtClean="0">
                <a:solidFill>
                  <a:srgbClr val="7030A0"/>
                </a:solidFill>
              </a:rPr>
              <a:t>Difference - I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953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Theorem 1</a:t>
                </a:r>
                <a:r>
                  <a:rPr lang="en-US" sz="2000" dirty="0" smtClean="0"/>
                  <a:t>: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1800" dirty="0" smtClean="0"/>
                  <a:t>If there are positive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 smtClean="0"/>
                  <a:t>’s such that </a:t>
                </a:r>
                <a:r>
                  <a:rPr lang="en-US" sz="1800" dirty="0"/>
                  <a:t>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/>
                  <a:t>, and any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1800" dirty="0"/>
                  <a:t>,</a:t>
                </a:r>
                <a:r>
                  <a:rPr lang="en-US" sz="18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𝜷</m:t>
                    </m:r>
                    <m:r>
                      <a:rPr lang="en-US" sz="1800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dirty="0"/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0" smtClean="0">
                              <a:latin typeface="Cambria Math"/>
                            </a:rPr>
                            <m:t>|</m:t>
                          </m:r>
                          <m:r>
                            <a:rPr lang="en-US" sz="1800" b="1">
                              <a:latin typeface="Cambria Math"/>
                            </a:rPr>
                            <m:t>𝐄</m:t>
                          </m:r>
                          <m:r>
                            <a:rPr lang="en-US" sz="1800" b="1">
                              <a:latin typeface="Cambria Math"/>
                            </a:rPr>
                            <m:t>[</m:t>
                          </m:r>
                          <m:r>
                            <a:rPr lang="en-US" sz="1800" b="1" i="1">
                              <a:latin typeface="Cambria Math"/>
                            </a:rPr>
                            <m:t>𝒇</m:t>
                          </m:r>
                          <m:r>
                            <a:rPr lang="en-US" sz="1800" b="1" i="1">
                              <a:latin typeface="Cambria Math"/>
                            </a:rPr>
                            <m:t>|</m:t>
                          </m:r>
                          <m:r>
                            <a:rPr lang="en-US" sz="1800" b="1" i="1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18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𝜷</m:t>
                      </m:r>
                      <m:r>
                        <a:rPr lang="en-US" sz="1800" b="1" i="1">
                          <a:latin typeface="Cambria Math"/>
                        </a:rPr>
                        <m:t>]</m:t>
                      </m:r>
                      <m:r>
                        <a:rPr lang="en-US" sz="1800" b="1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>
                              <a:latin typeface="Cambria Math"/>
                            </a:rPr>
                            <m:t>𝐄</m:t>
                          </m:r>
                          <m:r>
                            <a:rPr lang="en-US" sz="1800" b="1">
                              <a:latin typeface="Cambria Math"/>
                            </a:rPr>
                            <m:t>[</m:t>
                          </m:r>
                          <m:r>
                            <a:rPr lang="en-US" sz="1800" b="1" i="1">
                              <a:latin typeface="Cambria Math"/>
                            </a:rPr>
                            <m:t>𝒇</m:t>
                          </m:r>
                          <m:r>
                            <a:rPr lang="en-US" sz="1800" b="1" i="1">
                              <a:latin typeface="Cambria Math"/>
                            </a:rPr>
                            <m:t>|</m:t>
                          </m:r>
                          <m:r>
                            <a:rPr lang="en-US" sz="1800" b="1" i="1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18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1800" b="1" i="1">
                          <a:latin typeface="Cambria Math"/>
                        </a:rPr>
                        <m:t>]</m:t>
                      </m:r>
                      <m:r>
                        <a:rPr lang="en-US" sz="1800" b="1" i="1" smtClean="0">
                          <a:latin typeface="Cambria Math"/>
                        </a:rPr>
                        <m:t>|&lt;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>
                          <a:latin typeface="Cambria Math"/>
                        </a:rPr>
                        <m:t>𝐏</m:t>
                      </m:r>
                      <m:r>
                        <a:rPr lang="en-US" sz="1800" b="1" i="0" smtClean="0">
                          <a:latin typeface="Cambria Math"/>
                        </a:rPr>
                        <m:t>(</m:t>
                      </m:r>
                      <m:r>
                        <a:rPr lang="en-US" sz="1800" b="1" i="1" smtClean="0">
                          <a:latin typeface="Cambria Math"/>
                        </a:rPr>
                        <m:t>|</m:t>
                      </m:r>
                      <m:r>
                        <a:rPr lang="en-US" sz="1800" b="1" i="1">
                          <a:solidFill>
                            <a:srgbClr val="00206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1800" b="1" i="1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800" b="1">
                          <a:solidFill>
                            <a:srgbClr val="002060"/>
                          </a:solidFill>
                          <a:latin typeface="Cambria Math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</m:d>
                      <m:r>
                        <m:rPr>
                          <m:nor/>
                        </m:rPr>
                        <a:rPr lang="en-US" sz="1800">
                          <a:solidFill>
                            <a:srgbClr val="002060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1800" i="1">
                          <a:solidFill>
                            <a:srgbClr val="002060"/>
                          </a:solidFill>
                          <a:latin typeface="Cambria Math"/>
                        </a:rPr>
                        <m:t>≥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t</m:t>
                      </m:r>
                      <m:r>
                        <a:rPr lang="en-US" sz="1800" b="1" i="0" smtClean="0">
                          <a:latin typeface="Cambria Math"/>
                        </a:rPr>
                        <m:t>)</m:t>
                      </m:r>
                      <m:r>
                        <a:rPr lang="en-US" sz="1800" b="1" i="1" smtClean="0">
                          <a:latin typeface="Cambria Math"/>
                        </a:rPr>
                        <m:t>≤</m:t>
                      </m:r>
                      <m:r>
                        <a:rPr lang="en-US" sz="1800" b="1" i="0" smtClean="0">
                          <a:latin typeface="Cambria Math"/>
                        </a:rPr>
                        <m:t>𝐞𝐱𝐩</m:t>
                      </m:r>
                      <m:d>
                        <m:dPr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sz="1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1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800" b="1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1800" b="1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sz="1800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  <m:sup>
                                      <m:r>
                                        <a:rPr lang="en-US" sz="1800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e>
                              </m:nary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Note</a:t>
                </a:r>
                <a:r>
                  <a:rPr lang="en-US" sz="1800" dirty="0" smtClean="0"/>
                  <a:t>: In order to get a meaningful bound using </a:t>
                </a:r>
                <a:r>
                  <a:rPr lang="en-US" sz="1800" b="1" dirty="0" smtClean="0">
                    <a:solidFill>
                      <a:srgbClr val="7030A0"/>
                    </a:solidFill>
                  </a:rPr>
                  <a:t>Therem1</a:t>
                </a:r>
                <a:r>
                  <a:rPr lang="en-US" sz="1800" dirty="0" smtClean="0"/>
                  <a:t>, you must  have </a:t>
                </a:r>
                <a:r>
                  <a:rPr lang="en-US" sz="1800" b="1" dirty="0"/>
                  <a:t>small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 smtClean="0"/>
                  <a:t>’s .</a:t>
                </a:r>
                <a:endParaRPr lang="en-US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953000"/>
              </a:xfrm>
              <a:blipFill rotWithShape="1">
                <a:blip r:embed="rId2"/>
                <a:stretch>
                  <a:fillRect l="-714" t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14400" y="2514600"/>
            <a:ext cx="152400" cy="1524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1066800" y="1371600"/>
            <a:ext cx="1295400" cy="1295400"/>
            <a:chOff x="1066800" y="1371600"/>
            <a:chExt cx="1295400" cy="129540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066800" y="2590800"/>
              <a:ext cx="1143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066800" y="1447800"/>
              <a:ext cx="1143000" cy="1143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5" idx="6"/>
            </p:cNvCxnSpPr>
            <p:nvPr/>
          </p:nvCxnSpPr>
          <p:spPr>
            <a:xfrm flipV="1">
              <a:off x="1066800" y="2248364"/>
              <a:ext cx="1143000" cy="3424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 rot="5400000">
              <a:off x="1701051" y="189201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2209800" y="25146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2209800" y="22098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209800" y="13716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Oval 69"/>
          <p:cNvSpPr/>
          <p:nvPr/>
        </p:nvSpPr>
        <p:spPr>
          <a:xfrm>
            <a:off x="2209800" y="2514600"/>
            <a:ext cx="152400" cy="1524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1143000" y="2664023"/>
                <a:ext cx="847540" cy="30777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664023"/>
                <a:ext cx="847540" cy="307777"/>
              </a:xfrm>
              <a:prstGeom prst="rect">
                <a:avLst/>
              </a:prstGeom>
              <a:blipFill rotWithShape="1">
                <a:blip r:embed="rId3"/>
                <a:stretch>
                  <a:fillRect t="-1961" r="-4317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/>
          <p:cNvCxnSpPr/>
          <p:nvPr/>
        </p:nvCxnSpPr>
        <p:spPr>
          <a:xfrm>
            <a:off x="1066800" y="2590800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3616804" y="2057400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00" y="1371600"/>
            <a:ext cx="3251513" cy="2746177"/>
            <a:chOff x="5884796" y="1371600"/>
            <a:chExt cx="3251513" cy="2746177"/>
          </a:xfrm>
        </p:grpSpPr>
        <p:grpSp>
          <p:nvGrpSpPr>
            <p:cNvPr id="81" name="Group 80"/>
            <p:cNvGrpSpPr/>
            <p:nvPr/>
          </p:nvGrpSpPr>
          <p:grpSpPr>
            <a:xfrm>
              <a:off x="6646796" y="1371600"/>
              <a:ext cx="1295400" cy="1295400"/>
              <a:chOff x="1066800" y="1371600"/>
              <a:chExt cx="1295400" cy="1295400"/>
            </a:xfrm>
          </p:grpSpPr>
          <p:cxnSp>
            <p:nvCxnSpPr>
              <p:cNvPr id="82" name="Straight Arrow Connector 81"/>
              <p:cNvCxnSpPr/>
              <p:nvPr/>
            </p:nvCxnSpPr>
            <p:spPr>
              <a:xfrm>
                <a:off x="1066800" y="2590800"/>
                <a:ext cx="1143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flipV="1">
                <a:off x="1066800" y="1447800"/>
                <a:ext cx="1143000" cy="1143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 flipV="1">
                <a:off x="1066800" y="2248364"/>
                <a:ext cx="1143000" cy="3424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 rot="5400000">
                <a:off x="1701051" y="1892016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2209800" y="2514600"/>
                <a:ext cx="152400" cy="1524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2209800" y="2209800"/>
                <a:ext cx="152400" cy="1524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2209800" y="1371600"/>
                <a:ext cx="152400" cy="1524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9" name="Oval 88"/>
            <p:cNvSpPr/>
            <p:nvPr/>
          </p:nvSpPr>
          <p:spPr>
            <a:xfrm>
              <a:off x="6494396" y="25146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Oval 106"/>
            <p:cNvSpPr/>
            <p:nvPr/>
          </p:nvSpPr>
          <p:spPr>
            <a:xfrm>
              <a:off x="7789796" y="25146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6722996" y="2664023"/>
                  <a:ext cx="904863" cy="307777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𝜶</m:t>
                        </m:r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2996" y="2664023"/>
                  <a:ext cx="904863" cy="3077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961" r="-4730"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9" name="Straight Arrow Connector 108"/>
            <p:cNvCxnSpPr/>
            <p:nvPr/>
          </p:nvCxnSpPr>
          <p:spPr>
            <a:xfrm>
              <a:off x="6646796" y="2590800"/>
              <a:ext cx="1143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0" name="Group 129"/>
            <p:cNvGrpSpPr/>
            <p:nvPr/>
          </p:nvGrpSpPr>
          <p:grpSpPr>
            <a:xfrm>
              <a:off x="5884796" y="2664023"/>
              <a:ext cx="1201804" cy="996554"/>
              <a:chOff x="2895600" y="2664023"/>
              <a:chExt cx="1201804" cy="996554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>
                <a:off x="3581400" y="2664023"/>
                <a:ext cx="0" cy="685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2895600" y="3352800"/>
                    <a:ext cx="1201804" cy="30777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0" smtClean="0">
                                  <a:latin typeface="Cambria Math"/>
                                </a:rPr>
                                <m:t>𝐄</m:t>
                              </m:r>
                              <m:r>
                                <a:rPr lang="en-US" sz="1400" b="1" i="0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sz="1400" b="1" i="1" smtClean="0">
                                  <a:latin typeface="Cambria Math"/>
                                </a:rPr>
                                <m:t>𝒇</m:t>
                              </m:r>
                              <m:r>
                                <a:rPr lang="en-US" sz="1400" b="1" i="1" smtClean="0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1400" b="1" i="1" smtClean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1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400" b="1" i="1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]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1" name="TextBox 1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5600" y="3352800"/>
                    <a:ext cx="1201804" cy="307777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r="-2513" b="-17308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1" name="Group 130"/>
            <p:cNvGrpSpPr/>
            <p:nvPr/>
          </p:nvGrpSpPr>
          <p:grpSpPr>
            <a:xfrm>
              <a:off x="7180196" y="2667000"/>
              <a:ext cx="1956113" cy="1450777"/>
              <a:chOff x="4191000" y="2667000"/>
              <a:chExt cx="1956113" cy="1450777"/>
            </a:xfrm>
          </p:grpSpPr>
          <p:cxnSp>
            <p:nvCxnSpPr>
              <p:cNvPr id="123" name="Straight Connector 122"/>
              <p:cNvCxnSpPr/>
              <p:nvPr/>
            </p:nvCxnSpPr>
            <p:spPr>
              <a:xfrm>
                <a:off x="4876800" y="2667000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4" name="TextBox 123"/>
                  <p:cNvSpPr txBox="1"/>
                  <p:nvPr/>
                </p:nvSpPr>
                <p:spPr>
                  <a:xfrm>
                    <a:off x="4191000" y="3810000"/>
                    <a:ext cx="1956113" cy="30777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0" smtClean="0">
                                  <a:latin typeface="Cambria Math"/>
                                </a:rPr>
                                <m:t>𝐄</m:t>
                              </m:r>
                              <m:r>
                                <a:rPr lang="en-US" sz="1400" b="1" i="0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sz="1400" b="1" i="1" smtClean="0">
                                  <a:latin typeface="Cambria Math"/>
                                </a:rPr>
                                <m:t>𝒇</m:t>
                              </m:r>
                              <m:r>
                                <a:rPr lang="en-US" sz="1400" b="1" i="1" smtClean="0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1400" b="1" i="1" smtClean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1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400" b="1" i="1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sz="1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𝜶</m:t>
                          </m:r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]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24" name="TextBox 1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91000" y="3810000"/>
                    <a:ext cx="1956113" cy="307777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r="-1553" b="-17308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1" name="Straight Arrow Connector 70"/>
            <p:cNvCxnSpPr/>
            <p:nvPr/>
          </p:nvCxnSpPr>
          <p:spPr>
            <a:xfrm flipV="1">
              <a:off x="6646796" y="1447800"/>
              <a:ext cx="1143000" cy="1143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 rot="18973327">
                  <a:off x="6569712" y="1689220"/>
                  <a:ext cx="913840" cy="307777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𝜷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73327">
                  <a:off x="6569712" y="1689220"/>
                  <a:ext cx="913840" cy="3077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3546" r="-7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/>
            <p:cNvSpPr/>
            <p:nvPr/>
          </p:nvSpPr>
          <p:spPr>
            <a:xfrm>
              <a:off x="7789796" y="13716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362200" y="1371600"/>
            <a:ext cx="1295400" cy="1295400"/>
            <a:chOff x="1066800" y="1371600"/>
            <a:chExt cx="1295400" cy="1295400"/>
          </a:xfrm>
        </p:grpSpPr>
        <p:cxnSp>
          <p:nvCxnSpPr>
            <p:cNvPr id="111" name="Straight Arrow Connector 110"/>
            <p:cNvCxnSpPr/>
            <p:nvPr/>
          </p:nvCxnSpPr>
          <p:spPr>
            <a:xfrm>
              <a:off x="1066800" y="2590800"/>
              <a:ext cx="1143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V="1">
              <a:off x="1066800" y="1447800"/>
              <a:ext cx="1143000" cy="1143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flipV="1">
              <a:off x="1066800" y="2248364"/>
              <a:ext cx="1143000" cy="3424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 rot="5400000">
              <a:off x="1701051" y="189201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118" name="Oval 117"/>
            <p:cNvSpPr/>
            <p:nvPr/>
          </p:nvSpPr>
          <p:spPr>
            <a:xfrm>
              <a:off x="2209800" y="25146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2209800" y="22098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2209800" y="1371600"/>
              <a:ext cx="152400" cy="152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2438400" y="2664023"/>
                <a:ext cx="847540" cy="30777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664023"/>
                <a:ext cx="847540" cy="307777"/>
              </a:xfrm>
              <a:prstGeom prst="rect">
                <a:avLst/>
              </a:prstGeom>
              <a:blipFill rotWithShape="1">
                <a:blip r:embed="rId8"/>
                <a:stretch>
                  <a:fillRect t="-1961" r="-4317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6" name="Straight Arrow Connector 135"/>
          <p:cNvCxnSpPr/>
          <p:nvPr/>
        </p:nvCxnSpPr>
        <p:spPr>
          <a:xfrm>
            <a:off x="2362200" y="2590800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Oval 139"/>
          <p:cNvSpPr/>
          <p:nvPr/>
        </p:nvSpPr>
        <p:spPr>
          <a:xfrm>
            <a:off x="3505200" y="2514600"/>
            <a:ext cx="152400" cy="1524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1" name="TextBox 140"/>
              <p:cNvSpPr txBox="1"/>
              <p:nvPr/>
            </p:nvSpPr>
            <p:spPr>
              <a:xfrm>
                <a:off x="5587687" y="914400"/>
                <a:ext cx="1957715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0" smtClean="0">
                              <a:latin typeface="Cambria Math"/>
                            </a:rPr>
                            <m:t>𝐄</m:t>
                          </m:r>
                          <m:r>
                            <a:rPr lang="en-US" sz="1400" b="1" i="0" smtClean="0">
                              <a:latin typeface="Cambria Math"/>
                            </a:rPr>
                            <m:t>[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𝒇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|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14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𝜷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687" y="914400"/>
                <a:ext cx="1957715" cy="307777"/>
              </a:xfrm>
              <a:prstGeom prst="rect">
                <a:avLst/>
              </a:prstGeom>
              <a:blipFill rotWithShape="1">
                <a:blip r:embed="rId9"/>
                <a:stretch>
                  <a:fillRect r="-1548" b="-17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2" name="Straight Connector 141"/>
          <p:cNvCxnSpPr/>
          <p:nvPr/>
        </p:nvCxnSpPr>
        <p:spPr>
          <a:xfrm>
            <a:off x="5791200" y="1222177"/>
            <a:ext cx="0" cy="1494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662637" y="2667000"/>
            <a:ext cx="556563" cy="1450777"/>
            <a:chOff x="1958037" y="2667000"/>
            <a:chExt cx="556563" cy="1450777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2286000" y="2667000"/>
              <a:ext cx="0" cy="1143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1958037" y="3810000"/>
                  <a:ext cx="556563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>
                            <a:latin typeface="Cambria Math"/>
                          </a:rPr>
                          <m:t>𝐄</m:t>
                        </m:r>
                        <m:r>
                          <a:rPr lang="en-US" sz="1400" b="1">
                            <a:latin typeface="Cambria Math"/>
                          </a:rPr>
                          <m:t>[</m:t>
                        </m:r>
                        <m:r>
                          <a:rPr lang="en-US" sz="1400" b="1" i="1">
                            <a:latin typeface="Cambria Math"/>
                          </a:rPr>
                          <m:t>𝒇</m:t>
                        </m:r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5" name="TextBox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8037" y="3810000"/>
                  <a:ext cx="556563" cy="3077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6452" b="-1730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/>
          <p:cNvGrpSpPr/>
          <p:nvPr/>
        </p:nvGrpSpPr>
        <p:grpSpPr>
          <a:xfrm>
            <a:off x="7697774" y="2667000"/>
            <a:ext cx="684226" cy="1755577"/>
            <a:chOff x="7697774" y="2667000"/>
            <a:chExt cx="684226" cy="1755577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8153400" y="2667000"/>
              <a:ext cx="0" cy="1450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7697774" y="4114800"/>
                  <a:ext cx="684226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latin typeface="Cambria Math"/>
                              </a:rPr>
                              <m:t>𝒇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7774" y="4114800"/>
                  <a:ext cx="684226" cy="30777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5263" b="-1730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Oval 59"/>
          <p:cNvSpPr/>
          <p:nvPr/>
        </p:nvSpPr>
        <p:spPr>
          <a:xfrm>
            <a:off x="8077200" y="2514600"/>
            <a:ext cx="152400" cy="1524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893404" y="2049959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4032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7030A0"/>
                </a:solidFill>
              </a:rPr>
              <a:t>Method of </a:t>
            </a:r>
            <a:r>
              <a:rPr lang="en-US" sz="3200" b="1" dirty="0" smtClean="0">
                <a:solidFill>
                  <a:srgbClr val="7030A0"/>
                </a:solidFill>
              </a:rPr>
              <a:t>Bounded </a:t>
            </a:r>
            <a:r>
              <a:rPr lang="en-US" sz="3200" b="1" dirty="0" smtClean="0">
                <a:solidFill>
                  <a:srgbClr val="7030A0"/>
                </a:solidFill>
              </a:rPr>
              <a:t>Difference - II</a:t>
            </a:r>
            <a:r>
              <a:rPr lang="en-US" sz="3200" b="1" dirty="0" smtClean="0">
                <a:solidFill>
                  <a:srgbClr val="7030A0"/>
                </a:solidFill>
              </a:rPr>
              <a:t/>
            </a:r>
            <a:br>
              <a:rPr lang="en-US" sz="3200" b="1" dirty="0" smtClean="0">
                <a:solidFill>
                  <a:srgbClr val="7030A0"/>
                </a:solidFill>
              </a:rPr>
            </a:b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Definition</a:t>
                </a:r>
                <a:r>
                  <a:rPr lang="en-US" sz="2000" dirty="0" smtClean="0"/>
                  <a:t>: function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𝒇</m:t>
                    </m:r>
                    <m:r>
                      <a:rPr lang="en-US" sz="2000" b="1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0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is said to satisfy </a:t>
                </a:r>
                <a:r>
                  <a:rPr lang="en-US" sz="2000" b="1" dirty="0" err="1" smtClean="0"/>
                  <a:t>Lipschitz</a:t>
                </a:r>
                <a:r>
                  <a:rPr lang="en-US" sz="2000" dirty="0" smtClean="0"/>
                  <a:t> condition with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dirty="0" smtClean="0"/>
                  <a:t>’s if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</m:d>
                          <m:r>
                            <a:rPr lang="en-US" sz="20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2000" b="1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For all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sz="2000" dirty="0" smtClean="0"/>
                  <a:t>,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𝑨</m:t>
                    </m:r>
                    <m:r>
                      <a:rPr lang="en-US" sz="2000" b="1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000" dirty="0" smtClean="0"/>
                  <a:t> that differ only at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000" dirty="0" err="1" smtClean="0"/>
                  <a:t>th</a:t>
                </a:r>
                <a:r>
                  <a:rPr lang="en-US" sz="2000" dirty="0" smtClean="0"/>
                  <a:t> coordinate.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Theorem 2</a:t>
                </a:r>
                <a:r>
                  <a:rPr lang="en-US" sz="2000" dirty="0" smtClean="0"/>
                  <a:t>: If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en-US" sz="2000" dirty="0" smtClean="0"/>
                  <a:t> satisfies </a:t>
                </a:r>
                <a:r>
                  <a:rPr lang="en-US" sz="2000" b="1" dirty="0" err="1" smtClean="0"/>
                  <a:t>Lipschitz</a:t>
                </a:r>
                <a:r>
                  <a:rPr lang="en-US" sz="2000" dirty="0" smtClean="0"/>
                  <a:t> condition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000" dirty="0" smtClean="0"/>
                  <a:t> are independent,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>
                          <a:latin typeface="Cambria Math"/>
                        </a:rPr>
                        <m:t>𝐏</m:t>
                      </m:r>
                      <m:r>
                        <a:rPr lang="en-US" sz="2000" b="1">
                          <a:latin typeface="Cambria Math"/>
                        </a:rPr>
                        <m:t>(</m:t>
                      </m:r>
                      <m:r>
                        <a:rPr lang="en-US" sz="2000" b="1" i="1">
                          <a:latin typeface="Cambria Math"/>
                        </a:rPr>
                        <m:t>|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>
                          <a:solidFill>
                            <a:srgbClr val="002060"/>
                          </a:solidFill>
                          <a:latin typeface="Cambria Math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</m:d>
                      <m:r>
                        <m:rPr>
                          <m:nor/>
                        </m:rPr>
                        <a:rPr lang="en-US" sz="2000">
                          <a:solidFill>
                            <a:srgbClr val="002060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/>
                        </a:rPr>
                        <m:t>≥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t</m:t>
                      </m:r>
                      <m:r>
                        <a:rPr lang="en-US" sz="2000" b="1">
                          <a:latin typeface="Cambria Math"/>
                        </a:rPr>
                        <m:t>)</m:t>
                      </m:r>
                      <m:r>
                        <a:rPr lang="en-US" sz="2000" b="1" i="1">
                          <a:latin typeface="Cambria Math"/>
                        </a:rPr>
                        <m:t>≤</m:t>
                      </m:r>
                      <m:r>
                        <a:rPr lang="en-US" sz="2000" b="1">
                          <a:latin typeface="Cambria Math"/>
                        </a:rPr>
                        <m:t>𝐞𝐱𝐩</m:t>
                      </m:r>
                      <m:d>
                        <m:d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sz="20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b="1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2000" b="1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  <m:sup>
                                      <m:r>
                                        <a:rPr lang="en-US" sz="2000" b="1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e>
                              </m:nary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Remark</a:t>
                </a:r>
                <a:r>
                  <a:rPr lang="en-US" sz="2000" dirty="0" smtClean="0"/>
                  <a:t>: This form is easiest to use but requires independence.</a:t>
                </a: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7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MOBD </a:t>
            </a:r>
            <a:r>
              <a:rPr lang="en-US" sz="3200" dirty="0" smtClean="0">
                <a:solidFill>
                  <a:srgbClr val="C00000"/>
                </a:solidFill>
              </a:rPr>
              <a:t>Subsumes</a:t>
            </a:r>
            <a:r>
              <a:rPr lang="en-US" sz="3200" dirty="0" smtClean="0"/>
              <a:t>  </a:t>
            </a:r>
            <a:r>
              <a:rPr lang="en-US" sz="3200" dirty="0" err="1"/>
              <a:t>Chernoff</a:t>
            </a:r>
            <a:r>
              <a:rPr lang="en-US" sz="3200" dirty="0"/>
              <a:t> </a:t>
            </a:r>
            <a:r>
              <a:rPr lang="en-US" sz="3200" dirty="0" smtClean="0"/>
              <a:t>Bound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3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7030A0"/>
                </a:solidFill>
              </a:rPr>
              <a:t>MOBD </a:t>
            </a:r>
            <a:r>
              <a:rPr lang="en-US" sz="3200" b="1" dirty="0" smtClean="0">
                <a:solidFill>
                  <a:srgbClr val="C00000"/>
                </a:solidFill>
              </a:rPr>
              <a:t>subsumes</a:t>
            </a:r>
            <a:r>
              <a:rPr lang="en-US" sz="3200" b="1" dirty="0" smtClean="0"/>
              <a:t>  </a:t>
            </a:r>
            <a:r>
              <a:rPr lang="en-US" sz="3200" b="1" dirty="0" err="1"/>
              <a:t>Chernoff</a:t>
            </a:r>
            <a:r>
              <a:rPr lang="en-US" sz="3200" b="1" dirty="0"/>
              <a:t> Bound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000" dirty="0" smtClean="0"/>
                  <a:t> are 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0</a:t>
                </a:r>
                <a:r>
                  <a:rPr lang="en-US" sz="2000" dirty="0" smtClean="0"/>
                  <a:t>-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sz="2000" dirty="0" smtClean="0"/>
                  <a:t> independent random variables.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𝒇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 smtClean="0"/>
                  <a:t> </a:t>
                </a:r>
              </a:p>
              <a:p>
                <a:pPr>
                  <a:buFont typeface="Wingdings"/>
                  <a:buChar char="è"/>
                </a:pP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en-US" sz="2000" dirty="0"/>
                  <a:t> satisfies </a:t>
                </a:r>
                <a:r>
                  <a:rPr lang="en-US" sz="2000" b="1" dirty="0" err="1"/>
                  <a:t>Lipschitz</a:t>
                </a:r>
                <a:r>
                  <a:rPr lang="en-US" sz="2000" dirty="0"/>
                  <a:t> condition </a:t>
                </a:r>
                <a:r>
                  <a:rPr lang="en-US" sz="2000" dirty="0" smtClean="0"/>
                  <a:t>with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en-US" sz="2000" dirty="0" smtClean="0"/>
              </a:p>
              <a:p>
                <a:pPr>
                  <a:buFont typeface="Wingdings"/>
                  <a:buChar char="è"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Hence applying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Theorem 2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>
                          <a:latin typeface="Cambria Math"/>
                        </a:rPr>
                        <m:t>𝐏</m:t>
                      </m:r>
                      <m:r>
                        <a:rPr lang="en-US" sz="2000" b="1">
                          <a:latin typeface="Cambria Math"/>
                        </a:rPr>
                        <m:t>(</m:t>
                      </m:r>
                      <m:r>
                        <a:rPr lang="en-US" sz="2000" b="1" i="1">
                          <a:latin typeface="Cambria Math"/>
                        </a:rPr>
                        <m:t>|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>
                          <a:solidFill>
                            <a:srgbClr val="002060"/>
                          </a:solidFill>
                          <a:latin typeface="Cambria Math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</m:d>
                      <m:r>
                        <m:rPr>
                          <m:nor/>
                        </m:rPr>
                        <a:rPr lang="en-US" sz="2000">
                          <a:solidFill>
                            <a:srgbClr val="002060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/>
                        </a:rPr>
                        <m:t>≥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t</m:t>
                      </m:r>
                      <m:r>
                        <a:rPr lang="en-US" sz="2000" b="1">
                          <a:latin typeface="Cambria Math"/>
                        </a:rPr>
                        <m:t>)</m:t>
                      </m:r>
                      <m:r>
                        <a:rPr lang="en-US" sz="2000" b="1" i="1">
                          <a:latin typeface="Cambria Math"/>
                        </a:rPr>
                        <m:t>≤</m:t>
                      </m:r>
                      <m:r>
                        <a:rPr lang="en-US" sz="2000" b="1">
                          <a:latin typeface="Cambria Math"/>
                        </a:rPr>
                        <m:t>𝐞𝐱𝐩</m:t>
                      </m:r>
                      <m:d>
                        <m:d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b="1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2000" b="1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  <m:sup>
                                      <m:r>
                                        <a:rPr lang="en-US" sz="2000" b="1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e>
                              </m:nary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534957" y="4225621"/>
                <a:ext cx="1723805" cy="727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smtClean="0">
                          <a:latin typeface="Cambria Math"/>
                        </a:rPr>
                        <m:t>𝐞𝐱𝐩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957" y="4225621"/>
                <a:ext cx="1723805" cy="727379"/>
              </a:xfrm>
              <a:prstGeom prst="rect">
                <a:avLst/>
              </a:prstGeom>
              <a:blipFill rotWithShape="1">
                <a:blip r:embed="rId3"/>
                <a:stretch>
                  <a:fillRect r="-3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534957" y="5140021"/>
                <a:ext cx="3016018" cy="3982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dirty="0" smtClean="0"/>
                  <a:t>     for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n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957" y="5140021"/>
                <a:ext cx="3016018" cy="398251"/>
              </a:xfrm>
              <a:prstGeom prst="rect">
                <a:avLst/>
              </a:prstGeom>
              <a:blipFill rotWithShape="1">
                <a:blip r:embed="rId4"/>
                <a:stretch>
                  <a:fillRect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573536" y="5592054"/>
                <a:ext cx="3061223" cy="3982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 smtClean="0"/>
                  <a:t>            for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n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536" y="5592054"/>
                <a:ext cx="3061223" cy="398251"/>
              </a:xfrm>
              <a:prstGeom prst="rect">
                <a:avLst/>
              </a:prstGeom>
              <a:blipFill rotWithShape="1">
                <a:blip r:embed="rId5"/>
                <a:stretch>
                  <a:fillRect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32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/>
          <a:lstStyle/>
          <a:p>
            <a:pPr algn="ctr"/>
            <a:r>
              <a:rPr lang="en-US" sz="3600" dirty="0" smtClean="0"/>
              <a:t>problem 1</a:t>
            </a:r>
            <a:br>
              <a:rPr lang="en-US" sz="3600" dirty="0" smtClean="0"/>
            </a:br>
            <a:r>
              <a:rPr lang="en-US" sz="3600" dirty="0" smtClean="0"/>
              <a:t>No. of </a:t>
            </a:r>
            <a:r>
              <a:rPr lang="en-US" sz="3600" dirty="0" smtClean="0">
                <a:solidFill>
                  <a:srgbClr val="0070C0"/>
                </a:solidFill>
              </a:rPr>
              <a:t>Empty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smtClean="0">
                <a:solidFill>
                  <a:srgbClr val="7030A0"/>
                </a:solidFill>
              </a:rPr>
              <a:t>bins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3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Balls into Bins</a:t>
            </a:r>
            <a:br>
              <a:rPr lang="en-US" sz="40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(</a:t>
            </a:r>
            <a:r>
              <a:rPr lang="en-US" sz="2800" b="1" dirty="0" smtClean="0">
                <a:solidFill>
                  <a:srgbClr val="0070C0"/>
                </a:solidFill>
              </a:rPr>
              <a:t>number of </a:t>
            </a:r>
            <a:r>
              <a:rPr lang="en-US" sz="2800" b="1" dirty="0" smtClean="0">
                <a:solidFill>
                  <a:srgbClr val="002060"/>
                </a:solidFill>
              </a:rPr>
              <a:t>empty bins)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5982" y="1592249"/>
                <a:ext cx="8229600" cy="4884751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 smtClean="0"/>
                  <a:t>: random variable denoting the number of balls in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1800" dirty="0" err="1" smtClean="0"/>
                  <a:t>th</a:t>
                </a:r>
                <a:r>
                  <a:rPr lang="en-US" sz="1800" dirty="0" smtClean="0"/>
                  <a:t> bin.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𝒇</m:t>
                    </m:r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 smtClean="0"/>
                  <a:t> : number </a:t>
                </a:r>
                <a:r>
                  <a:rPr lang="en-US" sz="1800" dirty="0"/>
                  <a:t>of empty </a:t>
                </a:r>
                <a:r>
                  <a:rPr lang="en-US" sz="1800" dirty="0" smtClean="0"/>
                  <a:t>bins.</a:t>
                </a: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Observation</a:t>
                </a:r>
                <a:r>
                  <a:rPr lang="en-US" sz="18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 smtClean="0"/>
                  <a:t> takes value in range [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1800" dirty="0" smtClean="0"/>
                  <a:t>,</a:t>
                </a:r>
                <a:r>
                  <a:rPr lang="en-US" sz="18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1800" dirty="0" smtClean="0"/>
                  <a:t>].</a:t>
                </a:r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1800" b="1" dirty="0" smtClean="0"/>
                  <a:t>:  </a:t>
                </a:r>
                <a:r>
                  <a:rPr lang="en-US" sz="1800" dirty="0" smtClean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 err="1" smtClean="0"/>
                  <a:t>s.t.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/>
                          </a:rPr>
                          <m:t>|</m:t>
                        </m:r>
                        <m:r>
                          <a:rPr lang="en-US" sz="1800" b="1">
                            <a:latin typeface="Cambria Math"/>
                          </a:rPr>
                          <m:t>𝐄</m:t>
                        </m:r>
                        <m:r>
                          <a:rPr lang="en-US" sz="1800" b="1">
                            <a:latin typeface="Cambria Math"/>
                          </a:rPr>
                          <m:t>[</m:t>
                        </m:r>
                        <m:r>
                          <a:rPr lang="en-US" sz="1800" b="1" i="1">
                            <a:latin typeface="Cambria Math"/>
                          </a:rPr>
                          <m:t>𝒇</m:t>
                        </m:r>
                        <m:r>
                          <a:rPr lang="en-US" sz="1800" b="1" i="1">
                            <a:latin typeface="Cambria Math"/>
                          </a:rPr>
                          <m:t>|</m:t>
                        </m:r>
                        <m:r>
                          <a:rPr lang="en-US" sz="1800" b="1" i="1" smtClean="0"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1800" b="1" i="1">
                        <a:latin typeface="Cambria Math"/>
                      </a:rPr>
                      <m:t>]−</m:t>
                    </m:r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/>
                          </a:rPr>
                          <m:t>𝐄</m:t>
                        </m:r>
                        <m:r>
                          <a:rPr lang="en-US" sz="1800" b="1">
                            <a:latin typeface="Cambria Math"/>
                          </a:rPr>
                          <m:t>[</m:t>
                        </m:r>
                        <m:r>
                          <a:rPr lang="en-US" sz="1800" b="1" i="1">
                            <a:latin typeface="Cambria Math"/>
                          </a:rPr>
                          <m:t>𝒇</m:t>
                        </m:r>
                        <m:r>
                          <a:rPr lang="en-US" sz="1800" b="1" i="1">
                            <a:latin typeface="Cambria Math"/>
                          </a:rPr>
                          <m:t>|</m:t>
                        </m:r>
                        <m:r>
                          <a:rPr lang="en-US" sz="1800" b="1" i="1" smtClean="0"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𝜷</m:t>
                    </m:r>
                    <m:r>
                      <a:rPr lang="en-US" sz="1800" b="1" i="1">
                        <a:latin typeface="Cambria Math"/>
                      </a:rPr>
                      <m:t>]|&lt;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dirty="0" smtClean="0"/>
                  <a:t> for any given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1800" dirty="0" smtClean="0"/>
                  <a:t>,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𝜷</m:t>
                    </m:r>
                  </m:oMath>
                </a14:m>
                <a:r>
                  <a:rPr lang="en-US" sz="1800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Answer</a:t>
                </a:r>
                <a:r>
                  <a:rPr lang="en-US" sz="1800" dirty="0" smtClean="0"/>
                  <a:t>: For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1800" dirty="0" smtClean="0"/>
                  <a:t>,</a:t>
                </a:r>
                <a:r>
                  <a:rPr lang="en-US" sz="18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𝜷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1800" dirty="0" smtClean="0"/>
                  <a:t>,</a:t>
                </a:r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…                                             </m:t>
                      </m:r>
                    </m:oMath>
                  </m:oMathPara>
                </a14:m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5982" y="1592249"/>
                <a:ext cx="8229600" cy="4884751"/>
              </a:xfrm>
              <a:blipFill rotWithShape="1">
                <a:blip r:embed="rId2"/>
                <a:stretch>
                  <a:fillRect l="-815" t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1676400" y="2514600"/>
            <a:ext cx="5312673" cy="793618"/>
            <a:chOff x="1676400" y="4800600"/>
            <a:chExt cx="5922085" cy="997714"/>
          </a:xfrm>
        </p:grpSpPr>
        <p:grpSp>
          <p:nvGrpSpPr>
            <p:cNvPr id="14" name="Group 13"/>
            <p:cNvGrpSpPr/>
            <p:nvPr/>
          </p:nvGrpSpPr>
          <p:grpSpPr>
            <a:xfrm>
              <a:off x="16764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23622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30480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49530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71628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3733800" y="5029200"/>
              <a:ext cx="685800" cy="45719"/>
              <a:chOff x="3657600" y="5029200"/>
              <a:chExt cx="685800" cy="45719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36576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9624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672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5867400" y="5029200"/>
              <a:ext cx="685800" cy="45719"/>
              <a:chOff x="3657600" y="5029200"/>
              <a:chExt cx="685800" cy="45719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36576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9624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2672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1676400" y="5334000"/>
              <a:ext cx="5922085" cy="464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          2        3               …                                   …            n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140156" y="1447800"/>
            <a:ext cx="4586512" cy="533400"/>
            <a:chOff x="1752600" y="1447800"/>
            <a:chExt cx="5690637" cy="609600"/>
          </a:xfrm>
        </p:grpSpPr>
        <p:sp>
          <p:nvSpPr>
            <p:cNvPr id="31" name="Oval 30"/>
            <p:cNvSpPr/>
            <p:nvPr/>
          </p:nvSpPr>
          <p:spPr>
            <a:xfrm>
              <a:off x="1905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667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048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429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239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752600" y="1447800"/>
              <a:ext cx="5690637" cy="422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   2   3    4    5                           …                n-1   n</a:t>
              </a:r>
              <a:endParaRPr lang="en-US" dirty="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4953000" y="2057400"/>
              <a:ext cx="91440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581400" y="5194202"/>
                <a:ext cx="2893613" cy="673198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1600" b="1" i="1" smtClean="0">
                          <a:latin typeface="Cambria Math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1600" b="1" i="1" smtClean="0">
                          <a:latin typeface="Cambria Math"/>
                        </a:rPr>
                        <m:t>−(</m:t>
                      </m:r>
                      <m:r>
                        <a:rPr lang="en-US" sz="1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1600" b="1" i="1" smtClean="0">
                          <a:latin typeface="Cambria Math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1600" b="1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1600" b="1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16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  <m:r>
                                    <a:rPr lang="en-US" sz="16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6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5194202"/>
                <a:ext cx="2893613" cy="673198"/>
              </a:xfrm>
              <a:prstGeom prst="rect">
                <a:avLst/>
              </a:prstGeom>
              <a:blipFill rotWithShape="1">
                <a:blip r:embed="rId3"/>
                <a:stretch>
                  <a:fillRect r="-1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276600" y="5743954"/>
                <a:ext cx="1322221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≈</m:t>
                      </m:r>
                      <m:r>
                        <a:rPr lang="en-US" sz="1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sz="1600" b="1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𝒆</m:t>
                              </m:r>
                              <m:r>
                                <a:rPr lang="en-US" sz="16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𝒆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743954"/>
                <a:ext cx="1322221" cy="645561"/>
              </a:xfrm>
              <a:prstGeom prst="rect">
                <a:avLst/>
              </a:prstGeom>
              <a:blipFill rotWithShape="1">
                <a:blip r:embed="rId4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791200" y="5269468"/>
            <a:ext cx="3229538" cy="1283732"/>
            <a:chOff x="5791200" y="4343400"/>
            <a:chExt cx="3229538" cy="1283732"/>
          </a:xfrm>
        </p:grpSpPr>
        <p:sp>
          <p:nvSpPr>
            <p:cNvPr id="2" name="Smiley Face 1"/>
            <p:cNvSpPr/>
            <p:nvPr/>
          </p:nvSpPr>
          <p:spPr>
            <a:xfrm>
              <a:off x="6726668" y="4343400"/>
              <a:ext cx="914400" cy="914400"/>
            </a:xfrm>
            <a:prstGeom prst="smileyFace">
              <a:avLst>
                <a:gd name="adj" fmla="val -4653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791200" y="5257800"/>
              <a:ext cx="3229538" cy="3693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This will give very inferior bound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0483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9" grpId="0" animBg="1"/>
      <p:bldP spid="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Balls into Bins</a:t>
            </a:r>
            <a:br>
              <a:rPr lang="en-US" sz="40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(</a:t>
            </a:r>
            <a:r>
              <a:rPr lang="en-US" sz="2800" b="1" dirty="0" smtClean="0">
                <a:solidFill>
                  <a:srgbClr val="0070C0"/>
                </a:solidFill>
              </a:rPr>
              <a:t>number of </a:t>
            </a:r>
            <a:r>
              <a:rPr lang="en-US" sz="2800" b="1" dirty="0" smtClean="0">
                <a:solidFill>
                  <a:srgbClr val="002060"/>
                </a:solidFill>
              </a:rPr>
              <a:t>empty bins)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5982" y="1592249"/>
                <a:ext cx="8229600" cy="4884751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 smtClean="0"/>
                  <a:t>: random variable denoting the destination of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1800" dirty="0" err="1" smtClean="0"/>
                  <a:t>th</a:t>
                </a:r>
                <a:r>
                  <a:rPr lang="en-US" sz="1800" dirty="0" smtClean="0"/>
                  <a:t> ball.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𝒇</m:t>
                    </m:r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 smtClean="0"/>
                  <a:t> : number </a:t>
                </a:r>
                <a:r>
                  <a:rPr lang="en-US" sz="1800" dirty="0"/>
                  <a:t>of empty </a:t>
                </a:r>
                <a:r>
                  <a:rPr lang="en-US" sz="1800" dirty="0" smtClean="0"/>
                  <a:t>bins.</a:t>
                </a: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Observation</a:t>
                </a:r>
                <a:r>
                  <a:rPr lang="en-US" sz="1800" dirty="0" smtClean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1800" dirty="0" smtClean="0"/>
                  <a:t> are independent.</a:t>
                </a:r>
              </a:p>
              <a:p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en-US" sz="1800" dirty="0" smtClean="0"/>
                  <a:t> satisfies </a:t>
                </a:r>
                <a:r>
                  <a:rPr lang="en-US" sz="1800" b="1" dirty="0" err="1" smtClean="0"/>
                  <a:t>Lipschitz</a:t>
                </a:r>
                <a:r>
                  <a:rPr lang="en-US" sz="1800" dirty="0" smtClean="0"/>
                  <a:t> condition with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=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Hence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/>
                      </a:rPr>
                      <m:t>𝐏</m:t>
                    </m:r>
                    <m:r>
                      <a:rPr lang="en-US" sz="1800" b="1">
                        <a:latin typeface="Cambria Math"/>
                      </a:rPr>
                      <m:t>(</m:t>
                    </m:r>
                    <m:r>
                      <a:rPr lang="en-US" sz="1800" b="1" i="1">
                        <a:latin typeface="Cambria Math"/>
                      </a:rPr>
                      <m:t>|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𝒇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1800" b="1">
                        <a:solidFill>
                          <a:srgbClr val="002060"/>
                        </a:solidFill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  <m:r>
                      <m:rPr>
                        <m:nor/>
                      </m:rPr>
                      <a:rPr lang="en-US" sz="1800">
                        <a:solidFill>
                          <a:srgbClr val="002060"/>
                        </a:solidFill>
                        <a:latin typeface="Cambria Math"/>
                      </a:rPr>
                      <m:t>|</m:t>
                    </m:r>
                    <m:r>
                      <a:rPr lang="en-US" sz="1800" i="1">
                        <a:solidFill>
                          <a:srgbClr val="002060"/>
                        </a:solidFill>
                        <a:latin typeface="Cambria Math"/>
                      </a:rPr>
                      <m:t>≥</m:t>
                    </m:r>
                    <m:r>
                      <m:rPr>
                        <m:nor/>
                      </m:rPr>
                      <a:rPr lang="en-US" sz="180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t</m:t>
                    </m:r>
                    <m:r>
                      <a:rPr lang="en-US" sz="1800" b="1">
                        <a:latin typeface="Cambria Math"/>
                      </a:rPr>
                      <m:t>)</m:t>
                    </m:r>
                    <m:r>
                      <a:rPr lang="en-US" sz="1800" b="1" i="1">
                        <a:latin typeface="Cambria Math"/>
                      </a:rPr>
                      <m:t>≤</m:t>
                    </m:r>
                    <m:r>
                      <a:rPr lang="en-US" sz="1800" b="1">
                        <a:latin typeface="Cambria Math"/>
                      </a:rPr>
                      <m:t>𝐞𝐱𝐩</m:t>
                    </m:r>
                    <m:d>
                      <m:dPr>
                        <m:ctrlPr>
                          <a:rPr lang="en-US" sz="1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1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1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1800" b="1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sz="1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sz="1800" b="1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1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en-US" sz="18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</m:e>
                            </m:nary>
                          </m:den>
                        </m:f>
                      </m:e>
                    </m:d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5982" y="1592249"/>
                <a:ext cx="8229600" cy="4884751"/>
              </a:xfrm>
              <a:blipFill rotWithShape="1">
                <a:blip r:embed="rId2"/>
                <a:stretch>
                  <a:fillRect l="-815" t="-623" b="-5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1676400" y="2514600"/>
            <a:ext cx="5312673" cy="793618"/>
            <a:chOff x="1676400" y="4800600"/>
            <a:chExt cx="5922085" cy="997714"/>
          </a:xfrm>
        </p:grpSpPr>
        <p:grpSp>
          <p:nvGrpSpPr>
            <p:cNvPr id="14" name="Group 13"/>
            <p:cNvGrpSpPr/>
            <p:nvPr/>
          </p:nvGrpSpPr>
          <p:grpSpPr>
            <a:xfrm>
              <a:off x="16764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23622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30480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49530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71628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3733800" y="5029200"/>
              <a:ext cx="685800" cy="45719"/>
              <a:chOff x="3657600" y="5029200"/>
              <a:chExt cx="685800" cy="45719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36576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9624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672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5867400" y="5029200"/>
              <a:ext cx="685800" cy="45719"/>
              <a:chOff x="3657600" y="5029200"/>
              <a:chExt cx="685800" cy="45719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36576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9624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2672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1676400" y="5334000"/>
              <a:ext cx="5922085" cy="464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          2        3               …                                   …            n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140156" y="1447800"/>
            <a:ext cx="4586512" cy="533400"/>
            <a:chOff x="1752600" y="1447800"/>
            <a:chExt cx="5690637" cy="609600"/>
          </a:xfrm>
        </p:grpSpPr>
        <p:sp>
          <p:nvSpPr>
            <p:cNvPr id="31" name="Oval 30"/>
            <p:cNvSpPr/>
            <p:nvPr/>
          </p:nvSpPr>
          <p:spPr>
            <a:xfrm>
              <a:off x="1905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667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048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429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239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752600" y="1447800"/>
              <a:ext cx="5690637" cy="422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   2   3    4    5                           …                n-1   n</a:t>
              </a:r>
              <a:endParaRPr lang="en-US" dirty="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4953000" y="2057400"/>
              <a:ext cx="91440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4057163" y="5439154"/>
                <a:ext cx="1552669" cy="6568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=</m:t>
                      </m:r>
                      <m:r>
                        <a:rPr lang="en-US" sz="1600" b="1" smtClean="0">
                          <a:latin typeface="Cambria Math"/>
                        </a:rPr>
                        <m:t>𝐞𝐱𝐩</m:t>
                      </m:r>
                      <m:d>
                        <m:dPr>
                          <m:ctrlPr>
                            <a:rPr lang="en-US" sz="16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1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b="1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sz="16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16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163" y="5439154"/>
                <a:ext cx="1552669" cy="656846"/>
              </a:xfrm>
              <a:prstGeom prst="rect">
                <a:avLst/>
              </a:prstGeom>
              <a:blipFill rotWithShape="1">
                <a:blip r:embed="rId3"/>
                <a:stretch>
                  <a:fillRect r="-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5791200" y="5592054"/>
                <a:ext cx="2952218" cy="398251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 smtClean="0"/>
                  <a:t>            for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n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592054"/>
                <a:ext cx="2952218" cy="398251"/>
              </a:xfrm>
              <a:prstGeom prst="rect">
                <a:avLst/>
              </a:prstGeom>
              <a:blipFill rotWithShape="1">
                <a:blip r:embed="rId4"/>
                <a:stretch>
                  <a:fillRect r="-2686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Down Ribbon 1"/>
              <p:cNvSpPr/>
              <p:nvPr/>
            </p:nvSpPr>
            <p:spPr>
              <a:xfrm>
                <a:off x="1371600" y="3581400"/>
                <a:ext cx="6934200" cy="1222248"/>
              </a:xfrm>
              <a:prstGeom prst="ribbon">
                <a:avLst>
                  <a:gd name="adj1" fmla="val 16667"/>
                  <a:gd name="adj2" fmla="val 7500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We failed because our choice of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for defining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𝒇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was bad. Can you think of other random variables such that </a:t>
                </a:r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is a function of them ?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Down Ribbo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581400"/>
                <a:ext cx="6934200" cy="1222248"/>
              </a:xfrm>
              <a:prstGeom prst="ribbon">
                <a:avLst>
                  <a:gd name="adj1" fmla="val 16667"/>
                  <a:gd name="adj2" fmla="val 75000"/>
                </a:avLst>
              </a:prstGeom>
              <a:blipFill rotWithShape="1">
                <a:blip r:embed="rId5"/>
                <a:stretch>
                  <a:fillRect b="-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9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5" grpId="0"/>
      <p:bldP spid="46" grpId="0" animBg="1"/>
      <p:bldP spid="2" grpId="0" animBg="1"/>
      <p:bldP spid="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02060"/>
                </a:solidFill>
              </a:rPr>
              <a:t>Balls into Bins</a:t>
            </a:r>
            <a:br>
              <a:rPr lang="en-US" sz="4000" b="1" dirty="0">
                <a:solidFill>
                  <a:srgbClr val="002060"/>
                </a:solidFill>
              </a:rPr>
            </a:br>
            <a:r>
              <a:rPr lang="en-US" sz="2800" b="1" dirty="0">
                <a:solidFill>
                  <a:srgbClr val="002060"/>
                </a:solidFill>
              </a:rPr>
              <a:t>(</a:t>
            </a:r>
            <a:r>
              <a:rPr lang="en-US" sz="2800" b="1" dirty="0">
                <a:solidFill>
                  <a:srgbClr val="0070C0"/>
                </a:solidFill>
              </a:rPr>
              <a:t>number of </a:t>
            </a:r>
            <a:r>
              <a:rPr lang="en-US" sz="2800" b="1" dirty="0">
                <a:solidFill>
                  <a:srgbClr val="002060"/>
                </a:solidFill>
              </a:rPr>
              <a:t>empty bins)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Theorem</a:t>
                </a:r>
                <a:r>
                  <a:rPr lang="en-US" sz="2000" dirty="0" smtClean="0"/>
                  <a:t>: </a:t>
                </a:r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 smtClean="0"/>
                  <a:t>balls are thrown </a:t>
                </a:r>
                <a:r>
                  <a:rPr lang="en-US" sz="2000" dirty="0" err="1" smtClean="0"/>
                  <a:t>r.u.i</a:t>
                </a:r>
                <a:r>
                  <a:rPr lang="en-US" sz="2000" dirty="0" smtClean="0"/>
                  <a:t>. into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bins, then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t</a:t>
                </a:r>
                <a:r>
                  <a:rPr lang="en-US" sz="2000" dirty="0" smtClean="0"/>
                  <a:t>he </a:t>
                </a:r>
                <a:r>
                  <a:rPr lang="en-US" sz="2000" dirty="0" smtClean="0"/>
                  <a:t>number of empty bins will be within range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𝒆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±</m:t>
                    </m:r>
                  </m:oMath>
                </a14:m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ln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000" dirty="0" smtClean="0"/>
                  <a:t>  with probability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000" b="1" i="1"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dirty="0" smtClean="0"/>
                  <a:t>.</a:t>
                </a: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Lesson to be learnt from this exercise</a:t>
                </a:r>
                <a:r>
                  <a:rPr lang="en-US" sz="2000" dirty="0" smtClean="0"/>
                  <a:t>: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Be careful in selecting the base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000" dirty="0" smtClean="0"/>
                  <a:t> used in defining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  <a:blipFill rotWithShape="1">
                <a:blip r:embed="rId2"/>
                <a:stretch>
                  <a:fillRect l="-720" t="-674" r="-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7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/>
          <a:lstStyle/>
          <a:p>
            <a:pPr algn="ctr"/>
            <a:r>
              <a:rPr lang="en-US" sz="3600" dirty="0" smtClean="0"/>
              <a:t>problem 2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C00000"/>
                </a:solidFill>
              </a:rPr>
              <a:t>Red</a:t>
            </a:r>
            <a:r>
              <a:rPr lang="en-US" sz="3600" dirty="0" smtClean="0"/>
              <a:t>-</a:t>
            </a:r>
            <a:r>
              <a:rPr lang="en-US" sz="3600" dirty="0" smtClean="0">
                <a:solidFill>
                  <a:srgbClr val="0070C0"/>
                </a:solidFill>
              </a:rPr>
              <a:t>blue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7030A0"/>
                </a:solidFill>
              </a:rPr>
              <a:t>balls out of bin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C00000"/>
                </a:solidFill>
              </a:rPr>
              <a:t>Red</a:t>
            </a:r>
            <a:r>
              <a:rPr lang="en-US" sz="3600" b="1" dirty="0"/>
              <a:t>-</a:t>
            </a:r>
            <a:r>
              <a:rPr lang="en-US" sz="3600" b="1" dirty="0">
                <a:solidFill>
                  <a:srgbClr val="0070C0"/>
                </a:solidFill>
              </a:rPr>
              <a:t>blue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7030A0"/>
                </a:solidFill>
              </a:rPr>
              <a:t>balls out of bin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Randomized Experiment</a:t>
                </a:r>
                <a:r>
                  <a:rPr lang="en-US" sz="20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There are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red</a:t>
                </a:r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blue</a:t>
                </a:r>
                <a:r>
                  <a:rPr lang="en-US" sz="2000" dirty="0" smtClean="0"/>
                  <a:t> balls in a bag. We take out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balls from the bag </a:t>
                </a:r>
                <a:r>
                  <a:rPr lang="en-US" sz="2000" b="1" dirty="0" smtClean="0"/>
                  <a:t>uniformly randomly </a:t>
                </a:r>
                <a:r>
                  <a:rPr lang="en-US" sz="2000" dirty="0" smtClean="0"/>
                  <a:t>and </a:t>
                </a:r>
                <a:r>
                  <a:rPr lang="en-US" sz="2000" u="sng" dirty="0" smtClean="0"/>
                  <a:t>without</a:t>
                </a:r>
                <a:r>
                  <a:rPr lang="en-US" sz="2000" dirty="0" smtClean="0"/>
                  <a:t> replacement. </a:t>
                </a: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sz="1800" dirty="0"/>
                  <a:t>: no. of red balls in the sample</a:t>
                </a:r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1800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1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1800" b="1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if</m:t>
                              </m:r>
                              <m:r>
                                <a:rPr lang="en-US" sz="18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th</m:t>
                              </m:r>
                              <m:r>
                                <a:rPr lang="en-US" sz="18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ball</m:t>
                              </m:r>
                              <m:r>
                                <a:rPr lang="en-US" sz="18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in</m:t>
                              </m:r>
                              <m:r>
                                <a:rPr lang="en-US" sz="18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the</m:t>
                              </m:r>
                              <m:r>
                                <a:rPr lang="en-US" sz="18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sample</m:t>
                              </m:r>
                              <m:r>
                                <a:rPr lang="en-US" sz="18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is</m:t>
                              </m:r>
                              <m:r>
                                <a:rPr lang="en-US" sz="18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red</m:t>
                              </m:r>
                              <m:r>
                                <a:rPr lang="en-US" sz="1800" b="0" i="0" smtClean="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1800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800" b="0" i="0" smtClean="0">
                                  <a:latin typeface="Cambria Math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otherwise</m:t>
                              </m:r>
                              <m:r>
                                <a:rPr lang="en-US" sz="1800" b="0" i="0" smtClean="0">
                                  <a:latin typeface="Cambria Math"/>
                                </a:rPr>
                                <m:t>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𝒇</m:t>
                    </m:r>
                    <m:r>
                      <a:rPr lang="en-US" sz="1800" b="1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latin typeface="Cambria Math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 i="1" smtClean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/>
                          </a:rPr>
                          <m:t>𝒇</m:t>
                        </m:r>
                      </m:e>
                    </m:d>
                    <m:r>
                      <a:rPr lang="en-US" sz="1800" b="1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  <m:sup/>
                      <m:e>
                        <m:r>
                          <a:rPr lang="en-US" sz="1800" b="1" i="0" smtClean="0">
                            <a:latin typeface="Cambria Math"/>
                          </a:rPr>
                          <m:t>𝐄</m:t>
                        </m:r>
                        <m:r>
                          <a:rPr lang="en-US" sz="1800" b="1" i="0" smtClean="0"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US" sz="1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latin typeface="Cambria Math"/>
                              </a:rPr>
                              <m:t>𝒀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0" smtClean="0">
                            <a:latin typeface="Cambria Math"/>
                          </a:rPr>
                          <m:t>]</m:t>
                        </m:r>
                      </m:e>
                    </m:nary>
                    <m:r>
                      <a:rPr lang="en-US" sz="18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b="1" dirty="0" smtClean="0">
                    <a:solidFill>
                      <a:srgbClr val="C0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7030A0"/>
                    </a:solidFill>
                  </a:rPr>
                  <a:t>Observation</a:t>
                </a:r>
                <a:r>
                  <a:rPr lang="en-US" sz="18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/>
                  <a:t> are not independent </a:t>
                </a:r>
                <a:endParaRPr lang="en-US" sz="1800" b="1" dirty="0">
                  <a:latin typeface="Cambria Math"/>
                </a:endParaRPr>
              </a:p>
              <a:p>
                <a:pPr>
                  <a:buFont typeface="Wingdings"/>
                  <a:buChar char="è"/>
                </a:pPr>
                <a:r>
                  <a:rPr lang="en-US" sz="1800" dirty="0" smtClean="0">
                    <a:sym typeface="Wingdings" pitchFamily="2" charset="2"/>
                  </a:rPr>
                  <a:t>Can apply </a:t>
                </a:r>
                <a:r>
                  <a:rPr lang="en-US" sz="1800" b="1" dirty="0" smtClean="0">
                    <a:solidFill>
                      <a:srgbClr val="7030A0"/>
                    </a:solidFill>
                    <a:sym typeface="Wingdings" pitchFamily="2" charset="2"/>
                  </a:rPr>
                  <a:t>Theorem 1</a:t>
                </a:r>
                <a:r>
                  <a:rPr lang="en-US" sz="1800" dirty="0" smtClean="0">
                    <a:sym typeface="Wingdings" pitchFamily="2" charset="2"/>
                  </a:rPr>
                  <a:t> only.</a:t>
                </a: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1800" b="1" dirty="0"/>
                  <a:t>:  </a:t>
                </a:r>
                <a:r>
                  <a:rPr lang="en-US" sz="18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s.t.</a:t>
                </a:r>
                <a:r>
                  <a:rPr lang="en-US" sz="1800" dirty="0"/>
                  <a:t> </a:t>
                </a:r>
                <a:endParaRPr lang="en-US" sz="18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/>
                          </a:rPr>
                          <m:t>|</m:t>
                        </m:r>
                        <m:r>
                          <a:rPr lang="en-US" sz="1800" b="1">
                            <a:latin typeface="Cambria Math"/>
                          </a:rPr>
                          <m:t>𝐄</m:t>
                        </m:r>
                        <m:r>
                          <a:rPr lang="en-US" sz="1800" b="1">
                            <a:latin typeface="Cambria Math"/>
                          </a:rPr>
                          <m:t>[</m:t>
                        </m:r>
                        <m:r>
                          <a:rPr lang="en-US" sz="1800" b="1" i="1">
                            <a:latin typeface="Cambria Math"/>
                          </a:rPr>
                          <m:t>𝒇</m:t>
                        </m:r>
                        <m:r>
                          <a:rPr lang="en-US" sz="1800" b="1" i="1">
                            <a:latin typeface="Cambria Math"/>
                          </a:rPr>
                          <m:t>|</m:t>
                        </m:r>
                        <m:r>
                          <a:rPr lang="en-US" sz="1800" b="1" i="1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1800" b="1" i="1" smtClean="0">
                            <a:latin typeface="Cambria Math"/>
                          </a:rPr>
                          <m:t>𝒊</m:t>
                        </m:r>
                        <m:r>
                          <a:rPr lang="en-US" sz="18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18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b="1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800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800" b="1" i="1" smtClean="0">
                        <a:latin typeface="Cambria Math"/>
                      </a:rPr>
                      <m:t>=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1800" b="1" i="1">
                        <a:latin typeface="Cambria Math"/>
                      </a:rPr>
                      <m:t>]−</m:t>
                    </m:r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/>
                          </a:rPr>
                          <m:t>|</m:t>
                        </m:r>
                        <m:r>
                          <a:rPr lang="en-US" sz="1800" b="1">
                            <a:latin typeface="Cambria Math"/>
                          </a:rPr>
                          <m:t>𝐄</m:t>
                        </m:r>
                        <m:r>
                          <a:rPr lang="en-US" sz="1800" b="1">
                            <a:latin typeface="Cambria Math"/>
                          </a:rPr>
                          <m:t>[</m:t>
                        </m:r>
                        <m:r>
                          <a:rPr lang="en-US" sz="1800" b="1" i="1">
                            <a:latin typeface="Cambria Math"/>
                          </a:rPr>
                          <m:t>𝒇</m:t>
                        </m:r>
                        <m:r>
                          <a:rPr lang="en-US" sz="1800" b="1" i="1">
                            <a:latin typeface="Cambria Math"/>
                          </a:rPr>
                          <m:t>|</m:t>
                        </m:r>
                        <m:r>
                          <a:rPr lang="en-US" sz="18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𝒊</m:t>
                        </m:r>
                        <m:r>
                          <a:rPr lang="en-US" sz="1800" b="1" i="1">
                            <a:latin typeface="Cambria Math"/>
                          </a:rPr>
                          <m:t>−</m:t>
                        </m:r>
                        <m:r>
                          <a:rPr lang="en-US" sz="18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𝜷</m:t>
                    </m:r>
                    <m:r>
                      <a:rPr lang="en-US" sz="1800" b="1" i="1">
                        <a:latin typeface="Cambria Math"/>
                      </a:rPr>
                      <m:t>]|&lt;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/>
                  <a:t> for any given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1" i="1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𝒊</m:t>
                        </m:r>
                        <m:r>
                          <a:rPr lang="en-US" sz="1800" b="1" i="1">
                            <a:latin typeface="Cambria Math"/>
                          </a:rPr>
                          <m:t>−</m:t>
                        </m:r>
                        <m:r>
                          <a:rPr lang="en-US" sz="18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b="1" i="1" smtClean="0">
                        <a:latin typeface="Cambria Math"/>
                      </a:rPr>
                      <m:t>,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1800" dirty="0"/>
                  <a:t>,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𝜷</m:t>
                    </m:r>
                  </m:oMath>
                </a14:m>
                <a:r>
                  <a:rPr lang="en-US" sz="1800" dirty="0" smtClean="0"/>
                  <a:t> ?</a:t>
                </a:r>
                <a:r>
                  <a:rPr lang="en-US" sz="1800" b="1" dirty="0" smtClean="0">
                    <a:solidFill>
                      <a:srgbClr val="C00000"/>
                    </a:solidFill>
                  </a:rPr>
                  <a:t>           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2"/>
                <a:stretch>
                  <a:fillRect l="-714" t="-674" r="-6643" b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15706" y="4056025"/>
                <a:ext cx="575094" cy="515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706" y="4056025"/>
                <a:ext cx="575094" cy="515975"/>
              </a:xfrm>
              <a:prstGeom prst="rect">
                <a:avLst/>
              </a:prstGeom>
              <a:blipFill rotWithShape="1">
                <a:blip r:embed="rId3"/>
                <a:stretch>
                  <a:fillRect r="-8511" b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0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286000"/>
            <a:ext cx="7772400" cy="1362075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Three examples </a:t>
            </a:r>
            <a:r>
              <a:rPr lang="en-US" sz="2800" dirty="0" smtClean="0"/>
              <a:t>to illustrate the </a:t>
            </a:r>
            <a:r>
              <a:rPr lang="en-US" sz="2800" dirty="0" smtClean="0">
                <a:solidFill>
                  <a:srgbClr val="C00000"/>
                </a:solidFill>
              </a:rPr>
              <a:t>inapplicability</a:t>
            </a:r>
            <a:r>
              <a:rPr lang="en-US" sz="2800" dirty="0" smtClean="0"/>
              <a:t> of </a:t>
            </a:r>
            <a:r>
              <a:rPr lang="en-US" sz="2800" dirty="0" err="1" smtClean="0">
                <a:solidFill>
                  <a:srgbClr val="7030A0"/>
                </a:solidFill>
              </a:rPr>
              <a:t>chernoff</a:t>
            </a:r>
            <a:r>
              <a:rPr lang="en-US" sz="2800" dirty="0" smtClean="0"/>
              <a:t> bound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C00000"/>
                </a:solidFill>
              </a:rPr>
              <a:t>Red</a:t>
            </a:r>
            <a:r>
              <a:rPr lang="en-US" sz="3600" b="1" dirty="0"/>
              <a:t>-</a:t>
            </a:r>
            <a:r>
              <a:rPr lang="en-US" sz="3600" b="1" dirty="0">
                <a:solidFill>
                  <a:srgbClr val="0070C0"/>
                </a:solidFill>
              </a:rPr>
              <a:t>blue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7030A0"/>
                </a:solidFill>
              </a:rPr>
              <a:t>balls out of bin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1800" dirty="0" smtClean="0"/>
                  <a:t> 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1800" b="1" i="1">
                            <a:latin typeface="Cambria Math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has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red balls.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>
                              <a:latin typeface="Cambria Math"/>
                            </a:rPr>
                            <m:t>𝐄</m:t>
                          </m:r>
                          <m:r>
                            <a:rPr lang="en-US" sz="1800" b="1">
                              <a:latin typeface="Cambria Math"/>
                            </a:rPr>
                            <m:t>[</m:t>
                          </m:r>
                          <m:r>
                            <a:rPr lang="en-US" sz="1800" b="1" i="1">
                              <a:latin typeface="Cambria Math"/>
                            </a:rPr>
                            <m:t>𝒇</m:t>
                          </m:r>
                          <m:r>
                            <a:rPr lang="en-US" sz="1800" b="1" i="1">
                              <a:latin typeface="Cambria Math"/>
                            </a:rPr>
                            <m:t>|</m:t>
                          </m:r>
                          <m:r>
                            <a:rPr lang="en-US" sz="1800" b="1" i="1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8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1800" b="1" i="1">
                              <a:latin typeface="Cambria Math"/>
                            </a:rPr>
                            <m:t>𝒊</m:t>
                          </m:r>
                          <m:r>
                            <a:rPr lang="en-US" sz="1800" b="1" i="1">
                              <a:latin typeface="Cambria Math"/>
                            </a:rPr>
                            <m:t>−</m:t>
                          </m:r>
                          <m:r>
                            <a:rPr lang="en-US" sz="1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800" b="1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800" b="1" i="1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1800" b="1" i="1">
                          <a:latin typeface="Cambria Math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1800" b="1" i="1">
                          <a:latin typeface="Cambria Math"/>
                        </a:rPr>
                        <m:t>]</m:t>
                      </m:r>
                      <m:r>
                        <a:rPr lang="en-US" sz="1800" b="1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>
                              <a:latin typeface="Cambria Math"/>
                            </a:rPr>
                            <m:t>𝐄</m:t>
                          </m:r>
                          <m:r>
                            <a:rPr lang="en-US" sz="1800" b="1">
                              <a:latin typeface="Cambria Math"/>
                            </a:rPr>
                            <m:t>[</m:t>
                          </m:r>
                          <m:r>
                            <a:rPr lang="en-US" sz="1800" b="1" i="1">
                              <a:latin typeface="Cambria Math"/>
                            </a:rPr>
                            <m:t>𝒇</m:t>
                          </m:r>
                          <m:r>
                            <a:rPr lang="en-US" sz="1800" b="1" i="1">
                              <a:latin typeface="Cambria Math"/>
                            </a:rPr>
                            <m:t>|</m:t>
                          </m:r>
                          <m:r>
                            <a:rPr lang="en-US" sz="1800" b="1" i="1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8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1800" b="1" i="1">
                              <a:latin typeface="Cambria Math"/>
                            </a:rPr>
                            <m:t>𝒊</m:t>
                          </m:r>
                          <m:r>
                            <a:rPr lang="en-US" sz="1800" b="1" i="1">
                              <a:latin typeface="Cambria Math"/>
                            </a:rPr>
                            <m:t>−</m:t>
                          </m:r>
                          <m:r>
                            <a:rPr lang="en-US" sz="1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800" b="1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800" b="1" i="1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1800" b="1" i="1">
                          <a:latin typeface="Cambria Math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1800" b="1" i="1">
                          <a:latin typeface="Cambria Math"/>
                        </a:rPr>
                        <m:t>]= ?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>
                    <a:sym typeface="Wingdings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/>
                          </a:rPr>
                          <m:t>𝐄</m:t>
                        </m:r>
                        <m:r>
                          <a:rPr lang="en-US" sz="1800" b="1">
                            <a:latin typeface="Cambria Math"/>
                          </a:rPr>
                          <m:t>[</m:t>
                        </m:r>
                        <m:r>
                          <a:rPr lang="en-US" sz="1800" b="1" i="1">
                            <a:latin typeface="Cambria Math"/>
                          </a:rPr>
                          <m:t>𝒇</m:t>
                        </m:r>
                        <m:r>
                          <a:rPr lang="en-US" sz="1800" b="1" i="1">
                            <a:latin typeface="Cambria Math"/>
                          </a:rPr>
                          <m:t>|</m:t>
                        </m:r>
                        <m:r>
                          <a:rPr lang="en-US" sz="18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𝒊</m:t>
                        </m:r>
                        <m:r>
                          <a:rPr lang="en-US" sz="1800" b="1" i="1">
                            <a:latin typeface="Cambria Math"/>
                          </a:rPr>
                          <m:t>−</m:t>
                        </m:r>
                        <m:r>
                          <a:rPr lang="en-US" sz="18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=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1800" b="1" i="1">
                        <a:latin typeface="Cambria Math"/>
                      </a:rPr>
                      <m:t>]</m:t>
                    </m:r>
                    <m:r>
                      <a:rPr lang="en-US" sz="1800" b="1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/>
                          </a:rPr>
                          <m:t>𝐄</m:t>
                        </m:r>
                        <m:r>
                          <a:rPr lang="en-US" sz="1800" b="1">
                            <a:latin typeface="Cambria Math"/>
                          </a:rPr>
                          <m:t>[</m:t>
                        </m:r>
                        <m:r>
                          <a:rPr lang="en-US" sz="1800" b="1" i="1">
                            <a:latin typeface="Cambria Math"/>
                          </a:rPr>
                          <m:t>𝒇</m:t>
                        </m:r>
                        <m:r>
                          <a:rPr lang="en-US" sz="1800" b="1" i="1">
                            <a:latin typeface="Cambria Math"/>
                          </a:rPr>
                          <m:t>|</m:t>
                        </m:r>
                        <m:r>
                          <a:rPr lang="en-US" sz="18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𝒊</m:t>
                        </m:r>
                        <m:r>
                          <a:rPr lang="en-US" sz="1800" b="1" i="1">
                            <a:latin typeface="Cambria Math"/>
                          </a:rPr>
                          <m:t>−</m:t>
                        </m:r>
                        <m:r>
                          <a:rPr lang="en-US" sz="18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  <m:r>
                      <a:rPr lang="en-US" sz="1800" b="1" i="1">
                        <a:latin typeface="Cambria Math"/>
                      </a:rPr>
                      <m:t>]</m:t>
                    </m:r>
                    <m:r>
                      <a:rPr lang="en-US" sz="1800" b="1" i="1" smtClean="0">
                        <a:latin typeface="Cambria Math"/>
                      </a:rPr>
                      <m:t>|&lt;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1800" dirty="0" smtClean="0"/>
                  <a:t> </a:t>
                </a:r>
              </a:p>
              <a:p>
                <a:pPr>
                  <a:buFont typeface="Wingdings"/>
                  <a:buChar char="è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1800" dirty="0"/>
                  <a:t> </a:t>
                </a: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b="1" dirty="0" smtClean="0">
                    <a:latin typeface="Cambria Math"/>
                  </a:rPr>
                  <a:t>Applying </a:t>
                </a:r>
                <a:r>
                  <a:rPr lang="en-US" sz="1800" b="1" dirty="0" smtClean="0">
                    <a:solidFill>
                      <a:srgbClr val="7030A0"/>
                    </a:solidFill>
                    <a:latin typeface="Cambria Math"/>
                  </a:rPr>
                  <a:t>Theorem 1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>
                        <a:latin typeface="Cambria Math"/>
                      </a:rPr>
                      <m:t>𝐏</m:t>
                    </m:r>
                    <m:r>
                      <a:rPr lang="en-US" sz="1800" b="1">
                        <a:latin typeface="Cambria Math"/>
                      </a:rPr>
                      <m:t>(</m:t>
                    </m:r>
                    <m:r>
                      <a:rPr lang="en-US" sz="1800" b="1" i="1">
                        <a:latin typeface="Cambria Math"/>
                      </a:rPr>
                      <m:t>|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𝒇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1800" b="1">
                        <a:solidFill>
                          <a:srgbClr val="002060"/>
                        </a:solidFill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  <m:r>
                      <m:rPr>
                        <m:nor/>
                      </m:rPr>
                      <a:rPr lang="en-US" sz="1800">
                        <a:solidFill>
                          <a:srgbClr val="002060"/>
                        </a:solidFill>
                        <a:latin typeface="Cambria Math"/>
                      </a:rPr>
                      <m:t>|</m:t>
                    </m:r>
                    <m:r>
                      <a:rPr lang="en-US" sz="1800" i="1">
                        <a:solidFill>
                          <a:srgbClr val="002060"/>
                        </a:solidFill>
                        <a:latin typeface="Cambria Math"/>
                      </a:rPr>
                      <m:t>≥</m:t>
                    </m:r>
                    <m:r>
                      <m:rPr>
                        <m:nor/>
                      </m:rPr>
                      <a:rPr lang="en-US" sz="180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t</m:t>
                    </m:r>
                    <m:r>
                      <a:rPr lang="en-US" sz="1800" b="1">
                        <a:latin typeface="Cambria Math"/>
                      </a:rPr>
                      <m:t>)</m:t>
                    </m:r>
                    <m:r>
                      <a:rPr lang="en-US" sz="1800" b="1" i="1">
                        <a:latin typeface="Cambria Math"/>
                      </a:rPr>
                      <m:t>≤</m:t>
                    </m:r>
                    <m:r>
                      <a:rPr lang="en-US" sz="1800" b="1">
                        <a:latin typeface="Cambria Math"/>
                      </a:rPr>
                      <m:t>𝐞𝐱𝐩</m:t>
                    </m:r>
                    <m:d>
                      <m:dPr>
                        <m:ctrlPr>
                          <a:rPr lang="en-US" sz="1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1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1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1800" b="1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sz="1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sz="1800" b="1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1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en-US" sz="18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</m:e>
                            </m:nary>
                          </m:den>
                        </m:f>
                      </m:e>
                    </m:d>
                  </m:oMath>
                </a14:m>
                <a:r>
                  <a:rPr lang="en-US" sz="1800" dirty="0" smtClean="0"/>
                  <a:t> </a:t>
                </a:r>
                <a:endParaRPr lang="en-US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2057400" y="2052935"/>
            <a:ext cx="2133600" cy="461665"/>
            <a:chOff x="2057400" y="2052935"/>
            <a:chExt cx="2133600" cy="461665"/>
          </a:xfrm>
        </p:grpSpPr>
        <p:grpSp>
          <p:nvGrpSpPr>
            <p:cNvPr id="10" name="Group 9"/>
            <p:cNvGrpSpPr/>
            <p:nvPr/>
          </p:nvGrpSpPr>
          <p:grpSpPr>
            <a:xfrm>
              <a:off x="2057400" y="2052935"/>
              <a:ext cx="2133600" cy="461665"/>
              <a:chOff x="2057400" y="2052935"/>
              <a:chExt cx="2133600" cy="461665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057400" y="2209800"/>
                <a:ext cx="228600" cy="228600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514600" y="2209800"/>
                <a:ext cx="228600" cy="228600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895600" y="2209800"/>
                <a:ext cx="228600" cy="228600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962400" y="2209800"/>
                <a:ext cx="228600" cy="228600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564534" y="2052935"/>
                <a:ext cx="397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…</a:t>
                </a:r>
                <a:endParaRPr lang="en-US" sz="2400" dirty="0"/>
              </a:p>
            </p:txBody>
          </p:sp>
        </p:grpSp>
        <p:sp>
          <p:nvSpPr>
            <p:cNvPr id="36" name="Oval 35"/>
            <p:cNvSpPr/>
            <p:nvPr/>
          </p:nvSpPr>
          <p:spPr>
            <a:xfrm>
              <a:off x="3352800" y="2209800"/>
              <a:ext cx="228600" cy="2286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981200" y="1295400"/>
            <a:ext cx="2284477" cy="689561"/>
            <a:chOff x="1981200" y="1295400"/>
            <a:chExt cx="2284477" cy="689561"/>
          </a:xfrm>
        </p:grpSpPr>
        <p:sp>
          <p:nvSpPr>
            <p:cNvPr id="17" name="Right Brace 16"/>
            <p:cNvSpPr/>
            <p:nvPr/>
          </p:nvSpPr>
          <p:spPr>
            <a:xfrm rot="16200000">
              <a:off x="2969159" y="688442"/>
              <a:ext cx="308560" cy="2284477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19400" y="1295400"/>
                  <a:ext cx="684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1295400"/>
                  <a:ext cx="684738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333" r="-11607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9" name="Group 88"/>
          <p:cNvGrpSpPr/>
          <p:nvPr/>
        </p:nvGrpSpPr>
        <p:grpSpPr>
          <a:xfrm>
            <a:off x="4343400" y="1307068"/>
            <a:ext cx="859531" cy="1516797"/>
            <a:chOff x="4343400" y="1307068"/>
            <a:chExt cx="859531" cy="1516797"/>
          </a:xfrm>
        </p:grpSpPr>
        <p:grpSp>
          <p:nvGrpSpPr>
            <p:cNvPr id="88" name="Group 87"/>
            <p:cNvGrpSpPr/>
            <p:nvPr/>
          </p:nvGrpSpPr>
          <p:grpSpPr>
            <a:xfrm>
              <a:off x="4419600" y="1524000"/>
              <a:ext cx="685800" cy="1299865"/>
              <a:chOff x="4419600" y="1524000"/>
              <a:chExt cx="685800" cy="1299865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4419600" y="1524000"/>
                <a:ext cx="0" cy="12998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105400" y="1524000"/>
                <a:ext cx="0" cy="12998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4343400" y="1307068"/>
                  <a:ext cx="8595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/>
                        </a:rPr>
                        <m:t>𝒊</m:t>
                      </m:r>
                    </m:oMath>
                  </a14:m>
                  <a:r>
                    <a:rPr lang="en-US" dirty="0" err="1" smtClean="0"/>
                    <a:t>th</a:t>
                  </a:r>
                  <a:r>
                    <a:rPr lang="en-US" dirty="0" smtClean="0"/>
                    <a:t> ball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3400" y="1307068"/>
                  <a:ext cx="859531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1285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/>
          <p:cNvGrpSpPr/>
          <p:nvPr/>
        </p:nvGrpSpPr>
        <p:grpSpPr>
          <a:xfrm>
            <a:off x="4265678" y="1752600"/>
            <a:ext cx="687322" cy="1143000"/>
            <a:chOff x="4265678" y="1752600"/>
            <a:chExt cx="687322" cy="1143000"/>
          </a:xfrm>
        </p:grpSpPr>
        <p:sp>
          <p:nvSpPr>
            <p:cNvPr id="21" name="Oval 20"/>
            <p:cNvSpPr/>
            <p:nvPr/>
          </p:nvSpPr>
          <p:spPr>
            <a:xfrm>
              <a:off x="4724400" y="1752600"/>
              <a:ext cx="228600" cy="22860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724400" y="2667000"/>
              <a:ext cx="228600" cy="2286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4265678" y="1905000"/>
              <a:ext cx="382522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4341878" y="2438400"/>
              <a:ext cx="382522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885963" y="3048000"/>
                <a:ext cx="2736005" cy="645561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1600" b="1" i="1" smtClean="0">
                          <a:latin typeface="Cambria Math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1600" b="1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1600" b="1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16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sz="16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den>
                          </m:f>
                        </m:e>
                      </m:d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600" b="1" i="1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1600" b="1" i="1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963" y="3048000"/>
                <a:ext cx="2736005" cy="645561"/>
              </a:xfrm>
              <a:prstGeom prst="rect">
                <a:avLst/>
              </a:prstGeom>
              <a:blipFill rotWithShape="1">
                <a:blip r:embed="rId5"/>
                <a:stretch>
                  <a:fillRect r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867400" y="3657600"/>
                <a:ext cx="2074349" cy="645561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1600" b="1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1600" b="1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16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num>
                            <m:den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den>
                          </m:f>
                        </m:e>
                      </m:d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600" b="1" i="1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1600" b="1" i="1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3657600"/>
                <a:ext cx="2074349" cy="645561"/>
              </a:xfrm>
              <a:prstGeom prst="rect">
                <a:avLst/>
              </a:prstGeom>
              <a:blipFill rotWithShape="1">
                <a:blip r:embed="rId6"/>
                <a:stretch>
                  <a:fillRect r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/>
              <p:cNvSpPr txBox="1"/>
              <p:nvPr/>
            </p:nvSpPr>
            <p:spPr>
              <a:xfrm>
                <a:off x="3810000" y="5439154"/>
                <a:ext cx="1552669" cy="6568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&lt;</m:t>
                      </m:r>
                      <m:r>
                        <a:rPr lang="en-US" sz="1600" b="1" smtClean="0">
                          <a:latin typeface="Cambria Math"/>
                        </a:rPr>
                        <m:t>𝐞𝐱𝐩</m:t>
                      </m:r>
                      <m:d>
                        <m:dPr>
                          <m:ctrlPr>
                            <a:rPr lang="en-US" sz="16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1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16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16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439154"/>
                <a:ext cx="1552669" cy="656846"/>
              </a:xfrm>
              <a:prstGeom prst="rect">
                <a:avLst/>
              </a:prstGeom>
              <a:blipFill rotWithShape="1">
                <a:blip r:embed="rId7"/>
                <a:stretch>
                  <a:fillRect r="-2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/>
          <p:cNvGrpSpPr/>
          <p:nvPr/>
        </p:nvGrpSpPr>
        <p:grpSpPr>
          <a:xfrm>
            <a:off x="5257800" y="1595735"/>
            <a:ext cx="2133600" cy="461665"/>
            <a:chOff x="2057400" y="2052935"/>
            <a:chExt cx="2133600" cy="461665"/>
          </a:xfrm>
        </p:grpSpPr>
        <p:grpSp>
          <p:nvGrpSpPr>
            <p:cNvPr id="68" name="Group 67"/>
            <p:cNvGrpSpPr/>
            <p:nvPr/>
          </p:nvGrpSpPr>
          <p:grpSpPr>
            <a:xfrm>
              <a:off x="2057400" y="2052935"/>
              <a:ext cx="2133600" cy="461665"/>
              <a:chOff x="2057400" y="2052935"/>
              <a:chExt cx="2133600" cy="461665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2057400" y="2209800"/>
                <a:ext cx="228600" cy="2286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2514600" y="2209800"/>
                <a:ext cx="228600" cy="2286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895600" y="2209800"/>
                <a:ext cx="228600" cy="2286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962400" y="2209800"/>
                <a:ext cx="228600" cy="2286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3564534" y="2052935"/>
                <a:ext cx="397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…</a:t>
                </a:r>
                <a:endParaRPr lang="en-US" sz="2400" dirty="0"/>
              </a:p>
            </p:txBody>
          </p:sp>
        </p:grpSp>
        <p:sp>
          <p:nvSpPr>
            <p:cNvPr id="69" name="Oval 68"/>
            <p:cNvSpPr/>
            <p:nvPr/>
          </p:nvSpPr>
          <p:spPr>
            <a:xfrm>
              <a:off x="3352800" y="2209800"/>
              <a:ext cx="228600" cy="228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257800" y="2510135"/>
            <a:ext cx="2133600" cy="461665"/>
            <a:chOff x="2057400" y="2052935"/>
            <a:chExt cx="2133600" cy="461665"/>
          </a:xfrm>
        </p:grpSpPr>
        <p:grpSp>
          <p:nvGrpSpPr>
            <p:cNvPr id="76" name="Group 75"/>
            <p:cNvGrpSpPr/>
            <p:nvPr/>
          </p:nvGrpSpPr>
          <p:grpSpPr>
            <a:xfrm>
              <a:off x="2057400" y="2052935"/>
              <a:ext cx="2133600" cy="461665"/>
              <a:chOff x="2057400" y="2052935"/>
              <a:chExt cx="2133600" cy="461665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2057400" y="2209800"/>
                <a:ext cx="228600" cy="2286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2514600" y="2209800"/>
                <a:ext cx="228600" cy="2286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895600" y="2209800"/>
                <a:ext cx="228600" cy="2286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3962400" y="2209800"/>
                <a:ext cx="228600" cy="2286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564534" y="2052935"/>
                <a:ext cx="397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…</a:t>
                </a:r>
                <a:endParaRPr lang="en-US" sz="2400" dirty="0"/>
              </a:p>
            </p:txBody>
          </p:sp>
        </p:grpSp>
        <p:sp>
          <p:nvSpPr>
            <p:cNvPr id="77" name="Oval 76"/>
            <p:cNvSpPr/>
            <p:nvPr/>
          </p:nvSpPr>
          <p:spPr>
            <a:xfrm>
              <a:off x="3352800" y="2209800"/>
              <a:ext cx="228600" cy="228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181600" y="1143000"/>
            <a:ext cx="2284477" cy="689561"/>
            <a:chOff x="1981200" y="1295400"/>
            <a:chExt cx="2284477" cy="689561"/>
          </a:xfrm>
        </p:grpSpPr>
        <p:sp>
          <p:nvSpPr>
            <p:cNvPr id="85" name="Right Brace 84"/>
            <p:cNvSpPr/>
            <p:nvPr/>
          </p:nvSpPr>
          <p:spPr>
            <a:xfrm rot="16200000">
              <a:off x="2969159" y="688442"/>
              <a:ext cx="308560" cy="2284477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2819400" y="1295400"/>
                  <a:ext cx="11753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𝒊</m:t>
                      </m:r>
                    </m:oMath>
                  </a14:m>
                  <a:r>
                    <a:rPr lang="en-US" dirty="0" smtClean="0"/>
                    <a:t> balls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1295400"/>
                  <a:ext cx="1175322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333" r="-9375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/>
              <p:cNvSpPr txBox="1"/>
              <p:nvPr/>
            </p:nvSpPr>
            <p:spPr>
              <a:xfrm>
                <a:off x="5227059" y="5545286"/>
                <a:ext cx="2952218" cy="398251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 smtClean="0"/>
                  <a:t>            for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n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059" y="5545286"/>
                <a:ext cx="2952218" cy="398251"/>
              </a:xfrm>
              <a:prstGeom prst="rect">
                <a:avLst/>
              </a:prstGeom>
              <a:blipFill rotWithShape="1">
                <a:blip r:embed="rId9"/>
                <a:stretch>
                  <a:fillRect r="-2680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646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3" grpId="0" animBg="1"/>
      <p:bldP spid="64" grpId="0" animBg="1"/>
      <p:bldP spid="66" grpId="0"/>
      <p:bldP spid="8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C00000"/>
                </a:solidFill>
              </a:rPr>
              <a:t>Red</a:t>
            </a:r>
            <a:r>
              <a:rPr lang="en-US" sz="3600" b="1" dirty="0"/>
              <a:t>-</a:t>
            </a:r>
            <a:r>
              <a:rPr lang="en-US" sz="3600" b="1" dirty="0">
                <a:solidFill>
                  <a:srgbClr val="0070C0"/>
                </a:solidFill>
              </a:rPr>
              <a:t>blue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7030A0"/>
                </a:solidFill>
              </a:rPr>
              <a:t>balls out of bin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Theorem</a:t>
                </a:r>
                <a:r>
                  <a:rPr lang="en-US" sz="2000" dirty="0" smtClean="0"/>
                  <a:t>: </a:t>
                </a:r>
                <a:r>
                  <a:rPr lang="en-US" sz="2000" dirty="0"/>
                  <a:t>There are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>
                    <a:solidFill>
                      <a:srgbClr val="C00000"/>
                    </a:solidFill>
                  </a:rPr>
                  <a:t>red</a:t>
                </a:r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blue</a:t>
                </a:r>
                <a:r>
                  <a:rPr lang="en-US" sz="2000" dirty="0"/>
                  <a:t> balls in a bag. </a:t>
                </a:r>
                <a:r>
                  <a:rPr lang="en-US" sz="2000" dirty="0" smtClean="0"/>
                  <a:t>Suppose we </a:t>
                </a:r>
                <a:r>
                  <a:rPr lang="en-US" sz="2000" dirty="0"/>
                  <a:t>take out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balls from the bag </a:t>
                </a:r>
                <a:r>
                  <a:rPr lang="en-US" sz="2000" b="1" dirty="0"/>
                  <a:t>uniformly randomly </a:t>
                </a:r>
                <a:r>
                  <a:rPr lang="en-US" sz="2000" dirty="0"/>
                  <a:t>and </a:t>
                </a:r>
                <a:r>
                  <a:rPr lang="en-US" sz="2000" u="sng" dirty="0"/>
                  <a:t>without</a:t>
                </a:r>
                <a:r>
                  <a:rPr lang="en-US" sz="2000" dirty="0"/>
                  <a:t> replacement. </a:t>
                </a:r>
                <a:r>
                  <a:rPr lang="en-US" sz="2000" dirty="0" smtClean="0"/>
                  <a:t>The number of red balls in the sample is within range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±</m:t>
                    </m:r>
                  </m:oMath>
                </a14:m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ln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000" dirty="0" smtClean="0"/>
                  <a:t>  with probability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000" b="1" i="1"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3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/>
          <a:lstStyle/>
          <a:p>
            <a:pPr algn="ctr"/>
            <a:r>
              <a:rPr lang="en-US" sz="3600" dirty="0" smtClean="0"/>
              <a:t>problem </a:t>
            </a:r>
            <a:r>
              <a:rPr lang="en-US" sz="3600" dirty="0" smtClean="0"/>
              <a:t>3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No. of </a:t>
            </a:r>
            <a:r>
              <a:rPr lang="en-US" sz="3600" dirty="0" smtClean="0">
                <a:solidFill>
                  <a:srgbClr val="0070C0"/>
                </a:solidFill>
              </a:rPr>
              <a:t>Triangles </a:t>
            </a:r>
            <a:r>
              <a:rPr lang="en-US" sz="3600" dirty="0" smtClean="0"/>
              <a:t>in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smtClean="0">
                <a:solidFill>
                  <a:srgbClr val="7030A0"/>
                </a:solidFill>
              </a:rPr>
              <a:t>Random graph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3833813"/>
            <a:ext cx="7772400" cy="150018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Do it as exercise.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This problem will also be posted in practice sheet.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17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C00000"/>
                </a:solidFill>
              </a:rPr>
              <a:t>Red</a:t>
            </a:r>
            <a:r>
              <a:rPr lang="en-US" sz="3600" b="1" dirty="0"/>
              <a:t>-</a:t>
            </a:r>
            <a:r>
              <a:rPr lang="en-US" sz="3600" b="1" dirty="0">
                <a:solidFill>
                  <a:srgbClr val="0070C0"/>
                </a:solidFill>
              </a:rPr>
              <a:t>blue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7030A0"/>
                </a:solidFill>
              </a:rPr>
              <a:t>balls out of bin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Randomized Experiment</a:t>
                </a:r>
                <a:r>
                  <a:rPr lang="en-US" sz="20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There are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red</a:t>
                </a:r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blue</a:t>
                </a:r>
                <a:r>
                  <a:rPr lang="en-US" sz="2000" dirty="0" smtClean="0"/>
                  <a:t> balls in a bag. We take out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balls from the bag </a:t>
                </a:r>
                <a:r>
                  <a:rPr lang="en-US" sz="2000" b="1" dirty="0" smtClean="0"/>
                  <a:t>uniformly randomly </a:t>
                </a:r>
                <a:r>
                  <a:rPr lang="en-US" sz="2000" dirty="0" smtClean="0"/>
                  <a:t>and </a:t>
                </a:r>
                <a:r>
                  <a:rPr lang="en-US" sz="2000" u="sng" dirty="0" smtClean="0"/>
                  <a:t>without</a:t>
                </a:r>
                <a:r>
                  <a:rPr lang="en-US" sz="2000" dirty="0" smtClean="0"/>
                  <a:t> replacement. </a:t>
                </a: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𝒀</m:t>
                    </m:r>
                  </m:oMath>
                </a14:m>
                <a:r>
                  <a:rPr lang="en-US" sz="1800" dirty="0"/>
                  <a:t>: no. of red balls in the sample</a:t>
                </a:r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/>
                            </a:rPr>
                            <m:t>𝒀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1800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1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1800" b="1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if</m:t>
                              </m:r>
                              <m:r>
                                <a:rPr lang="en-US" sz="18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th</m:t>
                              </m:r>
                              <m:r>
                                <a:rPr lang="en-US" sz="18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ball</m:t>
                              </m:r>
                              <m:r>
                                <a:rPr lang="en-US" sz="18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in</m:t>
                              </m:r>
                              <m:r>
                                <a:rPr lang="en-US" sz="18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the</m:t>
                              </m:r>
                              <m:r>
                                <a:rPr lang="en-US" sz="18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sample</m:t>
                              </m:r>
                              <m:r>
                                <a:rPr lang="en-US" sz="18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is</m:t>
                              </m:r>
                              <m:r>
                                <a:rPr lang="en-US" sz="18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red</m:t>
                              </m:r>
                              <m:r>
                                <a:rPr lang="en-US" sz="1800" b="0" i="0" smtClean="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1800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800" b="0" i="0" smtClean="0">
                                  <a:latin typeface="Cambria Math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otherwise</m:t>
                              </m:r>
                              <m:r>
                                <a:rPr lang="en-US" sz="1800" b="0" i="0" smtClean="0">
                                  <a:latin typeface="Cambria Math"/>
                                </a:rPr>
                                <m:t>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𝒀</m:t>
                    </m:r>
                    <m:r>
                      <a:rPr lang="en-US" sz="1800" b="1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latin typeface="Cambria Math"/>
                              </a:rPr>
                              <m:t>𝒀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b="1" dirty="0" smtClean="0">
                    <a:solidFill>
                      <a:srgbClr val="C00000"/>
                    </a:solidFill>
                  </a:rPr>
                  <a:t> </a:t>
                </a:r>
              </a:p>
              <a:p>
                <a:pPr>
                  <a:buFont typeface="Wingdings"/>
                  <a:buChar char="è"/>
                </a:pP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/>
                          </a:rPr>
                          <m:t>𝒀</m:t>
                        </m:r>
                      </m:e>
                    </m:d>
                    <m:r>
                      <a:rPr lang="en-US" sz="1800" b="1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  <m:sup/>
                      <m:e>
                        <m:r>
                          <a:rPr lang="en-US" sz="1800" b="1" i="0" smtClean="0">
                            <a:latin typeface="Cambria Math"/>
                          </a:rPr>
                          <m:t>𝐄</m:t>
                        </m:r>
                        <m:r>
                          <a:rPr lang="en-US" sz="1800" b="1" i="0" smtClean="0"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US" sz="1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latin typeface="Cambria Math"/>
                              </a:rPr>
                              <m:t>𝒀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0" smtClean="0">
                            <a:latin typeface="Cambria Math"/>
                          </a:rPr>
                          <m:t>]</m:t>
                        </m:r>
                      </m:e>
                    </m:nary>
                  </m:oMath>
                </a14:m>
                <a:endParaRPr lang="en-US" sz="18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1800" b="1" dirty="0" smtClean="0">
                    <a:solidFill>
                      <a:srgbClr val="C00000"/>
                    </a:solidFill>
                  </a:rPr>
                  <a:t>               </a:t>
                </a: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Aim</a:t>
                </a:r>
                <a:r>
                  <a:rPr lang="en-US" sz="1800" dirty="0" smtClean="0"/>
                  <a:t>:   To show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𝑿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is concentrated around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2000" dirty="0" smtClean="0"/>
                  <a:t>:  </a:t>
                </a:r>
                <a:r>
                  <a:rPr lang="en-US" sz="1800" dirty="0" smtClean="0"/>
                  <a:t>Can we apply </a:t>
                </a:r>
                <a:r>
                  <a:rPr lang="en-US" sz="1800" b="1" dirty="0" err="1" smtClean="0"/>
                  <a:t>Chernoff</a:t>
                </a:r>
                <a:r>
                  <a:rPr lang="en-US" sz="1800" dirty="0" smtClean="0"/>
                  <a:t> bound ?</a:t>
                </a:r>
                <a:endParaRPr lang="en-US" sz="1800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1800" b="1" dirty="0" smtClean="0"/>
                  <a:t>Answer: </a:t>
                </a:r>
                <a:r>
                  <a:rPr lang="en-US" sz="1800" dirty="0" smtClean="0"/>
                  <a:t>NO  because</a:t>
                </a:r>
                <a:r>
                  <a:rPr lang="en-US" sz="18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 smtClean="0"/>
                  <a:t>’s are </a:t>
                </a:r>
                <a:r>
                  <a:rPr lang="en-US" sz="1800" b="1" u="sng" dirty="0" smtClean="0"/>
                  <a:t>NOT</a:t>
                </a:r>
                <a:r>
                  <a:rPr lang="en-US" sz="1800" dirty="0" smtClean="0"/>
                  <a:t> independent.</a:t>
                </a:r>
                <a:endParaRPr lang="en-US" sz="1800" dirty="0"/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b="-6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38400" y="4126468"/>
                <a:ext cx="17331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  <m:sup/>
                      <m:e>
                        <m:r>
                          <a:rPr lang="en-US" b="1" i="0" smtClean="0">
                            <a:latin typeface="Cambria Math"/>
                          </a:rPr>
                          <m:t>𝐏</m:t>
                        </m:r>
                        <m:r>
                          <a:rPr lang="en-US" b="1" i="0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𝒀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 smtClean="0"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126468"/>
                <a:ext cx="1733167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5634" t="-119672" r="-5282" b="-18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34233" y="4038600"/>
                <a:ext cx="1047146" cy="491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  <m:sup/>
                      <m:e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nary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233" y="4038600"/>
                <a:ext cx="1047146" cy="491096"/>
              </a:xfrm>
              <a:prstGeom prst="rect">
                <a:avLst/>
              </a:prstGeom>
              <a:blipFill rotWithShape="1">
                <a:blip r:embed="rId4"/>
                <a:stretch>
                  <a:fillRect l="-4651" t="-77500" r="-35465" b="-1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43511" y="4038600"/>
                <a:ext cx="575094" cy="515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511" y="4038600"/>
                <a:ext cx="575094" cy="515975"/>
              </a:xfrm>
              <a:prstGeom prst="rect">
                <a:avLst/>
              </a:prstGeom>
              <a:blipFill rotWithShape="1">
                <a:blip r:embed="rId5"/>
                <a:stretch>
                  <a:fillRect r="-9574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34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Balls into Bins</a:t>
            </a:r>
            <a:br>
              <a:rPr lang="en-US" sz="40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(</a:t>
            </a:r>
            <a:r>
              <a:rPr lang="en-US" sz="2800" b="1" dirty="0" smtClean="0">
                <a:solidFill>
                  <a:srgbClr val="0070C0"/>
                </a:solidFill>
              </a:rPr>
              <a:t>number of </a:t>
            </a:r>
            <a:r>
              <a:rPr lang="en-US" sz="2800" b="1" dirty="0" smtClean="0">
                <a:solidFill>
                  <a:srgbClr val="002060"/>
                </a:solidFill>
              </a:rPr>
              <a:t>empty bins)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5982" y="1592249"/>
                <a:ext cx="8229600" cy="4884751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𝒁</m:t>
                    </m:r>
                  </m:oMath>
                </a14:m>
                <a:r>
                  <a:rPr lang="en-US" sz="1800" dirty="0" smtClean="0"/>
                  <a:t> : random variable denoting the </a:t>
                </a:r>
                <a:r>
                  <a:rPr lang="en-US" sz="1800" dirty="0"/>
                  <a:t>number of empty </a:t>
                </a:r>
                <a:r>
                  <a:rPr lang="en-US" sz="1800" dirty="0" smtClean="0"/>
                  <a:t>bins.</a:t>
                </a:r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/>
                            </a:rPr>
                            <m:t>𝒁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1800" b="1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1800" b="1" i="1">
                                  <a:latin typeface="Cambria Math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if</m:t>
                              </m:r>
                              <m:r>
                                <a:rPr lang="en-US" sz="180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th</m:t>
                              </m:r>
                              <m:r>
                                <a:rPr lang="en-US" sz="18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bin</m:t>
                              </m:r>
                              <m:r>
                                <a:rPr lang="en-US" sz="18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is</m:t>
                              </m:r>
                              <m:r>
                                <a:rPr lang="en-US" sz="18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empty</m:t>
                              </m:r>
                            </m:e>
                            <m:e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1800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800">
                                  <a:latin typeface="Cambria Math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otherwise</m:t>
                              </m:r>
                              <m:r>
                                <a:rPr lang="en-US" sz="1800">
                                  <a:latin typeface="Cambria Math"/>
                                </a:rPr>
                                <m:t>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800" b="1" i="1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𝒁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002060"/>
                    </a:solidFill>
                    <a:sym typeface="Wingdings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rgbClr val="002060"/>
                        </a:solidFill>
                        <a:latin typeface="Cambria Math"/>
                      </a:rPr>
                      <m:t>𝐄</m:t>
                    </m:r>
                  </m:oMath>
                </a14:m>
                <a:r>
                  <a:rPr lang="en-US" sz="1800" dirty="0" smtClean="0"/>
                  <a:t>[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𝑿</m:t>
                    </m:r>
                  </m:oMath>
                </a14:m>
                <a:r>
                  <a:rPr lang="en-US" sz="1800" b="1" dirty="0" smtClean="0">
                    <a:solidFill>
                      <a:srgbClr val="002060"/>
                    </a:solidFill>
                  </a:rPr>
                  <a:t>] </a:t>
                </a:r>
                <a:r>
                  <a:rPr lang="en-US" sz="18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1800" b="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  <m:sup/>
                      <m:e>
                        <m:r>
                          <a:rPr lang="en-US" sz="1800" b="1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𝐄</m:t>
                        </m:r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]</m:t>
                        </m:r>
                      </m:e>
                    </m:nary>
                  </m:oMath>
                </a14:m>
                <a:endParaRPr lang="en-US" sz="1800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Aim</a:t>
                </a:r>
                <a:r>
                  <a:rPr lang="en-US" sz="1800" dirty="0"/>
                  <a:t>:   To </a:t>
                </a:r>
                <a:r>
                  <a:rPr lang="en-US" sz="1800" dirty="0" smtClean="0"/>
                  <a:t>show that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𝒁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is concentrated around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𝒆</m:t>
                        </m:r>
                      </m:den>
                    </m:f>
                  </m:oMath>
                </a14:m>
                <a:r>
                  <a:rPr lang="en-US" sz="1800" dirty="0"/>
                  <a:t>.</a:t>
                </a: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2000" dirty="0"/>
                  <a:t>:  </a:t>
                </a:r>
                <a:r>
                  <a:rPr lang="en-US" sz="1800" dirty="0"/>
                  <a:t>Can we apply </a:t>
                </a:r>
                <a:r>
                  <a:rPr lang="en-US" sz="1800" b="1" dirty="0" err="1"/>
                  <a:t>Chernoff</a:t>
                </a:r>
                <a:r>
                  <a:rPr lang="en-US" sz="1800" dirty="0"/>
                  <a:t> bound ?</a:t>
                </a:r>
                <a:endParaRPr lang="en-US" sz="1800" b="1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1800" b="1" dirty="0"/>
                  <a:t>Answer: </a:t>
                </a:r>
                <a:r>
                  <a:rPr lang="en-US" sz="1800" dirty="0"/>
                  <a:t>NO  because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/>
                  <a:t>’s are </a:t>
                </a:r>
                <a:r>
                  <a:rPr lang="en-US" sz="1800" b="1" u="sng" dirty="0"/>
                  <a:t>NOT</a:t>
                </a:r>
                <a:r>
                  <a:rPr lang="en-US" sz="1800" dirty="0"/>
                  <a:t> independent</a:t>
                </a:r>
                <a:r>
                  <a:rPr lang="en-US" sz="1800" dirty="0" smtClean="0"/>
                  <a:t>.</a:t>
                </a:r>
                <a:r>
                  <a:rPr lang="en-US" sz="1800" b="1" dirty="0" smtClean="0">
                    <a:solidFill>
                      <a:srgbClr val="002060"/>
                    </a:solidFill>
                  </a:rPr>
                  <a:t>   </a:t>
                </a:r>
                <a:endParaRPr lang="en-US" sz="18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5982" y="1592249"/>
                <a:ext cx="8229600" cy="4884751"/>
              </a:xfrm>
              <a:blipFill rotWithShape="1">
                <a:blip r:embed="rId2"/>
                <a:stretch>
                  <a:fillRect l="-815" t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1676400" y="2362200"/>
            <a:ext cx="5312673" cy="793618"/>
            <a:chOff x="1676400" y="4800600"/>
            <a:chExt cx="5922085" cy="997714"/>
          </a:xfrm>
        </p:grpSpPr>
        <p:grpSp>
          <p:nvGrpSpPr>
            <p:cNvPr id="14" name="Group 13"/>
            <p:cNvGrpSpPr/>
            <p:nvPr/>
          </p:nvGrpSpPr>
          <p:grpSpPr>
            <a:xfrm>
              <a:off x="16764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23622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30480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49530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71628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3733800" y="5029200"/>
              <a:ext cx="685800" cy="45719"/>
              <a:chOff x="3657600" y="5029200"/>
              <a:chExt cx="685800" cy="45719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36576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9624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672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5867400" y="5029200"/>
              <a:ext cx="685800" cy="45719"/>
              <a:chOff x="3657600" y="5029200"/>
              <a:chExt cx="685800" cy="45719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36576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9624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2672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1676400" y="5334000"/>
              <a:ext cx="5922085" cy="464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          2        3               …                                   …            n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140156" y="1447800"/>
            <a:ext cx="4870244" cy="533400"/>
            <a:chOff x="1752600" y="1447800"/>
            <a:chExt cx="6042672" cy="609600"/>
          </a:xfrm>
        </p:grpSpPr>
        <p:sp>
          <p:nvSpPr>
            <p:cNvPr id="31" name="Oval 30"/>
            <p:cNvSpPr/>
            <p:nvPr/>
          </p:nvSpPr>
          <p:spPr>
            <a:xfrm>
              <a:off x="1905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667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048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429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239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752600" y="1447800"/>
              <a:ext cx="6042672" cy="422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   2   3    4    5                           …                m-1   m</a:t>
              </a:r>
              <a:endParaRPr lang="en-US" dirty="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4953000" y="2057400"/>
              <a:ext cx="91440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58117" y="4516149"/>
                <a:ext cx="1837683" cy="436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box>
                              <m:box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box>
                                  <m:box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box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117" y="4516149"/>
                <a:ext cx="1837683" cy="436851"/>
              </a:xfrm>
              <a:prstGeom prst="rect">
                <a:avLst/>
              </a:prstGeom>
              <a:blipFill rotWithShape="1">
                <a:blip r:embed="rId3"/>
                <a:stretch>
                  <a:fillRect l="-5298" t="-91667" r="-4967" b="-1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24926" y="4536476"/>
                <a:ext cx="1542474" cy="416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box>
                            <m:box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box>
                                <m:box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box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926" y="4536476"/>
                <a:ext cx="1542474" cy="416524"/>
              </a:xfrm>
              <a:prstGeom prst="rect">
                <a:avLst/>
              </a:prstGeom>
              <a:blipFill rotWithShape="1">
                <a:blip r:embed="rId4"/>
                <a:stretch>
                  <a:fillRect t="-1449" r="-4331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77919" y="4572000"/>
                <a:ext cx="1956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/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   </a:t>
                </a:r>
                <a:r>
                  <a:rPr lang="en-US" b="1" dirty="0"/>
                  <a:t>for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919" y="4572000"/>
                <a:ext cx="1956689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405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85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/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Number of </a:t>
            </a:r>
            <a:r>
              <a:rPr lang="en-US" sz="3200" b="1" dirty="0" smtClean="0">
                <a:solidFill>
                  <a:srgbClr val="0070C0"/>
                </a:solidFill>
              </a:rPr>
              <a:t>Triangles</a:t>
            </a:r>
            <a:r>
              <a:rPr lang="en-US" sz="3200" b="1" dirty="0" smtClean="0"/>
              <a:t> in a </a:t>
            </a:r>
            <a:r>
              <a:rPr lang="en-US" sz="3200" b="1" dirty="0" smtClean="0">
                <a:solidFill>
                  <a:srgbClr val="7030A0"/>
                </a:solidFill>
              </a:rPr>
              <a:t>random graph </a:t>
            </a:r>
            <a:endParaRPr lang="en-US" sz="32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𝑮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𝒑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000" dirty="0" smtClean="0"/>
                  <a:t>: A graph on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dirty="0" smtClean="0"/>
                  <a:t> vertices where each edge is present with probability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en-US" sz="2000" dirty="0" smtClean="0"/>
                  <a:t> independent of others.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𝑻</m:t>
                    </m:r>
                  </m:oMath>
                </a14:m>
                <a:r>
                  <a:rPr lang="en-US" sz="1800" dirty="0"/>
                  <a:t> : random variable denoting the number of </a:t>
                </a:r>
                <a:r>
                  <a:rPr lang="en-US" sz="1800" dirty="0" smtClean="0"/>
                  <a:t>triangles.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𝒒𝒓𝒕</m:t>
                          </m:r>
                        </m:sub>
                      </m:sSub>
                      <m:r>
                        <a:rPr lang="en-US" sz="1800" b="1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1800" b="1" i="1">
                                  <a:latin typeface="Cambria Math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if</m:t>
                              </m:r>
                              <m:r>
                                <a:rPr lang="en-US" sz="1800">
                                  <a:latin typeface="Cambria Math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triangle</m:t>
                              </m:r>
                              <m:r>
                                <a:rPr lang="en-US" sz="1800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𝒒𝒓𝒕</m:t>
                              </m:r>
                              <m:r>
                                <a:rPr lang="en-US" sz="1800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is</m:t>
                              </m:r>
                              <m:r>
                                <a:rPr lang="en-US" sz="18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present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in</m:t>
                              </m:r>
                              <m:r>
                                <a:rPr lang="en-US" sz="18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800" b="1" i="1" smtClean="0">
                                  <a:latin typeface="Cambria Math"/>
                                </a:rPr>
                                <m:t>𝑮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1800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800">
                                  <a:latin typeface="Cambria Math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otherwise</m:t>
                              </m:r>
                              <m:r>
                                <a:rPr lang="en-US" sz="1800">
                                  <a:latin typeface="Cambria Math"/>
                                </a:rPr>
                                <m:t>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800" dirty="0"/>
              </a:p>
              <a:p>
                <a:pPr>
                  <a:buFont typeface="Wingdings"/>
                  <a:buChar char="è"/>
                </a:pPr>
                <a14:m>
                  <m:oMath xmlns:m="http://schemas.openxmlformats.org/officeDocument/2006/math">
                    <m:r>
                      <a:rPr lang="en-US" sz="1800" b="1">
                        <a:solidFill>
                          <a:srgbClr val="002060"/>
                        </a:solidFill>
                        <a:latin typeface="Cambria Math"/>
                      </a:rPr>
                      <m:t>𝐄</m:t>
                    </m:r>
                  </m:oMath>
                </a14:m>
                <a:r>
                  <a:rPr lang="en-US" sz="1800" dirty="0"/>
                  <a:t>[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𝑻</m:t>
                    </m:r>
                  </m:oMath>
                </a14:m>
                <a:r>
                  <a:rPr lang="en-US" sz="1800" b="1" dirty="0">
                    <a:solidFill>
                      <a:srgbClr val="002060"/>
                    </a:solidFill>
                  </a:rPr>
                  <a:t>] </a:t>
                </a:r>
                <a:r>
                  <a:rPr lang="en-US" sz="1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𝒒</m:t>
                        </m:r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𝒓</m:t>
                        </m:r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𝒕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𝑽</m:t>
                        </m:r>
                      </m:sub>
                      <m:sup/>
                      <m:e>
                        <m:r>
                          <a:rPr lang="en-US" sz="1800" b="1">
                            <a:solidFill>
                              <a:srgbClr val="002060"/>
                            </a:solidFill>
                            <a:latin typeface="Cambria Math"/>
                          </a:rPr>
                          <m:t>𝐄</m:t>
                        </m:r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𝒒𝒓𝒕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]</m:t>
                        </m:r>
                      </m:e>
                    </m:nary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7030A0"/>
                    </a:solidFill>
                  </a:rPr>
                  <a:t>Aim</a:t>
                </a:r>
                <a:r>
                  <a:rPr lang="en-US" sz="1800" dirty="0"/>
                  <a:t>:   To show that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𝑻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is concentrated around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𝟒𝟖</m:t>
                        </m:r>
                      </m:den>
                    </m:f>
                  </m:oMath>
                </a14:m>
                <a:r>
                  <a:rPr lang="en-US" sz="1800" dirty="0"/>
                  <a:t>.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Question</a:t>
                </a:r>
                <a:r>
                  <a:rPr lang="en-US" sz="2000" dirty="0"/>
                  <a:t>:  </a:t>
                </a:r>
                <a:r>
                  <a:rPr lang="en-US" sz="1800" dirty="0"/>
                  <a:t>Can we apply </a:t>
                </a:r>
                <a:r>
                  <a:rPr lang="en-US" sz="1800" b="1" dirty="0" err="1"/>
                  <a:t>Chernoff</a:t>
                </a:r>
                <a:r>
                  <a:rPr lang="en-US" sz="1800" dirty="0"/>
                  <a:t> bound ?</a:t>
                </a:r>
                <a:endParaRPr lang="en-US" sz="1800" b="1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1800" b="1" dirty="0"/>
                  <a:t>Answer: </a:t>
                </a:r>
                <a:r>
                  <a:rPr lang="en-US" sz="1800" dirty="0"/>
                  <a:t>NO  because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𝒒𝒓𝒕</m:t>
                        </m:r>
                      </m:sub>
                    </m:sSub>
                  </m:oMath>
                </a14:m>
                <a:r>
                  <a:rPr lang="en-US" sz="1800" dirty="0"/>
                  <a:t>’s are </a:t>
                </a:r>
                <a:r>
                  <a:rPr lang="en-US" sz="1800" b="1" u="sng" dirty="0"/>
                  <a:t>NOT</a:t>
                </a:r>
                <a:r>
                  <a:rPr lang="en-US" sz="1800" dirty="0"/>
                  <a:t> independent.</a:t>
                </a:r>
                <a:r>
                  <a:rPr lang="en-US" sz="1800" b="1" dirty="0">
                    <a:solidFill>
                      <a:srgbClr val="002060"/>
                    </a:solidFill>
                  </a:rPr>
                  <a:t> 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2"/>
                <a:stretch>
                  <a:fillRect l="-741" t="-616" r="-593" b="-1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3048000" y="2438400"/>
            <a:ext cx="2232118" cy="1447800"/>
            <a:chOff x="3048000" y="2438400"/>
            <a:chExt cx="2232118" cy="14478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559082" y="2438400"/>
              <a:ext cx="12638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" idx="3"/>
              <a:endCxn id="7" idx="0"/>
            </p:cNvCxnSpPr>
            <p:nvPr/>
          </p:nvCxnSpPr>
          <p:spPr>
            <a:xfrm flipH="1">
              <a:off x="3048000" y="2492282"/>
              <a:ext cx="403318" cy="7843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8" idx="7"/>
              <a:endCxn id="6" idx="4"/>
            </p:cNvCxnSpPr>
            <p:nvPr/>
          </p:nvCxnSpPr>
          <p:spPr>
            <a:xfrm flipV="1">
              <a:off x="4244882" y="2514600"/>
              <a:ext cx="631918" cy="13177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9" idx="3"/>
              <a:endCxn id="8" idx="6"/>
            </p:cNvCxnSpPr>
            <p:nvPr/>
          </p:nvCxnSpPr>
          <p:spPr>
            <a:xfrm flipH="1">
              <a:off x="4267200" y="3406682"/>
              <a:ext cx="1012918" cy="4795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6" idx="5"/>
              <a:endCxn id="9" idx="1"/>
            </p:cNvCxnSpPr>
            <p:nvPr/>
          </p:nvCxnSpPr>
          <p:spPr>
            <a:xfrm>
              <a:off x="4930682" y="2492282"/>
              <a:ext cx="349436" cy="8066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2667000" y="2057400"/>
            <a:ext cx="3117788" cy="1981200"/>
            <a:chOff x="2667000" y="2057400"/>
            <a:chExt cx="3117788" cy="1981200"/>
          </a:xfrm>
        </p:grpSpPr>
        <p:sp>
          <p:nvSpPr>
            <p:cNvPr id="5" name="Oval 4"/>
            <p:cNvSpPr/>
            <p:nvPr/>
          </p:nvSpPr>
          <p:spPr>
            <a:xfrm>
              <a:off x="3429000" y="2362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800600" y="2362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971800" y="32766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114800" y="38100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257800" y="32766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276600" y="2057400"/>
                  <a:ext cx="380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6600" y="2057400"/>
                  <a:ext cx="38023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333" r="-2096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667000" y="3200400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𝒃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000" y="3200400"/>
                  <a:ext cx="377026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2295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813974" y="3669268"/>
                  <a:ext cx="3545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𝒄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3974" y="3669268"/>
                  <a:ext cx="35458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2241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598416" y="2069068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𝒅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8416" y="2069068"/>
                  <a:ext cx="386644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2031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404556" y="3200400"/>
                  <a:ext cx="380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𝒑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4556" y="3200400"/>
                  <a:ext cx="380232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2096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220413" y="4953000"/>
                <a:ext cx="970587" cy="419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413" y="4953000"/>
                <a:ext cx="970587" cy="419667"/>
              </a:xfrm>
              <a:prstGeom prst="rect">
                <a:avLst/>
              </a:prstGeom>
              <a:blipFill rotWithShape="1">
                <a:blip r:embed="rId8"/>
                <a:stretch>
                  <a:fillRect t="-1471" r="-10000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191000" y="4876800"/>
                <a:ext cx="1682833" cy="533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𝟒𝟖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   </a:t>
                </a:r>
                <a:r>
                  <a:rPr lang="en-US" b="1" dirty="0"/>
                  <a:t>for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876800"/>
                <a:ext cx="1682833" cy="533800"/>
              </a:xfrm>
              <a:prstGeom prst="rect">
                <a:avLst/>
              </a:prstGeom>
              <a:blipFill rotWithShape="1">
                <a:blip r:embed="rId9"/>
                <a:stretch>
                  <a:fillRect r="-5072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476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/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</a:rPr>
              <a:t>Chebyshev’s</a:t>
            </a:r>
            <a:r>
              <a:rPr lang="en-US" sz="3200" dirty="0" smtClean="0">
                <a:solidFill>
                  <a:srgbClr val="7030A0"/>
                </a:solidFill>
              </a:rPr>
              <a:t> inequality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29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>
                <a:solidFill>
                  <a:srgbClr val="7030A0"/>
                </a:solidFill>
              </a:rPr>
              <a:t>Chebyshev’s</a:t>
            </a:r>
            <a:r>
              <a:rPr lang="en-US" sz="3600" b="1" dirty="0">
                <a:solidFill>
                  <a:srgbClr val="7030A0"/>
                </a:solidFill>
              </a:rPr>
              <a:t> inequality</a:t>
            </a:r>
            <a:endParaRPr lang="en-US" sz="3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𝑿</m:t>
                    </m:r>
                  </m:oMath>
                </a14:m>
                <a:r>
                  <a:rPr lang="en-US" sz="2000" dirty="0" smtClean="0"/>
                  <a:t> be a random variable defined over a probability space.</a:t>
                </a: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2000" dirty="0"/>
                  <a:t>: </a:t>
                </a:r>
                <a:r>
                  <a:rPr lang="en-US" sz="2000" dirty="0" smtClean="0"/>
                  <a:t>How </a:t>
                </a:r>
                <a:r>
                  <a:rPr lang="en-US" sz="2000" dirty="0"/>
                  <a:t>to capture deviation of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𝑿</m:t>
                    </m:r>
                  </m:oMath>
                </a14:m>
                <a:r>
                  <a:rPr lang="en-US" sz="2000" dirty="0"/>
                  <a:t> from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𝑿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/>
                  <a:t>?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Define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𝑽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𝑿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𝑿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2000" dirty="0" smtClean="0"/>
                  <a:t>: What is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𝑽</m:t>
                        </m:r>
                      </m:e>
                    </m:d>
                  </m:oMath>
                </a14:m>
                <a:r>
                  <a:rPr lang="en-US" sz="2000" dirty="0" smtClean="0"/>
                  <a:t> ?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Answer: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20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/>
                  <a:t>Redefine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𝑽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𝑿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𝐄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𝑿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2000" dirty="0"/>
                  <a:t>: What is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𝑽</m:t>
                        </m:r>
                      </m:e>
                    </m:d>
                  </m:oMath>
                </a14:m>
                <a:r>
                  <a:rPr lang="en-US" sz="2000" dirty="0"/>
                  <a:t> ?</a:t>
                </a:r>
              </a:p>
              <a:p>
                <a:pPr marL="0" indent="0">
                  <a:buNone/>
                </a:pPr>
                <a:r>
                  <a:rPr lang="en-US" sz="2000" dirty="0"/>
                  <a:t>Answer: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0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𝐄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𝐗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b="-9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371600" y="5638800"/>
            <a:ext cx="7620000" cy="688848"/>
            <a:chOff x="1371600" y="5638800"/>
            <a:chExt cx="7620000" cy="68884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Line Callout 2 1"/>
                <p:cNvSpPr/>
                <p:nvPr/>
              </p:nvSpPr>
              <p:spPr>
                <a:xfrm>
                  <a:off x="5638800" y="5715000"/>
                  <a:ext cx="3352800" cy="612648"/>
                </a:xfrm>
                <a:prstGeom prst="borderCallout2">
                  <a:avLst>
                    <a:gd name="adj1" fmla="val 51513"/>
                    <a:gd name="adj2" fmla="val 1312"/>
                    <a:gd name="adj3" fmla="val 55154"/>
                    <a:gd name="adj4" fmla="val -48374"/>
                    <a:gd name="adj5" fmla="val 23312"/>
                    <a:gd name="adj6" fmla="val -65071"/>
                  </a:avLst>
                </a:prstGeom>
                <a:solidFill>
                  <a:srgbClr val="FFC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Called </a:t>
                  </a:r>
                  <a:r>
                    <a:rPr lang="en-US" b="1" dirty="0" smtClean="0">
                      <a:solidFill>
                        <a:schemeClr val="tx1"/>
                      </a:solidFill>
                    </a:rPr>
                    <a:t>variance</a:t>
                  </a:r>
                  <a:r>
                    <a:rPr lang="en-US" dirty="0" smtClean="0">
                      <a:solidFill>
                        <a:schemeClr val="tx1"/>
                      </a:solidFill>
                    </a:rPr>
                    <a:t> of 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/>
                        </a:rPr>
                        <m:t>𝑿</m:t>
                      </m:r>
                    </m:oMath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" name="Line Callout 2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8800" y="5715000"/>
                  <a:ext cx="3352800" cy="612648"/>
                </a:xfrm>
                <a:prstGeom prst="borderCallout2">
                  <a:avLst>
                    <a:gd name="adj1" fmla="val 51513"/>
                    <a:gd name="adj2" fmla="val 1312"/>
                    <a:gd name="adj3" fmla="val 55154"/>
                    <a:gd name="adj4" fmla="val -48374"/>
                    <a:gd name="adj5" fmla="val 23312"/>
                    <a:gd name="adj6" fmla="val -65071"/>
                  </a:avLst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ounded Rectangle 2"/>
            <p:cNvSpPr/>
            <p:nvPr/>
          </p:nvSpPr>
          <p:spPr>
            <a:xfrm>
              <a:off x="1371600" y="5638800"/>
              <a:ext cx="2133600" cy="4572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733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>
                <a:solidFill>
                  <a:srgbClr val="7030A0"/>
                </a:solidFill>
              </a:rPr>
              <a:t>Chebyshev’s</a:t>
            </a:r>
            <a:r>
              <a:rPr lang="en-US" sz="3600" b="1" dirty="0">
                <a:solidFill>
                  <a:srgbClr val="7030A0"/>
                </a:solidFill>
              </a:rPr>
              <a:t> inequality</a:t>
            </a:r>
            <a:endParaRPr lang="en-US" sz="3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181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𝑿</m:t>
                    </m:r>
                  </m:oMath>
                </a14:m>
                <a:r>
                  <a:rPr lang="en-US" sz="2000" dirty="0" smtClean="0"/>
                  <a:t> be a random variable defined over a probability space.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𝐏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𝑿</m:t>
                              </m:r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𝐄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𝐗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≥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>
                          <a:solidFill>
                            <a:srgbClr val="002060"/>
                          </a:solidFill>
                          <a:latin typeface="Cambria Math"/>
                        </a:rPr>
                        <m:t>𝐏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𝑿</m:t>
                                  </m:r>
                                  <m:r>
                                    <a:rPr lang="en-US" sz="20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b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𝐄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b="1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𝐗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≥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1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/>
                  <a:t>Applying Markov Inequality,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𝐄</m:t>
                              </m:r>
                              <m:r>
                                <a:rPr lang="en-US" sz="2000" b="1" i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[</m:t>
                              </m:r>
                              <m:d>
                                <m:dPr>
                                  <m:ctrlPr>
                                    <a:rPr lang="en-US" sz="20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𝑿</m:t>
                                  </m:r>
                                  <m:r>
                                    <a:rPr lang="en-US" sz="20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b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𝐄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b="1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𝑿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]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𝐄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𝐄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b="1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𝐗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b="1" dirty="0"/>
                            <m:t>variance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of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𝑿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Limitations</a:t>
                </a:r>
                <a:r>
                  <a:rPr lang="en-US" sz="2000" dirty="0"/>
                  <a:t>: </a:t>
                </a:r>
                <a:endParaRPr lang="en-US" sz="2000" dirty="0" smtClean="0"/>
              </a:p>
              <a:p>
                <a:r>
                  <a:rPr lang="en-US" sz="1800" dirty="0" smtClean="0"/>
                  <a:t>Calculating 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rgbClr val="002060"/>
                        </a:solidFill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dirty="0" smtClean="0"/>
                  <a:t> is sometimes difficult.</a:t>
                </a:r>
              </a:p>
              <a:p>
                <a:r>
                  <a:rPr lang="en-US" sz="1800" dirty="0"/>
                  <a:t>U</a:t>
                </a:r>
                <a:r>
                  <a:rPr lang="en-US" sz="1800" dirty="0" smtClean="0"/>
                  <a:t>sually </a:t>
                </a:r>
                <a:r>
                  <a:rPr lang="en-US" sz="1800" dirty="0" smtClean="0"/>
                  <a:t>gives bounds that are better than Markov Inequality but inferior to the bound achieved by other </a:t>
                </a:r>
                <a:r>
                  <a:rPr lang="en-US" sz="1800" dirty="0" smtClean="0"/>
                  <a:t>methods</a:t>
                </a:r>
                <a:r>
                  <a:rPr lang="en-US" sz="1800" dirty="0" smtClean="0"/>
                  <a:t>.</a:t>
                </a:r>
              </a:p>
              <a:p>
                <a:r>
                  <a:rPr lang="en-US" sz="1800" dirty="0" smtClean="0"/>
                  <a:t>Simple practice problems will be given to you on the use of </a:t>
                </a:r>
                <a:r>
                  <a:rPr lang="en-US" sz="1800" b="1" dirty="0" err="1" smtClean="0"/>
                  <a:t>Chebyshev</a:t>
                </a:r>
                <a:r>
                  <a:rPr lang="en-US" sz="1800" dirty="0" smtClean="0"/>
                  <a:t> Inequality.</a:t>
                </a:r>
                <a:endParaRPr lang="en-US" sz="1800" dirty="0"/>
              </a:p>
              <a:p>
                <a:pPr marL="0" indent="0">
                  <a:buNone/>
                </a:pPr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181600"/>
              </a:xfrm>
              <a:blipFill rotWithShape="1">
                <a:blip r:embed="rId2"/>
                <a:stretch>
                  <a:fillRect l="-741" t="-588" b="-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2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4853</TotalTime>
  <Words>3624</Words>
  <Application>Microsoft Office PowerPoint</Application>
  <PresentationFormat>On-screen Show (4:3)</PresentationFormat>
  <Paragraphs>445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Randomized Algorithms CS648 </vt:lpstr>
      <vt:lpstr>Chernoff Bound </vt:lpstr>
      <vt:lpstr>Three examples to illustrate the inapplicability of chernoff bound</vt:lpstr>
      <vt:lpstr>Red-blue balls out of bin</vt:lpstr>
      <vt:lpstr>Balls into Bins (number of empty bins)</vt:lpstr>
      <vt:lpstr>Number of Triangles in a random graph </vt:lpstr>
      <vt:lpstr>Chebyshev’s inequality</vt:lpstr>
      <vt:lpstr>Chebyshev’s inequality</vt:lpstr>
      <vt:lpstr>Chebyshev’s inequality</vt:lpstr>
      <vt:lpstr>Method Of Bounded Difference (MOBD)</vt:lpstr>
      <vt:lpstr>The Power of MOBD </vt:lpstr>
      <vt:lpstr>Notations</vt:lpstr>
      <vt:lpstr>A new perspective</vt:lpstr>
      <vt:lpstr>The value of f and  the gradual exposition of x_i’s </vt:lpstr>
      <vt:lpstr>The value of f and  the gradual exposition of x_i’s </vt:lpstr>
      <vt:lpstr>Gradual exposition of x_i’s </vt:lpstr>
      <vt:lpstr>The Intuition  underlying MOBD</vt:lpstr>
      <vt:lpstr>Method of Bounded Difference </vt:lpstr>
      <vt:lpstr>Method of Bounded Difference </vt:lpstr>
      <vt:lpstr>Method of Bounded Difference - I </vt:lpstr>
      <vt:lpstr>Method of Bounded Difference - II </vt:lpstr>
      <vt:lpstr>MOBD Subsumes  Chernoff Bound</vt:lpstr>
      <vt:lpstr>MOBD subsumes  Chernoff Bound</vt:lpstr>
      <vt:lpstr>problem 1 No. of Empty bins</vt:lpstr>
      <vt:lpstr>Balls into Bins (number of empty bins)</vt:lpstr>
      <vt:lpstr>Balls into Bins (number of empty bins)</vt:lpstr>
      <vt:lpstr>Balls into Bins (number of empty bins)</vt:lpstr>
      <vt:lpstr>problem 2 Red-blue balls out of bin</vt:lpstr>
      <vt:lpstr>Red-blue balls out of bin</vt:lpstr>
      <vt:lpstr>Red-blue balls out of bin</vt:lpstr>
      <vt:lpstr>Red-blue balls out of bin</vt:lpstr>
      <vt:lpstr>problem 3 No. of Triangles in Random graph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Surender Baswana</dc:creator>
  <cp:lastModifiedBy>Surender Baswana</cp:lastModifiedBy>
  <cp:revision>631</cp:revision>
  <dcterms:created xsi:type="dcterms:W3CDTF">2011-12-03T04:13:03Z</dcterms:created>
  <dcterms:modified xsi:type="dcterms:W3CDTF">2013-10-28T07:18:22Z</dcterms:modified>
</cp:coreProperties>
</file>