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4"/>
  </p:notesMasterIdLst>
  <p:sldIdLst>
    <p:sldId id="428" r:id="rId2"/>
    <p:sldId id="464" r:id="rId3"/>
    <p:sldId id="507" r:id="rId4"/>
    <p:sldId id="508" r:id="rId5"/>
    <p:sldId id="509" r:id="rId6"/>
    <p:sldId id="506" r:id="rId7"/>
    <p:sldId id="481" r:id="rId8"/>
    <p:sldId id="483" r:id="rId9"/>
    <p:sldId id="510" r:id="rId10"/>
    <p:sldId id="484" r:id="rId11"/>
    <p:sldId id="498" r:id="rId12"/>
    <p:sldId id="497" r:id="rId13"/>
    <p:sldId id="499" r:id="rId14"/>
    <p:sldId id="512" r:id="rId15"/>
    <p:sldId id="486" r:id="rId16"/>
    <p:sldId id="488" r:id="rId17"/>
    <p:sldId id="489" r:id="rId18"/>
    <p:sldId id="491" r:id="rId19"/>
    <p:sldId id="516" r:id="rId20"/>
    <p:sldId id="514" r:id="rId21"/>
    <p:sldId id="479" r:id="rId22"/>
    <p:sldId id="490" r:id="rId23"/>
    <p:sldId id="513" r:id="rId24"/>
    <p:sldId id="493" r:id="rId25"/>
    <p:sldId id="495" r:id="rId26"/>
    <p:sldId id="517" r:id="rId27"/>
    <p:sldId id="496" r:id="rId28"/>
    <p:sldId id="478" r:id="rId29"/>
    <p:sldId id="480" r:id="rId30"/>
    <p:sldId id="487" r:id="rId31"/>
    <p:sldId id="485" r:id="rId32"/>
    <p:sldId id="501" r:id="rId33"/>
    <p:sldId id="518" r:id="rId34"/>
    <p:sldId id="502" r:id="rId35"/>
    <p:sldId id="503" r:id="rId36"/>
    <p:sldId id="504" r:id="rId37"/>
    <p:sldId id="505" r:id="rId38"/>
    <p:sldId id="519" r:id="rId39"/>
    <p:sldId id="500" r:id="rId40"/>
    <p:sldId id="520" r:id="rId41"/>
    <p:sldId id="521" r:id="rId42"/>
    <p:sldId id="44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20.png"/><Relationship Id="rId7" Type="http://schemas.openxmlformats.org/officeDocument/2006/relationships/image" Target="../media/image4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58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6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630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6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74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21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Random Walk and Electric Networks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Random walk on a 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100" b="1" i="1" dirty="0" smtClean="0">
                    <a:solidFill>
                      <a:srgbClr val="7030A0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1">
                            <a:latin typeface="Cambria Math"/>
                          </a:rPr>
                          <m:t>+  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1800" dirty="0" smtClean="0"/>
                  <a:t>: Potential at point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800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/>
                  <a:t>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𝑽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1">
                            <a:latin typeface="Cambria Math"/>
                          </a:rPr>
                          <m:t>+  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𝑽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1800" dirty="0"/>
                  <a:t>Hence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1800" dirty="0" smtClean="0"/>
                  <a:t> satisfy </a:t>
                </a:r>
                <a:r>
                  <a:rPr lang="en-US" sz="1800" dirty="0"/>
                  <a:t>the same set of equations. </a:t>
                </a:r>
              </a:p>
              <a:p>
                <a:pPr marL="0" indent="0" algn="ctr">
                  <a:buNone/>
                </a:pPr>
                <a:r>
                  <a:rPr lang="en-US" sz="1800" dirty="0">
                    <a:sym typeface="Wingdings" pitchFamily="2" charset="2"/>
                  </a:rPr>
                  <a:t> Since these equations have </a:t>
                </a:r>
                <a:r>
                  <a:rPr lang="en-US" sz="1800" b="1" dirty="0">
                    <a:sym typeface="Wingdings" pitchFamily="2" charset="2"/>
                  </a:rPr>
                  <a:t>unique</a:t>
                </a:r>
                <a:r>
                  <a:rPr lang="en-US" sz="1800" dirty="0">
                    <a:sym typeface="Wingdings" pitchFamily="2" charset="2"/>
                  </a:rPr>
                  <a:t> solution, therefore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1800" dirty="0" smtClean="0"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for </a:t>
                </a:r>
                <a:r>
                  <a:rPr lang="en-US" sz="1800" dirty="0" smtClean="0">
                    <a:sym typeface="Wingdings" pitchFamily="2" charset="2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741" t="-588" b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1213556" y="2362200"/>
            <a:ext cx="6863644" cy="457200"/>
            <a:chOff x="1213556" y="2362200"/>
            <a:chExt cx="6863644" cy="457200"/>
          </a:xfrm>
        </p:grpSpPr>
        <p:sp>
          <p:nvSpPr>
            <p:cNvPr id="7" name="Oval 6"/>
            <p:cNvSpPr/>
            <p:nvPr/>
          </p:nvSpPr>
          <p:spPr>
            <a:xfrm>
              <a:off x="2438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6"/>
              <a:endCxn id="11" idx="2"/>
            </p:cNvCxnSpPr>
            <p:nvPr/>
          </p:nvCxnSpPr>
          <p:spPr>
            <a:xfrm>
              <a:off x="25908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5052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6"/>
              <a:endCxn id="7" idx="2"/>
            </p:cNvCxnSpPr>
            <p:nvPr/>
          </p:nvCxnSpPr>
          <p:spPr>
            <a:xfrm>
              <a:off x="1524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1" idx="2"/>
            </p:cNvCxnSpPr>
            <p:nvPr/>
          </p:nvCxnSpPr>
          <p:spPr>
            <a:xfrm>
              <a:off x="36576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5720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33" idx="2"/>
            </p:cNvCxnSpPr>
            <p:nvPr/>
          </p:nvCxnSpPr>
          <p:spPr>
            <a:xfrm>
              <a:off x="47244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6388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35" idx="2"/>
            </p:cNvCxnSpPr>
            <p:nvPr/>
          </p:nvCxnSpPr>
          <p:spPr>
            <a:xfrm>
              <a:off x="57912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endCxn id="37" idx="2"/>
            </p:cNvCxnSpPr>
            <p:nvPr/>
          </p:nvCxnSpPr>
          <p:spPr>
            <a:xfrm>
              <a:off x="6858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772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991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074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5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urved Down Arrow 45"/>
          <p:cNvSpPr/>
          <p:nvPr/>
        </p:nvSpPr>
        <p:spPr>
          <a:xfrm>
            <a:off x="4724400" y="1783080"/>
            <a:ext cx="1066800" cy="502920"/>
          </a:xfrm>
          <a:prstGeom prst="curvedDownArrow">
            <a:avLst>
              <a:gd name="adj1" fmla="val 12996"/>
              <a:gd name="adj2" fmla="val 361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4572000" y="1752600"/>
            <a:ext cx="304800" cy="251460"/>
          </a:xfrm>
          <a:prstGeom prst="smileyFace">
            <a:avLst>
              <a:gd name="adj" fmla="val -2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rved Down Arrow 47"/>
          <p:cNvSpPr/>
          <p:nvPr/>
        </p:nvSpPr>
        <p:spPr>
          <a:xfrm flipH="1">
            <a:off x="3505200" y="1752600"/>
            <a:ext cx="1143000" cy="502920"/>
          </a:xfrm>
          <a:prstGeom prst="curvedDownArrow">
            <a:avLst>
              <a:gd name="adj1" fmla="val 12996"/>
              <a:gd name="adj2" fmla="val 361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1447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62400" y="1447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371600" y="23622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72400" y="23622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467600" y="19812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1992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1213556" y="4038600"/>
            <a:ext cx="6863644" cy="533400"/>
            <a:chOff x="1213556" y="4419600"/>
            <a:chExt cx="6863644" cy="5334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13556" y="4495800"/>
              <a:ext cx="6863644" cy="457200"/>
              <a:chOff x="1213556" y="2362200"/>
              <a:chExt cx="6863644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4384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6"/>
                <a:endCxn id="61" idx="2"/>
              </p:cNvCxnSpPr>
              <p:nvPr/>
            </p:nvCxnSpPr>
            <p:spPr>
              <a:xfrm>
                <a:off x="2590800" y="2438400"/>
                <a:ext cx="9144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35052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716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stCxn id="62" idx="6"/>
                <a:endCxn id="59" idx="2"/>
              </p:cNvCxnSpPr>
              <p:nvPr/>
            </p:nvCxnSpPr>
            <p:spPr>
              <a:xfrm>
                <a:off x="15240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65" idx="2"/>
              </p:cNvCxnSpPr>
              <p:nvPr/>
            </p:nvCxnSpPr>
            <p:spPr>
              <a:xfrm>
                <a:off x="36576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45720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>
                <a:endCxn id="67" idx="2"/>
              </p:cNvCxnSpPr>
              <p:nvPr/>
            </p:nvCxnSpPr>
            <p:spPr>
              <a:xfrm>
                <a:off x="47244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5638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>
                <a:endCxn id="69" idx="2"/>
              </p:cNvCxnSpPr>
              <p:nvPr/>
            </p:nvCxnSpPr>
            <p:spPr>
              <a:xfrm>
                <a:off x="5791200" y="2438400"/>
                <a:ext cx="91440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7056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endCxn id="71" idx="2"/>
              </p:cNvCxnSpPr>
              <p:nvPr/>
            </p:nvCxnSpPr>
            <p:spPr>
              <a:xfrm>
                <a:off x="6858000" y="2438400"/>
                <a:ext cx="9144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77724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213556" y="24500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450068"/>
                    <a:ext cx="37542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286000" y="2438400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2438400"/>
                    <a:ext cx="375423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333" r="-1935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200400" y="2438400"/>
                    <a:ext cx="7360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438400"/>
                    <a:ext cx="736099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333" r="-991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359901" y="2438400"/>
                    <a:ext cx="7360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901" y="2438400"/>
                    <a:ext cx="736099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333" r="-1074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495800" y="2438400"/>
                    <a:ext cx="3225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5800" y="2438400"/>
                    <a:ext cx="322524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8333" r="-2500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7690556" y="2438400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0556" y="2438400"/>
                    <a:ext cx="386644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t="-8333" r="-2063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400800" y="2438400"/>
                    <a:ext cx="8002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0800" y="2438400"/>
                    <a:ext cx="800219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t="-8333" r="-916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1752600" y="4419600"/>
              <a:ext cx="437629" cy="279410"/>
              <a:chOff x="2933700" y="4038600"/>
              <a:chExt cx="723900" cy="43955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" name="Group 102"/>
            <p:cNvGrpSpPr/>
            <p:nvPr/>
          </p:nvGrpSpPr>
          <p:grpSpPr>
            <a:xfrm>
              <a:off x="3962400" y="4419600"/>
              <a:ext cx="437629" cy="279410"/>
              <a:chOff x="2933700" y="4038600"/>
              <a:chExt cx="723900" cy="43955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" name="Group 114"/>
            <p:cNvGrpSpPr/>
            <p:nvPr/>
          </p:nvGrpSpPr>
          <p:grpSpPr>
            <a:xfrm>
              <a:off x="4972571" y="4419600"/>
              <a:ext cx="437629" cy="279410"/>
              <a:chOff x="2933700" y="4038600"/>
              <a:chExt cx="723900" cy="43955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138"/>
            <p:cNvGrpSpPr/>
            <p:nvPr/>
          </p:nvGrpSpPr>
          <p:grpSpPr>
            <a:xfrm>
              <a:off x="7106171" y="4419600"/>
              <a:ext cx="437629" cy="279410"/>
              <a:chOff x="2933700" y="4038600"/>
              <a:chExt cx="723900" cy="439550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2933700" y="4038600"/>
                <a:ext cx="723900" cy="439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2971800" y="4159966"/>
                <a:ext cx="664676" cy="241766"/>
                <a:chOff x="1066203" y="4054877"/>
                <a:chExt cx="664676" cy="241766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 rot="18575276">
                  <a:off x="1068509" y="4163806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8575276" flipV="1">
                  <a:off x="1138091" y="4114215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8575276" flipV="1">
                  <a:off x="1194465" y="4087680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8575276" flipV="1">
                  <a:off x="1215195" y="4131720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8575276" flipV="1">
                  <a:off x="1328848" y="4078224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8575276" flipV="1">
                  <a:off x="1349577" y="4122264"/>
                  <a:ext cx="232310" cy="975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8575276" flipV="1">
                  <a:off x="1463231" y="4068768"/>
                  <a:ext cx="139386" cy="19507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8575276" flipV="1">
                  <a:off x="1519605" y="4188537"/>
                  <a:ext cx="139386" cy="4876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8575276">
                  <a:off x="1635649" y="4090178"/>
                  <a:ext cx="92924" cy="975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" name="Group 28"/>
          <p:cNvGrpSpPr/>
          <p:nvPr/>
        </p:nvGrpSpPr>
        <p:grpSpPr>
          <a:xfrm>
            <a:off x="1066800" y="4178305"/>
            <a:ext cx="7128884" cy="972056"/>
            <a:chOff x="1066800" y="4546610"/>
            <a:chExt cx="7128884" cy="97205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265060" y="4876800"/>
              <a:ext cx="2140" cy="641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114800" y="50292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60020" y="5197733"/>
              <a:ext cx="39356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8195684" y="4572000"/>
              <a:ext cx="0" cy="6257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066800" y="5181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1066800" y="4572000"/>
              <a:ext cx="0" cy="600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7883878" y="4546610"/>
              <a:ext cx="311806" cy="126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1066800" y="4572000"/>
              <a:ext cx="304800" cy="116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3813372" y="5029200"/>
                <a:ext cx="75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Volt</a:t>
                </a:r>
                <a:endParaRPr lang="en-US" b="1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72" y="5029200"/>
                <a:ext cx="758628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29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Left Arrow 158"/>
          <p:cNvSpPr/>
          <p:nvPr/>
        </p:nvSpPr>
        <p:spPr>
          <a:xfrm>
            <a:off x="3657600" y="3733800"/>
            <a:ext cx="1905000" cy="304800"/>
          </a:xfrm>
          <a:prstGeom prst="leftArrow">
            <a:avLst>
              <a:gd name="adj1" fmla="val 20732"/>
              <a:gd name="adj2" fmla="val 609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4307963" y="3581400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current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1" y="2971800"/>
            <a:ext cx="765878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81000" y="5638800"/>
            <a:ext cx="7658780" cy="4592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228600" y="3505200"/>
            <a:ext cx="865632" cy="20574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2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Generalization</a:t>
            </a:r>
            <a:r>
              <a:rPr lang="en-US" sz="3600" b="1" dirty="0"/>
              <a:t> to </a:t>
            </a:r>
            <a:r>
              <a:rPr lang="en-US" sz="3600" b="1" dirty="0" smtClean="0"/>
              <a:t>graphs</a:t>
            </a:r>
            <a:br>
              <a:rPr lang="en-US" sz="3600" b="1" dirty="0" smtClean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 smtClean="0"/>
                  <a:t>: </a:t>
                </a:r>
                <a:r>
                  <a:rPr lang="en-US" sz="1800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, probability of reaching home before bar 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deg</m:t>
                        </m:r>
                        <m:r>
                          <a:rPr lang="en-US" sz="1800" b="1" i="1" smtClean="0"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∈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𝑵</m:t>
                        </m:r>
                        <m:r>
                          <a:rPr lang="en-US" sz="1800" b="1" i="1" smtClean="0"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6172200" y="14478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43000" y="1992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Generalization</a:t>
            </a:r>
            <a:r>
              <a:rPr lang="en-US" sz="3600" b="1" dirty="0"/>
              <a:t> to </a:t>
            </a:r>
            <a:r>
              <a:rPr lang="en-US" sz="3600" b="1" dirty="0" smtClean="0"/>
              <a:t>graphs</a:t>
            </a:r>
            <a:br>
              <a:rPr lang="en-US" sz="3600" b="1" dirty="0" smtClean="0"/>
            </a:b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1800" dirty="0"/>
                  <a:t> What is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800" dirty="0"/>
                  <a:t>’s where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r>
                      <a:rPr lang="en-US" sz="1800" b="1" i="1">
                        <a:latin typeface="Cambria Math"/>
                      </a:rPr>
                      <m:t>𝑵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Net current leaving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is 0.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∈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𝑵</m:t>
                        </m:r>
                        <m:r>
                          <a:rPr lang="en-US" sz="1800" b="1" i="1" smtClean="0"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=0</m:t>
                        </m:r>
                      </m:e>
                    </m:nary>
                  </m:oMath>
                </a14:m>
                <a:r>
                  <a:rPr lang="en-US" sz="1800" b="1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deg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r>
                          <a:rPr lang="en-US" sz="1800" b="1" i="1">
                            <a:latin typeface="Cambria Math"/>
                          </a:rPr>
                          <m:t>𝑵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4074" t="-635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6" name="Group 345"/>
          <p:cNvGrpSpPr/>
          <p:nvPr/>
        </p:nvGrpSpPr>
        <p:grpSpPr>
          <a:xfrm>
            <a:off x="1600200" y="1099066"/>
            <a:ext cx="4876800" cy="1339334"/>
            <a:chOff x="1143000" y="4876800"/>
            <a:chExt cx="4876800" cy="1339334"/>
          </a:xfrm>
        </p:grpSpPr>
        <p:cxnSp>
          <p:nvCxnSpPr>
            <p:cNvPr id="348" name="Straight Connector 347"/>
            <p:cNvCxnSpPr/>
            <p:nvPr/>
          </p:nvCxnSpPr>
          <p:spPr>
            <a:xfrm>
              <a:off x="4265060" y="4876800"/>
              <a:ext cx="2140" cy="641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4114800" y="5073134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4260020" y="5197733"/>
              <a:ext cx="17597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V="1">
              <a:off x="6019800" y="5197733"/>
              <a:ext cx="0" cy="4410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endCxn id="25" idx="2"/>
            </p:cNvCxnSpPr>
            <p:nvPr/>
          </p:nvCxnSpPr>
          <p:spPr>
            <a:xfrm>
              <a:off x="1143000" y="5181600"/>
              <a:ext cx="2971800" cy="137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endCxn id="7" idx="0"/>
            </p:cNvCxnSpPr>
            <p:nvPr/>
          </p:nvCxnSpPr>
          <p:spPr>
            <a:xfrm>
              <a:off x="1143000" y="5172520"/>
              <a:ext cx="0" cy="1043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6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Generalization</a:t>
            </a:r>
            <a:r>
              <a:rPr lang="en-US" sz="3600" b="1" dirty="0"/>
              <a:t> to </a:t>
            </a:r>
            <a:r>
              <a:rPr lang="en-US" sz="3600" b="1" dirty="0" smtClean="0"/>
              <a:t>graphs</a:t>
            </a:r>
            <a:br>
              <a:rPr lang="en-US" sz="3600" b="1" dirty="0" smtClean="0"/>
            </a:b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1800" dirty="0"/>
                  <a:t> What is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800" dirty="0"/>
                  <a:t>’s where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r>
                      <a:rPr lang="en-US" sz="1800" b="1" i="1">
                        <a:latin typeface="Cambria Math"/>
                      </a:rPr>
                      <m:t>𝑵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,</a:t>
                </a:r>
                <a:endParaRPr lang="en-US" sz="1800" b="1" dirty="0">
                  <a:sym typeface="Wingdings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deg</m:t>
                          </m:r>
                          <m:r>
                            <a:rPr lang="en-US" sz="1800" b="1" i="1">
                              <a:latin typeface="Cambria Math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1800" b="1" i="1">
                              <a:latin typeface="Cambria Math"/>
                            </a:rPr>
                            <m:t>)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1800" b="1" i="1">
                              <a:latin typeface="Cambria Math"/>
                            </a:rPr>
                            <m:t>∈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1800" b="1" i="1">
                              <a:latin typeface="Cambria Math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1800" b="1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r>
                  <a:rPr lang="en-US" sz="1800" dirty="0" smtClean="0"/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 satisfy the same set of equations. </a:t>
                </a:r>
              </a:p>
              <a:p>
                <a:pPr marL="0" indent="0" algn="ctr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 Since these equations have </a:t>
                </a:r>
                <a:r>
                  <a:rPr lang="en-US" sz="1800" b="1" dirty="0" smtClean="0">
                    <a:sym typeface="Wingdings" pitchFamily="2" charset="2"/>
                  </a:rPr>
                  <a:t>unique</a:t>
                </a:r>
                <a:r>
                  <a:rPr lang="en-US" sz="1800" dirty="0" smtClean="0">
                    <a:sym typeface="Wingdings" pitchFamily="2" charset="2"/>
                  </a:rPr>
                  <a:t> solution,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>
                    <a:sym typeface="Wingdings" pitchFamily="2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645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6" name="Group 345"/>
          <p:cNvGrpSpPr/>
          <p:nvPr/>
        </p:nvGrpSpPr>
        <p:grpSpPr>
          <a:xfrm>
            <a:off x="1600200" y="1099066"/>
            <a:ext cx="4876800" cy="1339334"/>
            <a:chOff x="1143000" y="4876800"/>
            <a:chExt cx="4876800" cy="1339334"/>
          </a:xfrm>
        </p:grpSpPr>
        <p:cxnSp>
          <p:nvCxnSpPr>
            <p:cNvPr id="348" name="Straight Connector 347"/>
            <p:cNvCxnSpPr/>
            <p:nvPr/>
          </p:nvCxnSpPr>
          <p:spPr>
            <a:xfrm>
              <a:off x="4265060" y="4876800"/>
              <a:ext cx="2140" cy="641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4114800" y="5073134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4260020" y="5197733"/>
              <a:ext cx="17597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V="1">
              <a:off x="6019800" y="5197733"/>
              <a:ext cx="0" cy="4410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endCxn id="25" idx="2"/>
            </p:cNvCxnSpPr>
            <p:nvPr/>
          </p:nvCxnSpPr>
          <p:spPr>
            <a:xfrm>
              <a:off x="1143000" y="5181600"/>
              <a:ext cx="2971800" cy="137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endCxn id="7" idx="0"/>
            </p:cNvCxnSpPr>
            <p:nvPr/>
          </p:nvCxnSpPr>
          <p:spPr>
            <a:xfrm>
              <a:off x="1143000" y="5172520"/>
              <a:ext cx="0" cy="1043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5533436" y="3979783"/>
                <a:ext cx="2504916" cy="135421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deg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)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latin typeface="Cambria Math"/>
                            </a:rPr>
                            <m:t>∈</m:t>
                          </m:r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436" y="3979783"/>
                <a:ext cx="2504916" cy="1354217"/>
              </a:xfrm>
              <a:prstGeom prst="rect">
                <a:avLst/>
              </a:prstGeom>
              <a:blipFill rotWithShape="1">
                <a:blip r:embed="rId13"/>
                <a:stretch>
                  <a:fillRect t="-2252" r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-Right Arrow 1"/>
          <p:cNvSpPr/>
          <p:nvPr/>
        </p:nvSpPr>
        <p:spPr>
          <a:xfrm>
            <a:off x="3962400" y="4315968"/>
            <a:ext cx="1372939" cy="78943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5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Generalization</a:t>
            </a:r>
            <a:r>
              <a:rPr lang="en-US" sz="3600" b="1" dirty="0"/>
              <a:t> to </a:t>
            </a:r>
            <a:r>
              <a:rPr lang="en-US" sz="3600" b="1" dirty="0" smtClean="0"/>
              <a:t>graphs</a:t>
            </a:r>
            <a:br>
              <a:rPr lang="en-US" sz="3600" b="1" dirty="0" smtClean="0"/>
            </a:b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Exercise:</a:t>
                </a:r>
                <a:r>
                  <a:rPr lang="en-US" sz="1800" dirty="0" smtClean="0"/>
                  <a:t> Use your knowledge of electric circuits to find exact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 in the above circuit.    This will also be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.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Try to realize that you would not have been able to calculate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 using other mathematical tools that you are aware of.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Isn’t it surprising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Fully internalize it before proceed further for another more surprising result. We shall revise the theory of electric circuits which perhaps you might have forgotten by now.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593" t="-635" r="-222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6" name="Group 345"/>
          <p:cNvGrpSpPr/>
          <p:nvPr/>
        </p:nvGrpSpPr>
        <p:grpSpPr>
          <a:xfrm>
            <a:off x="1600200" y="1099066"/>
            <a:ext cx="4876800" cy="1339334"/>
            <a:chOff x="1143000" y="4876800"/>
            <a:chExt cx="4876800" cy="1339334"/>
          </a:xfrm>
        </p:grpSpPr>
        <p:cxnSp>
          <p:nvCxnSpPr>
            <p:cNvPr id="348" name="Straight Connector 347"/>
            <p:cNvCxnSpPr/>
            <p:nvPr/>
          </p:nvCxnSpPr>
          <p:spPr>
            <a:xfrm>
              <a:off x="4265060" y="4876800"/>
              <a:ext cx="2140" cy="641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4114800" y="5073134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4260020" y="5197733"/>
              <a:ext cx="17597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V="1">
              <a:off x="6019800" y="5197733"/>
              <a:ext cx="0" cy="4410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endCxn id="25" idx="2"/>
            </p:cNvCxnSpPr>
            <p:nvPr/>
          </p:nvCxnSpPr>
          <p:spPr>
            <a:xfrm>
              <a:off x="1143000" y="5181600"/>
              <a:ext cx="2971800" cy="137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endCxn id="7" idx="0"/>
            </p:cNvCxnSpPr>
            <p:nvPr/>
          </p:nvCxnSpPr>
          <p:spPr>
            <a:xfrm>
              <a:off x="1143000" y="5172520"/>
              <a:ext cx="0" cy="1043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9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err="1" smtClean="0"/>
              <a:t>REvisiting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Theory of electric circuits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Basic</a:t>
            </a:r>
            <a:r>
              <a:rPr lang="en-US" sz="3600" b="1" dirty="0" smtClean="0">
                <a:solidFill>
                  <a:srgbClr val="7030A0"/>
                </a:solidFill>
              </a:rPr>
              <a:t> Terminologies </a:t>
            </a:r>
            <a:r>
              <a:rPr lang="en-US" sz="3600" b="1" dirty="0" smtClean="0"/>
              <a:t>and</a:t>
            </a:r>
            <a:r>
              <a:rPr lang="en-US" sz="3600" b="1" dirty="0" smtClean="0">
                <a:solidFill>
                  <a:srgbClr val="7030A0"/>
                </a:solidFill>
              </a:rPr>
              <a:t> Facts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Current is the rate of flow of  charge.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Current flows from </a:t>
            </a:r>
            <a:r>
              <a:rPr lang="en-US" sz="2000" b="1" dirty="0" smtClean="0"/>
              <a:t>higher</a:t>
            </a:r>
            <a:r>
              <a:rPr lang="en-US" sz="2000" dirty="0" smtClean="0"/>
              <a:t> potential to </a:t>
            </a:r>
            <a:r>
              <a:rPr lang="en-US" sz="2000" b="1" dirty="0" smtClean="0"/>
              <a:t>lower</a:t>
            </a:r>
            <a:r>
              <a:rPr lang="en-US" sz="2000" dirty="0" smtClean="0"/>
              <a:t> potential.</a:t>
            </a:r>
          </a:p>
          <a:p>
            <a:endParaRPr lang="en-US" sz="2000" dirty="0"/>
          </a:p>
          <a:p>
            <a:r>
              <a:rPr lang="en-US" sz="2000" dirty="0"/>
              <a:t>Electric potential is </a:t>
            </a:r>
            <a:r>
              <a:rPr lang="en-US" sz="2000" b="1" dirty="0"/>
              <a:t>conservative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Electric potential is a </a:t>
            </a:r>
            <a:r>
              <a:rPr lang="en-US" sz="2000" u="sng" dirty="0" smtClean="0"/>
              <a:t>relative</a:t>
            </a:r>
            <a:r>
              <a:rPr lang="en-US" sz="2000" dirty="0" smtClean="0"/>
              <a:t> quantity (just like gravitational potential) and is always defined with respect to a common reference point (usually negative pole of battery).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Kirchoff’s</a:t>
            </a:r>
            <a:r>
              <a:rPr lang="en-US" sz="3600" b="1" dirty="0" smtClean="0">
                <a:solidFill>
                  <a:srgbClr val="7030A0"/>
                </a:solidFill>
              </a:rPr>
              <a:t> Current Law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For any node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in the circuit,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Current </a:t>
                </a:r>
                <a:r>
                  <a:rPr lang="en-US" sz="1800" b="1" dirty="0" smtClean="0"/>
                  <a:t>entering</a:t>
                </a:r>
                <a:r>
                  <a:rPr lang="en-US" sz="1800" dirty="0" smtClean="0"/>
                  <a:t>  node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= Current </a:t>
                </a:r>
                <a:r>
                  <a:rPr lang="en-US" sz="1800" b="1" dirty="0" smtClean="0"/>
                  <a:t>leaving</a:t>
                </a:r>
                <a:r>
                  <a:rPr lang="en-US" sz="1800" dirty="0" smtClean="0"/>
                  <a:t>  node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Note:</a:t>
                </a:r>
                <a:r>
                  <a:rPr lang="en-US" sz="1800" dirty="0" smtClean="0"/>
                  <a:t> This law holds for the entire circuit as well. For example,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the above circuit is connected to outside circuit through wires at nodes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𝒖</m:t>
                    </m:r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latin typeface="Cambria Math"/>
                      </a:rPr>
                      <m:t>𝒃</m:t>
                    </m:r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sz="1800" b="1" dirty="0" smtClean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If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5 </a:t>
                </a:r>
                <a:r>
                  <a:rPr lang="en-US" sz="1800" b="1" dirty="0" smtClean="0"/>
                  <a:t>Amperes </a:t>
                </a:r>
                <a:r>
                  <a:rPr lang="en-US" sz="1800" dirty="0" smtClean="0"/>
                  <a:t>of current enters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𝒃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and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10 </a:t>
                </a:r>
                <a:r>
                  <a:rPr lang="en-US" sz="1800" b="1" dirty="0" smtClean="0"/>
                  <a:t>Amperes </a:t>
                </a:r>
                <a:r>
                  <a:rPr lang="en-US" sz="1800" dirty="0" smtClean="0"/>
                  <a:t>of current enters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sz="1800" dirty="0" smtClean="0"/>
                  <a:t> from outside, then what current leaves/enters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15 </a:t>
                </a:r>
                <a:r>
                  <a:rPr lang="en-US" sz="1800" b="1" dirty="0" smtClean="0"/>
                  <a:t>Amperes </a:t>
                </a:r>
                <a:r>
                  <a:rPr lang="en-US" sz="1800" dirty="0" smtClean="0"/>
                  <a:t>of current must </a:t>
                </a:r>
                <a:r>
                  <a:rPr lang="en-US" sz="1800" b="1" u="sng" dirty="0" smtClean="0"/>
                  <a:t>leave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75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75736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19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07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0736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663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2767618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27676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36820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45964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3605818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3605818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4596418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682018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5456936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5250816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4806976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2982345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3836298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4249201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4756726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3918526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2900117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4322042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2667000" y="1307068"/>
            <a:ext cx="5334000" cy="2350532"/>
            <a:chOff x="1480131" y="1307068"/>
            <a:chExt cx="5334000" cy="2350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480131" y="22976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131" y="2297668"/>
                  <a:ext cx="38664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398505" y="13716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505" y="1371600"/>
                  <a:ext cx="3770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295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070931" y="32882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931" y="3288268"/>
                  <a:ext cx="35618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4" name="TextBox 343"/>
            <p:cNvSpPr txBox="1"/>
            <p:nvPr/>
          </p:nvSpPr>
          <p:spPr>
            <a:xfrm>
              <a:off x="6629400" y="28310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sp>
        <p:nvSpPr>
          <p:cNvPr id="348" name="Up Arrow 347"/>
          <p:cNvSpPr/>
          <p:nvPr/>
        </p:nvSpPr>
        <p:spPr>
          <a:xfrm rot="14751610">
            <a:off x="2142304" y="2146873"/>
            <a:ext cx="394716" cy="56452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06803" y="1447800"/>
            <a:ext cx="1041025" cy="462137"/>
            <a:chOff x="2506803" y="1447800"/>
            <a:chExt cx="1041025" cy="462137"/>
          </a:xfrm>
        </p:grpSpPr>
        <p:sp>
          <p:nvSpPr>
            <p:cNvPr id="346" name="Up Arrow 345"/>
            <p:cNvSpPr/>
            <p:nvPr/>
          </p:nvSpPr>
          <p:spPr>
            <a:xfrm rot="4574616">
              <a:off x="3079218" y="1283857"/>
              <a:ext cx="304667" cy="632553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0397962">
              <a:off x="2506803" y="1540605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5 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98226" y="2852600"/>
            <a:ext cx="1081569" cy="527107"/>
            <a:chOff x="5598226" y="2852600"/>
            <a:chExt cx="1081569" cy="527107"/>
          </a:xfrm>
        </p:grpSpPr>
        <p:sp>
          <p:nvSpPr>
            <p:cNvPr id="347" name="Up Arrow 346"/>
            <p:cNvSpPr/>
            <p:nvPr/>
          </p:nvSpPr>
          <p:spPr>
            <a:xfrm rot="14830294">
              <a:off x="5706505" y="2954585"/>
              <a:ext cx="316843" cy="53340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TextBox 348"/>
            <p:cNvSpPr txBox="1"/>
            <p:nvPr/>
          </p:nvSpPr>
          <p:spPr>
            <a:xfrm rot="20141497">
              <a:off x="6068730" y="2852600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10</a:t>
              </a:r>
              <a:r>
                <a:rPr lang="en-US" dirty="0" smtClean="0"/>
                <a:t> 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sp>
        <p:nvSpPr>
          <p:cNvPr id="350" name="TextBox 349"/>
          <p:cNvSpPr txBox="1"/>
          <p:nvPr/>
        </p:nvSpPr>
        <p:spPr>
          <a:xfrm rot="20194448">
            <a:off x="1575467" y="247024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15 </a:t>
            </a:r>
            <a:r>
              <a:rPr lang="en-US" b="1" dirty="0" smtClean="0"/>
              <a:t>A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57152" y="1642013"/>
            <a:ext cx="3639096" cy="1668974"/>
            <a:chOff x="2257152" y="1642013"/>
            <a:chExt cx="3639096" cy="1668974"/>
          </a:xfrm>
        </p:grpSpPr>
        <p:sp>
          <p:nvSpPr>
            <p:cNvPr id="3" name="Freeform 2"/>
            <p:cNvSpPr/>
            <p:nvPr/>
          </p:nvSpPr>
          <p:spPr>
            <a:xfrm rot="1006344">
              <a:off x="5550561" y="2931846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 rot="1006344">
              <a:off x="3188361" y="16420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 rot="1006344">
              <a:off x="2257152" y="24802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7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48" grpId="0" animBg="1"/>
      <p:bldP spid="3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Notion of </a:t>
            </a:r>
            <a:r>
              <a:rPr lang="en-US" sz="3600" b="1" dirty="0" smtClean="0">
                <a:solidFill>
                  <a:srgbClr val="7030A0"/>
                </a:solidFill>
              </a:rPr>
              <a:t>Resistance  </a:t>
            </a:r>
            <a:r>
              <a:rPr lang="en-US" sz="3600" b="1" dirty="0" smtClean="0"/>
              <a:t>and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/>
              <a:t>Ohm’s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Law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The </a:t>
                </a:r>
                <a:r>
                  <a:rPr lang="en-US" sz="1800" b="1" dirty="0" smtClean="0"/>
                  <a:t>current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 passing through a piece of wire is proportional to the potential difference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𝑽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applied across the two ends of it. The constant of proportionality is called “resistance”.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𝑽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𝑰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/>
                  <a:t>Thus the resistance can be defined in terms of voltage and current as follows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The  resistance of a wire is the potential difference that needs to be applied across its ends to pass a current of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 ampere through it. </a:t>
                </a: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741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353568" y="2284418"/>
            <a:ext cx="2205058" cy="763582"/>
            <a:chOff x="3353568" y="2284418"/>
            <a:chExt cx="2205058" cy="76358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605818" y="2590800"/>
              <a:ext cx="177491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475736" y="25146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34000" y="25146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353568" y="25908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568" y="2590800"/>
                  <a:ext cx="38023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181600" y="26024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2602468"/>
                  <a:ext cx="3770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4055589" y="2284418"/>
              <a:ext cx="782789" cy="763582"/>
              <a:chOff x="4055589" y="2284418"/>
              <a:chExt cx="782789" cy="763582"/>
            </a:xfrm>
          </p:grpSpPr>
          <p:grpSp>
            <p:nvGrpSpPr>
              <p:cNvPr id="18" name="Group 17"/>
              <p:cNvGrpSpPr/>
              <p:nvPr/>
            </p:nvGrpSpPr>
            <p:grpSpPr>
              <a:xfrm rot="260956">
                <a:off x="4055589" y="2284418"/>
                <a:ext cx="782789" cy="477755"/>
                <a:chOff x="2912394" y="4038600"/>
                <a:chExt cx="745206" cy="43955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912394" y="4159966"/>
                  <a:ext cx="744671" cy="241766"/>
                  <a:chOff x="1006797" y="4054877"/>
                  <a:chExt cx="744671" cy="241766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 rot="21112405" flipV="1">
                    <a:off x="1006797" y="4218913"/>
                    <a:ext cx="177850" cy="768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endCxn id="19" idx="3"/>
                  </p:cNvCxnSpPr>
                  <p:nvPr/>
                </p:nvCxnSpPr>
                <p:spPr>
                  <a:xfrm rot="21339044">
                    <a:off x="1614427" y="4139668"/>
                    <a:ext cx="137041" cy="186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267200" y="2678668"/>
                    <a:ext cx="397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200" y="2678668"/>
                    <a:ext cx="397865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0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/>
          <p:cNvGrpSpPr/>
          <p:nvPr/>
        </p:nvGrpSpPr>
        <p:grpSpPr>
          <a:xfrm>
            <a:off x="4004846" y="1992868"/>
            <a:ext cx="795754" cy="369332"/>
            <a:chOff x="4004846" y="1992868"/>
            <a:chExt cx="795754" cy="369332"/>
          </a:xfrm>
        </p:grpSpPr>
        <p:sp>
          <p:nvSpPr>
            <p:cNvPr id="35" name="Up Arrow 34"/>
            <p:cNvSpPr/>
            <p:nvPr/>
          </p:nvSpPr>
          <p:spPr>
            <a:xfrm rot="5400000">
              <a:off x="4375478" y="1896133"/>
              <a:ext cx="316843" cy="53340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004846" y="1992868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46" y="1992868"/>
                  <a:ext cx="33855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4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14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Notion of </a:t>
            </a:r>
            <a:r>
              <a:rPr lang="en-US" sz="3600" b="1" dirty="0">
                <a:solidFill>
                  <a:srgbClr val="7030A0"/>
                </a:solidFill>
              </a:rPr>
              <a:t>Resistance  </a:t>
            </a:r>
            <a:r>
              <a:rPr lang="en-US" sz="3600" b="1" dirty="0"/>
              <a:t>and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/>
              <a:t>Ohm’s</a:t>
            </a:r>
            <a:r>
              <a:rPr lang="en-US" sz="3600" b="1" dirty="0">
                <a:solidFill>
                  <a:srgbClr val="7030A0"/>
                </a:solidFill>
              </a:rPr>
              <a:t> Law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What made you conclude that the resistance between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dirty="0" smtClean="0"/>
                  <a:t> is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𝟑𝟑</m:t>
                    </m:r>
                    <m:r>
                      <a:rPr lang="en-US" sz="1800" b="1">
                        <a:latin typeface="Cambria Math"/>
                      </a:rPr>
                      <m:t>𝛀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?  </a:t>
                </a:r>
              </a:p>
              <a:p>
                <a:r>
                  <a:rPr lang="en-US" sz="1800" b="1" dirty="0" smtClean="0"/>
                  <a:t>Series</a:t>
                </a:r>
                <a:r>
                  <a:rPr lang="en-US" sz="1800" dirty="0" smtClean="0"/>
                  <a:t> law</a:t>
                </a:r>
              </a:p>
              <a:p>
                <a:r>
                  <a:rPr lang="en-US" sz="1800" b="1" dirty="0" smtClean="0"/>
                  <a:t>Parallel</a:t>
                </a:r>
                <a:r>
                  <a:rPr lang="en-US" sz="1800" dirty="0" smtClean="0"/>
                  <a:t> law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This introduces the notion of </a:t>
                </a:r>
                <a:r>
                  <a:rPr lang="en-US" sz="1800" b="1" dirty="0" smtClean="0"/>
                  <a:t>effective resistance </a:t>
                </a:r>
                <a:r>
                  <a:rPr lang="en-US" sz="1800" dirty="0" smtClean="0"/>
                  <a:t>between two points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in a given circuit.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/>
                  <a:t>: In a circuit, if we increase </a:t>
                </a:r>
                <a:r>
                  <a:rPr lang="en-US" sz="1800" dirty="0" smtClean="0"/>
                  <a:t>(decrease) the </a:t>
                </a:r>
                <a:r>
                  <a:rPr lang="en-US" sz="1800" dirty="0"/>
                  <a:t>value of any resistance, what will be its effect on effective resistance between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the effective resistance </a:t>
                </a:r>
                <a:r>
                  <a:rPr lang="en-US" sz="1800" dirty="0"/>
                  <a:t>between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may only increase(decrease).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720" t="-674" r="-144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375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75736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19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2590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663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5"/>
            <a:endCxn id="6" idx="1"/>
          </p:cNvCxnSpPr>
          <p:nvPr/>
        </p:nvCxnSpPr>
        <p:spPr>
          <a:xfrm>
            <a:off x="2767618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7"/>
            <a:endCxn id="7" idx="3"/>
          </p:cNvCxnSpPr>
          <p:nvPr/>
        </p:nvCxnSpPr>
        <p:spPr>
          <a:xfrm flipV="1">
            <a:off x="27676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  <a:endCxn id="7" idx="5"/>
          </p:cNvCxnSpPr>
          <p:nvPr/>
        </p:nvCxnSpPr>
        <p:spPr>
          <a:xfrm flipH="1" flipV="1">
            <a:off x="36820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10" idx="3"/>
          </p:cNvCxnSpPr>
          <p:nvPr/>
        </p:nvCxnSpPr>
        <p:spPr>
          <a:xfrm flipV="1">
            <a:off x="3605818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10" idx="5"/>
          </p:cNvCxnSpPr>
          <p:nvPr/>
        </p:nvCxnSpPr>
        <p:spPr>
          <a:xfrm flipH="1" flipV="1">
            <a:off x="4596418" y="2568482"/>
            <a:ext cx="1217100" cy="44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 rot="19378890">
            <a:off x="2982345" y="1903006"/>
            <a:ext cx="437629" cy="279410"/>
            <a:chOff x="2933700" y="4038600"/>
            <a:chExt cx="723900" cy="439550"/>
          </a:xfrm>
        </p:grpSpPr>
        <p:sp>
          <p:nvSpPr>
            <p:cNvPr id="45" name="Rectangle 44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 rot="19378890">
            <a:off x="3836298" y="2741206"/>
            <a:ext cx="437629" cy="279410"/>
            <a:chOff x="2933700" y="4038600"/>
            <a:chExt cx="723900" cy="439550"/>
          </a:xfrm>
        </p:grpSpPr>
        <p:sp>
          <p:nvSpPr>
            <p:cNvPr id="57" name="Rectangle 56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 rot="204665">
            <a:off x="4888446" y="2451172"/>
            <a:ext cx="437629" cy="279410"/>
            <a:chOff x="2933700" y="4038600"/>
            <a:chExt cx="723900" cy="439550"/>
          </a:xfrm>
        </p:grpSpPr>
        <p:sp>
          <p:nvSpPr>
            <p:cNvPr id="81" name="Rectangle 80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/>
          <p:cNvGrpSpPr/>
          <p:nvPr/>
        </p:nvGrpSpPr>
        <p:grpSpPr>
          <a:xfrm rot="2742835">
            <a:off x="3918526" y="1968306"/>
            <a:ext cx="437629" cy="279410"/>
            <a:chOff x="2933700" y="4038600"/>
            <a:chExt cx="723900" cy="439550"/>
          </a:xfrm>
        </p:grpSpPr>
        <p:sp>
          <p:nvSpPr>
            <p:cNvPr id="93" name="Rectangle 92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/>
          <p:cNvGrpSpPr/>
          <p:nvPr/>
        </p:nvGrpSpPr>
        <p:grpSpPr>
          <a:xfrm rot="3156239">
            <a:off x="2900117" y="2730306"/>
            <a:ext cx="437629" cy="279410"/>
            <a:chOff x="2933700" y="4038600"/>
            <a:chExt cx="723900" cy="439550"/>
          </a:xfrm>
        </p:grpSpPr>
        <p:sp>
          <p:nvSpPr>
            <p:cNvPr id="105" name="Rectangle 104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1" name="Straight Connector 140"/>
          <p:cNvCxnSpPr/>
          <p:nvPr/>
        </p:nvCxnSpPr>
        <p:spPr>
          <a:xfrm flipH="1" flipV="1">
            <a:off x="2133600" y="2492282"/>
            <a:ext cx="531300" cy="22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19812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4038600" y="1752600"/>
                <a:ext cx="54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𝛀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0"/>
                <a:ext cx="54534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460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038600" y="2907268"/>
                <a:ext cx="545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𝛀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907268"/>
                <a:ext cx="54534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460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2502659" y="2819400"/>
                <a:ext cx="545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𝛀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59" y="2819400"/>
                <a:ext cx="54534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460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2578859" y="1764268"/>
                <a:ext cx="545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𝛀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59" y="1764268"/>
                <a:ext cx="54534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44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4864859" y="2145268"/>
                <a:ext cx="545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𝛀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59" y="2145268"/>
                <a:ext cx="54534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44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1828800" y="251460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514600"/>
                <a:ext cx="38023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096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718974" y="26786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74" y="2678668"/>
                <a:ext cx="37702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25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7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Overview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7030A0"/>
                </a:solidFill>
              </a:rPr>
              <a:t>motivation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Notion of </a:t>
            </a:r>
            <a:r>
              <a:rPr lang="en-US" sz="3600" b="1" dirty="0">
                <a:solidFill>
                  <a:srgbClr val="7030A0"/>
                </a:solidFill>
              </a:rPr>
              <a:t>Resistance  </a:t>
            </a:r>
            <a:r>
              <a:rPr lang="en-US" sz="3600" b="1" dirty="0"/>
              <a:t>and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/>
              <a:t>Ohm’s</a:t>
            </a:r>
            <a:r>
              <a:rPr lang="en-US" sz="3600" b="1" dirty="0">
                <a:solidFill>
                  <a:srgbClr val="7030A0"/>
                </a:solidFill>
              </a:rPr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 amperes of current flows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dirty="0" smtClean="0"/>
                  <a:t>,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𝒂𝒃</m:t>
                        </m:r>
                      </m:sub>
                    </m:sSub>
                  </m:oMath>
                </a14:m>
                <a:r>
                  <a:rPr lang="en-US" sz="1800" dirty="0" smtClean="0"/>
                  <a:t>: the potential difference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𝒃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 or the potential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u="sng" dirty="0" smtClean="0"/>
                  <a:t>relative</a:t>
                </a:r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𝒃</m:t>
                    </m:r>
                  </m:oMath>
                </a14:m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1800" dirty="0"/>
                  <a:t>R</a:t>
                </a:r>
                <a:r>
                  <a:rPr lang="en-US" sz="1800" dirty="0" smtClean="0"/>
                  <a:t>elation </a:t>
                </a:r>
                <a:r>
                  <a:rPr lang="en-US" sz="1800" dirty="0"/>
                  <a:t>b</a:t>
                </a:r>
                <a:r>
                  <a:rPr lang="en-US" sz="1800" dirty="0" smtClean="0"/>
                  <a:t>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𝒂𝒃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𝒃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𝒂𝒃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𝒃𝒂</m:t>
                          </m:r>
                        </m:sub>
                      </m:sSub>
                    </m:oMath>
                  </m:oMathPara>
                </a14:m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𝒂𝒃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not directly connected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dirty="0" smtClean="0"/>
                  <a:t> in the circuit ? </a:t>
                </a:r>
              </a:p>
              <a:p>
                <a:pPr marL="0" indent="0" algn="ctr">
                  <a:buNone/>
                </a:pPr>
                <a:r>
                  <a:rPr lang="en-US" sz="1800" dirty="0" smtClean="0"/>
                  <a:t>(see next slide)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7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353568" y="2284418"/>
            <a:ext cx="2205058" cy="763582"/>
            <a:chOff x="3353568" y="2284418"/>
            <a:chExt cx="2205058" cy="76358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605818" y="2590800"/>
              <a:ext cx="177491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475736" y="25146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34000" y="25146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353568" y="25908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568" y="2590800"/>
                  <a:ext cx="38023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181600" y="260246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2602468"/>
                  <a:ext cx="3770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4055589" y="2284418"/>
              <a:ext cx="782789" cy="763582"/>
              <a:chOff x="4055589" y="2284418"/>
              <a:chExt cx="782789" cy="763582"/>
            </a:xfrm>
          </p:grpSpPr>
          <p:grpSp>
            <p:nvGrpSpPr>
              <p:cNvPr id="18" name="Group 17"/>
              <p:cNvGrpSpPr/>
              <p:nvPr/>
            </p:nvGrpSpPr>
            <p:grpSpPr>
              <a:xfrm rot="260956">
                <a:off x="4055589" y="2284418"/>
                <a:ext cx="782789" cy="477755"/>
                <a:chOff x="2912394" y="4038600"/>
                <a:chExt cx="745206" cy="43955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912394" y="4159966"/>
                  <a:ext cx="744671" cy="241766"/>
                  <a:chOff x="1006797" y="4054877"/>
                  <a:chExt cx="744671" cy="241766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 rot="21112405" flipV="1">
                    <a:off x="1006797" y="4218913"/>
                    <a:ext cx="177850" cy="768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endCxn id="19" idx="3"/>
                  </p:cNvCxnSpPr>
                  <p:nvPr/>
                </p:nvCxnSpPr>
                <p:spPr>
                  <a:xfrm rot="21339044">
                    <a:off x="1614427" y="4139668"/>
                    <a:ext cx="137041" cy="1866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267200" y="2678668"/>
                    <a:ext cx="397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200" y="2678668"/>
                    <a:ext cx="397865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0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/>
          <p:cNvGrpSpPr/>
          <p:nvPr/>
        </p:nvGrpSpPr>
        <p:grpSpPr>
          <a:xfrm>
            <a:off x="4004846" y="1992868"/>
            <a:ext cx="795754" cy="369332"/>
            <a:chOff x="4004846" y="1992868"/>
            <a:chExt cx="795754" cy="369332"/>
          </a:xfrm>
        </p:grpSpPr>
        <p:sp>
          <p:nvSpPr>
            <p:cNvPr id="35" name="Up Arrow 34"/>
            <p:cNvSpPr/>
            <p:nvPr/>
          </p:nvSpPr>
          <p:spPr>
            <a:xfrm rot="5400000">
              <a:off x="4375478" y="1896133"/>
              <a:ext cx="316843" cy="53340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004846" y="1992868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46" y="1992868"/>
                  <a:ext cx="33855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4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0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Electric Potential is conservative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𝒚𝒖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? (the battery and other wires not shown in the figure above)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Consider </a:t>
                </a:r>
                <a:r>
                  <a:rPr lang="en-US" sz="1800" u="sng" dirty="0" smtClean="0"/>
                  <a:t>any</a:t>
                </a:r>
                <a:r>
                  <a:rPr lang="en-US" sz="1800" dirty="0" smtClean="0"/>
                  <a:t> path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𝒚𝒖</m:t>
                        </m:r>
                      </m:sub>
                    </m:sSub>
                  </m:oMath>
                </a14:m>
                <a:r>
                  <a:rPr lang="en-US" sz="1800" dirty="0" smtClean="0"/>
                  <a:t> is the sum of the potential difference at each edge on this path.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𝒚𝒖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𝒙𝒂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𝒛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𝒛</m:t>
                        </m:r>
                        <m:r>
                          <a:rPr lang="en-US" sz="1800" b="1" i="1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𝒂𝒖</m:t>
                        </m:r>
                      </m:sub>
                    </m:sSub>
                  </m:oMath>
                </a14:m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FACT: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path independent (electric potential is conservative).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593" t="-625" b="-5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75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75736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19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07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0736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663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2767618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27676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36820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45964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3605818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3605818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4596418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682018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5456936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5250816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4806976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2982345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3836298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4249201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4756726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3918526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2900117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4322042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/>
              <p:cNvSpPr txBox="1"/>
              <p:nvPr/>
            </p:nvSpPr>
            <p:spPr>
              <a:xfrm>
                <a:off x="2737556" y="229766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556" y="2297668"/>
                <a:ext cx="3866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3585374" y="1371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74" y="1371600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25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3168069" y="312420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69" y="3124200"/>
                <a:ext cx="38023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096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4159437" y="22860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37" y="2286000"/>
                <a:ext cx="37061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5159655" y="1307068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655" y="1307068"/>
                <a:ext cx="37542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5257800" y="3288268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288268"/>
                <a:ext cx="356187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4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257152" y="1642013"/>
            <a:ext cx="3639096" cy="1668974"/>
            <a:chOff x="2257152" y="1642013"/>
            <a:chExt cx="3639096" cy="1668974"/>
          </a:xfrm>
        </p:grpSpPr>
        <p:sp>
          <p:nvSpPr>
            <p:cNvPr id="3" name="Freeform 2"/>
            <p:cNvSpPr/>
            <p:nvPr/>
          </p:nvSpPr>
          <p:spPr>
            <a:xfrm rot="1006344">
              <a:off x="5550561" y="2931846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 rot="1006344">
              <a:off x="3188361" y="16420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 rot="1006344">
              <a:off x="2257152" y="24802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2971800" y="1746846"/>
            <a:ext cx="2286000" cy="1377354"/>
          </a:xfrm>
          <a:custGeom>
            <a:avLst/>
            <a:gdLst>
              <a:gd name="connsiteX0" fmla="*/ 0 w 2286000"/>
              <a:gd name="connsiteY0" fmla="*/ 724830 h 1377354"/>
              <a:gd name="connsiteX1" fmla="*/ 579864 w 2286000"/>
              <a:gd name="connsiteY1" fmla="*/ 1326995 h 1377354"/>
              <a:gd name="connsiteX2" fmla="*/ 914400 w 2286000"/>
              <a:gd name="connsiteY2" fmla="*/ 1193181 h 1377354"/>
              <a:gd name="connsiteX3" fmla="*/ 2286000 w 2286000"/>
              <a:gd name="connsiteY3" fmla="*/ 0 h 137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377354">
                <a:moveTo>
                  <a:pt x="0" y="724830"/>
                </a:moveTo>
                <a:cubicBezTo>
                  <a:pt x="213732" y="986883"/>
                  <a:pt x="427464" y="1248936"/>
                  <a:pt x="579864" y="1326995"/>
                </a:cubicBezTo>
                <a:cubicBezTo>
                  <a:pt x="732264" y="1405054"/>
                  <a:pt x="630044" y="1414347"/>
                  <a:pt x="914400" y="1193181"/>
                </a:cubicBezTo>
                <a:cubicBezTo>
                  <a:pt x="1198756" y="972015"/>
                  <a:pt x="1742378" y="486007"/>
                  <a:pt x="2286000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2637536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957351" y="1853822"/>
            <a:ext cx="2390015" cy="1274874"/>
            <a:chOff x="2957351" y="1853822"/>
            <a:chExt cx="2390015" cy="127487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57351" y="2482334"/>
              <a:ext cx="670785" cy="6463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3581400" y="3121416"/>
              <a:ext cx="1765966" cy="728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5347366" y="1853822"/>
              <a:ext cx="0" cy="1267594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08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Three simple principles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Fully understand these principles so that you may apply them later on.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Reversibility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 be a valid current flow in a circuit.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a flow obtained by reversing the direction of current flow in each branch of circuit.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 also a valid current flow in the circuit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Yes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Let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800" dirty="0" smtClean="0"/>
                  <a:t> be potential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 relative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for the flow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/>
                  <a:t> be potential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1800" dirty="0"/>
                  <a:t> relative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for the flow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/>
                  <a:t>.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What is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𝒙𝒚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𝒚𝒙</m:t>
                        </m:r>
                      </m:sub>
                    </m:sSub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𝒙𝒚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𝒚𝒙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Linearity of current flow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any two valid current flows in a circuit. 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Is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 smtClean="0"/>
                  <a:t>+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1800" dirty="0" smtClean="0"/>
                  <a:t> a valid current flow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Yes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Let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800" dirty="0" smtClean="0"/>
                  <a:t> be potential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 relative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for the flow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′′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800" dirty="0"/>
                  <a:t> be potential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/>
                  <a:t> relative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for the flow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1800" dirty="0"/>
                  <a:t>.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What is potential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/>
                  <a:t> relative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+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𝒙𝒚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  <m:r>
                          <a:rPr lang="en-US" sz="1800" b="1" i="1">
                            <a:latin typeface="Cambria Math"/>
                          </a:rPr>
                          <m:t>′′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𝒙𝒚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Uniqueness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If we assign any assignment of potential to nodes in the above circuit, there exists a </a:t>
            </a:r>
            <a:r>
              <a:rPr lang="en-US" sz="1800" b="1" dirty="0" smtClean="0"/>
              <a:t>unique </a:t>
            </a:r>
            <a:r>
              <a:rPr lang="en-US" sz="1800" dirty="0" smtClean="0"/>
              <a:t>and </a:t>
            </a:r>
            <a:r>
              <a:rPr lang="en-US" sz="1800" b="1" dirty="0" smtClean="0"/>
              <a:t>valid</a:t>
            </a:r>
            <a:r>
              <a:rPr lang="en-US" sz="1800" dirty="0" smtClean="0"/>
              <a:t> current flow in the circuit satisfying these potential. </a:t>
            </a:r>
          </a:p>
          <a:p>
            <a:pPr marL="0" indent="0">
              <a:buNone/>
            </a:pPr>
            <a:r>
              <a:rPr lang="en-US" sz="1800" dirty="0" smtClean="0"/>
              <a:t>However, note that, this will require that you connect external wires to allow residual current to enter/leave a node to satisfy </a:t>
            </a:r>
            <a:r>
              <a:rPr lang="en-US" sz="1800" b="1" dirty="0" err="1" smtClean="0"/>
              <a:t>Kirchoff</a:t>
            </a:r>
            <a:r>
              <a:rPr lang="en-US" sz="1800" dirty="0" err="1" smtClean="0"/>
              <a:t>’s</a:t>
            </a:r>
            <a:r>
              <a:rPr lang="en-US" sz="1800" dirty="0" smtClean="0"/>
              <a:t> law.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Interestingly the converse of the above rule is also true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.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75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75736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19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07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0736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663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2767618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27676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36820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45964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3605818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3605818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4596418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682018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5456936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5250816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4806976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2982345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3836298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4249201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4756726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3918526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2900117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4322042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2667000" y="1307068"/>
            <a:ext cx="5334000" cy="2350532"/>
            <a:chOff x="1480131" y="1307068"/>
            <a:chExt cx="5334000" cy="2350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480131" y="22976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131" y="2297668"/>
                  <a:ext cx="38664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398505" y="13716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505" y="1371600"/>
                  <a:ext cx="37702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295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070931" y="32882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931" y="3288268"/>
                  <a:ext cx="3561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4" name="TextBox 343"/>
            <p:cNvSpPr txBox="1"/>
            <p:nvPr/>
          </p:nvSpPr>
          <p:spPr>
            <a:xfrm>
              <a:off x="6629400" y="28310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7152" y="1337213"/>
            <a:ext cx="3639096" cy="2360341"/>
            <a:chOff x="2257152" y="1337213"/>
            <a:chExt cx="3639096" cy="2360341"/>
          </a:xfrm>
        </p:grpSpPr>
        <p:sp>
          <p:nvSpPr>
            <p:cNvPr id="3" name="Freeform 2"/>
            <p:cNvSpPr/>
            <p:nvPr/>
          </p:nvSpPr>
          <p:spPr>
            <a:xfrm rot="1006344">
              <a:off x="5550561" y="2931846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 rot="1006344">
              <a:off x="3188361" y="16420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 rot="1006344">
              <a:off x="2257152" y="24802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1006344">
              <a:off x="5533752" y="13372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 rot="1006344">
              <a:off x="4543152" y="2246046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 rot="1006344">
              <a:off x="3247752" y="33184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2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Uniqueness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If we inject and extract any arbitrary amount of current into a circuit from outside, then provided that the current satisfies </a:t>
            </a:r>
            <a:r>
              <a:rPr lang="en-US" sz="1800" b="1" dirty="0" err="1" smtClean="0"/>
              <a:t>Kirchoff</a:t>
            </a:r>
            <a:r>
              <a:rPr lang="en-US" sz="1800" dirty="0" err="1" smtClean="0"/>
              <a:t>’s</a:t>
            </a:r>
            <a:r>
              <a:rPr lang="en-US" sz="1800" dirty="0" smtClean="0"/>
              <a:t> law (net current into circuit is </a:t>
            </a:r>
            <a:r>
              <a:rPr lang="en-US" sz="1800" b="1" dirty="0" smtClean="0">
                <a:solidFill>
                  <a:srgbClr val="0070C0"/>
                </a:solidFill>
              </a:rPr>
              <a:t>0</a:t>
            </a:r>
            <a:r>
              <a:rPr lang="en-US" sz="1800" dirty="0" smtClean="0"/>
              <a:t>), the current </a:t>
            </a:r>
            <a:r>
              <a:rPr lang="en-US" sz="1800" u="sng" dirty="0" smtClean="0"/>
              <a:t>distributes</a:t>
            </a:r>
            <a:r>
              <a:rPr lang="en-US" sz="1800" dirty="0" smtClean="0"/>
              <a:t> itself within the circuit to give a </a:t>
            </a:r>
            <a:r>
              <a:rPr lang="en-US" sz="1800" b="1" dirty="0"/>
              <a:t>unique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b="1" dirty="0" smtClean="0"/>
              <a:t>valid</a:t>
            </a:r>
            <a:r>
              <a:rPr lang="en-US" sz="1800" dirty="0" smtClean="0"/>
              <a:t> assignment </a:t>
            </a:r>
            <a:r>
              <a:rPr lang="en-US" sz="1800" dirty="0"/>
              <a:t>of </a:t>
            </a:r>
            <a:r>
              <a:rPr lang="en-US" sz="1800" dirty="0" smtClean="0"/>
              <a:t>potentials </a:t>
            </a:r>
            <a:r>
              <a:rPr lang="en-US" sz="1800" dirty="0"/>
              <a:t>to </a:t>
            </a:r>
            <a:r>
              <a:rPr lang="en-US" sz="1800" dirty="0" smtClean="0"/>
              <a:t>all nodes.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reason behind this uniqueness principle lies in the fact that  there is a set of linear equations for each circuit on the basis of </a:t>
            </a:r>
            <a:r>
              <a:rPr lang="en-US" sz="1800" b="1" dirty="0" err="1" smtClean="0"/>
              <a:t>Kirchoff</a:t>
            </a:r>
            <a:r>
              <a:rPr lang="en-US" sz="1800" dirty="0" err="1" smtClean="0"/>
              <a:t>’s</a:t>
            </a:r>
            <a:r>
              <a:rPr lang="en-US" sz="1800" dirty="0" smtClean="0"/>
              <a:t> law and </a:t>
            </a:r>
            <a:r>
              <a:rPr lang="en-US" sz="1800" b="1" dirty="0" smtClean="0"/>
              <a:t>Ohm</a:t>
            </a:r>
            <a:r>
              <a:rPr lang="en-US" sz="1800" dirty="0" smtClean="0"/>
              <a:t>’s law. These equations have a  </a:t>
            </a:r>
            <a:r>
              <a:rPr lang="en-US" sz="1800" b="1" dirty="0" smtClean="0"/>
              <a:t>unique</a:t>
            </a:r>
            <a:r>
              <a:rPr lang="en-US" sz="1800" dirty="0" smtClean="0"/>
              <a:t> solution. Interested students might like to explore this fact. But for this course, it is fine if you just understand this principle of uniqueness.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75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75736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19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0736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0736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66336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2767618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27676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36820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4596418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3605818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3605818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4596418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682018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5456936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5250816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4806976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2982345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3836298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4249201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4756726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3918526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2900117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4322042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2667000" y="1307068"/>
            <a:ext cx="5334000" cy="2350532"/>
            <a:chOff x="1480131" y="1307068"/>
            <a:chExt cx="5334000" cy="2350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480131" y="22976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131" y="2297668"/>
                  <a:ext cx="38664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398505" y="13716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505" y="1371600"/>
                  <a:ext cx="37702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295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070931" y="32882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931" y="3288268"/>
                  <a:ext cx="3561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4" name="TextBox 343"/>
            <p:cNvSpPr txBox="1"/>
            <p:nvPr/>
          </p:nvSpPr>
          <p:spPr>
            <a:xfrm>
              <a:off x="6629400" y="28310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7152" y="1337213"/>
            <a:ext cx="3639096" cy="2360341"/>
            <a:chOff x="2257152" y="1337213"/>
            <a:chExt cx="3639096" cy="2360341"/>
          </a:xfrm>
        </p:grpSpPr>
        <p:sp>
          <p:nvSpPr>
            <p:cNvPr id="3" name="Freeform 2"/>
            <p:cNvSpPr/>
            <p:nvPr/>
          </p:nvSpPr>
          <p:spPr>
            <a:xfrm rot="1006344">
              <a:off x="5550561" y="2931846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 rot="1006344">
              <a:off x="3188361" y="16420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 rot="1006344">
              <a:off x="2257152" y="24802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1006344">
              <a:off x="5533752" y="13372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 rot="1006344">
              <a:off x="4543152" y="2246046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 rot="1006344">
              <a:off x="3247752" y="3318413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75467" y="1060109"/>
            <a:ext cx="4686323" cy="2902291"/>
            <a:chOff x="1575467" y="1060109"/>
            <a:chExt cx="4686323" cy="2902291"/>
          </a:xfrm>
        </p:grpSpPr>
        <p:grpSp>
          <p:nvGrpSpPr>
            <p:cNvPr id="143" name="Group 142"/>
            <p:cNvGrpSpPr/>
            <p:nvPr/>
          </p:nvGrpSpPr>
          <p:grpSpPr>
            <a:xfrm>
              <a:off x="1575467" y="2231777"/>
              <a:ext cx="1046457" cy="607800"/>
              <a:chOff x="1575467" y="2231777"/>
              <a:chExt cx="1046457" cy="607800"/>
            </a:xfrm>
          </p:grpSpPr>
          <p:sp>
            <p:nvSpPr>
              <p:cNvPr id="144" name="Up Arrow 143"/>
              <p:cNvSpPr/>
              <p:nvPr/>
            </p:nvSpPr>
            <p:spPr>
              <a:xfrm rot="14751610">
                <a:off x="2142304" y="2146873"/>
                <a:ext cx="394716" cy="564524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 rot="20194448">
                <a:off x="1575467" y="2470245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15 </a:t>
                </a:r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5506743" y="2622645"/>
              <a:ext cx="755047" cy="700948"/>
              <a:chOff x="1575467" y="2470245"/>
              <a:chExt cx="755047" cy="700948"/>
            </a:xfrm>
          </p:grpSpPr>
          <p:sp>
            <p:nvSpPr>
              <p:cNvPr id="147" name="Up Arrow 146"/>
              <p:cNvSpPr/>
              <p:nvPr/>
            </p:nvSpPr>
            <p:spPr>
              <a:xfrm rot="3805882">
                <a:off x="1850894" y="2691573"/>
                <a:ext cx="394716" cy="564524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 rot="20194448">
                <a:off x="1575467" y="2470245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10 </a:t>
                </a:r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2506803" y="1447800"/>
              <a:ext cx="1041025" cy="462137"/>
              <a:chOff x="2506803" y="1447800"/>
              <a:chExt cx="1041025" cy="462137"/>
            </a:xfrm>
          </p:grpSpPr>
          <p:sp>
            <p:nvSpPr>
              <p:cNvPr id="153" name="Up Arrow 152"/>
              <p:cNvSpPr/>
              <p:nvPr/>
            </p:nvSpPr>
            <p:spPr>
              <a:xfrm rot="4574616">
                <a:off x="3079218" y="1283857"/>
                <a:ext cx="304667" cy="632553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 rot="20397962">
                <a:off x="2506803" y="1540605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5 </a:t>
                </a:r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5360792" y="1060109"/>
              <a:ext cx="780139" cy="697428"/>
              <a:chOff x="2279220" y="1212509"/>
              <a:chExt cx="780139" cy="697428"/>
            </a:xfrm>
          </p:grpSpPr>
          <p:sp>
            <p:nvSpPr>
              <p:cNvPr id="156" name="Up Arrow 155"/>
              <p:cNvSpPr/>
              <p:nvPr/>
            </p:nvSpPr>
            <p:spPr>
              <a:xfrm rot="14214107">
                <a:off x="2443163" y="1048566"/>
                <a:ext cx="304667" cy="632553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 rot="20397962">
                <a:off x="2448294" y="1540605"/>
                <a:ext cx="61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15 </a:t>
                </a:r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674866" y="2293281"/>
              <a:ext cx="668095" cy="452668"/>
              <a:chOff x="2583894" y="1531281"/>
              <a:chExt cx="668095" cy="452668"/>
            </a:xfrm>
          </p:grpSpPr>
          <p:sp>
            <p:nvSpPr>
              <p:cNvPr id="159" name="Up Arrow 158"/>
              <p:cNvSpPr/>
              <p:nvPr/>
            </p:nvSpPr>
            <p:spPr>
              <a:xfrm rot="15397239">
                <a:off x="2747837" y="1367338"/>
                <a:ext cx="304667" cy="632553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 rot="20397962">
                <a:off x="2757943" y="1614617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2 </a:t>
                </a:r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3048000" y="3509732"/>
              <a:ext cx="668095" cy="452668"/>
              <a:chOff x="2583894" y="1531281"/>
              <a:chExt cx="668095" cy="452668"/>
            </a:xfrm>
          </p:grpSpPr>
          <p:sp>
            <p:nvSpPr>
              <p:cNvPr id="162" name="Up Arrow 161"/>
              <p:cNvSpPr/>
              <p:nvPr/>
            </p:nvSpPr>
            <p:spPr>
              <a:xfrm rot="3396085">
                <a:off x="2747837" y="1367338"/>
                <a:ext cx="304667" cy="632553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 rot="20397962">
                <a:off x="2757943" y="1614617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3 </a:t>
                </a:r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4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R</a:t>
            </a:r>
            <a:r>
              <a:rPr lang="en-US" sz="3600" b="1" dirty="0" smtClean="0">
                <a:solidFill>
                  <a:srgbClr val="7030A0"/>
                </a:solidFill>
              </a:rPr>
              <a:t>andom walk and electric networks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Notations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𝑮</m:t>
                    </m:r>
                    <m:r>
                      <a:rPr lang="en-US" sz="1800" b="1" i="1" smtClean="0">
                        <a:latin typeface="Cambria Math"/>
                      </a:rPr>
                      <m:t>=(</m:t>
                    </m:r>
                    <m:r>
                      <a:rPr lang="en-US" sz="1800" b="1" i="1" smtClean="0">
                        <a:latin typeface="Cambria Math"/>
                      </a:rPr>
                      <m:t>𝑽</m:t>
                    </m:r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latin typeface="Cambria Math"/>
                      </a:rPr>
                      <m:t>𝑬</m:t>
                    </m:r>
                    <m:r>
                      <a:rPr lang="en-US" sz="18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b="1" dirty="0" smtClean="0">
                    <a:solidFill>
                      <a:srgbClr val="7030A0"/>
                    </a:solidFill>
                  </a:rPr>
                  <a:t>Hitting </a:t>
                </a:r>
                <a:r>
                  <a:rPr lang="en-US" sz="1800" b="1" dirty="0" smtClean="0"/>
                  <a:t>time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:</a:t>
                </a:r>
                <a:r>
                  <a:rPr lang="en-US" sz="1800" b="1" dirty="0" smtClean="0"/>
                  <a:t> </a:t>
                </a:r>
                <a:r>
                  <a:rPr lang="en-US" sz="1800" dirty="0" smtClean="0"/>
                  <a:t>Expected no. of steps of the walk that starts from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 and finishes as soon as it reaches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Any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b="1" dirty="0"/>
                  <a:t> </a:t>
                </a:r>
                <a:r>
                  <a:rPr lang="en-US" sz="1800" dirty="0" smtClean="0"/>
                  <a:t>and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800" b="1" dirty="0"/>
                  <a:t> </a:t>
                </a:r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r>
                  <a:rPr lang="en-US" sz="1800" b="1" dirty="0" smtClean="0">
                    <a:solidFill>
                      <a:srgbClr val="7030A0"/>
                    </a:solidFill>
                  </a:rPr>
                  <a:t>Commute </a:t>
                </a:r>
                <a:r>
                  <a:rPr lang="en-US" sz="1800" b="1" dirty="0" smtClean="0"/>
                  <a:t>time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: Expected no. of steps of the walk that starts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and finishes 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after visiting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𝒗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at least once.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1800" b="1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593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5220096" y="4569023"/>
            <a:ext cx="418704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29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Expressing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through a circuit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</a:rPr>
                      <m:t>𝟏</m:t>
                    </m:r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deg</m:t>
                        </m:r>
                        <m:r>
                          <a:rPr lang="en-US" sz="1800" b="1" i="1" smtClean="0"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1800" b="1" i="1" smtClean="0">
                            <a:latin typeface="Cambria Math"/>
                          </a:rPr>
                          <m:t>∈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𝑵</m:t>
                        </m:r>
                        <m:r>
                          <a:rPr lang="en-US" sz="1800" b="1" i="1" smtClean="0"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929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3200" b="1" dirty="0" smtClean="0"/>
              <a:t>What do we </a:t>
            </a:r>
            <a:r>
              <a:rPr lang="en-US" sz="3200" b="1" dirty="0" smtClean="0">
                <a:solidFill>
                  <a:srgbClr val="7030A0"/>
                </a:solidFill>
              </a:rPr>
              <a:t>know </a:t>
            </a:r>
            <a:r>
              <a:rPr lang="en-US" sz="3200" b="1" dirty="0" smtClean="0"/>
              <a:t>about</a:t>
            </a:r>
            <a:r>
              <a:rPr lang="en-US" sz="3200" b="1" dirty="0" smtClean="0">
                <a:solidFill>
                  <a:srgbClr val="7030A0"/>
                </a:solidFill>
              </a:rPr>
              <a:t> Random walk </a:t>
            </a:r>
            <a:r>
              <a:rPr lang="en-US" sz="3200" b="1" dirty="0" smtClean="0"/>
              <a:t>till now?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We have discussed uniform random walk on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line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0070C0"/>
                </a:solidFill>
              </a:rPr>
              <a:t>complete graph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complete graphs </a:t>
            </a:r>
            <a:r>
              <a:rPr lang="en-US" sz="2000" u="sng" dirty="0" smtClean="0"/>
              <a:t>joined by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an edge </a:t>
            </a:r>
            <a:r>
              <a:rPr lang="en-US" sz="2000" dirty="0" smtClean="0"/>
              <a:t>(Mid-</a:t>
            </a:r>
            <a:r>
              <a:rPr lang="en-US" sz="2000" dirty="0" err="1" smtClean="0"/>
              <a:t>sem</a:t>
            </a:r>
            <a:r>
              <a:rPr lang="en-US" sz="2000" dirty="0" smtClean="0"/>
              <a:t> Exam).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We analyzed the random walk by writing equation for each case. We could solve these equations because of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Symmetry</a:t>
            </a:r>
            <a:r>
              <a:rPr lang="en-US" sz="2000" dirty="0" smtClean="0"/>
              <a:t> of the our graphs (line graph, complete graph).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Uniformity</a:t>
            </a:r>
            <a:r>
              <a:rPr lang="en-US" sz="2000" dirty="0" smtClean="0"/>
              <a:t> of random walk.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Question</a:t>
            </a:r>
            <a:r>
              <a:rPr lang="en-US" sz="2000" dirty="0" smtClean="0"/>
              <a:t>: Is there a compact formula for expected duration of a random walk on any graph ? What if the random walk is not uniform 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Expressing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through a circuit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When there is no external current into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,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dirty="0"/>
                  <a:t> What is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𝒚𝒗</m:t>
                        </m:r>
                      </m:sub>
                    </m:sSub>
                  </m:oMath>
                </a14:m>
                <a:r>
                  <a:rPr lang="en-US" sz="1800" dirty="0"/>
                  <a:t>’s where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r>
                      <a:rPr lang="en-US" sz="1800" b="1" i="1">
                        <a:latin typeface="Cambria Math"/>
                      </a:rPr>
                      <m:t>𝑵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?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deg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r>
                          <a:rPr lang="en-US" sz="1800" b="1" i="1">
                            <a:latin typeface="Cambria Math"/>
                          </a:rPr>
                          <m:t>𝑵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𝒚𝒗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An additive </a:t>
                </a:r>
                <a:r>
                  <a:rPr lang="en-US" sz="1800" dirty="0"/>
                  <a:t>term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in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missing in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/>
                  <a:t>. </a:t>
                </a:r>
                <a:r>
                  <a:rPr lang="en-US" sz="1800" dirty="0" smtClean="0"/>
                  <a:t>Why ?  </a:t>
                </a:r>
              </a:p>
              <a:p>
                <a:r>
                  <a:rPr lang="en-US" sz="1800" dirty="0" smtClean="0"/>
                  <a:t>No numerical additive term appears in </a:t>
                </a:r>
                <a:r>
                  <a:rPr lang="en-US" sz="1800" dirty="0"/>
                  <a:t>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because we derived it assuming net current into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 is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.</a:t>
                </a:r>
              </a:p>
              <a:p>
                <a:r>
                  <a:rPr lang="en-US" sz="1800" dirty="0" smtClean="0"/>
                  <a:t>So in order to make the two equations similar, we need to augment the above circuit with external wires.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3"/>
                <a:stretch>
                  <a:fillRect l="-593" t="-61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5533436" y="4267200"/>
                <a:ext cx="3153364" cy="5282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𝒙𝒗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deg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𝒚𝒗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436" y="4267200"/>
                <a:ext cx="3153364" cy="528286"/>
              </a:xfrm>
              <a:prstGeom prst="rect">
                <a:avLst/>
              </a:prstGeom>
              <a:blipFill rotWithShape="1">
                <a:blip r:embed="rId14"/>
                <a:stretch>
                  <a:fillRect l="-1741" t="-71264" r="-2515" b="-1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4343400"/>
            <a:ext cx="198388" cy="340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Expressing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through a circuit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 be the current injected into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 from outside.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dirty="0" smtClean="0"/>
                  <a:t> What be the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new</a:t>
                </a:r>
                <a:r>
                  <a:rPr lang="en-US" sz="1800" dirty="0" smtClean="0"/>
                  <a:t>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𝒚𝒗</m:t>
                        </m:r>
                      </m:sub>
                    </m:sSub>
                  </m:oMath>
                </a14:m>
                <a:r>
                  <a:rPr lang="en-US" sz="1800" dirty="0" smtClean="0"/>
                  <a:t>’s where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𝒚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r>
                      <a:rPr lang="en-US" sz="1800" b="1" i="1">
                        <a:latin typeface="Cambria Math"/>
                      </a:rPr>
                      <m:t>𝑵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deg</m:t>
                        </m:r>
                        <m:r>
                          <a:rPr lang="en-US" sz="1800" b="1" i="1" smtClean="0"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deg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800" b="1" i="1">
                            <a:latin typeface="Cambria Math"/>
                          </a:rPr>
                          <m:t>𝒚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r>
                          <a:rPr lang="en-US" sz="1800" b="1" i="1">
                            <a:latin typeface="Cambria Math"/>
                          </a:rPr>
                          <m:t>𝑵</m:t>
                        </m:r>
                        <m:r>
                          <a:rPr lang="en-US" sz="1800" b="1" i="1"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𝒚𝒗</m:t>
                            </m:r>
                          </m:sub>
                        </m:sSub>
                      </m:e>
                    </m:nary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What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dirty="0" smtClean="0"/>
                  <a:t> in order to equate equations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Observation</a:t>
                </a:r>
                <a:r>
                  <a:rPr lang="en-US" sz="1800" dirty="0" smtClean="0"/>
                  <a:t>: To equate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 smtClean="0"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latin typeface="Cambria Math"/>
                      </a:rPr>
                      <m:t>𝑽</m:t>
                    </m:r>
                    <m:r>
                      <a:rPr lang="en-US" sz="1800" b="1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1800" b="1" i="1" smtClean="0">
                        <a:latin typeface="Cambria Math"/>
                      </a:rPr>
                      <m:t>{</m:t>
                    </m:r>
                    <m:r>
                      <a:rPr lang="en-US" sz="1800" b="1" i="1" smtClean="0">
                        <a:latin typeface="Cambria Math"/>
                      </a:rPr>
                      <m:t>𝒗</m:t>
                    </m:r>
                    <m:r>
                      <a:rPr lang="en-US" sz="18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 smtClean="0"/>
                  <a:t>,  we need to inject current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deg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into each node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 We must extract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2</m:t>
                    </m:r>
                    <m:r>
                      <a:rPr lang="en-US" sz="1800" b="1" i="1" smtClean="0">
                        <a:latin typeface="Cambria Math"/>
                      </a:rPr>
                      <m:t>𝒎</m:t>
                    </m:r>
                    <m:r>
                      <a:rPr lang="en-US" sz="18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deg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current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 to satisfy </a:t>
                </a:r>
                <a:r>
                  <a:rPr lang="en-US" sz="1800" b="1" dirty="0" err="1" smtClean="0"/>
                  <a:t>Kirchoff</a:t>
                </a:r>
                <a:r>
                  <a:rPr lang="en-US" sz="1800" dirty="0" err="1" smtClean="0"/>
                  <a:t>’s</a:t>
                </a:r>
                <a:r>
                  <a:rPr lang="en-US" sz="1800" dirty="0" smtClean="0"/>
                  <a:t> current law.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593" t="-625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7" name="Up Arrow 346"/>
          <p:cNvSpPr/>
          <p:nvPr/>
        </p:nvSpPr>
        <p:spPr>
          <a:xfrm>
            <a:off x="3340071" y="2590800"/>
            <a:ext cx="165129" cy="32989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48484" y="1743157"/>
            <a:ext cx="5347716" cy="2021767"/>
            <a:chOff x="2348484" y="1743157"/>
            <a:chExt cx="5347716" cy="2021767"/>
          </a:xfrm>
        </p:grpSpPr>
        <p:sp>
          <p:nvSpPr>
            <p:cNvPr id="2" name="Up Arrow 1"/>
            <p:cNvSpPr/>
            <p:nvPr/>
          </p:nvSpPr>
          <p:spPr>
            <a:xfrm>
              <a:off x="2424684" y="1752600"/>
              <a:ext cx="166116" cy="30991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Up Arrow 345"/>
            <p:cNvSpPr/>
            <p:nvPr/>
          </p:nvSpPr>
          <p:spPr>
            <a:xfrm>
              <a:off x="2348484" y="3429000"/>
              <a:ext cx="186037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Up Arrow 347"/>
            <p:cNvSpPr/>
            <p:nvPr/>
          </p:nvSpPr>
          <p:spPr>
            <a:xfrm>
              <a:off x="4253484" y="3397876"/>
              <a:ext cx="160172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Up Arrow 348"/>
            <p:cNvSpPr/>
            <p:nvPr/>
          </p:nvSpPr>
          <p:spPr>
            <a:xfrm>
              <a:off x="5244084" y="2514599"/>
              <a:ext cx="166116" cy="32802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Up Arrow 349"/>
            <p:cNvSpPr/>
            <p:nvPr/>
          </p:nvSpPr>
          <p:spPr>
            <a:xfrm>
              <a:off x="6463284" y="3124200"/>
              <a:ext cx="166116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Up Arrow 350"/>
            <p:cNvSpPr/>
            <p:nvPr/>
          </p:nvSpPr>
          <p:spPr>
            <a:xfrm>
              <a:off x="7530084" y="2514600"/>
              <a:ext cx="166116" cy="35214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Up Arrow 351"/>
            <p:cNvSpPr/>
            <p:nvPr/>
          </p:nvSpPr>
          <p:spPr>
            <a:xfrm>
              <a:off x="6387084" y="1981200"/>
              <a:ext cx="143798" cy="32273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Up Arrow 352"/>
            <p:cNvSpPr/>
            <p:nvPr/>
          </p:nvSpPr>
          <p:spPr>
            <a:xfrm rot="19901904">
              <a:off x="4327791" y="1743157"/>
              <a:ext cx="136883" cy="29010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Up Arrow 353"/>
          <p:cNvSpPr/>
          <p:nvPr/>
        </p:nvSpPr>
        <p:spPr>
          <a:xfrm rot="10800000">
            <a:off x="1357884" y="2667000"/>
            <a:ext cx="394716" cy="56452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6817" y="1729675"/>
            <a:ext cx="6421766" cy="2055541"/>
            <a:chOff x="1246817" y="1729675"/>
            <a:chExt cx="6421766" cy="2055541"/>
          </a:xfrm>
        </p:grpSpPr>
        <p:sp>
          <p:nvSpPr>
            <p:cNvPr id="355" name="Freeform 354"/>
            <p:cNvSpPr/>
            <p:nvPr/>
          </p:nvSpPr>
          <p:spPr>
            <a:xfrm rot="21058079">
              <a:off x="2217496" y="1777384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 rot="21058079">
              <a:off x="2161217" y="34060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 rot="21058079">
              <a:off x="1246817" y="25678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 rot="21058079">
              <a:off x="3151817" y="2539384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 rot="21058079">
              <a:off x="3990017" y="34060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 rot="21058079">
              <a:off x="4066217" y="1729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 rot="21058079">
              <a:off x="5056817" y="2491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 rot="21058079">
              <a:off x="6199817" y="31012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 rot="21058079">
              <a:off x="7322896" y="2491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 rot="21058079">
              <a:off x="6179896" y="19582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TextBox 364"/>
              <p:cNvSpPr txBox="1"/>
              <p:nvPr/>
            </p:nvSpPr>
            <p:spPr>
              <a:xfrm>
                <a:off x="5762036" y="4648200"/>
                <a:ext cx="3153364" cy="5282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𝒙𝒗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deg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𝒚𝒗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5" name="TextBox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36" y="4648200"/>
                <a:ext cx="3153364" cy="528286"/>
              </a:xfrm>
              <a:prstGeom prst="rect">
                <a:avLst/>
              </a:prstGeom>
              <a:blipFill rotWithShape="1">
                <a:blip r:embed="rId14"/>
                <a:stretch>
                  <a:fillRect l="-1544" t="-72093" r="-2510" b="-1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40871" y="5181600"/>
                <a:ext cx="1426929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deg</m:t>
                      </m:r>
                      <m:r>
                        <a:rPr lang="en-US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71" y="5181600"/>
                <a:ext cx="142692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46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1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47" grpId="0" animBg="1"/>
      <p:bldP spid="35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Expressing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/>
                  <a:t>through a circuit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648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𝒙𝒗</m:t>
                        </m:r>
                      </m:sub>
                    </m:sSub>
                  </m:oMath>
                </a14:m>
                <a:r>
                  <a:rPr lang="en-US" sz="1800" dirty="0" smtClean="0"/>
                  <a:t> is the potential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relative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 in circuit with the following current flow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: </a:t>
                </a:r>
              </a:p>
              <a:p>
                <a:pPr>
                  <a:buAutoNum type="arabicPeriod"/>
                </a:pPr>
                <a:r>
                  <a:rPr lang="en-US" sz="1800" dirty="0" smtClean="0"/>
                  <a:t>Inject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deg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current </a:t>
                </a:r>
                <a:r>
                  <a:rPr lang="en-US" sz="1800" dirty="0"/>
                  <a:t>into each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r>
                      <a:rPr lang="en-US" sz="1800" b="1" i="1">
                        <a:latin typeface="Cambria Math"/>
                      </a:rPr>
                      <m:t>𝑽</m:t>
                    </m:r>
                    <m:r>
                      <a:rPr lang="en-US" sz="1800" b="1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1800" b="1" i="1">
                        <a:latin typeface="Cambria Math"/>
                      </a:rPr>
                      <m:t>{</m:t>
                    </m:r>
                    <m:r>
                      <a:rPr lang="en-US" sz="1800" b="1" i="1">
                        <a:latin typeface="Cambria Math"/>
                      </a:rPr>
                      <m:t>𝒗</m:t>
                    </m:r>
                    <m:r>
                      <a:rPr lang="en-US" sz="18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/>
                  <a:t>, </a:t>
                </a:r>
                <a:endParaRPr lang="en-US" sz="1800" dirty="0" smtClean="0"/>
              </a:p>
              <a:p>
                <a:pPr>
                  <a:buAutoNum type="arabicPeriod"/>
                </a:pPr>
                <a:r>
                  <a:rPr lang="en-US" sz="1800" dirty="0" smtClean="0"/>
                  <a:t>Extract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2</m:t>
                    </m:r>
                    <m:r>
                      <a:rPr lang="en-US" sz="1800" b="1" i="1">
                        <a:latin typeface="Cambria Math"/>
                      </a:rPr>
                      <m:t>𝒎</m:t>
                    </m:r>
                    <m:r>
                      <a:rPr lang="en-US" sz="18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deg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current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>
                  <a:buAutoNum type="arabicPeriod"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It follows from the 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uniqueness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principle that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will be a valid current flow in the circuit.</a:t>
                </a:r>
                <a:endParaRPr lang="en-US" sz="1800" dirty="0"/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r>
                  <a:rPr lang="en-US" sz="1800" dirty="0" smtClean="0"/>
                  <a:t>In a similar manner, could you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800" dirty="0" smtClean="0"/>
                  <a:t> ?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648200"/>
              </a:xfrm>
              <a:blipFill rotWithShape="1">
                <a:blip r:embed="rId3"/>
                <a:stretch>
                  <a:fillRect l="-582" t="-656" r="-364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4" name="Up Arrow 353"/>
          <p:cNvSpPr/>
          <p:nvPr/>
        </p:nvSpPr>
        <p:spPr>
          <a:xfrm rot="10800000">
            <a:off x="1357884" y="2667000"/>
            <a:ext cx="394716" cy="56452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6817" y="1729675"/>
            <a:ext cx="6421766" cy="2055541"/>
            <a:chOff x="1246817" y="1729675"/>
            <a:chExt cx="6421766" cy="2055541"/>
          </a:xfrm>
        </p:grpSpPr>
        <p:sp>
          <p:nvSpPr>
            <p:cNvPr id="355" name="Freeform 354"/>
            <p:cNvSpPr/>
            <p:nvPr/>
          </p:nvSpPr>
          <p:spPr>
            <a:xfrm rot="21058079">
              <a:off x="2217496" y="1777384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 rot="21058079">
              <a:off x="2161217" y="34060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 rot="21058079">
              <a:off x="1246817" y="25678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 rot="21058079">
              <a:off x="3151817" y="2539384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 rot="21058079">
              <a:off x="3990017" y="34060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 rot="21058079">
              <a:off x="4066217" y="1729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 rot="21058079">
              <a:off x="5056817" y="2491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 rot="21058079">
              <a:off x="6199817" y="31012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 rot="21058079">
              <a:off x="7322896" y="2491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 rot="21058079">
              <a:off x="6179896" y="19582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6" name="Up Arrow 365"/>
          <p:cNvSpPr/>
          <p:nvPr/>
        </p:nvSpPr>
        <p:spPr>
          <a:xfrm>
            <a:off x="3340071" y="2590800"/>
            <a:ext cx="165129" cy="32989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Group 366"/>
          <p:cNvGrpSpPr/>
          <p:nvPr/>
        </p:nvGrpSpPr>
        <p:grpSpPr>
          <a:xfrm>
            <a:off x="2348484" y="1743157"/>
            <a:ext cx="5347716" cy="2021767"/>
            <a:chOff x="2348484" y="1743157"/>
            <a:chExt cx="5347716" cy="2021767"/>
          </a:xfrm>
        </p:grpSpPr>
        <p:sp>
          <p:nvSpPr>
            <p:cNvPr id="368" name="Up Arrow 367"/>
            <p:cNvSpPr/>
            <p:nvPr/>
          </p:nvSpPr>
          <p:spPr>
            <a:xfrm>
              <a:off x="2424684" y="1752600"/>
              <a:ext cx="166116" cy="30991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Up Arrow 368"/>
            <p:cNvSpPr/>
            <p:nvPr/>
          </p:nvSpPr>
          <p:spPr>
            <a:xfrm>
              <a:off x="2348484" y="3429000"/>
              <a:ext cx="186037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Up Arrow 369"/>
            <p:cNvSpPr/>
            <p:nvPr/>
          </p:nvSpPr>
          <p:spPr>
            <a:xfrm>
              <a:off x="4253484" y="3397876"/>
              <a:ext cx="160172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Up Arrow 370"/>
            <p:cNvSpPr/>
            <p:nvPr/>
          </p:nvSpPr>
          <p:spPr>
            <a:xfrm>
              <a:off x="5244084" y="2514599"/>
              <a:ext cx="166116" cy="32802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Up Arrow 371"/>
            <p:cNvSpPr/>
            <p:nvPr/>
          </p:nvSpPr>
          <p:spPr>
            <a:xfrm>
              <a:off x="6463284" y="3124200"/>
              <a:ext cx="166116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Up Arrow 372"/>
            <p:cNvSpPr/>
            <p:nvPr/>
          </p:nvSpPr>
          <p:spPr>
            <a:xfrm>
              <a:off x="7530084" y="2514600"/>
              <a:ext cx="166116" cy="35214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Up Arrow 373"/>
            <p:cNvSpPr/>
            <p:nvPr/>
          </p:nvSpPr>
          <p:spPr>
            <a:xfrm>
              <a:off x="6387084" y="1981200"/>
              <a:ext cx="143798" cy="32273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Up Arrow 374"/>
            <p:cNvSpPr/>
            <p:nvPr/>
          </p:nvSpPr>
          <p:spPr>
            <a:xfrm rot="19901904">
              <a:off x="4327791" y="1743157"/>
              <a:ext cx="136883" cy="29010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Expressing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/>
                  <a:t>through a circuit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𝒙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800" dirty="0" smtClean="0"/>
                  <a:t> is the potential of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relative to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 in circuit with the following current flow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 smtClean="0"/>
                  <a:t>: </a:t>
                </a:r>
              </a:p>
              <a:p>
                <a:pPr>
                  <a:buAutoNum type="arabicPeriod"/>
                </a:pPr>
                <a:r>
                  <a:rPr lang="en-US" sz="1800" dirty="0" smtClean="0"/>
                  <a:t>Inject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deg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current </a:t>
                </a:r>
                <a:r>
                  <a:rPr lang="en-US" sz="1800" dirty="0"/>
                  <a:t>into each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 b="1" i="1">
                        <a:latin typeface="Cambria Math"/>
                      </a:rPr>
                      <m:t>∈</m:t>
                    </m:r>
                    <m:r>
                      <a:rPr lang="en-US" sz="1800" b="1" i="1">
                        <a:latin typeface="Cambria Math"/>
                      </a:rPr>
                      <m:t>𝑽</m:t>
                    </m:r>
                    <m:r>
                      <a:rPr lang="en-US" sz="1800" b="1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1800" b="1" i="1">
                        <a:latin typeface="Cambria Math"/>
                      </a:rPr>
                      <m:t>{</m:t>
                    </m:r>
                    <m:r>
                      <a:rPr lang="en-US" sz="1800" b="1" i="1" smtClean="0">
                        <a:latin typeface="Cambria Math"/>
                      </a:rPr>
                      <m:t>𝒖</m:t>
                    </m:r>
                    <m:r>
                      <a:rPr lang="en-US" sz="18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1800" dirty="0"/>
                  <a:t>, </a:t>
                </a:r>
                <a:endParaRPr lang="en-US" sz="1800" dirty="0" smtClean="0"/>
              </a:p>
              <a:p>
                <a:pPr>
                  <a:buAutoNum type="arabicPeriod"/>
                </a:pPr>
                <a:r>
                  <a:rPr lang="en-US" sz="1800" dirty="0" smtClean="0"/>
                  <a:t>Extract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2</m:t>
                    </m:r>
                    <m:r>
                      <a:rPr lang="en-US" sz="1800" b="1" i="1">
                        <a:latin typeface="Cambria Math"/>
                      </a:rPr>
                      <m:t>𝒎</m:t>
                    </m:r>
                    <m:r>
                      <a:rPr lang="en-US" sz="18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deg</m:t>
                    </m:r>
                    <m:r>
                      <a:rPr lang="en-US" sz="1800">
                        <a:latin typeface="Cambria Math"/>
                      </a:rPr>
                      <m:t>(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en-US" sz="180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current from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>
                  <a:buAutoNum type="arabicPeriod"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3"/>
                <a:stretch>
                  <a:fillRect l="-593" t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32766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1600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25058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1828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29718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3800" y="23622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5"/>
            <a:endCxn id="8" idx="1"/>
          </p:cNvCxnSpPr>
          <p:nvPr/>
        </p:nvCxnSpPr>
        <p:spPr>
          <a:xfrm>
            <a:off x="1654082" y="2568482"/>
            <a:ext cx="7304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flipV="1">
            <a:off x="16540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9" idx="5"/>
          </p:cNvCxnSpPr>
          <p:nvPr/>
        </p:nvCxnSpPr>
        <p:spPr>
          <a:xfrm flipH="1" flipV="1">
            <a:off x="25684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7"/>
            <a:endCxn id="10" idx="3"/>
          </p:cNvCxnSpPr>
          <p:nvPr/>
        </p:nvCxnSpPr>
        <p:spPr>
          <a:xfrm flipV="1">
            <a:off x="3482882" y="1730282"/>
            <a:ext cx="8066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7"/>
            <a:endCxn id="11" idx="2"/>
          </p:cNvCxnSpPr>
          <p:nvPr/>
        </p:nvCxnSpPr>
        <p:spPr>
          <a:xfrm>
            <a:off x="2492282" y="3298918"/>
            <a:ext cx="1774918" cy="27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6" idx="3"/>
          </p:cNvCxnSpPr>
          <p:nvPr/>
        </p:nvCxnSpPr>
        <p:spPr>
          <a:xfrm flipV="1">
            <a:off x="2492282" y="2568482"/>
            <a:ext cx="882836" cy="7304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5"/>
            <a:endCxn id="12" idx="1"/>
          </p:cNvCxnSpPr>
          <p:nvPr/>
        </p:nvCxnSpPr>
        <p:spPr>
          <a:xfrm>
            <a:off x="4397282" y="1730282"/>
            <a:ext cx="882836" cy="654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7"/>
            <a:endCxn id="12" idx="3"/>
          </p:cNvCxnSpPr>
          <p:nvPr/>
        </p:nvCxnSpPr>
        <p:spPr>
          <a:xfrm flipV="1">
            <a:off x="4397282" y="2492282"/>
            <a:ext cx="882836" cy="780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1"/>
            <a:endCxn id="16" idx="5"/>
          </p:cNvCxnSpPr>
          <p:nvPr/>
        </p:nvCxnSpPr>
        <p:spPr>
          <a:xfrm flipH="1" flipV="1">
            <a:off x="3482882" y="2568482"/>
            <a:ext cx="806636" cy="70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568482" y="1676400"/>
            <a:ext cx="17210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3"/>
            <a:endCxn id="12" idx="6"/>
          </p:cNvCxnSpPr>
          <p:nvPr/>
        </p:nvCxnSpPr>
        <p:spPr>
          <a:xfrm flipH="1">
            <a:off x="5410200" y="1958882"/>
            <a:ext cx="10129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1"/>
            <a:endCxn id="13" idx="5"/>
          </p:cNvCxnSpPr>
          <p:nvPr/>
        </p:nvCxnSpPr>
        <p:spPr>
          <a:xfrm flipH="1" flipV="1">
            <a:off x="6530882" y="1958882"/>
            <a:ext cx="1035236" cy="425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2"/>
            <a:endCxn id="12" idx="5"/>
          </p:cNvCxnSpPr>
          <p:nvPr/>
        </p:nvCxnSpPr>
        <p:spPr>
          <a:xfrm flipH="1" flipV="1">
            <a:off x="5387882" y="2492282"/>
            <a:ext cx="10891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4" idx="6"/>
            <a:endCxn id="15" idx="3"/>
          </p:cNvCxnSpPr>
          <p:nvPr/>
        </p:nvCxnSpPr>
        <p:spPr>
          <a:xfrm flipV="1">
            <a:off x="6629400" y="2492282"/>
            <a:ext cx="936718" cy="555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0"/>
            <a:endCxn id="10" idx="4"/>
          </p:cNvCxnSpPr>
          <p:nvPr/>
        </p:nvCxnSpPr>
        <p:spPr>
          <a:xfrm flipV="1">
            <a:off x="4343400" y="1752600"/>
            <a:ext cx="0" cy="1497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16686468">
            <a:off x="4137280" y="2365110"/>
            <a:ext cx="437629" cy="279410"/>
            <a:chOff x="2933700" y="4038600"/>
            <a:chExt cx="723900" cy="439550"/>
          </a:xfrm>
        </p:grpSpPr>
        <p:sp>
          <p:nvSpPr>
            <p:cNvPr id="92" name="Rectangle 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/>
          <p:cNvGrpSpPr/>
          <p:nvPr/>
        </p:nvGrpSpPr>
        <p:grpSpPr>
          <a:xfrm rot="19378890">
            <a:off x="3693440" y="1941348"/>
            <a:ext cx="437629" cy="279410"/>
            <a:chOff x="2933700" y="4038600"/>
            <a:chExt cx="723900" cy="439550"/>
          </a:xfrm>
        </p:grpSpPr>
        <p:sp>
          <p:nvSpPr>
            <p:cNvPr id="168" name="Rectangle 16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178"/>
          <p:cNvGrpSpPr/>
          <p:nvPr/>
        </p:nvGrpSpPr>
        <p:grpSpPr>
          <a:xfrm rot="19378890">
            <a:off x="1868809" y="1903006"/>
            <a:ext cx="437629" cy="279410"/>
            <a:chOff x="2933700" y="4038600"/>
            <a:chExt cx="723900" cy="439550"/>
          </a:xfrm>
        </p:grpSpPr>
        <p:sp>
          <p:nvSpPr>
            <p:cNvPr id="180" name="Rectangle 1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 rot="19378890">
            <a:off x="2722762" y="2741206"/>
            <a:ext cx="437629" cy="279410"/>
            <a:chOff x="2933700" y="4038600"/>
            <a:chExt cx="723900" cy="439550"/>
          </a:xfrm>
        </p:grpSpPr>
        <p:sp>
          <p:nvSpPr>
            <p:cNvPr id="192" name="Rectangle 19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3" name="Group 202"/>
          <p:cNvGrpSpPr/>
          <p:nvPr/>
        </p:nvGrpSpPr>
        <p:grpSpPr>
          <a:xfrm rot="209594">
            <a:off x="3135665" y="3138018"/>
            <a:ext cx="437629" cy="279410"/>
            <a:chOff x="2933700" y="4038600"/>
            <a:chExt cx="723900" cy="439550"/>
          </a:xfrm>
        </p:grpSpPr>
        <p:sp>
          <p:nvSpPr>
            <p:cNvPr id="204" name="Rectangle 2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/>
          <p:cNvGrpSpPr/>
          <p:nvPr/>
        </p:nvGrpSpPr>
        <p:grpSpPr>
          <a:xfrm rot="2742835">
            <a:off x="3643190" y="2730306"/>
            <a:ext cx="437629" cy="279410"/>
            <a:chOff x="2933700" y="4038600"/>
            <a:chExt cx="723900" cy="439550"/>
          </a:xfrm>
        </p:grpSpPr>
        <p:sp>
          <p:nvSpPr>
            <p:cNvPr id="216" name="Rectangle 2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" name="Group 226"/>
          <p:cNvGrpSpPr/>
          <p:nvPr/>
        </p:nvGrpSpPr>
        <p:grpSpPr>
          <a:xfrm rot="2742835">
            <a:off x="2804990" y="1968306"/>
            <a:ext cx="437629" cy="279410"/>
            <a:chOff x="2933700" y="4038600"/>
            <a:chExt cx="723900" cy="439550"/>
          </a:xfrm>
        </p:grpSpPr>
        <p:sp>
          <p:nvSpPr>
            <p:cNvPr id="228" name="Rectangle 22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/>
          <p:cNvGrpSpPr/>
          <p:nvPr/>
        </p:nvGrpSpPr>
        <p:grpSpPr>
          <a:xfrm rot="3156239">
            <a:off x="1786581" y="2730306"/>
            <a:ext cx="437629" cy="279410"/>
            <a:chOff x="2933700" y="4038600"/>
            <a:chExt cx="723900" cy="439550"/>
          </a:xfrm>
        </p:grpSpPr>
        <p:sp>
          <p:nvSpPr>
            <p:cNvPr id="240" name="Rectangle 2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 rot="209594">
            <a:off x="3208506" y="1537073"/>
            <a:ext cx="437629" cy="279410"/>
            <a:chOff x="2933700" y="4038600"/>
            <a:chExt cx="723900" cy="439550"/>
          </a:xfrm>
        </p:grpSpPr>
        <p:sp>
          <p:nvSpPr>
            <p:cNvPr id="252" name="Rectangle 25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3" name="Group 262"/>
          <p:cNvGrpSpPr/>
          <p:nvPr/>
        </p:nvGrpSpPr>
        <p:grpSpPr>
          <a:xfrm rot="19378890">
            <a:off x="4688209" y="2665006"/>
            <a:ext cx="437629" cy="279410"/>
            <a:chOff x="2933700" y="4038600"/>
            <a:chExt cx="723900" cy="439550"/>
          </a:xfrm>
        </p:grpSpPr>
        <p:sp>
          <p:nvSpPr>
            <p:cNvPr id="264" name="Rectangle 26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/>
          <p:cNvGrpSpPr/>
          <p:nvPr/>
        </p:nvGrpSpPr>
        <p:grpSpPr>
          <a:xfrm rot="2378188">
            <a:off x="4687016" y="1936268"/>
            <a:ext cx="437629" cy="279410"/>
            <a:chOff x="2933700" y="4038600"/>
            <a:chExt cx="723900" cy="439550"/>
          </a:xfrm>
        </p:grpSpPr>
        <p:sp>
          <p:nvSpPr>
            <p:cNvPr id="276" name="Rectangle 27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 rot="1831540">
            <a:off x="6838755" y="1996779"/>
            <a:ext cx="437629" cy="279410"/>
            <a:chOff x="2933700" y="4038600"/>
            <a:chExt cx="723900" cy="439550"/>
          </a:xfrm>
        </p:grpSpPr>
        <p:sp>
          <p:nvSpPr>
            <p:cNvPr id="288" name="Rectangle 287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9" name="Group 298"/>
          <p:cNvGrpSpPr/>
          <p:nvPr/>
        </p:nvGrpSpPr>
        <p:grpSpPr>
          <a:xfrm rot="20558223">
            <a:off x="5696004" y="2040134"/>
            <a:ext cx="437629" cy="279410"/>
            <a:chOff x="2933700" y="4038600"/>
            <a:chExt cx="723900" cy="439550"/>
          </a:xfrm>
        </p:grpSpPr>
        <p:sp>
          <p:nvSpPr>
            <p:cNvPr id="300" name="Rectangle 29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Group 310"/>
          <p:cNvGrpSpPr/>
          <p:nvPr/>
        </p:nvGrpSpPr>
        <p:grpSpPr>
          <a:xfrm rot="20081023">
            <a:off x="6813521" y="2633456"/>
            <a:ext cx="437629" cy="279410"/>
            <a:chOff x="2933700" y="4038600"/>
            <a:chExt cx="723900" cy="439550"/>
          </a:xfrm>
        </p:grpSpPr>
        <p:sp>
          <p:nvSpPr>
            <p:cNvPr id="312" name="Rectangle 311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oup 322"/>
          <p:cNvGrpSpPr/>
          <p:nvPr/>
        </p:nvGrpSpPr>
        <p:grpSpPr>
          <a:xfrm rot="2105834">
            <a:off x="5755633" y="2606379"/>
            <a:ext cx="437629" cy="279410"/>
            <a:chOff x="2933700" y="4038600"/>
            <a:chExt cx="723900" cy="439550"/>
          </a:xfrm>
        </p:grpSpPr>
        <p:sp>
          <p:nvSpPr>
            <p:cNvPr id="324" name="Rectangle 32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Group 334"/>
          <p:cNvGrpSpPr/>
          <p:nvPr/>
        </p:nvGrpSpPr>
        <p:grpSpPr>
          <a:xfrm>
            <a:off x="1213556" y="1307068"/>
            <a:ext cx="6799500" cy="2198132"/>
            <a:chOff x="1213556" y="1307068"/>
            <a:chExt cx="6799500" cy="2198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/>
                <p:cNvSpPr txBox="1"/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6" name="TextBox 3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297668"/>
                  <a:ext cx="3754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8576" y="2221468"/>
                  <a:ext cx="38664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/>
                <p:cNvSpPr txBox="1"/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8" name="TextBox 3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447800"/>
                  <a:ext cx="3770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295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9" name="TextBox 338"/>
                <p:cNvSpPr txBox="1"/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9" name="TextBox 3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24200"/>
                  <a:ext cx="38023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96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/>
                <p:cNvSpPr txBox="1"/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0" name="TextBox 3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568" y="2286000"/>
                  <a:ext cx="37061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786" y="1307068"/>
                  <a:ext cx="37542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13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TextBox 341"/>
                <p:cNvSpPr txBox="1"/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2" name="TextBox 3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177" y="3135868"/>
                  <a:ext cx="3561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TextBox 342"/>
                <p:cNvSpPr txBox="1"/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3" name="TextBox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676400"/>
                  <a:ext cx="35458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241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831068"/>
                  <a:ext cx="3866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297668"/>
                  <a:ext cx="393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4" name="Up Arrow 353"/>
          <p:cNvSpPr/>
          <p:nvPr/>
        </p:nvSpPr>
        <p:spPr>
          <a:xfrm rot="10800000">
            <a:off x="5181600" y="2590800"/>
            <a:ext cx="394716" cy="56452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6817" y="1729675"/>
            <a:ext cx="6421766" cy="2055541"/>
            <a:chOff x="1246817" y="1729675"/>
            <a:chExt cx="6421766" cy="2055541"/>
          </a:xfrm>
        </p:grpSpPr>
        <p:sp>
          <p:nvSpPr>
            <p:cNvPr id="355" name="Freeform 354"/>
            <p:cNvSpPr/>
            <p:nvPr/>
          </p:nvSpPr>
          <p:spPr>
            <a:xfrm rot="21058079">
              <a:off x="2217496" y="1777384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 rot="21058079">
              <a:off x="2161217" y="34060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 rot="21058079">
              <a:off x="1246817" y="25678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 rot="21058079">
              <a:off x="3151817" y="2539384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 rot="21058079">
              <a:off x="3990017" y="34060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 rot="21058079">
              <a:off x="4066217" y="1729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 rot="21058079">
              <a:off x="5056817" y="2491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 rot="21058079">
              <a:off x="6199817" y="31012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 rot="21058079">
              <a:off x="7322896" y="24916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 rot="21058079">
              <a:off x="6179896" y="1958275"/>
              <a:ext cx="345687" cy="379141"/>
            </a:xfrm>
            <a:custGeom>
              <a:avLst/>
              <a:gdLst>
                <a:gd name="connsiteX0" fmla="*/ 0 w 345687"/>
                <a:gd name="connsiteY0" fmla="*/ 379141 h 379141"/>
                <a:gd name="connsiteX1" fmla="*/ 133814 w 345687"/>
                <a:gd name="connsiteY1" fmla="*/ 111512 h 379141"/>
                <a:gd name="connsiteX2" fmla="*/ 345687 w 345687"/>
                <a:gd name="connsiteY2" fmla="*/ 0 h 379141"/>
                <a:gd name="connsiteX3" fmla="*/ 345687 w 345687"/>
                <a:gd name="connsiteY3" fmla="*/ 0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687" h="379141">
                  <a:moveTo>
                    <a:pt x="0" y="379141"/>
                  </a:moveTo>
                  <a:cubicBezTo>
                    <a:pt x="38100" y="276921"/>
                    <a:pt x="76200" y="174702"/>
                    <a:pt x="133814" y="111512"/>
                  </a:cubicBezTo>
                  <a:cubicBezTo>
                    <a:pt x="191428" y="48322"/>
                    <a:pt x="345687" y="0"/>
                    <a:pt x="345687" y="0"/>
                  </a:cubicBezTo>
                  <a:lnTo>
                    <a:pt x="345687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0" y="1743157"/>
            <a:ext cx="6172200" cy="2021767"/>
            <a:chOff x="1524000" y="1743157"/>
            <a:chExt cx="6172200" cy="2021767"/>
          </a:xfrm>
        </p:grpSpPr>
        <p:sp>
          <p:nvSpPr>
            <p:cNvPr id="366" name="Up Arrow 365"/>
            <p:cNvSpPr/>
            <p:nvPr/>
          </p:nvSpPr>
          <p:spPr>
            <a:xfrm>
              <a:off x="3340071" y="2590800"/>
              <a:ext cx="165129" cy="32989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7" name="Group 366"/>
            <p:cNvGrpSpPr/>
            <p:nvPr/>
          </p:nvGrpSpPr>
          <p:grpSpPr>
            <a:xfrm>
              <a:off x="1524000" y="1743157"/>
              <a:ext cx="6172200" cy="2021767"/>
              <a:chOff x="1524000" y="1743157"/>
              <a:chExt cx="6172200" cy="2021767"/>
            </a:xfrm>
          </p:grpSpPr>
          <p:sp>
            <p:nvSpPr>
              <p:cNvPr id="368" name="Up Arrow 367"/>
              <p:cNvSpPr/>
              <p:nvPr/>
            </p:nvSpPr>
            <p:spPr>
              <a:xfrm>
                <a:off x="2424684" y="1752600"/>
                <a:ext cx="166116" cy="309914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Up Arrow 368"/>
              <p:cNvSpPr/>
              <p:nvPr/>
            </p:nvSpPr>
            <p:spPr>
              <a:xfrm>
                <a:off x="2348484" y="3429000"/>
                <a:ext cx="186037" cy="335924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Up Arrow 369"/>
              <p:cNvSpPr/>
              <p:nvPr/>
            </p:nvSpPr>
            <p:spPr>
              <a:xfrm>
                <a:off x="4253484" y="3397876"/>
                <a:ext cx="160172" cy="335924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Up Arrow 370"/>
              <p:cNvSpPr/>
              <p:nvPr/>
            </p:nvSpPr>
            <p:spPr>
              <a:xfrm>
                <a:off x="1524000" y="2590800"/>
                <a:ext cx="166116" cy="328021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Up Arrow 371"/>
              <p:cNvSpPr/>
              <p:nvPr/>
            </p:nvSpPr>
            <p:spPr>
              <a:xfrm>
                <a:off x="6463284" y="3124200"/>
                <a:ext cx="166116" cy="335924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Up Arrow 372"/>
              <p:cNvSpPr/>
              <p:nvPr/>
            </p:nvSpPr>
            <p:spPr>
              <a:xfrm>
                <a:off x="7530084" y="2514600"/>
                <a:ext cx="166116" cy="352140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Up Arrow 373"/>
              <p:cNvSpPr/>
              <p:nvPr/>
            </p:nvSpPr>
            <p:spPr>
              <a:xfrm>
                <a:off x="6387084" y="1981200"/>
                <a:ext cx="143798" cy="322730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Up Arrow 374"/>
              <p:cNvSpPr/>
              <p:nvPr/>
            </p:nvSpPr>
            <p:spPr>
              <a:xfrm rot="19901904">
                <a:off x="4327791" y="1743157"/>
                <a:ext cx="136883" cy="290106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25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36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36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𝒗𝒖</m:t>
                        </m:r>
                      </m:sub>
                    </m:sSub>
                  </m:oMath>
                </a14:m>
                <a:r>
                  <a:rPr lang="en-US" sz="3600" dirty="0"/>
                  <a:t>= ??</a:t>
                </a:r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1800" dirty="0" smtClean="0"/>
                  <a:t> in circuit(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) with current flow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200" dirty="0" smtClean="0"/>
                  <a:t> </a:t>
                </a:r>
                <a:endParaRPr lang="en-US" sz="12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𝒗𝒖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𝒗𝒖</m:t>
                        </m:r>
                      </m:sub>
                    </m:sSub>
                  </m:oMath>
                </a14:m>
                <a:r>
                  <a:rPr lang="en-US" sz="1800" dirty="0"/>
                  <a:t> in circuit(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/>
                  <a:t>) with current flow </a:t>
                </a:r>
                <a14:m>
                  <m:oMath xmlns:m="http://schemas.openxmlformats.org/officeDocument/2006/math">
                    <m:r>
                      <a:rPr lang="en-US" sz="1800" dirty="0" smtClean="0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3"/>
                <a:stretch>
                  <a:fillRect l="-593" t="-588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13556" y="1307068"/>
            <a:ext cx="6799500" cy="2478148"/>
            <a:chOff x="1213556" y="1307068"/>
            <a:chExt cx="6799500" cy="2478148"/>
          </a:xfrm>
        </p:grpSpPr>
        <p:sp>
          <p:nvSpPr>
            <p:cNvPr id="834" name="Up Arrow 833"/>
            <p:cNvSpPr/>
            <p:nvPr/>
          </p:nvSpPr>
          <p:spPr>
            <a:xfrm>
              <a:off x="3340071" y="2590800"/>
              <a:ext cx="165129" cy="32989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213556" y="1307068"/>
              <a:ext cx="6799500" cy="2478148"/>
              <a:chOff x="1213556" y="1307068"/>
              <a:chExt cx="6799500" cy="247814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13556" y="1307068"/>
                <a:ext cx="6799500" cy="2478148"/>
                <a:chOff x="1213556" y="1307068"/>
                <a:chExt cx="6799500" cy="2478148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1213556" y="1307068"/>
                  <a:ext cx="6799500" cy="2198132"/>
                  <a:chOff x="1213556" y="1307068"/>
                  <a:chExt cx="6799500" cy="219813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6" name="TextBox 335"/>
                      <p:cNvSpPr txBox="1"/>
                      <p:nvPr/>
                    </p:nvSpPr>
                    <p:spPr>
                      <a:xfrm>
                        <a:off x="1213556" y="2297668"/>
                        <a:ext cx="37542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36" name="TextBox 3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13556" y="2297668"/>
                        <a:ext cx="375424" cy="369332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t="-8197" r="-20968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7" name="TextBox 336"/>
                      <p:cNvSpPr txBox="1"/>
                      <p:nvPr/>
                    </p:nvSpPr>
                    <p:spPr>
                      <a:xfrm>
                        <a:off x="4958576" y="2221468"/>
                        <a:ext cx="38664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37" name="TextBox 3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58576" y="2221468"/>
                        <a:ext cx="386644" cy="36933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t="-8197" r="-20313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8" name="TextBox 337"/>
                      <p:cNvSpPr txBox="1"/>
                      <p:nvPr/>
                    </p:nvSpPr>
                    <p:spPr>
                      <a:xfrm>
                        <a:off x="2057400" y="1447800"/>
                        <a:ext cx="37702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38" name="TextBox 3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57400" y="1447800"/>
                        <a:ext cx="377026" cy="369332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 t="-8333" r="-22951" b="-25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9" name="TextBox 338"/>
                      <p:cNvSpPr txBox="1"/>
                      <p:nvPr/>
                    </p:nvSpPr>
                    <p:spPr>
                      <a:xfrm>
                        <a:off x="1981200" y="3124200"/>
                        <a:ext cx="38023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39" name="TextBox 3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1200" y="3124200"/>
                        <a:ext cx="380232" cy="369332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 t="-8333" r="-20968" b="-25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0" name="TextBox 339"/>
                      <p:cNvSpPr txBox="1"/>
                      <p:nvPr/>
                    </p:nvSpPr>
                    <p:spPr>
                      <a:xfrm>
                        <a:off x="2972568" y="2286000"/>
                        <a:ext cx="37061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0" name="TextBox 3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72568" y="2286000"/>
                        <a:ext cx="370614" cy="369332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 t="-8197" r="-23333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1" name="TextBox 340"/>
                      <p:cNvSpPr txBox="1"/>
                      <p:nvPr/>
                    </p:nvSpPr>
                    <p:spPr>
                      <a:xfrm>
                        <a:off x="3972786" y="1307068"/>
                        <a:ext cx="37542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1" name="TextBox 3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2786" y="1307068"/>
                        <a:ext cx="375423" cy="369332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 t="-8197" r="-21311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2" name="TextBox 341"/>
                      <p:cNvSpPr txBox="1"/>
                      <p:nvPr/>
                    </p:nvSpPr>
                    <p:spPr>
                      <a:xfrm>
                        <a:off x="4425177" y="3135868"/>
                        <a:ext cx="35618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2" name="TextBox 34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25177" y="3135868"/>
                        <a:ext cx="356187" cy="369332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 t="-8197" r="-22414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3" name="TextBox 342"/>
                      <p:cNvSpPr txBox="1"/>
                      <p:nvPr/>
                    </p:nvSpPr>
                    <p:spPr>
                      <a:xfrm>
                        <a:off x="6553200" y="1676400"/>
                        <a:ext cx="35458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3" name="TextBox 3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53200" y="1676400"/>
                        <a:ext cx="354584" cy="369332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 t="-8197" r="-22414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4" name="TextBox 343"/>
                      <p:cNvSpPr txBox="1"/>
                      <p:nvPr/>
                    </p:nvSpPr>
                    <p:spPr>
                      <a:xfrm>
                        <a:off x="6629400" y="2831068"/>
                        <a:ext cx="38664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4" name="TextBox 34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29400" y="2831068"/>
                        <a:ext cx="386644" cy="369332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 t="-8197" r="-20635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5" name="TextBox 344"/>
                      <p:cNvSpPr txBox="1"/>
                      <p:nvPr/>
                    </p:nvSpPr>
                    <p:spPr>
                      <a:xfrm>
                        <a:off x="7620000" y="2297668"/>
                        <a:ext cx="39305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𝒈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345" name="TextBox 3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20000" y="2297668"/>
                        <a:ext cx="393056" cy="369332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 t="-8197" r="-20313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1246817" y="1537073"/>
                  <a:ext cx="6449383" cy="2248143"/>
                  <a:chOff x="1246817" y="1537073"/>
                  <a:chExt cx="6449383" cy="2248143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1524000" y="24384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2362200" y="32766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2438400" y="16002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4267200" y="16002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4267200" y="325058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5257800" y="23622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6400800" y="18288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6477000" y="29718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7543800" y="23622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352800" y="2438400"/>
                    <a:ext cx="152400" cy="152400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Connector 17"/>
                  <p:cNvCxnSpPr>
                    <a:stCxn id="7" idx="5"/>
                    <a:endCxn id="8" idx="1"/>
                  </p:cNvCxnSpPr>
                  <p:nvPr/>
                </p:nvCxnSpPr>
                <p:spPr>
                  <a:xfrm>
                    <a:off x="1654082" y="2568482"/>
                    <a:ext cx="730436" cy="7304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7" idx="7"/>
                    <a:endCxn id="9" idx="3"/>
                  </p:cNvCxnSpPr>
                  <p:nvPr/>
                </p:nvCxnSpPr>
                <p:spPr>
                  <a:xfrm flipV="1">
                    <a:off x="1654082" y="1730282"/>
                    <a:ext cx="806636" cy="7304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16" idx="1"/>
                    <a:endCxn id="9" idx="5"/>
                  </p:cNvCxnSpPr>
                  <p:nvPr/>
                </p:nvCxnSpPr>
                <p:spPr>
                  <a:xfrm flipH="1" flipV="1">
                    <a:off x="2568482" y="1730282"/>
                    <a:ext cx="806636" cy="7304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>
                    <a:stCxn id="16" idx="7"/>
                    <a:endCxn id="10" idx="3"/>
                  </p:cNvCxnSpPr>
                  <p:nvPr/>
                </p:nvCxnSpPr>
                <p:spPr>
                  <a:xfrm flipV="1">
                    <a:off x="3482882" y="1730282"/>
                    <a:ext cx="806636" cy="7304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8" idx="7"/>
                    <a:endCxn id="11" idx="2"/>
                  </p:cNvCxnSpPr>
                  <p:nvPr/>
                </p:nvCxnSpPr>
                <p:spPr>
                  <a:xfrm>
                    <a:off x="2492282" y="3298918"/>
                    <a:ext cx="1774918" cy="2786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stCxn id="8" idx="7"/>
                    <a:endCxn id="16" idx="3"/>
                  </p:cNvCxnSpPr>
                  <p:nvPr/>
                </p:nvCxnSpPr>
                <p:spPr>
                  <a:xfrm flipV="1">
                    <a:off x="2492282" y="2568482"/>
                    <a:ext cx="882836" cy="7304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>
                    <a:stCxn id="10" idx="5"/>
                    <a:endCxn id="12" idx="1"/>
                  </p:cNvCxnSpPr>
                  <p:nvPr/>
                </p:nvCxnSpPr>
                <p:spPr>
                  <a:xfrm>
                    <a:off x="4397282" y="1730282"/>
                    <a:ext cx="882836" cy="6542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>
                    <a:stCxn id="11" idx="7"/>
                    <a:endCxn id="12" idx="3"/>
                  </p:cNvCxnSpPr>
                  <p:nvPr/>
                </p:nvCxnSpPr>
                <p:spPr>
                  <a:xfrm flipV="1">
                    <a:off x="4397282" y="2492282"/>
                    <a:ext cx="882836" cy="7806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>
                    <a:stCxn id="11" idx="1"/>
                    <a:endCxn id="16" idx="5"/>
                  </p:cNvCxnSpPr>
                  <p:nvPr/>
                </p:nvCxnSpPr>
                <p:spPr>
                  <a:xfrm flipH="1" flipV="1">
                    <a:off x="3482882" y="2568482"/>
                    <a:ext cx="806636" cy="7044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2568482" y="1676400"/>
                    <a:ext cx="172103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>
                    <a:stCxn id="13" idx="3"/>
                    <a:endCxn id="12" idx="6"/>
                  </p:cNvCxnSpPr>
                  <p:nvPr/>
                </p:nvCxnSpPr>
                <p:spPr>
                  <a:xfrm flipH="1">
                    <a:off x="5410200" y="1958882"/>
                    <a:ext cx="1012918" cy="47951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15" idx="1"/>
                    <a:endCxn id="13" idx="5"/>
                  </p:cNvCxnSpPr>
                  <p:nvPr/>
                </p:nvCxnSpPr>
                <p:spPr>
                  <a:xfrm flipH="1" flipV="1">
                    <a:off x="6530882" y="1958882"/>
                    <a:ext cx="1035236" cy="4256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>
                    <a:stCxn id="14" idx="2"/>
                    <a:endCxn id="12" idx="5"/>
                  </p:cNvCxnSpPr>
                  <p:nvPr/>
                </p:nvCxnSpPr>
                <p:spPr>
                  <a:xfrm flipH="1" flipV="1">
                    <a:off x="5387882" y="2492282"/>
                    <a:ext cx="1089118" cy="55571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>
                    <a:stCxn id="14" idx="6"/>
                    <a:endCxn id="15" idx="3"/>
                  </p:cNvCxnSpPr>
                  <p:nvPr/>
                </p:nvCxnSpPr>
                <p:spPr>
                  <a:xfrm flipV="1">
                    <a:off x="6629400" y="2492282"/>
                    <a:ext cx="936718" cy="55571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11" idx="0"/>
                    <a:endCxn id="10" idx="4"/>
                  </p:cNvCxnSpPr>
                  <p:nvPr/>
                </p:nvCxnSpPr>
                <p:spPr>
                  <a:xfrm flipV="1">
                    <a:off x="4343400" y="1752600"/>
                    <a:ext cx="0" cy="149798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3" name="Group 92"/>
                  <p:cNvGrpSpPr/>
                  <p:nvPr/>
                </p:nvGrpSpPr>
                <p:grpSpPr>
                  <a:xfrm rot="16686468">
                    <a:off x="4137280" y="2365110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74" name="Straight Connector 73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67" name="Group 166"/>
                  <p:cNvGrpSpPr/>
                  <p:nvPr/>
                </p:nvGrpSpPr>
                <p:grpSpPr>
                  <a:xfrm rot="19378890">
                    <a:off x="3693440" y="1941348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170" name="Straight Connector 169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1" name="Straight Connector 170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2" name="Straight Connector 171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Straight Connector 172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" name="Straight Connector 173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" name="Straight Connector 174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Straight Connector 176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Straight Connector 177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79" name="Group 178"/>
                  <p:cNvGrpSpPr/>
                  <p:nvPr/>
                </p:nvGrpSpPr>
                <p:grpSpPr>
                  <a:xfrm rot="19378890">
                    <a:off x="1868809" y="190300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180" name="Rectangle 179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1" name="Group 180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182" name="Straight Connector 181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Straight Connector 184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Straight Connector 188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Straight Connector 189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91" name="Group 190"/>
                  <p:cNvGrpSpPr/>
                  <p:nvPr/>
                </p:nvGrpSpPr>
                <p:grpSpPr>
                  <a:xfrm rot="19378890">
                    <a:off x="2722762" y="274120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192" name="Rectangle 191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194" name="Straight Connector 193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" name="Straight Connector 194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" name="Straight Connector 195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Straight Connector 196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03" name="Group 202"/>
                  <p:cNvGrpSpPr/>
                  <p:nvPr/>
                </p:nvGrpSpPr>
                <p:grpSpPr>
                  <a:xfrm rot="209594">
                    <a:off x="3135665" y="3138018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04" name="Rectangle 203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06" name="Straight Connector 205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Straight Connector 207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Straight Connector 208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Straight Connector 209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1" name="Straight Connector 210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Straight Connector 211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Connector 212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Straight Connector 213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 rot="2742835">
                    <a:off x="3643190" y="273030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16" name="Rectangle 215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7" name="Group 216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18" name="Straight Connector 217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Straight Connector 218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Straight Connector 219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Straight Connector 220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Straight Connector 221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Straight Connector 222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4" name="Straight Connector 223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Straight Connector 224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Straight Connector 225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27" name="Group 226"/>
                  <p:cNvGrpSpPr/>
                  <p:nvPr/>
                </p:nvGrpSpPr>
                <p:grpSpPr>
                  <a:xfrm rot="2742835">
                    <a:off x="2804990" y="196830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28" name="Rectangle 227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29" name="Group 228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30" name="Straight Connector 229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Straight Connector 230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Straight Connector 231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Straight Connector 232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Straight Connector 233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Straight Connector 234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Straight Connector 235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Straight Connector 236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Straight Connector 237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39" name="Group 238"/>
                  <p:cNvGrpSpPr/>
                  <p:nvPr/>
                </p:nvGrpSpPr>
                <p:grpSpPr>
                  <a:xfrm rot="3156239">
                    <a:off x="1786581" y="273030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40" name="Rectangle 239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42" name="Straight Connector 241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3" name="Straight Connector 242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Straight Connector 243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" name="Straight Connector 244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" name="Straight Connector 245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Straight Connector 246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Straight Connector 247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9" name="Straight Connector 248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Straight Connector 249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 rot="209594">
                    <a:off x="3208506" y="1537073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52" name="Rectangle 251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3" name="Group 252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54" name="Straight Connector 253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Straight Connector 254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6" name="Straight Connector 255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7" name="Straight Connector 256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8" name="Straight Connector 257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9" name="Straight Connector 258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0" name="Straight Connector 259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" name="Straight Connector 260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" name="Straight Connector 261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63" name="Group 262"/>
                  <p:cNvGrpSpPr/>
                  <p:nvPr/>
                </p:nvGrpSpPr>
                <p:grpSpPr>
                  <a:xfrm rot="19378890">
                    <a:off x="4688209" y="266500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5" name="Group 264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66" name="Straight Connector 265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7" name="Straight Connector 266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8" name="Straight Connector 267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" name="Straight Connector 268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Straight Connector 269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Straight Connector 270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Straight Connector 272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4" name="Straight Connector 273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75" name="Group 274"/>
                  <p:cNvGrpSpPr/>
                  <p:nvPr/>
                </p:nvGrpSpPr>
                <p:grpSpPr>
                  <a:xfrm rot="2378188">
                    <a:off x="4687016" y="1936268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7" name="Group 276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78" name="Straight Connector 277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9" name="Straight Connector 278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0" name="Straight Connector 279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1" name="Straight Connector 280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Straight Connector 281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82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283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Straight Connector 284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Straight Connector 285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87" name="Group 286"/>
                  <p:cNvGrpSpPr/>
                  <p:nvPr/>
                </p:nvGrpSpPr>
                <p:grpSpPr>
                  <a:xfrm rot="1831540">
                    <a:off x="6838755" y="1996779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288" name="Rectangle 287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9" name="Group 288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290" name="Straight Connector 289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Straight Connector 290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2" name="Straight Connector 291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3" name="Straight Connector 292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4" name="Straight Connector 293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Straight Connector 294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Straight Connector 295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8" name="Straight Connector 297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99" name="Group 298"/>
                  <p:cNvGrpSpPr/>
                  <p:nvPr/>
                </p:nvGrpSpPr>
                <p:grpSpPr>
                  <a:xfrm rot="20558223">
                    <a:off x="5696004" y="2040134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300" name="Rectangle 299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1" name="Group 300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302" name="Straight Connector 301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Straight Connector 302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Straight Connector 303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" name="Straight Connector 304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Straight Connector 305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" name="Straight Connector 306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Straight Connector 307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Straight Connector 308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Straight Connector 309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 rot="20081023">
                    <a:off x="6813521" y="2633456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3" name="Group 312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314" name="Straight Connector 313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" name="Straight Connector 314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7" name="Straight Connector 316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8" name="Straight Connector 317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Straight Connector 318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" name="Straight Connector 319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Straight Connector 320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" name="Straight Connector 321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23" name="Group 322"/>
                  <p:cNvGrpSpPr/>
                  <p:nvPr/>
                </p:nvGrpSpPr>
                <p:grpSpPr>
                  <a:xfrm rot="2105834">
                    <a:off x="5755633" y="2606379"/>
                    <a:ext cx="437629" cy="279410"/>
                    <a:chOff x="2933700" y="4038600"/>
                    <a:chExt cx="723900" cy="439550"/>
                  </a:xfrm>
                </p:grpSpPr>
                <p:sp>
                  <p:nvSpPr>
                    <p:cNvPr id="324" name="Rectangle 323"/>
                    <p:cNvSpPr/>
                    <p:nvPr/>
                  </p:nvSpPr>
                  <p:spPr>
                    <a:xfrm>
                      <a:off x="2933700" y="4038600"/>
                      <a:ext cx="723900" cy="4395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25" name="Group 324"/>
                    <p:cNvGrpSpPr/>
                    <p:nvPr/>
                  </p:nvGrpSpPr>
                  <p:grpSpPr>
                    <a:xfrm>
                      <a:off x="2971800" y="4159966"/>
                      <a:ext cx="664676" cy="241766"/>
                      <a:chOff x="1066203" y="4054877"/>
                      <a:chExt cx="664676" cy="241766"/>
                    </a:xfrm>
                  </p:grpSpPr>
                  <p:cxnSp>
                    <p:nvCxnSpPr>
                      <p:cNvPr id="326" name="Straight Connector 325"/>
                      <p:cNvCxnSpPr/>
                      <p:nvPr/>
                    </p:nvCxnSpPr>
                    <p:spPr>
                      <a:xfrm rot="18575276">
                        <a:off x="1068509" y="4163806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Straight Connector 326"/>
                      <p:cNvCxnSpPr/>
                      <p:nvPr/>
                    </p:nvCxnSpPr>
                    <p:spPr>
                      <a:xfrm rot="18575276" flipV="1">
                        <a:off x="1138091" y="4114215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Straight Connector 327"/>
                      <p:cNvCxnSpPr/>
                      <p:nvPr/>
                    </p:nvCxnSpPr>
                    <p:spPr>
                      <a:xfrm rot="18575276" flipV="1">
                        <a:off x="1194465" y="4087680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" name="Straight Connector 328"/>
                      <p:cNvCxnSpPr/>
                      <p:nvPr/>
                    </p:nvCxnSpPr>
                    <p:spPr>
                      <a:xfrm rot="18575276" flipV="1">
                        <a:off x="1215195" y="4131720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0" name="Straight Connector 329"/>
                      <p:cNvCxnSpPr/>
                      <p:nvPr/>
                    </p:nvCxnSpPr>
                    <p:spPr>
                      <a:xfrm rot="18575276" flipV="1">
                        <a:off x="1328848" y="4078224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1" name="Straight Connector 330"/>
                      <p:cNvCxnSpPr/>
                      <p:nvPr/>
                    </p:nvCxnSpPr>
                    <p:spPr>
                      <a:xfrm rot="18575276" flipV="1">
                        <a:off x="1349577" y="4122264"/>
                        <a:ext cx="232310" cy="97536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2" name="Straight Connector 331"/>
                      <p:cNvCxnSpPr/>
                      <p:nvPr/>
                    </p:nvCxnSpPr>
                    <p:spPr>
                      <a:xfrm rot="18575276" flipV="1">
                        <a:off x="1463231" y="4068768"/>
                        <a:ext cx="139386" cy="19507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3" name="Straight Connector 332"/>
                      <p:cNvCxnSpPr/>
                      <p:nvPr/>
                    </p:nvCxnSpPr>
                    <p:spPr>
                      <a:xfrm rot="18575276" flipV="1">
                        <a:off x="1519605" y="4188537"/>
                        <a:ext cx="139386" cy="4876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4" name="Straight Connector 333"/>
                      <p:cNvCxnSpPr/>
                      <p:nvPr/>
                    </p:nvCxnSpPr>
                    <p:spPr>
                      <a:xfrm rot="18575276">
                        <a:off x="1635649" y="4090178"/>
                        <a:ext cx="92924" cy="97536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54" name="Up Arrow 353"/>
                  <p:cNvSpPr/>
                  <p:nvPr/>
                </p:nvSpPr>
                <p:spPr>
                  <a:xfrm rot="10800000">
                    <a:off x="1357884" y="2667000"/>
                    <a:ext cx="394716" cy="564524"/>
                  </a:xfrm>
                  <a:prstGeom prst="upArrow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1246817" y="1729675"/>
                    <a:ext cx="6421766" cy="2055541"/>
                    <a:chOff x="1246817" y="1729675"/>
                    <a:chExt cx="6421766" cy="2055541"/>
                  </a:xfrm>
                </p:grpSpPr>
                <p:sp>
                  <p:nvSpPr>
                    <p:cNvPr id="355" name="Freeform 354"/>
                    <p:cNvSpPr/>
                    <p:nvPr/>
                  </p:nvSpPr>
                  <p:spPr>
                    <a:xfrm rot="21058079">
                      <a:off x="2217496" y="1777384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6" name="Freeform 355"/>
                    <p:cNvSpPr/>
                    <p:nvPr/>
                  </p:nvSpPr>
                  <p:spPr>
                    <a:xfrm rot="21058079">
                      <a:off x="2161217" y="34060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7" name="Freeform 356"/>
                    <p:cNvSpPr/>
                    <p:nvPr/>
                  </p:nvSpPr>
                  <p:spPr>
                    <a:xfrm rot="21058079">
                      <a:off x="1246817" y="25678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Freeform 357"/>
                    <p:cNvSpPr/>
                    <p:nvPr/>
                  </p:nvSpPr>
                  <p:spPr>
                    <a:xfrm rot="21058079">
                      <a:off x="3151817" y="2539384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Freeform 358"/>
                    <p:cNvSpPr/>
                    <p:nvPr/>
                  </p:nvSpPr>
                  <p:spPr>
                    <a:xfrm rot="21058079">
                      <a:off x="3990017" y="34060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Freeform 359"/>
                    <p:cNvSpPr/>
                    <p:nvPr/>
                  </p:nvSpPr>
                  <p:spPr>
                    <a:xfrm rot="21058079">
                      <a:off x="4066217" y="17296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Freeform 360"/>
                    <p:cNvSpPr/>
                    <p:nvPr/>
                  </p:nvSpPr>
                  <p:spPr>
                    <a:xfrm rot="21058079">
                      <a:off x="5056817" y="24916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2" name="Freeform 361"/>
                    <p:cNvSpPr/>
                    <p:nvPr/>
                  </p:nvSpPr>
                  <p:spPr>
                    <a:xfrm rot="21058079">
                      <a:off x="6199817" y="31012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Freeform 362"/>
                    <p:cNvSpPr/>
                    <p:nvPr/>
                  </p:nvSpPr>
                  <p:spPr>
                    <a:xfrm rot="21058079">
                      <a:off x="7322896" y="24916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4" name="Freeform 363"/>
                    <p:cNvSpPr/>
                    <p:nvPr/>
                  </p:nvSpPr>
                  <p:spPr>
                    <a:xfrm rot="21058079">
                      <a:off x="6179896" y="1958275"/>
                      <a:ext cx="345687" cy="379141"/>
                    </a:xfrm>
                    <a:custGeom>
                      <a:avLst/>
                      <a:gdLst>
                        <a:gd name="connsiteX0" fmla="*/ 0 w 345687"/>
                        <a:gd name="connsiteY0" fmla="*/ 379141 h 379141"/>
                        <a:gd name="connsiteX1" fmla="*/ 133814 w 345687"/>
                        <a:gd name="connsiteY1" fmla="*/ 111512 h 379141"/>
                        <a:gd name="connsiteX2" fmla="*/ 345687 w 345687"/>
                        <a:gd name="connsiteY2" fmla="*/ 0 h 379141"/>
                        <a:gd name="connsiteX3" fmla="*/ 345687 w 345687"/>
                        <a:gd name="connsiteY3" fmla="*/ 0 h 379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5687" h="379141">
                          <a:moveTo>
                            <a:pt x="0" y="379141"/>
                          </a:moveTo>
                          <a:cubicBezTo>
                            <a:pt x="38100" y="276921"/>
                            <a:pt x="76200" y="174702"/>
                            <a:pt x="133814" y="111512"/>
                          </a:cubicBezTo>
                          <a:cubicBezTo>
                            <a:pt x="191428" y="48322"/>
                            <a:pt x="345687" y="0"/>
                            <a:pt x="345687" y="0"/>
                          </a:cubicBezTo>
                          <a:lnTo>
                            <a:pt x="345687" y="0"/>
                          </a:lnTo>
                        </a:path>
                      </a:pathLst>
                    </a:cu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835" name="Group 834"/>
              <p:cNvGrpSpPr/>
              <p:nvPr/>
            </p:nvGrpSpPr>
            <p:grpSpPr>
              <a:xfrm>
                <a:off x="2348484" y="1743157"/>
                <a:ext cx="5347716" cy="2021767"/>
                <a:chOff x="2348484" y="1743157"/>
                <a:chExt cx="5347716" cy="2021767"/>
              </a:xfrm>
            </p:grpSpPr>
            <p:sp>
              <p:nvSpPr>
                <p:cNvPr id="836" name="Up Arrow 835"/>
                <p:cNvSpPr/>
                <p:nvPr/>
              </p:nvSpPr>
              <p:spPr>
                <a:xfrm>
                  <a:off x="2424684" y="1752600"/>
                  <a:ext cx="166116" cy="30991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7" name="Up Arrow 836"/>
                <p:cNvSpPr/>
                <p:nvPr/>
              </p:nvSpPr>
              <p:spPr>
                <a:xfrm>
                  <a:off x="2348484" y="3429000"/>
                  <a:ext cx="186037" cy="33592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Up Arrow 837"/>
                <p:cNvSpPr/>
                <p:nvPr/>
              </p:nvSpPr>
              <p:spPr>
                <a:xfrm>
                  <a:off x="4253484" y="3397876"/>
                  <a:ext cx="160172" cy="33592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Up Arrow 838"/>
                <p:cNvSpPr/>
                <p:nvPr/>
              </p:nvSpPr>
              <p:spPr>
                <a:xfrm>
                  <a:off x="5244084" y="2514599"/>
                  <a:ext cx="166116" cy="328021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Up Arrow 839"/>
                <p:cNvSpPr/>
                <p:nvPr/>
              </p:nvSpPr>
              <p:spPr>
                <a:xfrm>
                  <a:off x="6463284" y="3124200"/>
                  <a:ext cx="166116" cy="33592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Up Arrow 840"/>
                <p:cNvSpPr/>
                <p:nvPr/>
              </p:nvSpPr>
              <p:spPr>
                <a:xfrm>
                  <a:off x="7530084" y="2514600"/>
                  <a:ext cx="166116" cy="352140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Up Arrow 841"/>
                <p:cNvSpPr/>
                <p:nvPr/>
              </p:nvSpPr>
              <p:spPr>
                <a:xfrm>
                  <a:off x="6387084" y="1981200"/>
                  <a:ext cx="143798" cy="322730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Up Arrow 842"/>
                <p:cNvSpPr/>
                <p:nvPr/>
              </p:nvSpPr>
              <p:spPr>
                <a:xfrm rot="19901904">
                  <a:off x="4327791" y="1743157"/>
                  <a:ext cx="136883" cy="290106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>
            <a:off x="1143000" y="4075052"/>
            <a:ext cx="6799500" cy="2478148"/>
            <a:chOff x="1143000" y="4075052"/>
            <a:chExt cx="6799500" cy="2478148"/>
          </a:xfrm>
        </p:grpSpPr>
        <p:grpSp>
          <p:nvGrpSpPr>
            <p:cNvPr id="595" name="Group 594"/>
            <p:cNvGrpSpPr/>
            <p:nvPr/>
          </p:nvGrpSpPr>
          <p:grpSpPr>
            <a:xfrm>
              <a:off x="1143000" y="4075052"/>
              <a:ext cx="6799500" cy="2198132"/>
              <a:chOff x="1213556" y="1307068"/>
              <a:chExt cx="6799500" cy="2198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4" name="TextBox 823"/>
                  <p:cNvSpPr txBox="1"/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6" name="TextBox 3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5" name="TextBox 824"/>
                  <p:cNvSpPr txBox="1"/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7" name="TextBox 3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6" name="TextBox 825"/>
                  <p:cNvSpPr txBox="1"/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8" name="TextBox 3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333" r="-2295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7" name="TextBox 826"/>
                  <p:cNvSpPr txBox="1"/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9" name="TextBox 3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96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8" name="TextBox 827"/>
                  <p:cNvSpPr txBox="1"/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0" name="TextBox 3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9" name="TextBox 828"/>
                  <p:cNvSpPr txBox="1"/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131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0" name="TextBox 829"/>
                  <p:cNvSpPr txBox="1"/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2" name="TextBox 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1" name="TextBox 830"/>
                  <p:cNvSpPr txBox="1"/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2" name="TextBox 831"/>
                  <p:cNvSpPr txBox="1"/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2063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3" name="TextBox 832"/>
                  <p:cNvSpPr txBox="1"/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1176261" y="4305057"/>
              <a:ext cx="6457455" cy="2248143"/>
              <a:chOff x="1176261" y="4305057"/>
              <a:chExt cx="6457455" cy="2248143"/>
            </a:xfrm>
          </p:grpSpPr>
          <p:grpSp>
            <p:nvGrpSpPr>
              <p:cNvPr id="596" name="Group 595"/>
              <p:cNvGrpSpPr/>
              <p:nvPr/>
            </p:nvGrpSpPr>
            <p:grpSpPr>
              <a:xfrm>
                <a:off x="1176261" y="4305057"/>
                <a:ext cx="6449383" cy="2248143"/>
                <a:chOff x="1246817" y="1537073"/>
                <a:chExt cx="6449383" cy="2248143"/>
              </a:xfrm>
            </p:grpSpPr>
            <p:sp>
              <p:nvSpPr>
                <p:cNvPr id="597" name="Oval 596"/>
                <p:cNvSpPr/>
                <p:nvPr/>
              </p:nvSpPr>
              <p:spPr>
                <a:xfrm>
                  <a:off x="1524000" y="24384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Oval 597"/>
                <p:cNvSpPr/>
                <p:nvPr/>
              </p:nvSpPr>
              <p:spPr>
                <a:xfrm>
                  <a:off x="2362200" y="32766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>
                <a:xfrm>
                  <a:off x="2438400" y="16002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Oval 599"/>
                <p:cNvSpPr/>
                <p:nvPr/>
              </p:nvSpPr>
              <p:spPr>
                <a:xfrm>
                  <a:off x="4267200" y="16002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/>
                <p:cNvSpPr/>
                <p:nvPr/>
              </p:nvSpPr>
              <p:spPr>
                <a:xfrm>
                  <a:off x="4267200" y="325058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Oval 601"/>
                <p:cNvSpPr/>
                <p:nvPr/>
              </p:nvSpPr>
              <p:spPr>
                <a:xfrm>
                  <a:off x="5257800" y="23622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Oval 602"/>
                <p:cNvSpPr/>
                <p:nvPr/>
              </p:nvSpPr>
              <p:spPr>
                <a:xfrm>
                  <a:off x="6400800" y="18288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Oval 603"/>
                <p:cNvSpPr/>
                <p:nvPr/>
              </p:nvSpPr>
              <p:spPr>
                <a:xfrm>
                  <a:off x="6477000" y="29718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Oval 604"/>
                <p:cNvSpPr/>
                <p:nvPr/>
              </p:nvSpPr>
              <p:spPr>
                <a:xfrm>
                  <a:off x="7543800" y="23622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Oval 605"/>
                <p:cNvSpPr/>
                <p:nvPr/>
              </p:nvSpPr>
              <p:spPr>
                <a:xfrm>
                  <a:off x="3352800" y="2438400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7" name="Straight Connector 606"/>
                <p:cNvCxnSpPr>
                  <a:stCxn id="597" idx="5"/>
                  <a:endCxn id="598" idx="1"/>
                </p:cNvCxnSpPr>
                <p:nvPr/>
              </p:nvCxnSpPr>
              <p:spPr>
                <a:xfrm>
                  <a:off x="1654082" y="2568482"/>
                  <a:ext cx="730436" cy="7304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/>
                <p:cNvCxnSpPr>
                  <a:stCxn id="597" idx="7"/>
                  <a:endCxn id="599" idx="3"/>
                </p:cNvCxnSpPr>
                <p:nvPr/>
              </p:nvCxnSpPr>
              <p:spPr>
                <a:xfrm flipV="1">
                  <a:off x="1654082" y="1730282"/>
                  <a:ext cx="806636" cy="7304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/>
                <p:cNvCxnSpPr>
                  <a:stCxn id="606" idx="1"/>
                  <a:endCxn id="599" idx="5"/>
                </p:cNvCxnSpPr>
                <p:nvPr/>
              </p:nvCxnSpPr>
              <p:spPr>
                <a:xfrm flipH="1" flipV="1">
                  <a:off x="2568482" y="1730282"/>
                  <a:ext cx="806636" cy="7304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/>
                <p:cNvCxnSpPr>
                  <a:stCxn id="606" idx="7"/>
                  <a:endCxn id="600" idx="3"/>
                </p:cNvCxnSpPr>
                <p:nvPr/>
              </p:nvCxnSpPr>
              <p:spPr>
                <a:xfrm flipV="1">
                  <a:off x="3482882" y="1730282"/>
                  <a:ext cx="806636" cy="7304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/>
                <p:cNvCxnSpPr>
                  <a:stCxn id="598" idx="7"/>
                  <a:endCxn id="601" idx="2"/>
                </p:cNvCxnSpPr>
                <p:nvPr/>
              </p:nvCxnSpPr>
              <p:spPr>
                <a:xfrm>
                  <a:off x="2492282" y="3298918"/>
                  <a:ext cx="1774918" cy="2786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>
                  <a:stCxn id="598" idx="7"/>
                  <a:endCxn id="606" idx="3"/>
                </p:cNvCxnSpPr>
                <p:nvPr/>
              </p:nvCxnSpPr>
              <p:spPr>
                <a:xfrm flipV="1">
                  <a:off x="2492282" y="2568482"/>
                  <a:ext cx="882836" cy="7304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/>
                <p:cNvCxnSpPr>
                  <a:stCxn id="600" idx="5"/>
                  <a:endCxn id="602" idx="1"/>
                </p:cNvCxnSpPr>
                <p:nvPr/>
              </p:nvCxnSpPr>
              <p:spPr>
                <a:xfrm>
                  <a:off x="4397282" y="1730282"/>
                  <a:ext cx="882836" cy="6542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/>
                <p:cNvCxnSpPr>
                  <a:stCxn id="601" idx="7"/>
                  <a:endCxn id="602" idx="3"/>
                </p:cNvCxnSpPr>
                <p:nvPr/>
              </p:nvCxnSpPr>
              <p:spPr>
                <a:xfrm flipV="1">
                  <a:off x="4397282" y="2492282"/>
                  <a:ext cx="882836" cy="7806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614"/>
                <p:cNvCxnSpPr>
                  <a:stCxn id="601" idx="1"/>
                  <a:endCxn id="606" idx="5"/>
                </p:cNvCxnSpPr>
                <p:nvPr/>
              </p:nvCxnSpPr>
              <p:spPr>
                <a:xfrm flipH="1" flipV="1">
                  <a:off x="3482882" y="2568482"/>
                  <a:ext cx="806636" cy="7044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 flipH="1">
                  <a:off x="2568482" y="1676400"/>
                  <a:ext cx="1721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>
                  <a:stCxn id="603" idx="3"/>
                  <a:endCxn id="602" idx="6"/>
                </p:cNvCxnSpPr>
                <p:nvPr/>
              </p:nvCxnSpPr>
              <p:spPr>
                <a:xfrm flipH="1">
                  <a:off x="5410200" y="1958882"/>
                  <a:ext cx="1012918" cy="4795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>
                  <a:stCxn id="605" idx="1"/>
                  <a:endCxn id="603" idx="5"/>
                </p:cNvCxnSpPr>
                <p:nvPr/>
              </p:nvCxnSpPr>
              <p:spPr>
                <a:xfrm flipH="1" flipV="1">
                  <a:off x="6530882" y="1958882"/>
                  <a:ext cx="1035236" cy="42563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/>
                <p:cNvCxnSpPr>
                  <a:stCxn id="604" idx="2"/>
                  <a:endCxn id="602" idx="5"/>
                </p:cNvCxnSpPr>
                <p:nvPr/>
              </p:nvCxnSpPr>
              <p:spPr>
                <a:xfrm flipH="1" flipV="1">
                  <a:off x="5387882" y="2492282"/>
                  <a:ext cx="1089118" cy="5557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>
                  <a:stCxn id="604" idx="6"/>
                  <a:endCxn id="605" idx="3"/>
                </p:cNvCxnSpPr>
                <p:nvPr/>
              </p:nvCxnSpPr>
              <p:spPr>
                <a:xfrm flipV="1">
                  <a:off x="6629400" y="2492282"/>
                  <a:ext cx="936718" cy="5557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/>
                <p:cNvCxnSpPr>
                  <a:stCxn id="601" idx="0"/>
                  <a:endCxn id="600" idx="4"/>
                </p:cNvCxnSpPr>
                <p:nvPr/>
              </p:nvCxnSpPr>
              <p:spPr>
                <a:xfrm flipV="1">
                  <a:off x="4343400" y="1752600"/>
                  <a:ext cx="0" cy="149798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2" name="Group 621"/>
                <p:cNvGrpSpPr/>
                <p:nvPr/>
              </p:nvGrpSpPr>
              <p:grpSpPr>
                <a:xfrm rot="16686468">
                  <a:off x="4137280" y="2365110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813" name="Rectangle 812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4" name="Group 813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6" name="Straight Connector 815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7" name="Straight Connector 816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8" name="Straight Connector 817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9" name="Straight Connector 818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0" name="Straight Connector 819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1" name="Straight Connector 820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2" name="Straight Connector 821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Straight Connector 822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3" name="Group 622"/>
                <p:cNvGrpSpPr/>
                <p:nvPr/>
              </p:nvGrpSpPr>
              <p:grpSpPr>
                <a:xfrm rot="19378890">
                  <a:off x="3693440" y="1941348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802" name="Rectangle 801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3" name="Group 802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4" name="Group 623"/>
                <p:cNvGrpSpPr/>
                <p:nvPr/>
              </p:nvGrpSpPr>
              <p:grpSpPr>
                <a:xfrm rot="19378890">
                  <a:off x="1868809" y="190300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91" name="Rectangle 790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2" name="Group 791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93" name="Straight Connector 792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4" name="Straight Connector 793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5" name="Straight Connector 794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5" name="Group 624"/>
                <p:cNvGrpSpPr/>
                <p:nvPr/>
              </p:nvGrpSpPr>
              <p:grpSpPr>
                <a:xfrm rot="19378890">
                  <a:off x="2722762" y="274120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80" name="Rectangle 779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1" name="Group 780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82" name="Straight Connector 781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3" name="Straight Connector 782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783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5" name="Straight Connector 784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6" name="Straight Connector 785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Straight Connector 786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8" name="Straight Connector 787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9" name="Straight Connector 788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0" name="Straight Connector 789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6" name="Group 625"/>
                <p:cNvGrpSpPr/>
                <p:nvPr/>
              </p:nvGrpSpPr>
              <p:grpSpPr>
                <a:xfrm rot="209594">
                  <a:off x="3135665" y="3138018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69" name="Rectangle 768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0" name="Group 769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71" name="Straight Connector 770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771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3" name="Straight Connector 772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773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5" name="Straight Connector 774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775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7" name="Straight Connector 776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777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9" name="Straight Connector 778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7" name="Group 626"/>
                <p:cNvGrpSpPr/>
                <p:nvPr/>
              </p:nvGrpSpPr>
              <p:grpSpPr>
                <a:xfrm rot="2742835">
                  <a:off x="3643190" y="273030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58" name="Rectangle 757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9" name="Group 758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60" name="Straight Connector 759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1" name="Straight Connector 760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2" name="Straight Connector 761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3" name="Straight Connector 762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4" name="Straight Connector 763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765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Straight Connector 766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767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8" name="Group 627"/>
                <p:cNvGrpSpPr/>
                <p:nvPr/>
              </p:nvGrpSpPr>
              <p:grpSpPr>
                <a:xfrm rot="2742835">
                  <a:off x="2804990" y="196830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47" name="Rectangle 746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8" name="Group 747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7" name="Straight Connector 756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9" name="Group 628"/>
                <p:cNvGrpSpPr/>
                <p:nvPr/>
              </p:nvGrpSpPr>
              <p:grpSpPr>
                <a:xfrm rot="3156239">
                  <a:off x="1786581" y="273030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36" name="Rectangle 735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7" name="Group 736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0" name="Group 629"/>
                <p:cNvGrpSpPr/>
                <p:nvPr/>
              </p:nvGrpSpPr>
              <p:grpSpPr>
                <a:xfrm rot="209594">
                  <a:off x="3208506" y="1537073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25" name="Rectangle 724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27" name="Straight Connector 726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8" name="Straight Connector 727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9" name="Straight Connector 728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0" name="Straight Connector 729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1" name="Straight Connector 730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2" name="Straight Connector 731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3" name="Straight Connector 732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4" name="Straight Connector 733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5" name="Straight Connector 734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1" name="Group 630"/>
                <p:cNvGrpSpPr/>
                <p:nvPr/>
              </p:nvGrpSpPr>
              <p:grpSpPr>
                <a:xfrm rot="19378890">
                  <a:off x="4688209" y="266500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14" name="Rectangle 713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5" name="Group 714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16" name="Straight Connector 715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7" name="Straight Connector 716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717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9" name="Straight Connector 718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719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1" name="Straight Connector 720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721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3" name="Straight Connector 722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723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2" name="Group 631"/>
                <p:cNvGrpSpPr/>
                <p:nvPr/>
              </p:nvGrpSpPr>
              <p:grpSpPr>
                <a:xfrm rot="2378188">
                  <a:off x="4687016" y="1936268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703" name="Rectangle 702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4" name="Group 703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705" name="Straight Connector 704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6" name="Straight Connector 705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7" name="Straight Connector 706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707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9" name="Straight Connector 708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709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1" name="Straight Connector 710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711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3" name="Straight Connector 712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3" name="Group 632"/>
                <p:cNvGrpSpPr/>
                <p:nvPr/>
              </p:nvGrpSpPr>
              <p:grpSpPr>
                <a:xfrm rot="1831540">
                  <a:off x="6838755" y="1996779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692" name="Rectangle 691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3" name="Group 692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8" name="Straight Connector 697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9" name="Straight Connector 698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0" name="Straight Connector 699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1" name="Straight Connector 700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2" name="Straight Connector 701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4" name="Group 633"/>
                <p:cNvGrpSpPr/>
                <p:nvPr/>
              </p:nvGrpSpPr>
              <p:grpSpPr>
                <a:xfrm rot="20558223">
                  <a:off x="5696004" y="2040134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681" name="Rectangle 680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2" name="Group 681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5" name="Group 634"/>
                <p:cNvGrpSpPr/>
                <p:nvPr/>
              </p:nvGrpSpPr>
              <p:grpSpPr>
                <a:xfrm rot="20081023">
                  <a:off x="6813521" y="2633456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670" name="Rectangle 669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1" name="Group 670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672" name="Straight Connector 671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3" name="Straight Connector 672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4" name="Straight Connector 673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5" name="Straight Connector 674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6" name="Straight Connector 675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7" name="Straight Connector 676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6" name="Group 635"/>
                <p:cNvGrpSpPr/>
                <p:nvPr/>
              </p:nvGrpSpPr>
              <p:grpSpPr>
                <a:xfrm rot="2105834">
                  <a:off x="5755633" y="2606379"/>
                  <a:ext cx="437629" cy="279410"/>
                  <a:chOff x="2933700" y="4038600"/>
                  <a:chExt cx="723900" cy="439550"/>
                </a:xfrm>
              </p:grpSpPr>
              <p:sp>
                <p:nvSpPr>
                  <p:cNvPr id="659" name="Rectangle 658"/>
                  <p:cNvSpPr/>
                  <p:nvPr/>
                </p:nvSpPr>
                <p:spPr>
                  <a:xfrm>
                    <a:off x="2933700" y="4038600"/>
                    <a:ext cx="723900" cy="43955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0" name="Group 659"/>
                  <p:cNvGrpSpPr/>
                  <p:nvPr/>
                </p:nvGrpSpPr>
                <p:grpSpPr>
                  <a:xfrm>
                    <a:off x="2971800" y="4159966"/>
                    <a:ext cx="664676" cy="241766"/>
                    <a:chOff x="1066203" y="4054877"/>
                    <a:chExt cx="664676" cy="241766"/>
                  </a:xfrm>
                </p:grpSpPr>
                <p:cxnSp>
                  <p:nvCxnSpPr>
                    <p:cNvPr id="661" name="Straight Connector 660"/>
                    <p:cNvCxnSpPr/>
                    <p:nvPr/>
                  </p:nvCxnSpPr>
                  <p:spPr>
                    <a:xfrm rot="18575276">
                      <a:off x="1068509" y="4163806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661"/>
                    <p:cNvCxnSpPr/>
                    <p:nvPr/>
                  </p:nvCxnSpPr>
                  <p:spPr>
                    <a:xfrm rot="18575276" flipV="1">
                      <a:off x="1138091" y="4114215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Straight Connector 662"/>
                    <p:cNvCxnSpPr/>
                    <p:nvPr/>
                  </p:nvCxnSpPr>
                  <p:spPr>
                    <a:xfrm rot="18575276" flipV="1">
                      <a:off x="1194465" y="4087680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663"/>
                    <p:cNvCxnSpPr/>
                    <p:nvPr/>
                  </p:nvCxnSpPr>
                  <p:spPr>
                    <a:xfrm rot="18575276" flipV="1">
                      <a:off x="1215195" y="4131720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Straight Connector 664"/>
                    <p:cNvCxnSpPr/>
                    <p:nvPr/>
                  </p:nvCxnSpPr>
                  <p:spPr>
                    <a:xfrm rot="18575276" flipV="1">
                      <a:off x="1328848" y="4078224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665"/>
                    <p:cNvCxnSpPr/>
                    <p:nvPr/>
                  </p:nvCxnSpPr>
                  <p:spPr>
                    <a:xfrm rot="18575276" flipV="1">
                      <a:off x="1349577" y="4122264"/>
                      <a:ext cx="232310" cy="975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7" name="Straight Connector 666"/>
                    <p:cNvCxnSpPr/>
                    <p:nvPr/>
                  </p:nvCxnSpPr>
                  <p:spPr>
                    <a:xfrm rot="18575276" flipV="1">
                      <a:off x="1463231" y="4068768"/>
                      <a:ext cx="139386" cy="195072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667"/>
                    <p:cNvCxnSpPr/>
                    <p:nvPr/>
                  </p:nvCxnSpPr>
                  <p:spPr>
                    <a:xfrm rot="18575276" flipV="1">
                      <a:off x="1519605" y="4188537"/>
                      <a:ext cx="139386" cy="48768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9" name="Straight Connector 668"/>
                    <p:cNvCxnSpPr/>
                    <p:nvPr/>
                  </p:nvCxnSpPr>
                  <p:spPr>
                    <a:xfrm rot="18575276">
                      <a:off x="1635649" y="4090178"/>
                      <a:ext cx="92924" cy="9753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39" name="Up Arrow 638"/>
                <p:cNvSpPr/>
                <p:nvPr/>
              </p:nvSpPr>
              <p:spPr>
                <a:xfrm rot="10800000">
                  <a:off x="5175957" y="2566016"/>
                  <a:ext cx="394716" cy="564524"/>
                </a:xfrm>
                <a:prstGeom prst="upArrow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0" name="Group 639"/>
                <p:cNvGrpSpPr/>
                <p:nvPr/>
              </p:nvGrpSpPr>
              <p:grpSpPr>
                <a:xfrm>
                  <a:off x="1246817" y="1729675"/>
                  <a:ext cx="6421766" cy="2055541"/>
                  <a:chOff x="1246817" y="1729675"/>
                  <a:chExt cx="6421766" cy="2055541"/>
                </a:xfrm>
              </p:grpSpPr>
              <p:sp>
                <p:nvSpPr>
                  <p:cNvPr id="641" name="Freeform 640"/>
                  <p:cNvSpPr/>
                  <p:nvPr/>
                </p:nvSpPr>
                <p:spPr>
                  <a:xfrm rot="21058079">
                    <a:off x="2217496" y="1777384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Freeform 641"/>
                  <p:cNvSpPr/>
                  <p:nvPr/>
                </p:nvSpPr>
                <p:spPr>
                  <a:xfrm rot="21058079">
                    <a:off x="2161217" y="34060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Freeform 642"/>
                  <p:cNvSpPr/>
                  <p:nvPr/>
                </p:nvSpPr>
                <p:spPr>
                  <a:xfrm rot="21058079">
                    <a:off x="1246817" y="25678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Freeform 643"/>
                  <p:cNvSpPr/>
                  <p:nvPr/>
                </p:nvSpPr>
                <p:spPr>
                  <a:xfrm rot="21058079">
                    <a:off x="3151817" y="2539384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" name="Freeform 644"/>
                  <p:cNvSpPr/>
                  <p:nvPr/>
                </p:nvSpPr>
                <p:spPr>
                  <a:xfrm rot="21058079">
                    <a:off x="3990017" y="34060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" name="Freeform 645"/>
                  <p:cNvSpPr/>
                  <p:nvPr/>
                </p:nvSpPr>
                <p:spPr>
                  <a:xfrm rot="21058079">
                    <a:off x="4066217" y="17296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7" name="Freeform 646"/>
                  <p:cNvSpPr/>
                  <p:nvPr/>
                </p:nvSpPr>
                <p:spPr>
                  <a:xfrm rot="21058079">
                    <a:off x="5056817" y="24916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8" name="Freeform 647"/>
                  <p:cNvSpPr/>
                  <p:nvPr/>
                </p:nvSpPr>
                <p:spPr>
                  <a:xfrm rot="21058079">
                    <a:off x="6199817" y="31012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Freeform 648"/>
                  <p:cNvSpPr/>
                  <p:nvPr/>
                </p:nvSpPr>
                <p:spPr>
                  <a:xfrm rot="21058079">
                    <a:off x="7322896" y="24916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0" name="Freeform 649"/>
                  <p:cNvSpPr/>
                  <p:nvPr/>
                </p:nvSpPr>
                <p:spPr>
                  <a:xfrm rot="21058079">
                    <a:off x="6179896" y="1958275"/>
                    <a:ext cx="345687" cy="379141"/>
                  </a:xfrm>
                  <a:custGeom>
                    <a:avLst/>
                    <a:gdLst>
                      <a:gd name="connsiteX0" fmla="*/ 0 w 345687"/>
                      <a:gd name="connsiteY0" fmla="*/ 379141 h 379141"/>
                      <a:gd name="connsiteX1" fmla="*/ 133814 w 345687"/>
                      <a:gd name="connsiteY1" fmla="*/ 111512 h 379141"/>
                      <a:gd name="connsiteX2" fmla="*/ 345687 w 345687"/>
                      <a:gd name="connsiteY2" fmla="*/ 0 h 379141"/>
                      <a:gd name="connsiteX3" fmla="*/ 345687 w 345687"/>
                      <a:gd name="connsiteY3" fmla="*/ 0 h 37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687" h="379141">
                        <a:moveTo>
                          <a:pt x="0" y="379141"/>
                        </a:moveTo>
                        <a:cubicBezTo>
                          <a:pt x="38100" y="276921"/>
                          <a:pt x="76200" y="174702"/>
                          <a:pt x="133814" y="111512"/>
                        </a:cubicBezTo>
                        <a:cubicBezTo>
                          <a:pt x="191428" y="48322"/>
                          <a:pt x="345687" y="0"/>
                          <a:pt x="345687" y="0"/>
                        </a:cubicBezTo>
                        <a:lnTo>
                          <a:pt x="345687" y="0"/>
                        </a:lnTo>
                      </a:path>
                    </a:pathLst>
                  </a:cu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4" name="Group 843"/>
              <p:cNvGrpSpPr/>
              <p:nvPr/>
            </p:nvGrpSpPr>
            <p:grpSpPr>
              <a:xfrm>
                <a:off x="1447800" y="4495800"/>
                <a:ext cx="6185916" cy="2021767"/>
                <a:chOff x="1510284" y="1743157"/>
                <a:chExt cx="6185916" cy="2021767"/>
              </a:xfrm>
            </p:grpSpPr>
            <p:sp>
              <p:nvSpPr>
                <p:cNvPr id="845" name="Up Arrow 844"/>
                <p:cNvSpPr/>
                <p:nvPr/>
              </p:nvSpPr>
              <p:spPr>
                <a:xfrm>
                  <a:off x="2424684" y="1752600"/>
                  <a:ext cx="166116" cy="30991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Up Arrow 845"/>
                <p:cNvSpPr/>
                <p:nvPr/>
              </p:nvSpPr>
              <p:spPr>
                <a:xfrm>
                  <a:off x="2348484" y="3429000"/>
                  <a:ext cx="186037" cy="33592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Up Arrow 846"/>
                <p:cNvSpPr/>
                <p:nvPr/>
              </p:nvSpPr>
              <p:spPr>
                <a:xfrm>
                  <a:off x="4253484" y="3397876"/>
                  <a:ext cx="160172" cy="33592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Up Arrow 847"/>
                <p:cNvSpPr/>
                <p:nvPr/>
              </p:nvSpPr>
              <p:spPr>
                <a:xfrm>
                  <a:off x="1510284" y="2634336"/>
                  <a:ext cx="166116" cy="328021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Up Arrow 848"/>
                <p:cNvSpPr/>
                <p:nvPr/>
              </p:nvSpPr>
              <p:spPr>
                <a:xfrm>
                  <a:off x="6463284" y="3124200"/>
                  <a:ext cx="166116" cy="335924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Up Arrow 849"/>
                <p:cNvSpPr/>
                <p:nvPr/>
              </p:nvSpPr>
              <p:spPr>
                <a:xfrm>
                  <a:off x="7530084" y="2514600"/>
                  <a:ext cx="166116" cy="352140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Up Arrow 850"/>
                <p:cNvSpPr/>
                <p:nvPr/>
              </p:nvSpPr>
              <p:spPr>
                <a:xfrm>
                  <a:off x="6387084" y="1981200"/>
                  <a:ext cx="143798" cy="322730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Up Arrow 851"/>
                <p:cNvSpPr/>
                <p:nvPr/>
              </p:nvSpPr>
              <p:spPr>
                <a:xfrm rot="19901904">
                  <a:off x="4327791" y="1743157"/>
                  <a:ext cx="136883" cy="290106"/>
                </a:xfrm>
                <a:prstGeom prst="up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3" name="Up Arrow 852"/>
              <p:cNvSpPr/>
              <p:nvPr/>
            </p:nvSpPr>
            <p:spPr>
              <a:xfrm>
                <a:off x="3262884" y="5410200"/>
                <a:ext cx="166116" cy="328021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4" name="TextBox 483"/>
          <p:cNvSpPr txBox="1"/>
          <p:nvPr/>
        </p:nvSpPr>
        <p:spPr>
          <a:xfrm>
            <a:off x="5438014" y="3897868"/>
            <a:ext cx="305737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Apply principle of </a:t>
            </a:r>
            <a:r>
              <a:rPr lang="en-US" b="1" dirty="0" smtClean="0"/>
              <a:t>Reversibility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8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84" grpId="0" animBg="1"/>
      <p:bldP spid="48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36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𝒗</m:t>
                        </m:r>
                        <m:r>
                          <a:rPr lang="en-US" sz="3600" b="1" i="1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3600" dirty="0"/>
                  <a:t>= ??</a:t>
                </a:r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1800" dirty="0" smtClean="0"/>
                  <a:t> in circuit(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) with current flow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𝒗𝒖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18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1800" dirty="0"/>
                  <a:t> in circuit(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/>
                  <a:t>) with current flow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−</m:t>
                    </m:r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13556" y="1307068"/>
            <a:ext cx="6799500" cy="2478148"/>
            <a:chOff x="1213556" y="1307068"/>
            <a:chExt cx="6799500" cy="2478148"/>
          </a:xfrm>
        </p:grpSpPr>
        <p:grpSp>
          <p:nvGrpSpPr>
            <p:cNvPr id="335" name="Group 334"/>
            <p:cNvGrpSpPr/>
            <p:nvPr/>
          </p:nvGrpSpPr>
          <p:grpSpPr>
            <a:xfrm>
              <a:off x="1213556" y="1307068"/>
              <a:ext cx="6799500" cy="2198132"/>
              <a:chOff x="1213556" y="1307068"/>
              <a:chExt cx="6799500" cy="2198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6" name="TextBox 335"/>
                  <p:cNvSpPr txBox="1"/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6" name="TextBox 3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7" name="TextBox 336"/>
                  <p:cNvSpPr txBox="1"/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7" name="TextBox 3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8" name="TextBox 337"/>
                  <p:cNvSpPr txBox="1"/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8" name="TextBox 3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333" r="-2295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9" name="TextBox 338"/>
                  <p:cNvSpPr txBox="1"/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9" name="TextBox 3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96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0" name="TextBox 339"/>
                  <p:cNvSpPr txBox="1"/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0" name="TextBox 3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1" name="TextBox 340"/>
                  <p:cNvSpPr txBox="1"/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131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2" name="TextBox 341"/>
                  <p:cNvSpPr txBox="1"/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2" name="TextBox 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3" name="TextBox 342"/>
                  <p:cNvSpPr txBox="1"/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4" name="TextBox 343"/>
                  <p:cNvSpPr txBox="1"/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2063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5" name="TextBox 344"/>
                  <p:cNvSpPr txBox="1"/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" name="Group 2"/>
            <p:cNvGrpSpPr/>
            <p:nvPr/>
          </p:nvGrpSpPr>
          <p:grpSpPr>
            <a:xfrm>
              <a:off x="1246817" y="1537073"/>
              <a:ext cx="6449383" cy="2248143"/>
              <a:chOff x="1246817" y="1537073"/>
              <a:chExt cx="6449383" cy="224814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5240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62200" y="32766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384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672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67200" y="325058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57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400800" y="1828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477000" y="2971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543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3528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stCxn id="7" idx="5"/>
                <a:endCxn id="8" idx="1"/>
              </p:cNvCxnSpPr>
              <p:nvPr/>
            </p:nvCxnSpPr>
            <p:spPr>
              <a:xfrm>
                <a:off x="1654082" y="2568482"/>
                <a:ext cx="7304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7"/>
                <a:endCxn id="9" idx="3"/>
              </p:cNvCxnSpPr>
              <p:nvPr/>
            </p:nvCxnSpPr>
            <p:spPr>
              <a:xfrm flipV="1">
                <a:off x="16540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6" idx="1"/>
                <a:endCxn id="9" idx="5"/>
              </p:cNvCxnSpPr>
              <p:nvPr/>
            </p:nvCxnSpPr>
            <p:spPr>
              <a:xfrm flipH="1" flipV="1">
                <a:off x="25684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6" idx="7"/>
                <a:endCxn id="10" idx="3"/>
              </p:cNvCxnSpPr>
              <p:nvPr/>
            </p:nvCxnSpPr>
            <p:spPr>
              <a:xfrm flipV="1">
                <a:off x="34828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8" idx="7"/>
                <a:endCxn id="11" idx="2"/>
              </p:cNvCxnSpPr>
              <p:nvPr/>
            </p:nvCxnSpPr>
            <p:spPr>
              <a:xfrm>
                <a:off x="2492282" y="3298918"/>
                <a:ext cx="1774918" cy="278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8" idx="7"/>
                <a:endCxn id="16" idx="3"/>
              </p:cNvCxnSpPr>
              <p:nvPr/>
            </p:nvCxnSpPr>
            <p:spPr>
              <a:xfrm flipV="1">
                <a:off x="2492282" y="2568482"/>
                <a:ext cx="8828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0" idx="5"/>
                <a:endCxn id="12" idx="1"/>
              </p:cNvCxnSpPr>
              <p:nvPr/>
            </p:nvCxnSpPr>
            <p:spPr>
              <a:xfrm>
                <a:off x="4397282" y="1730282"/>
                <a:ext cx="882836" cy="6542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11" idx="7"/>
                <a:endCxn id="12" idx="3"/>
              </p:cNvCxnSpPr>
              <p:nvPr/>
            </p:nvCxnSpPr>
            <p:spPr>
              <a:xfrm flipV="1">
                <a:off x="4397282" y="2492282"/>
                <a:ext cx="882836" cy="7806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11" idx="1"/>
                <a:endCxn id="16" idx="5"/>
              </p:cNvCxnSpPr>
              <p:nvPr/>
            </p:nvCxnSpPr>
            <p:spPr>
              <a:xfrm flipH="1" flipV="1">
                <a:off x="3482882" y="2568482"/>
                <a:ext cx="806636" cy="7044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568482" y="1676400"/>
                <a:ext cx="1721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3" idx="3"/>
                <a:endCxn id="12" idx="6"/>
              </p:cNvCxnSpPr>
              <p:nvPr/>
            </p:nvCxnSpPr>
            <p:spPr>
              <a:xfrm flipH="1">
                <a:off x="5410200" y="1958882"/>
                <a:ext cx="1012918" cy="4795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5" idx="1"/>
                <a:endCxn id="13" idx="5"/>
              </p:cNvCxnSpPr>
              <p:nvPr/>
            </p:nvCxnSpPr>
            <p:spPr>
              <a:xfrm flipH="1" flipV="1">
                <a:off x="6530882" y="1958882"/>
                <a:ext cx="1035236" cy="4256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4" idx="2"/>
                <a:endCxn id="12" idx="5"/>
              </p:cNvCxnSpPr>
              <p:nvPr/>
            </p:nvCxnSpPr>
            <p:spPr>
              <a:xfrm flipH="1" flipV="1">
                <a:off x="5387882" y="2492282"/>
                <a:ext cx="10891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14" idx="6"/>
                <a:endCxn id="15" idx="3"/>
              </p:cNvCxnSpPr>
              <p:nvPr/>
            </p:nvCxnSpPr>
            <p:spPr>
              <a:xfrm flipV="1">
                <a:off x="6629400" y="2492282"/>
                <a:ext cx="9367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11" idx="0"/>
                <a:endCxn id="10" idx="4"/>
              </p:cNvCxnSpPr>
              <p:nvPr/>
            </p:nvCxnSpPr>
            <p:spPr>
              <a:xfrm flipV="1">
                <a:off x="4343400" y="1752600"/>
                <a:ext cx="0" cy="14979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 rot="16686468">
                <a:off x="4137280" y="2365110"/>
                <a:ext cx="437629" cy="279410"/>
                <a:chOff x="2933700" y="4038600"/>
                <a:chExt cx="723900" cy="439550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7" name="Group 166"/>
              <p:cNvGrpSpPr/>
              <p:nvPr/>
            </p:nvGrpSpPr>
            <p:grpSpPr>
              <a:xfrm rot="19378890">
                <a:off x="3693440" y="1941348"/>
                <a:ext cx="437629" cy="279410"/>
                <a:chOff x="2933700" y="4038600"/>
                <a:chExt cx="723900" cy="439550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Group 168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9" name="Group 178"/>
              <p:cNvGrpSpPr/>
              <p:nvPr/>
            </p:nvGrpSpPr>
            <p:grpSpPr>
              <a:xfrm rot="19378890">
                <a:off x="1868809" y="1903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1" name="Group 18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182" name="Straight Connector 18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1" name="Group 190"/>
              <p:cNvGrpSpPr/>
              <p:nvPr/>
            </p:nvGrpSpPr>
            <p:grpSpPr>
              <a:xfrm rot="19378890">
                <a:off x="2722762" y="2741206"/>
                <a:ext cx="437629" cy="279410"/>
                <a:chOff x="2933700" y="4038600"/>
                <a:chExt cx="723900" cy="439550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3" name="Group 19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194" name="Straight Connector 19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3" name="Group 202"/>
              <p:cNvGrpSpPr/>
              <p:nvPr/>
            </p:nvGrpSpPr>
            <p:grpSpPr>
              <a:xfrm rot="209594">
                <a:off x="3135665" y="3138018"/>
                <a:ext cx="437629" cy="279410"/>
                <a:chOff x="2933700" y="4038600"/>
                <a:chExt cx="723900" cy="439550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5" name="Group 204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06" name="Straight Connector 205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5" name="Group 214"/>
              <p:cNvGrpSpPr/>
              <p:nvPr/>
            </p:nvGrpSpPr>
            <p:grpSpPr>
              <a:xfrm rot="2742835">
                <a:off x="3643190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18" name="Straight Connector 217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7" name="Group 226"/>
              <p:cNvGrpSpPr/>
              <p:nvPr/>
            </p:nvGrpSpPr>
            <p:grpSpPr>
              <a:xfrm rot="2742835">
                <a:off x="2804990" y="1968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30" name="Straight Connector 229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9" name="Group 238"/>
              <p:cNvGrpSpPr/>
              <p:nvPr/>
            </p:nvGrpSpPr>
            <p:grpSpPr>
              <a:xfrm rot="3156239">
                <a:off x="1786581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1" name="Group 24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42" name="Straight Connector 24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1" name="Group 250"/>
              <p:cNvGrpSpPr/>
              <p:nvPr/>
            </p:nvGrpSpPr>
            <p:grpSpPr>
              <a:xfrm rot="209594">
                <a:off x="3208506" y="1537073"/>
                <a:ext cx="437629" cy="279410"/>
                <a:chOff x="2933700" y="4038600"/>
                <a:chExt cx="723900" cy="439550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3" name="Group 25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54" name="Straight Connector 25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3" name="Group 262"/>
              <p:cNvGrpSpPr/>
              <p:nvPr/>
            </p:nvGrpSpPr>
            <p:grpSpPr>
              <a:xfrm rot="19378890">
                <a:off x="4688209" y="2665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264" name="Rectangle 263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5" name="Group 264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66" name="Straight Connector 265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5" name="Group 274"/>
              <p:cNvGrpSpPr/>
              <p:nvPr/>
            </p:nvGrpSpPr>
            <p:grpSpPr>
              <a:xfrm rot="2378188">
                <a:off x="4687016" y="1936268"/>
                <a:ext cx="437629" cy="279410"/>
                <a:chOff x="2933700" y="4038600"/>
                <a:chExt cx="723900" cy="439550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7" name="Group 276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78" name="Straight Connector 277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7" name="Group 286"/>
              <p:cNvGrpSpPr/>
              <p:nvPr/>
            </p:nvGrpSpPr>
            <p:grpSpPr>
              <a:xfrm rot="1831540">
                <a:off x="6838755" y="1996779"/>
                <a:ext cx="437629" cy="279410"/>
                <a:chOff x="2933700" y="4038600"/>
                <a:chExt cx="723900" cy="439550"/>
              </a:xfrm>
            </p:grpSpPr>
            <p:sp>
              <p:nvSpPr>
                <p:cNvPr id="288" name="Rectangle 287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9" name="Group 288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290" name="Straight Connector 289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9" name="Group 298"/>
              <p:cNvGrpSpPr/>
              <p:nvPr/>
            </p:nvGrpSpPr>
            <p:grpSpPr>
              <a:xfrm rot="20558223">
                <a:off x="5696004" y="2040134"/>
                <a:ext cx="437629" cy="279410"/>
                <a:chOff x="2933700" y="4038600"/>
                <a:chExt cx="723900" cy="439550"/>
              </a:xfrm>
            </p:grpSpPr>
            <p:sp>
              <p:nvSpPr>
                <p:cNvPr id="300" name="Rectangle 29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1" name="Group 30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302" name="Straight Connector 30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1" name="Group 310"/>
              <p:cNvGrpSpPr/>
              <p:nvPr/>
            </p:nvGrpSpPr>
            <p:grpSpPr>
              <a:xfrm rot="20081023">
                <a:off x="6813521" y="2633456"/>
                <a:ext cx="437629" cy="279410"/>
                <a:chOff x="2933700" y="4038600"/>
                <a:chExt cx="723900" cy="439550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3" name="Group 31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314" name="Straight Connector 31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3" name="Group 322"/>
              <p:cNvGrpSpPr/>
              <p:nvPr/>
            </p:nvGrpSpPr>
            <p:grpSpPr>
              <a:xfrm rot="2105834">
                <a:off x="5755633" y="2606379"/>
                <a:ext cx="437629" cy="279410"/>
                <a:chOff x="2933700" y="4038600"/>
                <a:chExt cx="723900" cy="439550"/>
              </a:xfrm>
            </p:grpSpPr>
            <p:sp>
              <p:nvSpPr>
                <p:cNvPr id="324" name="Rectangle 323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5" name="Group 324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326" name="Straight Connector 325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4" name="Up Arrow 353"/>
              <p:cNvSpPr/>
              <p:nvPr/>
            </p:nvSpPr>
            <p:spPr>
              <a:xfrm rot="10800000">
                <a:off x="1357884" y="2667000"/>
                <a:ext cx="394716" cy="564524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246817" y="1729675"/>
                <a:ext cx="6421766" cy="2055541"/>
                <a:chOff x="1246817" y="1729675"/>
                <a:chExt cx="6421766" cy="2055541"/>
              </a:xfrm>
            </p:grpSpPr>
            <p:sp>
              <p:nvSpPr>
                <p:cNvPr id="355" name="Freeform 354"/>
                <p:cNvSpPr/>
                <p:nvPr/>
              </p:nvSpPr>
              <p:spPr>
                <a:xfrm rot="21058079">
                  <a:off x="2217496" y="1777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 rot="21058079">
                  <a:off x="21612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 rot="21058079">
                  <a:off x="1246817" y="25678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 rot="21058079">
                  <a:off x="3151817" y="2539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 rot="21058079">
                  <a:off x="39900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 rot="21058079">
                  <a:off x="4066217" y="1729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 rot="21058079">
                  <a:off x="5056817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Freeform 361"/>
                <p:cNvSpPr/>
                <p:nvPr/>
              </p:nvSpPr>
              <p:spPr>
                <a:xfrm rot="21058079">
                  <a:off x="6199817" y="3101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 362"/>
                <p:cNvSpPr/>
                <p:nvPr/>
              </p:nvSpPr>
              <p:spPr>
                <a:xfrm rot="21058079">
                  <a:off x="7322896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reeform 363"/>
                <p:cNvSpPr/>
                <p:nvPr/>
              </p:nvSpPr>
              <p:spPr>
                <a:xfrm rot="21058079">
                  <a:off x="6179896" y="1958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94" name="Group 593"/>
          <p:cNvGrpSpPr/>
          <p:nvPr/>
        </p:nvGrpSpPr>
        <p:grpSpPr>
          <a:xfrm>
            <a:off x="1143000" y="4075052"/>
            <a:ext cx="6799500" cy="2478148"/>
            <a:chOff x="1213556" y="1307068"/>
            <a:chExt cx="6799500" cy="2478148"/>
          </a:xfrm>
        </p:grpSpPr>
        <p:grpSp>
          <p:nvGrpSpPr>
            <p:cNvPr id="595" name="Group 594"/>
            <p:cNvGrpSpPr/>
            <p:nvPr/>
          </p:nvGrpSpPr>
          <p:grpSpPr>
            <a:xfrm>
              <a:off x="1213556" y="1307068"/>
              <a:ext cx="6799500" cy="2198132"/>
              <a:chOff x="1213556" y="1307068"/>
              <a:chExt cx="6799500" cy="2198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4" name="TextBox 823"/>
                  <p:cNvSpPr txBox="1"/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6" name="TextBox 3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5" name="TextBox 824"/>
                  <p:cNvSpPr txBox="1"/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7" name="TextBox 3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6" name="TextBox 825"/>
                  <p:cNvSpPr txBox="1"/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8" name="TextBox 3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333" r="-2295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7" name="TextBox 826"/>
                  <p:cNvSpPr txBox="1"/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9" name="TextBox 3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96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8" name="TextBox 827"/>
                  <p:cNvSpPr txBox="1"/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0" name="TextBox 3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9" name="TextBox 828"/>
                  <p:cNvSpPr txBox="1"/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131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0" name="TextBox 829"/>
                  <p:cNvSpPr txBox="1"/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2" name="TextBox 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1" name="TextBox 830"/>
                  <p:cNvSpPr txBox="1"/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2" name="TextBox 831"/>
                  <p:cNvSpPr txBox="1"/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2063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3" name="TextBox 832"/>
                  <p:cNvSpPr txBox="1"/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6" name="Group 595"/>
            <p:cNvGrpSpPr/>
            <p:nvPr/>
          </p:nvGrpSpPr>
          <p:grpSpPr>
            <a:xfrm>
              <a:off x="1246817" y="1537073"/>
              <a:ext cx="6449383" cy="2248143"/>
              <a:chOff x="1246817" y="1537073"/>
              <a:chExt cx="6449383" cy="2248143"/>
            </a:xfrm>
          </p:grpSpPr>
          <p:sp>
            <p:nvSpPr>
              <p:cNvPr id="597" name="Oval 596"/>
              <p:cNvSpPr/>
              <p:nvPr/>
            </p:nvSpPr>
            <p:spPr>
              <a:xfrm>
                <a:off x="15240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362200" y="32766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4384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42672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4267200" y="325058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5257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6400800" y="1828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6477000" y="2971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7543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33528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7" name="Straight Connector 606"/>
              <p:cNvCxnSpPr>
                <a:stCxn id="597" idx="5"/>
                <a:endCxn id="598" idx="1"/>
              </p:cNvCxnSpPr>
              <p:nvPr/>
            </p:nvCxnSpPr>
            <p:spPr>
              <a:xfrm>
                <a:off x="1654082" y="2568482"/>
                <a:ext cx="7304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>
                <a:stCxn id="597" idx="7"/>
                <a:endCxn id="599" idx="3"/>
              </p:cNvCxnSpPr>
              <p:nvPr/>
            </p:nvCxnSpPr>
            <p:spPr>
              <a:xfrm flipV="1">
                <a:off x="16540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stCxn id="606" idx="1"/>
                <a:endCxn id="599" idx="5"/>
              </p:cNvCxnSpPr>
              <p:nvPr/>
            </p:nvCxnSpPr>
            <p:spPr>
              <a:xfrm flipH="1" flipV="1">
                <a:off x="25684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stCxn id="606" idx="7"/>
                <a:endCxn id="600" idx="3"/>
              </p:cNvCxnSpPr>
              <p:nvPr/>
            </p:nvCxnSpPr>
            <p:spPr>
              <a:xfrm flipV="1">
                <a:off x="34828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stCxn id="598" idx="7"/>
                <a:endCxn id="601" idx="2"/>
              </p:cNvCxnSpPr>
              <p:nvPr/>
            </p:nvCxnSpPr>
            <p:spPr>
              <a:xfrm>
                <a:off x="2492282" y="3298918"/>
                <a:ext cx="1774918" cy="278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stCxn id="598" idx="7"/>
                <a:endCxn id="606" idx="3"/>
              </p:cNvCxnSpPr>
              <p:nvPr/>
            </p:nvCxnSpPr>
            <p:spPr>
              <a:xfrm flipV="1">
                <a:off x="2492282" y="2568482"/>
                <a:ext cx="8828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>
                <a:stCxn id="600" idx="5"/>
                <a:endCxn id="602" idx="1"/>
              </p:cNvCxnSpPr>
              <p:nvPr/>
            </p:nvCxnSpPr>
            <p:spPr>
              <a:xfrm>
                <a:off x="4397282" y="1730282"/>
                <a:ext cx="882836" cy="6542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>
                <a:stCxn id="601" idx="7"/>
                <a:endCxn id="602" idx="3"/>
              </p:cNvCxnSpPr>
              <p:nvPr/>
            </p:nvCxnSpPr>
            <p:spPr>
              <a:xfrm flipV="1">
                <a:off x="4397282" y="2492282"/>
                <a:ext cx="882836" cy="7806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01" idx="1"/>
                <a:endCxn id="606" idx="5"/>
              </p:cNvCxnSpPr>
              <p:nvPr/>
            </p:nvCxnSpPr>
            <p:spPr>
              <a:xfrm flipH="1" flipV="1">
                <a:off x="3482882" y="2568482"/>
                <a:ext cx="806636" cy="7044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flipH="1">
                <a:off x="2568482" y="1676400"/>
                <a:ext cx="1721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>
                <a:stCxn id="603" idx="3"/>
                <a:endCxn id="602" idx="6"/>
              </p:cNvCxnSpPr>
              <p:nvPr/>
            </p:nvCxnSpPr>
            <p:spPr>
              <a:xfrm flipH="1">
                <a:off x="5410200" y="1958882"/>
                <a:ext cx="1012918" cy="4795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>
                <a:stCxn id="605" idx="1"/>
                <a:endCxn id="603" idx="5"/>
              </p:cNvCxnSpPr>
              <p:nvPr/>
            </p:nvCxnSpPr>
            <p:spPr>
              <a:xfrm flipH="1" flipV="1">
                <a:off x="6530882" y="1958882"/>
                <a:ext cx="1035236" cy="4256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>
                <a:stCxn id="604" idx="2"/>
                <a:endCxn id="602" idx="5"/>
              </p:cNvCxnSpPr>
              <p:nvPr/>
            </p:nvCxnSpPr>
            <p:spPr>
              <a:xfrm flipH="1" flipV="1">
                <a:off x="5387882" y="2492282"/>
                <a:ext cx="10891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>
                <a:stCxn id="604" idx="6"/>
                <a:endCxn id="605" idx="3"/>
              </p:cNvCxnSpPr>
              <p:nvPr/>
            </p:nvCxnSpPr>
            <p:spPr>
              <a:xfrm flipV="1">
                <a:off x="6629400" y="2492282"/>
                <a:ext cx="9367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>
                <a:stCxn id="601" idx="0"/>
                <a:endCxn id="600" idx="4"/>
              </p:cNvCxnSpPr>
              <p:nvPr/>
            </p:nvCxnSpPr>
            <p:spPr>
              <a:xfrm flipV="1">
                <a:off x="4343400" y="1752600"/>
                <a:ext cx="0" cy="14979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2" name="Group 621"/>
              <p:cNvGrpSpPr/>
              <p:nvPr/>
            </p:nvGrpSpPr>
            <p:grpSpPr>
              <a:xfrm rot="16686468">
                <a:off x="4137280" y="2365110"/>
                <a:ext cx="437629" cy="279410"/>
                <a:chOff x="2933700" y="4038600"/>
                <a:chExt cx="723900" cy="439550"/>
              </a:xfrm>
            </p:grpSpPr>
            <p:sp>
              <p:nvSpPr>
                <p:cNvPr id="813" name="Rectangle 812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4" name="Group 813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815" name="Straight Connector 814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3" name="Group 622"/>
              <p:cNvGrpSpPr/>
              <p:nvPr/>
            </p:nvGrpSpPr>
            <p:grpSpPr>
              <a:xfrm rot="19378890">
                <a:off x="3693440" y="1941348"/>
                <a:ext cx="437629" cy="279410"/>
                <a:chOff x="2933700" y="4038600"/>
                <a:chExt cx="723900" cy="439550"/>
              </a:xfrm>
            </p:grpSpPr>
            <p:sp>
              <p:nvSpPr>
                <p:cNvPr id="802" name="Rectangle 80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3" name="Group 80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804" name="Straight Connector 80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81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4" name="Group 623"/>
              <p:cNvGrpSpPr/>
              <p:nvPr/>
            </p:nvGrpSpPr>
            <p:grpSpPr>
              <a:xfrm rot="19378890">
                <a:off x="1868809" y="1903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91" name="Rectangle 790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2" name="Group 791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93" name="Straight Connector 792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5" name="Group 624"/>
              <p:cNvGrpSpPr/>
              <p:nvPr/>
            </p:nvGrpSpPr>
            <p:grpSpPr>
              <a:xfrm rot="19378890">
                <a:off x="2722762" y="27412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80" name="Rectangle 77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1" name="Group 78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82" name="Straight Connector 78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6" name="Group 625"/>
              <p:cNvGrpSpPr/>
              <p:nvPr/>
            </p:nvGrpSpPr>
            <p:grpSpPr>
              <a:xfrm rot="209594">
                <a:off x="3135665" y="3138018"/>
                <a:ext cx="437629" cy="279410"/>
                <a:chOff x="2933700" y="4038600"/>
                <a:chExt cx="723900" cy="439550"/>
              </a:xfrm>
            </p:grpSpPr>
            <p:sp>
              <p:nvSpPr>
                <p:cNvPr id="769" name="Rectangle 76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0" name="Group 76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71" name="Straight Connector 770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" name="Straight Connector 77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Straight Connector 77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" name="Straight Connector 77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" name="Straight Connector 77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" name="Straight Connector 77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7" name="Group 626"/>
              <p:cNvGrpSpPr/>
              <p:nvPr/>
            </p:nvGrpSpPr>
            <p:grpSpPr>
              <a:xfrm rot="2742835">
                <a:off x="3643190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58" name="Rectangle 757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9" name="Group 758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60" name="Straight Connector 759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8" name="Group 627"/>
              <p:cNvGrpSpPr/>
              <p:nvPr/>
            </p:nvGrpSpPr>
            <p:grpSpPr>
              <a:xfrm rot="2742835">
                <a:off x="2804990" y="1968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47" name="Rectangle 746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8" name="Group 747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49" name="Straight Connector 748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Straight Connector 749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9" name="Group 628"/>
              <p:cNvGrpSpPr/>
              <p:nvPr/>
            </p:nvGrpSpPr>
            <p:grpSpPr>
              <a:xfrm rot="3156239">
                <a:off x="1786581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36" name="Rectangle 735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Group 736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38" name="Straight Connector 737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739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41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0" name="Group 629"/>
              <p:cNvGrpSpPr/>
              <p:nvPr/>
            </p:nvGrpSpPr>
            <p:grpSpPr>
              <a:xfrm rot="209594">
                <a:off x="3208506" y="1537073"/>
                <a:ext cx="437629" cy="279410"/>
                <a:chOff x="2933700" y="4038600"/>
                <a:chExt cx="723900" cy="439550"/>
              </a:xfrm>
            </p:grpSpPr>
            <p:sp>
              <p:nvSpPr>
                <p:cNvPr id="725" name="Rectangle 724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6" name="Group 725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27" name="Straight Connector 726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Connector 727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730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731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733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734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1" name="Group 630"/>
              <p:cNvGrpSpPr/>
              <p:nvPr/>
            </p:nvGrpSpPr>
            <p:grpSpPr>
              <a:xfrm rot="19378890">
                <a:off x="4688209" y="2665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5" name="Group 714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16" name="Straight Connector 715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Straight Connector 716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Straight Connector 717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Straight Connector 718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2" name="Group 631"/>
              <p:cNvGrpSpPr/>
              <p:nvPr/>
            </p:nvGrpSpPr>
            <p:grpSpPr>
              <a:xfrm rot="2378188">
                <a:off x="4687016" y="1936268"/>
                <a:ext cx="437629" cy="279410"/>
                <a:chOff x="2933700" y="4038600"/>
                <a:chExt cx="723900" cy="439550"/>
              </a:xfrm>
            </p:grpSpPr>
            <p:sp>
              <p:nvSpPr>
                <p:cNvPr id="703" name="Rectangle 702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4" name="Group 703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05" name="Straight Connector 704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3" name="Group 632"/>
              <p:cNvGrpSpPr/>
              <p:nvPr/>
            </p:nvGrpSpPr>
            <p:grpSpPr>
              <a:xfrm rot="1831540">
                <a:off x="6838755" y="1996779"/>
                <a:ext cx="437629" cy="279410"/>
                <a:chOff x="2933700" y="4038600"/>
                <a:chExt cx="723900" cy="439550"/>
              </a:xfrm>
            </p:grpSpPr>
            <p:sp>
              <p:nvSpPr>
                <p:cNvPr id="692" name="Rectangle 69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3" name="Group 69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94" name="Straight Connector 69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Straight Connector 69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Straight Connector 70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4" name="Group 633"/>
              <p:cNvGrpSpPr/>
              <p:nvPr/>
            </p:nvGrpSpPr>
            <p:grpSpPr>
              <a:xfrm rot="20558223">
                <a:off x="5696004" y="2040134"/>
                <a:ext cx="437629" cy="279410"/>
                <a:chOff x="2933700" y="4038600"/>
                <a:chExt cx="723900" cy="439550"/>
              </a:xfrm>
            </p:grpSpPr>
            <p:sp>
              <p:nvSpPr>
                <p:cNvPr id="681" name="Rectangle 680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2" name="Group 681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83" name="Straight Connector 682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5" name="Group 634"/>
              <p:cNvGrpSpPr/>
              <p:nvPr/>
            </p:nvGrpSpPr>
            <p:grpSpPr>
              <a:xfrm rot="20081023">
                <a:off x="6813521" y="2633456"/>
                <a:ext cx="437629" cy="279410"/>
                <a:chOff x="2933700" y="4038600"/>
                <a:chExt cx="723900" cy="439550"/>
              </a:xfrm>
            </p:grpSpPr>
            <p:sp>
              <p:nvSpPr>
                <p:cNvPr id="670" name="Rectangle 66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1" name="Group 67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72" name="Straight Connector 67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67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6" name="Group 635"/>
              <p:cNvGrpSpPr/>
              <p:nvPr/>
            </p:nvGrpSpPr>
            <p:grpSpPr>
              <a:xfrm rot="2105834">
                <a:off x="5755633" y="2606379"/>
                <a:ext cx="437629" cy="279410"/>
                <a:chOff x="2933700" y="4038600"/>
                <a:chExt cx="723900" cy="439550"/>
              </a:xfrm>
            </p:grpSpPr>
            <p:sp>
              <p:nvSpPr>
                <p:cNvPr id="659" name="Rectangle 65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0" name="Group 65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61" name="Straight Connector 660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37" name="Up Arrow 636"/>
              <p:cNvSpPr/>
              <p:nvPr/>
            </p:nvSpPr>
            <p:spPr>
              <a:xfrm flipV="1">
                <a:off x="3331255" y="2616839"/>
                <a:ext cx="140169" cy="260124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Up Arrow 638"/>
              <p:cNvSpPr/>
              <p:nvPr/>
            </p:nvSpPr>
            <p:spPr>
              <a:xfrm rot="10800000" flipV="1">
                <a:off x="5175957" y="2489816"/>
                <a:ext cx="380999" cy="532027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0" name="Group 639"/>
              <p:cNvGrpSpPr/>
              <p:nvPr/>
            </p:nvGrpSpPr>
            <p:grpSpPr>
              <a:xfrm>
                <a:off x="1246817" y="1729675"/>
                <a:ext cx="6421766" cy="2055541"/>
                <a:chOff x="1246817" y="1729675"/>
                <a:chExt cx="6421766" cy="2055541"/>
              </a:xfrm>
            </p:grpSpPr>
            <p:sp>
              <p:nvSpPr>
                <p:cNvPr id="641" name="Freeform 640"/>
                <p:cNvSpPr/>
                <p:nvPr/>
              </p:nvSpPr>
              <p:spPr>
                <a:xfrm rot="21058079">
                  <a:off x="2217496" y="1777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21058079">
                  <a:off x="21612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rot="21058079">
                  <a:off x="1246817" y="25678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 rot="21058079">
                  <a:off x="3151817" y="2539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Freeform 644"/>
                <p:cNvSpPr/>
                <p:nvPr/>
              </p:nvSpPr>
              <p:spPr>
                <a:xfrm rot="21058079">
                  <a:off x="39900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Freeform 645"/>
                <p:cNvSpPr/>
                <p:nvPr/>
              </p:nvSpPr>
              <p:spPr>
                <a:xfrm rot="21058079">
                  <a:off x="4066217" y="1729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 rot="21058079">
                  <a:off x="5056817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Freeform 647"/>
                <p:cNvSpPr/>
                <p:nvPr/>
              </p:nvSpPr>
              <p:spPr>
                <a:xfrm rot="21058079">
                  <a:off x="6199817" y="3101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Freeform 648"/>
                <p:cNvSpPr/>
                <p:nvPr/>
              </p:nvSpPr>
              <p:spPr>
                <a:xfrm rot="21058079">
                  <a:off x="7322896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Freeform 649"/>
                <p:cNvSpPr/>
                <p:nvPr/>
              </p:nvSpPr>
              <p:spPr>
                <a:xfrm rot="21058079">
                  <a:off x="6179896" y="1958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5" name="Up Arrow 484"/>
          <p:cNvSpPr/>
          <p:nvPr/>
        </p:nvSpPr>
        <p:spPr>
          <a:xfrm flipV="1">
            <a:off x="1396174" y="5379309"/>
            <a:ext cx="159068" cy="28785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Up Arrow 485"/>
          <p:cNvSpPr/>
          <p:nvPr/>
        </p:nvSpPr>
        <p:spPr>
          <a:xfrm flipV="1">
            <a:off x="2357941" y="4530916"/>
            <a:ext cx="150063" cy="29084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Up Arrow 486"/>
          <p:cNvSpPr/>
          <p:nvPr/>
        </p:nvSpPr>
        <p:spPr>
          <a:xfrm flipV="1">
            <a:off x="2263504" y="6196355"/>
            <a:ext cx="158222" cy="311577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Up Arrow 487"/>
          <p:cNvSpPr/>
          <p:nvPr/>
        </p:nvSpPr>
        <p:spPr>
          <a:xfrm flipV="1">
            <a:off x="4175100" y="6196354"/>
            <a:ext cx="164957" cy="28679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Up Arrow 488"/>
          <p:cNvSpPr/>
          <p:nvPr/>
        </p:nvSpPr>
        <p:spPr>
          <a:xfrm rot="1511167" flipV="1">
            <a:off x="4102787" y="4477163"/>
            <a:ext cx="147535" cy="47039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Up Arrow 489"/>
          <p:cNvSpPr/>
          <p:nvPr/>
        </p:nvSpPr>
        <p:spPr>
          <a:xfrm flipV="1">
            <a:off x="6318262" y="4779173"/>
            <a:ext cx="158738" cy="250027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Up Arrow 490"/>
          <p:cNvSpPr/>
          <p:nvPr/>
        </p:nvSpPr>
        <p:spPr>
          <a:xfrm flipV="1">
            <a:off x="6387084" y="5892184"/>
            <a:ext cx="171760" cy="30417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Up Arrow 491"/>
          <p:cNvSpPr/>
          <p:nvPr/>
        </p:nvSpPr>
        <p:spPr>
          <a:xfrm flipV="1">
            <a:off x="7451700" y="5282583"/>
            <a:ext cx="161442" cy="31094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3" name="Group 492"/>
          <p:cNvGrpSpPr/>
          <p:nvPr/>
        </p:nvGrpSpPr>
        <p:grpSpPr>
          <a:xfrm>
            <a:off x="2348484" y="1743157"/>
            <a:ext cx="5347716" cy="2021767"/>
            <a:chOff x="2348484" y="1743157"/>
            <a:chExt cx="5347716" cy="2021767"/>
          </a:xfrm>
        </p:grpSpPr>
        <p:sp>
          <p:nvSpPr>
            <p:cNvPr id="494" name="Up Arrow 493"/>
            <p:cNvSpPr/>
            <p:nvPr/>
          </p:nvSpPr>
          <p:spPr>
            <a:xfrm>
              <a:off x="2424684" y="1752600"/>
              <a:ext cx="166116" cy="30991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Up Arrow 494"/>
            <p:cNvSpPr/>
            <p:nvPr/>
          </p:nvSpPr>
          <p:spPr>
            <a:xfrm>
              <a:off x="2348484" y="3429000"/>
              <a:ext cx="186037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Up Arrow 495"/>
            <p:cNvSpPr/>
            <p:nvPr/>
          </p:nvSpPr>
          <p:spPr>
            <a:xfrm>
              <a:off x="4253484" y="3397876"/>
              <a:ext cx="160172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Up Arrow 496"/>
            <p:cNvSpPr/>
            <p:nvPr/>
          </p:nvSpPr>
          <p:spPr>
            <a:xfrm>
              <a:off x="5244084" y="2514599"/>
              <a:ext cx="166116" cy="32802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Up Arrow 497"/>
            <p:cNvSpPr/>
            <p:nvPr/>
          </p:nvSpPr>
          <p:spPr>
            <a:xfrm>
              <a:off x="6463284" y="3124200"/>
              <a:ext cx="166116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Up Arrow 498"/>
            <p:cNvSpPr/>
            <p:nvPr/>
          </p:nvSpPr>
          <p:spPr>
            <a:xfrm>
              <a:off x="7530084" y="2514600"/>
              <a:ext cx="166116" cy="35214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Up Arrow 499"/>
            <p:cNvSpPr/>
            <p:nvPr/>
          </p:nvSpPr>
          <p:spPr>
            <a:xfrm>
              <a:off x="6387084" y="1981200"/>
              <a:ext cx="143798" cy="32273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Up Arrow 500"/>
            <p:cNvSpPr/>
            <p:nvPr/>
          </p:nvSpPr>
          <p:spPr>
            <a:xfrm rot="19901904">
              <a:off x="4327791" y="1743157"/>
              <a:ext cx="136883" cy="29010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2" name="Up Arrow 501"/>
          <p:cNvSpPr/>
          <p:nvPr/>
        </p:nvSpPr>
        <p:spPr>
          <a:xfrm>
            <a:off x="3340071" y="2590800"/>
            <a:ext cx="165129" cy="32989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TextBox 483"/>
          <p:cNvSpPr txBox="1"/>
          <p:nvPr/>
        </p:nvSpPr>
        <p:spPr>
          <a:xfrm>
            <a:off x="5438014" y="3897868"/>
            <a:ext cx="269977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Apply principle of </a:t>
            </a:r>
            <a:r>
              <a:rPr lang="en-US" b="1" dirty="0" smtClean="0"/>
              <a:t>Linearity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7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animBg="1"/>
      <p:bldP spid="48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36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𝒗</m:t>
                        </m:r>
                        <m:r>
                          <a:rPr lang="en-US" sz="3600" b="1" i="1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3600" dirty="0"/>
                  <a:t>= ??</a:t>
                </a:r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 </a:t>
                </a:r>
                <a:endParaRPr lang="en-US" sz="14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𝒖𝒗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𝒗𝒖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in </a:t>
                </a:r>
                <a:r>
                  <a:rPr lang="en-US" sz="1800" dirty="0"/>
                  <a:t>circuit(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/>
                  <a:t>) with current flow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𝑰</m:t>
                    </m:r>
                    <m:r>
                      <a:rPr lang="en-US" sz="1800" b="0" i="0" smtClean="0">
                        <a:latin typeface="Cambria Math"/>
                      </a:rPr>
                      <m:t>−</m:t>
                    </m:r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/>
                  <a:t>What does the circuit(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/>
                  <a:t>) with current flow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>
                        <a:latin typeface="Cambria Math"/>
                      </a:rPr>
                      <m:t>−</m:t>
                    </m:r>
                    <m:r>
                      <a:rPr lang="en-US" sz="1800" b="1" i="1">
                        <a:latin typeface="Cambria Math"/>
                      </a:rPr>
                      <m:t>𝑰</m:t>
                    </m:r>
                    <m:r>
                      <a:rPr lang="en-US" sz="18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look like ?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Hint</a:t>
                </a:r>
                <a:r>
                  <a:rPr lang="en-US" sz="1800" dirty="0" smtClean="0"/>
                  <a:t>: External current cancels at each node except at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.  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593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594" name="Group 593"/>
          <p:cNvGrpSpPr/>
          <p:nvPr/>
        </p:nvGrpSpPr>
        <p:grpSpPr>
          <a:xfrm>
            <a:off x="1143000" y="2438400"/>
            <a:ext cx="6799500" cy="2478148"/>
            <a:chOff x="1213556" y="1307068"/>
            <a:chExt cx="6799500" cy="2478148"/>
          </a:xfrm>
        </p:grpSpPr>
        <p:grpSp>
          <p:nvGrpSpPr>
            <p:cNvPr id="595" name="Group 594"/>
            <p:cNvGrpSpPr/>
            <p:nvPr/>
          </p:nvGrpSpPr>
          <p:grpSpPr>
            <a:xfrm>
              <a:off x="1213556" y="1307068"/>
              <a:ext cx="6799500" cy="2198132"/>
              <a:chOff x="1213556" y="1307068"/>
              <a:chExt cx="6799500" cy="2198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4" name="TextBox 823"/>
                  <p:cNvSpPr txBox="1"/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6" name="TextBox 3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5" name="TextBox 824"/>
                  <p:cNvSpPr txBox="1"/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7" name="TextBox 3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6" name="TextBox 825"/>
                  <p:cNvSpPr txBox="1"/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8" name="TextBox 3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333" r="-2295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7" name="TextBox 826"/>
                  <p:cNvSpPr txBox="1"/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9" name="TextBox 3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96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8" name="TextBox 827"/>
                  <p:cNvSpPr txBox="1"/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0" name="TextBox 3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9" name="TextBox 828"/>
                  <p:cNvSpPr txBox="1"/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131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0" name="TextBox 829"/>
                  <p:cNvSpPr txBox="1"/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2" name="TextBox 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1" name="TextBox 830"/>
                  <p:cNvSpPr txBox="1"/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2" name="TextBox 831"/>
                  <p:cNvSpPr txBox="1"/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2063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3" name="TextBox 832"/>
                  <p:cNvSpPr txBox="1"/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6" name="Group 595"/>
            <p:cNvGrpSpPr/>
            <p:nvPr/>
          </p:nvGrpSpPr>
          <p:grpSpPr>
            <a:xfrm>
              <a:off x="1246817" y="1537073"/>
              <a:ext cx="6449383" cy="2248143"/>
              <a:chOff x="1246817" y="1537073"/>
              <a:chExt cx="6449383" cy="2248143"/>
            </a:xfrm>
          </p:grpSpPr>
          <p:sp>
            <p:nvSpPr>
              <p:cNvPr id="597" name="Oval 596"/>
              <p:cNvSpPr/>
              <p:nvPr/>
            </p:nvSpPr>
            <p:spPr>
              <a:xfrm>
                <a:off x="15240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362200" y="32766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4384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42672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4267200" y="325058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5257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6400800" y="1828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6477000" y="2971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7543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33528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7" name="Straight Connector 606"/>
              <p:cNvCxnSpPr>
                <a:stCxn id="597" idx="5"/>
                <a:endCxn id="598" idx="1"/>
              </p:cNvCxnSpPr>
              <p:nvPr/>
            </p:nvCxnSpPr>
            <p:spPr>
              <a:xfrm>
                <a:off x="1654082" y="2568482"/>
                <a:ext cx="7304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>
                <a:stCxn id="597" idx="7"/>
                <a:endCxn id="599" idx="3"/>
              </p:cNvCxnSpPr>
              <p:nvPr/>
            </p:nvCxnSpPr>
            <p:spPr>
              <a:xfrm flipV="1">
                <a:off x="16540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stCxn id="606" idx="1"/>
                <a:endCxn id="599" idx="5"/>
              </p:cNvCxnSpPr>
              <p:nvPr/>
            </p:nvCxnSpPr>
            <p:spPr>
              <a:xfrm flipH="1" flipV="1">
                <a:off x="25684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stCxn id="606" idx="7"/>
                <a:endCxn id="600" idx="3"/>
              </p:cNvCxnSpPr>
              <p:nvPr/>
            </p:nvCxnSpPr>
            <p:spPr>
              <a:xfrm flipV="1">
                <a:off x="34828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stCxn id="598" idx="7"/>
                <a:endCxn id="601" idx="2"/>
              </p:cNvCxnSpPr>
              <p:nvPr/>
            </p:nvCxnSpPr>
            <p:spPr>
              <a:xfrm>
                <a:off x="2492282" y="3298918"/>
                <a:ext cx="1774918" cy="278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stCxn id="598" idx="7"/>
                <a:endCxn id="606" idx="3"/>
              </p:cNvCxnSpPr>
              <p:nvPr/>
            </p:nvCxnSpPr>
            <p:spPr>
              <a:xfrm flipV="1">
                <a:off x="2492282" y="2568482"/>
                <a:ext cx="8828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>
                <a:stCxn id="600" idx="5"/>
                <a:endCxn id="602" idx="1"/>
              </p:cNvCxnSpPr>
              <p:nvPr/>
            </p:nvCxnSpPr>
            <p:spPr>
              <a:xfrm>
                <a:off x="4397282" y="1730282"/>
                <a:ext cx="882836" cy="6542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>
                <a:stCxn id="601" idx="7"/>
                <a:endCxn id="602" idx="3"/>
              </p:cNvCxnSpPr>
              <p:nvPr/>
            </p:nvCxnSpPr>
            <p:spPr>
              <a:xfrm flipV="1">
                <a:off x="4397282" y="2492282"/>
                <a:ext cx="882836" cy="7806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01" idx="1"/>
                <a:endCxn id="606" idx="5"/>
              </p:cNvCxnSpPr>
              <p:nvPr/>
            </p:nvCxnSpPr>
            <p:spPr>
              <a:xfrm flipH="1" flipV="1">
                <a:off x="3482882" y="2568482"/>
                <a:ext cx="806636" cy="7044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flipH="1">
                <a:off x="2568482" y="1676400"/>
                <a:ext cx="1721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>
                <a:stCxn id="603" idx="3"/>
                <a:endCxn id="602" idx="6"/>
              </p:cNvCxnSpPr>
              <p:nvPr/>
            </p:nvCxnSpPr>
            <p:spPr>
              <a:xfrm flipH="1">
                <a:off x="5410200" y="1958882"/>
                <a:ext cx="1012918" cy="4795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>
                <a:stCxn id="605" idx="1"/>
                <a:endCxn id="603" idx="5"/>
              </p:cNvCxnSpPr>
              <p:nvPr/>
            </p:nvCxnSpPr>
            <p:spPr>
              <a:xfrm flipH="1" flipV="1">
                <a:off x="6530882" y="1958882"/>
                <a:ext cx="1035236" cy="4256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>
                <a:stCxn id="604" idx="2"/>
                <a:endCxn id="602" idx="5"/>
              </p:cNvCxnSpPr>
              <p:nvPr/>
            </p:nvCxnSpPr>
            <p:spPr>
              <a:xfrm flipH="1" flipV="1">
                <a:off x="5387882" y="2492282"/>
                <a:ext cx="10891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>
                <a:stCxn id="604" idx="6"/>
                <a:endCxn id="605" idx="3"/>
              </p:cNvCxnSpPr>
              <p:nvPr/>
            </p:nvCxnSpPr>
            <p:spPr>
              <a:xfrm flipV="1">
                <a:off x="6629400" y="2492282"/>
                <a:ext cx="9367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>
                <a:stCxn id="601" idx="0"/>
                <a:endCxn id="600" idx="4"/>
              </p:cNvCxnSpPr>
              <p:nvPr/>
            </p:nvCxnSpPr>
            <p:spPr>
              <a:xfrm flipV="1">
                <a:off x="4343400" y="1752600"/>
                <a:ext cx="0" cy="14979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2" name="Group 621"/>
              <p:cNvGrpSpPr/>
              <p:nvPr/>
            </p:nvGrpSpPr>
            <p:grpSpPr>
              <a:xfrm rot="16686468">
                <a:off x="4137280" y="2365110"/>
                <a:ext cx="437629" cy="279410"/>
                <a:chOff x="2933700" y="4038600"/>
                <a:chExt cx="723900" cy="439550"/>
              </a:xfrm>
            </p:grpSpPr>
            <p:sp>
              <p:nvSpPr>
                <p:cNvPr id="813" name="Rectangle 812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4" name="Group 813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815" name="Straight Connector 814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3" name="Group 622"/>
              <p:cNvGrpSpPr/>
              <p:nvPr/>
            </p:nvGrpSpPr>
            <p:grpSpPr>
              <a:xfrm rot="19378890">
                <a:off x="3693440" y="1941348"/>
                <a:ext cx="437629" cy="279410"/>
                <a:chOff x="2933700" y="4038600"/>
                <a:chExt cx="723900" cy="439550"/>
              </a:xfrm>
            </p:grpSpPr>
            <p:sp>
              <p:nvSpPr>
                <p:cNvPr id="802" name="Rectangle 80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3" name="Group 80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804" name="Straight Connector 80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81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4" name="Group 623"/>
              <p:cNvGrpSpPr/>
              <p:nvPr/>
            </p:nvGrpSpPr>
            <p:grpSpPr>
              <a:xfrm rot="19378890">
                <a:off x="1868809" y="1903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91" name="Rectangle 790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2" name="Group 791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93" name="Straight Connector 792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5" name="Group 624"/>
              <p:cNvGrpSpPr/>
              <p:nvPr/>
            </p:nvGrpSpPr>
            <p:grpSpPr>
              <a:xfrm rot="19378890">
                <a:off x="2722762" y="27412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80" name="Rectangle 77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1" name="Group 78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82" name="Straight Connector 78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6" name="Group 625"/>
              <p:cNvGrpSpPr/>
              <p:nvPr/>
            </p:nvGrpSpPr>
            <p:grpSpPr>
              <a:xfrm rot="209594">
                <a:off x="3135665" y="3138018"/>
                <a:ext cx="437629" cy="279410"/>
                <a:chOff x="2933700" y="4038600"/>
                <a:chExt cx="723900" cy="439550"/>
              </a:xfrm>
            </p:grpSpPr>
            <p:sp>
              <p:nvSpPr>
                <p:cNvPr id="769" name="Rectangle 76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0" name="Group 76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71" name="Straight Connector 770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" name="Straight Connector 77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Straight Connector 77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" name="Straight Connector 77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" name="Straight Connector 77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" name="Straight Connector 77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7" name="Group 626"/>
              <p:cNvGrpSpPr/>
              <p:nvPr/>
            </p:nvGrpSpPr>
            <p:grpSpPr>
              <a:xfrm rot="2742835">
                <a:off x="3643190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58" name="Rectangle 757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9" name="Group 758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60" name="Straight Connector 759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8" name="Group 627"/>
              <p:cNvGrpSpPr/>
              <p:nvPr/>
            </p:nvGrpSpPr>
            <p:grpSpPr>
              <a:xfrm rot="2742835">
                <a:off x="2804990" y="1968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47" name="Rectangle 746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8" name="Group 747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49" name="Straight Connector 748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Straight Connector 749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9" name="Group 628"/>
              <p:cNvGrpSpPr/>
              <p:nvPr/>
            </p:nvGrpSpPr>
            <p:grpSpPr>
              <a:xfrm rot="3156239">
                <a:off x="1786581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36" name="Rectangle 735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Group 736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38" name="Straight Connector 737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739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41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0" name="Group 629"/>
              <p:cNvGrpSpPr/>
              <p:nvPr/>
            </p:nvGrpSpPr>
            <p:grpSpPr>
              <a:xfrm rot="209594">
                <a:off x="3208506" y="1537073"/>
                <a:ext cx="437629" cy="279410"/>
                <a:chOff x="2933700" y="4038600"/>
                <a:chExt cx="723900" cy="439550"/>
              </a:xfrm>
            </p:grpSpPr>
            <p:sp>
              <p:nvSpPr>
                <p:cNvPr id="725" name="Rectangle 724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6" name="Group 725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27" name="Straight Connector 726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Connector 727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730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731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733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734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1" name="Group 630"/>
              <p:cNvGrpSpPr/>
              <p:nvPr/>
            </p:nvGrpSpPr>
            <p:grpSpPr>
              <a:xfrm rot="19378890">
                <a:off x="4688209" y="2665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5" name="Group 714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16" name="Straight Connector 715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Straight Connector 716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Straight Connector 717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Straight Connector 718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2" name="Group 631"/>
              <p:cNvGrpSpPr/>
              <p:nvPr/>
            </p:nvGrpSpPr>
            <p:grpSpPr>
              <a:xfrm rot="2378188">
                <a:off x="4687016" y="1936268"/>
                <a:ext cx="437629" cy="279410"/>
                <a:chOff x="2933700" y="4038600"/>
                <a:chExt cx="723900" cy="439550"/>
              </a:xfrm>
            </p:grpSpPr>
            <p:sp>
              <p:nvSpPr>
                <p:cNvPr id="703" name="Rectangle 702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4" name="Group 703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05" name="Straight Connector 704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3" name="Group 632"/>
              <p:cNvGrpSpPr/>
              <p:nvPr/>
            </p:nvGrpSpPr>
            <p:grpSpPr>
              <a:xfrm rot="1831540">
                <a:off x="6838755" y="1996779"/>
                <a:ext cx="437629" cy="279410"/>
                <a:chOff x="2933700" y="4038600"/>
                <a:chExt cx="723900" cy="439550"/>
              </a:xfrm>
            </p:grpSpPr>
            <p:sp>
              <p:nvSpPr>
                <p:cNvPr id="692" name="Rectangle 69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3" name="Group 69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94" name="Straight Connector 69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Straight Connector 69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Straight Connector 70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4" name="Group 633"/>
              <p:cNvGrpSpPr/>
              <p:nvPr/>
            </p:nvGrpSpPr>
            <p:grpSpPr>
              <a:xfrm rot="20558223">
                <a:off x="5696004" y="2040134"/>
                <a:ext cx="437629" cy="279410"/>
                <a:chOff x="2933700" y="4038600"/>
                <a:chExt cx="723900" cy="439550"/>
              </a:xfrm>
            </p:grpSpPr>
            <p:sp>
              <p:nvSpPr>
                <p:cNvPr id="681" name="Rectangle 680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2" name="Group 681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83" name="Straight Connector 682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5" name="Group 634"/>
              <p:cNvGrpSpPr/>
              <p:nvPr/>
            </p:nvGrpSpPr>
            <p:grpSpPr>
              <a:xfrm rot="20081023">
                <a:off x="6813521" y="2633456"/>
                <a:ext cx="437629" cy="279410"/>
                <a:chOff x="2933700" y="4038600"/>
                <a:chExt cx="723900" cy="439550"/>
              </a:xfrm>
            </p:grpSpPr>
            <p:sp>
              <p:nvSpPr>
                <p:cNvPr id="670" name="Rectangle 66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1" name="Group 67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72" name="Straight Connector 67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67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6" name="Group 635"/>
              <p:cNvGrpSpPr/>
              <p:nvPr/>
            </p:nvGrpSpPr>
            <p:grpSpPr>
              <a:xfrm rot="2105834">
                <a:off x="5755633" y="2606379"/>
                <a:ext cx="437629" cy="279410"/>
                <a:chOff x="2933700" y="4038600"/>
                <a:chExt cx="723900" cy="439550"/>
              </a:xfrm>
            </p:grpSpPr>
            <p:sp>
              <p:nvSpPr>
                <p:cNvPr id="659" name="Rectangle 65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0" name="Group 65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61" name="Straight Connector 660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39" name="Up Arrow 638"/>
              <p:cNvSpPr/>
              <p:nvPr/>
            </p:nvSpPr>
            <p:spPr>
              <a:xfrm rot="10800000" flipV="1">
                <a:off x="5252157" y="2489816"/>
                <a:ext cx="380999" cy="532027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0" name="Group 639"/>
              <p:cNvGrpSpPr/>
              <p:nvPr/>
            </p:nvGrpSpPr>
            <p:grpSpPr>
              <a:xfrm>
                <a:off x="1246817" y="1729675"/>
                <a:ext cx="6421766" cy="2055541"/>
                <a:chOff x="1246817" y="1729675"/>
                <a:chExt cx="6421766" cy="2055541"/>
              </a:xfrm>
            </p:grpSpPr>
            <p:sp>
              <p:nvSpPr>
                <p:cNvPr id="641" name="Freeform 640"/>
                <p:cNvSpPr/>
                <p:nvPr/>
              </p:nvSpPr>
              <p:spPr>
                <a:xfrm rot="21058079">
                  <a:off x="2217496" y="1777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21058079">
                  <a:off x="21612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rot="21058079">
                  <a:off x="1246817" y="25678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 rot="21058079">
                  <a:off x="3151817" y="2539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Freeform 644"/>
                <p:cNvSpPr/>
                <p:nvPr/>
              </p:nvSpPr>
              <p:spPr>
                <a:xfrm rot="21058079">
                  <a:off x="39900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Freeform 645"/>
                <p:cNvSpPr/>
                <p:nvPr/>
              </p:nvSpPr>
              <p:spPr>
                <a:xfrm rot="21058079">
                  <a:off x="4066217" y="1729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 rot="21058079">
                  <a:off x="5056817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Freeform 647"/>
                <p:cNvSpPr/>
                <p:nvPr/>
              </p:nvSpPr>
              <p:spPr>
                <a:xfrm rot="21058079">
                  <a:off x="6199817" y="3101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Freeform 648"/>
                <p:cNvSpPr/>
                <p:nvPr/>
              </p:nvSpPr>
              <p:spPr>
                <a:xfrm rot="21058079">
                  <a:off x="7322896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Freeform 649"/>
                <p:cNvSpPr/>
                <p:nvPr/>
              </p:nvSpPr>
              <p:spPr>
                <a:xfrm rot="21058079">
                  <a:off x="6179896" y="1958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01" name="Group 500"/>
          <p:cNvGrpSpPr/>
          <p:nvPr/>
        </p:nvGrpSpPr>
        <p:grpSpPr>
          <a:xfrm>
            <a:off x="2209800" y="2895600"/>
            <a:ext cx="5347716" cy="2021767"/>
            <a:chOff x="2348484" y="1743157"/>
            <a:chExt cx="5347716" cy="2021767"/>
          </a:xfrm>
        </p:grpSpPr>
        <p:sp>
          <p:nvSpPr>
            <p:cNvPr id="502" name="Up Arrow 501"/>
            <p:cNvSpPr/>
            <p:nvPr/>
          </p:nvSpPr>
          <p:spPr>
            <a:xfrm>
              <a:off x="2424684" y="1752600"/>
              <a:ext cx="166116" cy="30991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Up Arrow 502"/>
            <p:cNvSpPr/>
            <p:nvPr/>
          </p:nvSpPr>
          <p:spPr>
            <a:xfrm>
              <a:off x="2348484" y="3429000"/>
              <a:ext cx="186037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Up Arrow 503"/>
            <p:cNvSpPr/>
            <p:nvPr/>
          </p:nvSpPr>
          <p:spPr>
            <a:xfrm>
              <a:off x="4253484" y="3397876"/>
              <a:ext cx="160172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Up Arrow 504"/>
            <p:cNvSpPr/>
            <p:nvPr/>
          </p:nvSpPr>
          <p:spPr>
            <a:xfrm>
              <a:off x="5244084" y="2514599"/>
              <a:ext cx="166116" cy="32802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Up Arrow 505"/>
            <p:cNvSpPr/>
            <p:nvPr/>
          </p:nvSpPr>
          <p:spPr>
            <a:xfrm>
              <a:off x="6463284" y="3083633"/>
              <a:ext cx="166116" cy="33592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Up Arrow 506"/>
            <p:cNvSpPr/>
            <p:nvPr/>
          </p:nvSpPr>
          <p:spPr>
            <a:xfrm>
              <a:off x="7530084" y="2457817"/>
              <a:ext cx="166116" cy="35214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Up Arrow 507"/>
            <p:cNvSpPr/>
            <p:nvPr/>
          </p:nvSpPr>
          <p:spPr>
            <a:xfrm>
              <a:off x="6429276" y="1981200"/>
              <a:ext cx="143798" cy="32273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Up Arrow 508"/>
            <p:cNvSpPr/>
            <p:nvPr/>
          </p:nvSpPr>
          <p:spPr>
            <a:xfrm rot="19901904">
              <a:off x="4360810" y="1743157"/>
              <a:ext cx="136883" cy="290106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0" name="Up Arrow 509"/>
          <p:cNvSpPr/>
          <p:nvPr/>
        </p:nvSpPr>
        <p:spPr>
          <a:xfrm>
            <a:off x="3200400" y="3708710"/>
            <a:ext cx="165129" cy="32989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17332" y="2901624"/>
            <a:ext cx="6147436" cy="1981953"/>
            <a:chOff x="1465706" y="4483187"/>
            <a:chExt cx="6147436" cy="1981953"/>
          </a:xfrm>
        </p:grpSpPr>
        <p:sp>
          <p:nvSpPr>
            <p:cNvPr id="511" name="Up Arrow 510"/>
            <p:cNvSpPr/>
            <p:nvPr/>
          </p:nvSpPr>
          <p:spPr>
            <a:xfrm flipV="1">
              <a:off x="1465706" y="5332307"/>
              <a:ext cx="159068" cy="287856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Up Arrow 511"/>
            <p:cNvSpPr/>
            <p:nvPr/>
          </p:nvSpPr>
          <p:spPr>
            <a:xfrm flipV="1">
              <a:off x="2357941" y="4530916"/>
              <a:ext cx="150063" cy="290843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Up Arrow 512"/>
            <p:cNvSpPr/>
            <p:nvPr/>
          </p:nvSpPr>
          <p:spPr>
            <a:xfrm flipV="1">
              <a:off x="2263504" y="6153563"/>
              <a:ext cx="158222" cy="311577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Up Arrow 513"/>
            <p:cNvSpPr/>
            <p:nvPr/>
          </p:nvSpPr>
          <p:spPr>
            <a:xfrm flipV="1">
              <a:off x="4175100" y="6153563"/>
              <a:ext cx="164957" cy="286793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Up Arrow 514"/>
            <p:cNvSpPr/>
            <p:nvPr/>
          </p:nvSpPr>
          <p:spPr>
            <a:xfrm rot="1511167" flipV="1">
              <a:off x="4043169" y="4483187"/>
              <a:ext cx="136574" cy="294608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Up Arrow 515"/>
            <p:cNvSpPr/>
            <p:nvPr/>
          </p:nvSpPr>
          <p:spPr>
            <a:xfrm flipV="1">
              <a:off x="6318262" y="4694094"/>
              <a:ext cx="154702" cy="335105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Up Arrow 516"/>
            <p:cNvSpPr/>
            <p:nvPr/>
          </p:nvSpPr>
          <p:spPr>
            <a:xfrm flipV="1">
              <a:off x="6387084" y="5848763"/>
              <a:ext cx="171760" cy="304171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Up Arrow 517"/>
            <p:cNvSpPr/>
            <p:nvPr/>
          </p:nvSpPr>
          <p:spPr>
            <a:xfrm flipV="1">
              <a:off x="7451700" y="5239163"/>
              <a:ext cx="161442" cy="310949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9" name="Up Arrow 518"/>
          <p:cNvSpPr/>
          <p:nvPr/>
        </p:nvSpPr>
        <p:spPr>
          <a:xfrm rot="10800000">
            <a:off x="1219200" y="3702676"/>
            <a:ext cx="394716" cy="56452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Up Arrow 519"/>
          <p:cNvSpPr/>
          <p:nvPr/>
        </p:nvSpPr>
        <p:spPr>
          <a:xfrm flipV="1">
            <a:off x="3346132" y="3733800"/>
            <a:ext cx="159068" cy="28785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2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𝒖</m:t>
                        </m:r>
                        <m:r>
                          <a:rPr lang="en-US" sz="3600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𝒗</m:t>
                        </m:r>
                        <m:r>
                          <a:rPr lang="en-US" sz="3600" b="1" i="1"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3600" dirty="0"/>
                  <a:t>= ??</a:t>
                </a:r>
              </a:p>
            </p:txBody>
          </p:sp>
        </mc:Choice>
        <mc:Fallback xmlns="">
          <p:sp>
            <p:nvSpPr>
              <p:cNvPr id="25" name="Title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 </a:t>
                </a:r>
                <a:endParaRPr lang="en-US" sz="14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𝒖𝒗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</a:rPr>
                          <m:t>𝒗𝒖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in </a:t>
                </a:r>
                <a:r>
                  <a:rPr lang="en-US" sz="1800" dirty="0"/>
                  <a:t>circuit(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/>
                  <a:t>)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current entering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and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current </a:t>
                </a:r>
                <a:r>
                  <a:rPr lang="en-US" sz="1800" dirty="0" smtClean="0"/>
                  <a:t>leaving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b="1" dirty="0" smtClean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dirty="0" smtClean="0"/>
                  <a:t>,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 </m:t>
                        </m:r>
                        <m:r>
                          <a:rPr lang="en-US" sz="18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1800" dirty="0" smtClean="0"/>
                  <a:t> is the effective resistance between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l="-593" t="-645" b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594" name="Group 593"/>
          <p:cNvGrpSpPr/>
          <p:nvPr/>
        </p:nvGrpSpPr>
        <p:grpSpPr>
          <a:xfrm>
            <a:off x="1143000" y="2438400"/>
            <a:ext cx="6799500" cy="2478148"/>
            <a:chOff x="1213556" y="1307068"/>
            <a:chExt cx="6799500" cy="2478148"/>
          </a:xfrm>
        </p:grpSpPr>
        <p:grpSp>
          <p:nvGrpSpPr>
            <p:cNvPr id="595" name="Group 594"/>
            <p:cNvGrpSpPr/>
            <p:nvPr/>
          </p:nvGrpSpPr>
          <p:grpSpPr>
            <a:xfrm>
              <a:off x="1213556" y="1307068"/>
              <a:ext cx="6799500" cy="2198132"/>
              <a:chOff x="1213556" y="1307068"/>
              <a:chExt cx="6799500" cy="2198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4" name="TextBox 823"/>
                  <p:cNvSpPr txBox="1"/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6" name="TextBox 3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3556" y="2297668"/>
                    <a:ext cx="37542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0968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5" name="TextBox 824"/>
                  <p:cNvSpPr txBox="1"/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7" name="TextBox 3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8576" y="22214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6" name="TextBox 825"/>
                  <p:cNvSpPr txBox="1"/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8" name="TextBox 3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1447800"/>
                    <a:ext cx="37702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333" r="-2295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7" name="TextBox 826"/>
                  <p:cNvSpPr txBox="1"/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9" name="TextBox 3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3124200"/>
                    <a:ext cx="38023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333" r="-20968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8" name="TextBox 827"/>
                  <p:cNvSpPr txBox="1"/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0" name="TextBox 3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2568" y="2286000"/>
                    <a:ext cx="37061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333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9" name="TextBox 828"/>
                  <p:cNvSpPr txBox="1"/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1" name="TextBox 3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2786" y="1307068"/>
                    <a:ext cx="375423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131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0" name="TextBox 829"/>
                  <p:cNvSpPr txBox="1"/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2" name="TextBox 3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5177" y="3135868"/>
                    <a:ext cx="356187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1" name="TextBox 830"/>
                  <p:cNvSpPr txBox="1"/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3" name="TextBox 3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3200" y="1676400"/>
                    <a:ext cx="354584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197" r="-2241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2" name="TextBox 831"/>
                  <p:cNvSpPr txBox="1"/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4" name="TextBox 3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2831068"/>
                    <a:ext cx="386644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2063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3" name="TextBox 832"/>
                  <p:cNvSpPr txBox="1"/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45" name="TextBox 3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0" y="2297668"/>
                    <a:ext cx="393056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6" name="Group 595"/>
            <p:cNvGrpSpPr/>
            <p:nvPr/>
          </p:nvGrpSpPr>
          <p:grpSpPr>
            <a:xfrm>
              <a:off x="1246817" y="1537073"/>
              <a:ext cx="6449383" cy="2248143"/>
              <a:chOff x="1246817" y="1537073"/>
              <a:chExt cx="6449383" cy="2248143"/>
            </a:xfrm>
          </p:grpSpPr>
          <p:sp>
            <p:nvSpPr>
              <p:cNvPr id="597" name="Oval 596"/>
              <p:cNvSpPr/>
              <p:nvPr/>
            </p:nvSpPr>
            <p:spPr>
              <a:xfrm>
                <a:off x="15240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362200" y="32766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24384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4267200" y="1600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4267200" y="325058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5257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6400800" y="1828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6477000" y="29718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7543800" y="23622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3352800" y="2438400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7" name="Straight Connector 606"/>
              <p:cNvCxnSpPr>
                <a:stCxn id="597" idx="5"/>
                <a:endCxn id="598" idx="1"/>
              </p:cNvCxnSpPr>
              <p:nvPr/>
            </p:nvCxnSpPr>
            <p:spPr>
              <a:xfrm>
                <a:off x="1654082" y="2568482"/>
                <a:ext cx="7304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>
                <a:stCxn id="597" idx="7"/>
                <a:endCxn id="599" idx="3"/>
              </p:cNvCxnSpPr>
              <p:nvPr/>
            </p:nvCxnSpPr>
            <p:spPr>
              <a:xfrm flipV="1">
                <a:off x="16540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stCxn id="606" idx="1"/>
                <a:endCxn id="599" idx="5"/>
              </p:cNvCxnSpPr>
              <p:nvPr/>
            </p:nvCxnSpPr>
            <p:spPr>
              <a:xfrm flipH="1" flipV="1">
                <a:off x="25684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stCxn id="606" idx="7"/>
                <a:endCxn id="600" idx="3"/>
              </p:cNvCxnSpPr>
              <p:nvPr/>
            </p:nvCxnSpPr>
            <p:spPr>
              <a:xfrm flipV="1">
                <a:off x="3482882" y="1730282"/>
                <a:ext cx="8066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stCxn id="598" idx="7"/>
                <a:endCxn id="601" idx="2"/>
              </p:cNvCxnSpPr>
              <p:nvPr/>
            </p:nvCxnSpPr>
            <p:spPr>
              <a:xfrm>
                <a:off x="2492282" y="3298918"/>
                <a:ext cx="1774918" cy="278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stCxn id="598" idx="7"/>
                <a:endCxn id="606" idx="3"/>
              </p:cNvCxnSpPr>
              <p:nvPr/>
            </p:nvCxnSpPr>
            <p:spPr>
              <a:xfrm flipV="1">
                <a:off x="2492282" y="2568482"/>
                <a:ext cx="882836" cy="7304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>
                <a:stCxn id="600" idx="5"/>
                <a:endCxn id="602" idx="1"/>
              </p:cNvCxnSpPr>
              <p:nvPr/>
            </p:nvCxnSpPr>
            <p:spPr>
              <a:xfrm>
                <a:off x="4397282" y="1730282"/>
                <a:ext cx="882836" cy="6542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>
                <a:stCxn id="601" idx="7"/>
                <a:endCxn id="602" idx="3"/>
              </p:cNvCxnSpPr>
              <p:nvPr/>
            </p:nvCxnSpPr>
            <p:spPr>
              <a:xfrm flipV="1">
                <a:off x="4397282" y="2492282"/>
                <a:ext cx="882836" cy="7806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01" idx="1"/>
                <a:endCxn id="606" idx="5"/>
              </p:cNvCxnSpPr>
              <p:nvPr/>
            </p:nvCxnSpPr>
            <p:spPr>
              <a:xfrm flipH="1" flipV="1">
                <a:off x="3482882" y="2568482"/>
                <a:ext cx="806636" cy="7044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flipH="1">
                <a:off x="2568482" y="1676400"/>
                <a:ext cx="1721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>
                <a:stCxn id="603" idx="3"/>
                <a:endCxn id="602" idx="6"/>
              </p:cNvCxnSpPr>
              <p:nvPr/>
            </p:nvCxnSpPr>
            <p:spPr>
              <a:xfrm flipH="1">
                <a:off x="5410200" y="1958882"/>
                <a:ext cx="1012918" cy="4795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>
                <a:stCxn id="605" idx="1"/>
                <a:endCxn id="603" idx="5"/>
              </p:cNvCxnSpPr>
              <p:nvPr/>
            </p:nvCxnSpPr>
            <p:spPr>
              <a:xfrm flipH="1" flipV="1">
                <a:off x="6530882" y="1958882"/>
                <a:ext cx="1035236" cy="4256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>
                <a:stCxn id="604" idx="2"/>
                <a:endCxn id="602" idx="5"/>
              </p:cNvCxnSpPr>
              <p:nvPr/>
            </p:nvCxnSpPr>
            <p:spPr>
              <a:xfrm flipH="1" flipV="1">
                <a:off x="5387882" y="2492282"/>
                <a:ext cx="10891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>
                <a:stCxn id="604" idx="6"/>
                <a:endCxn id="605" idx="3"/>
              </p:cNvCxnSpPr>
              <p:nvPr/>
            </p:nvCxnSpPr>
            <p:spPr>
              <a:xfrm flipV="1">
                <a:off x="6629400" y="2492282"/>
                <a:ext cx="936718" cy="55571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>
                <a:stCxn id="601" idx="0"/>
                <a:endCxn id="600" idx="4"/>
              </p:cNvCxnSpPr>
              <p:nvPr/>
            </p:nvCxnSpPr>
            <p:spPr>
              <a:xfrm flipV="1">
                <a:off x="4343400" y="1752600"/>
                <a:ext cx="0" cy="14979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2" name="Group 621"/>
              <p:cNvGrpSpPr/>
              <p:nvPr/>
            </p:nvGrpSpPr>
            <p:grpSpPr>
              <a:xfrm rot="16686468">
                <a:off x="4137280" y="2365110"/>
                <a:ext cx="437629" cy="279410"/>
                <a:chOff x="2933700" y="4038600"/>
                <a:chExt cx="723900" cy="439550"/>
              </a:xfrm>
            </p:grpSpPr>
            <p:sp>
              <p:nvSpPr>
                <p:cNvPr id="813" name="Rectangle 812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4" name="Group 813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815" name="Straight Connector 814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3" name="Group 622"/>
              <p:cNvGrpSpPr/>
              <p:nvPr/>
            </p:nvGrpSpPr>
            <p:grpSpPr>
              <a:xfrm rot="19378890">
                <a:off x="3693440" y="1941348"/>
                <a:ext cx="437629" cy="279410"/>
                <a:chOff x="2933700" y="4038600"/>
                <a:chExt cx="723900" cy="439550"/>
              </a:xfrm>
            </p:grpSpPr>
            <p:sp>
              <p:nvSpPr>
                <p:cNvPr id="802" name="Rectangle 80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03" name="Group 80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804" name="Straight Connector 80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81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4" name="Group 623"/>
              <p:cNvGrpSpPr/>
              <p:nvPr/>
            </p:nvGrpSpPr>
            <p:grpSpPr>
              <a:xfrm rot="19378890">
                <a:off x="1868809" y="1903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91" name="Rectangle 790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2" name="Group 791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93" name="Straight Connector 792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5" name="Group 624"/>
              <p:cNvGrpSpPr/>
              <p:nvPr/>
            </p:nvGrpSpPr>
            <p:grpSpPr>
              <a:xfrm rot="19378890">
                <a:off x="2722762" y="27412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80" name="Rectangle 77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1" name="Group 78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82" name="Straight Connector 78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0" name="Straight Connector 78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6" name="Group 625"/>
              <p:cNvGrpSpPr/>
              <p:nvPr/>
            </p:nvGrpSpPr>
            <p:grpSpPr>
              <a:xfrm rot="209594">
                <a:off x="3135665" y="3138018"/>
                <a:ext cx="437629" cy="279410"/>
                <a:chOff x="2933700" y="4038600"/>
                <a:chExt cx="723900" cy="439550"/>
              </a:xfrm>
            </p:grpSpPr>
            <p:sp>
              <p:nvSpPr>
                <p:cNvPr id="769" name="Rectangle 76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70" name="Group 76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71" name="Straight Connector 770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4" name="Straight Connector 77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Straight Connector 77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" name="Straight Connector 77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" name="Straight Connector 77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" name="Straight Connector 77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7" name="Group 626"/>
              <p:cNvGrpSpPr/>
              <p:nvPr/>
            </p:nvGrpSpPr>
            <p:grpSpPr>
              <a:xfrm rot="2742835">
                <a:off x="3643190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58" name="Rectangle 757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9" name="Group 758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60" name="Straight Connector 759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8" name="Group 627"/>
              <p:cNvGrpSpPr/>
              <p:nvPr/>
            </p:nvGrpSpPr>
            <p:grpSpPr>
              <a:xfrm rot="2742835">
                <a:off x="2804990" y="1968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47" name="Rectangle 746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8" name="Group 747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49" name="Straight Connector 748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0" name="Straight Connector 749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2" name="Straight Connector 751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9" name="Group 628"/>
              <p:cNvGrpSpPr/>
              <p:nvPr/>
            </p:nvGrpSpPr>
            <p:grpSpPr>
              <a:xfrm rot="3156239">
                <a:off x="1786581" y="27303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36" name="Rectangle 735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7" name="Group 736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38" name="Straight Connector 737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739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741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4" name="Straight Connector 743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6" name="Straight Connector 745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0" name="Group 629"/>
              <p:cNvGrpSpPr/>
              <p:nvPr/>
            </p:nvGrpSpPr>
            <p:grpSpPr>
              <a:xfrm rot="209594">
                <a:off x="3208506" y="1537073"/>
                <a:ext cx="437629" cy="279410"/>
                <a:chOff x="2933700" y="4038600"/>
                <a:chExt cx="723900" cy="439550"/>
              </a:xfrm>
            </p:grpSpPr>
            <p:sp>
              <p:nvSpPr>
                <p:cNvPr id="725" name="Rectangle 724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6" name="Group 725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27" name="Straight Connector 726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Straight Connector 727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Straight Connector 728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730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731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733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734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1" name="Group 630"/>
              <p:cNvGrpSpPr/>
              <p:nvPr/>
            </p:nvGrpSpPr>
            <p:grpSpPr>
              <a:xfrm rot="19378890">
                <a:off x="4688209" y="2665006"/>
                <a:ext cx="437629" cy="279410"/>
                <a:chOff x="2933700" y="4038600"/>
                <a:chExt cx="723900" cy="439550"/>
              </a:xfrm>
            </p:grpSpPr>
            <p:sp>
              <p:nvSpPr>
                <p:cNvPr id="714" name="Rectangle 713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5" name="Group 714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16" name="Straight Connector 715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Straight Connector 716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8" name="Straight Connector 717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Straight Connector 718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Straight Connector 719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Straight Connector 720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Straight Connector 721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Straight Connector 722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Straight Connector 723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2" name="Group 631"/>
              <p:cNvGrpSpPr/>
              <p:nvPr/>
            </p:nvGrpSpPr>
            <p:grpSpPr>
              <a:xfrm rot="2378188">
                <a:off x="4687016" y="1936268"/>
                <a:ext cx="437629" cy="279410"/>
                <a:chOff x="2933700" y="4038600"/>
                <a:chExt cx="723900" cy="439550"/>
              </a:xfrm>
            </p:grpSpPr>
            <p:sp>
              <p:nvSpPr>
                <p:cNvPr id="703" name="Rectangle 702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4" name="Group 703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705" name="Straight Connector 704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3" name="Group 632"/>
              <p:cNvGrpSpPr/>
              <p:nvPr/>
            </p:nvGrpSpPr>
            <p:grpSpPr>
              <a:xfrm rot="1831540">
                <a:off x="6838755" y="1996779"/>
                <a:ext cx="437629" cy="279410"/>
                <a:chOff x="2933700" y="4038600"/>
                <a:chExt cx="723900" cy="439550"/>
              </a:xfrm>
            </p:grpSpPr>
            <p:sp>
              <p:nvSpPr>
                <p:cNvPr id="692" name="Rectangle 691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3" name="Group 692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94" name="Straight Connector 693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Straight Connector 694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Straight Connector 696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Straight Connector 698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0" name="Straight Connector 699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Straight Connector 701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4" name="Group 633"/>
              <p:cNvGrpSpPr/>
              <p:nvPr/>
            </p:nvGrpSpPr>
            <p:grpSpPr>
              <a:xfrm rot="20558223">
                <a:off x="5696004" y="2040134"/>
                <a:ext cx="437629" cy="279410"/>
                <a:chOff x="2933700" y="4038600"/>
                <a:chExt cx="723900" cy="439550"/>
              </a:xfrm>
            </p:grpSpPr>
            <p:sp>
              <p:nvSpPr>
                <p:cNvPr id="681" name="Rectangle 680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2" name="Group 681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83" name="Straight Connector 682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Straight Connector 684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Straight Connector 686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Straight Connector 688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Straight Connector 690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5" name="Group 634"/>
              <p:cNvGrpSpPr/>
              <p:nvPr/>
            </p:nvGrpSpPr>
            <p:grpSpPr>
              <a:xfrm rot="20081023">
                <a:off x="6813521" y="2633456"/>
                <a:ext cx="437629" cy="279410"/>
                <a:chOff x="2933700" y="4038600"/>
                <a:chExt cx="723900" cy="439550"/>
              </a:xfrm>
            </p:grpSpPr>
            <p:sp>
              <p:nvSpPr>
                <p:cNvPr id="670" name="Rectangle 669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1" name="Group 670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72" name="Straight Connector 671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679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6" name="Group 635"/>
              <p:cNvGrpSpPr/>
              <p:nvPr/>
            </p:nvGrpSpPr>
            <p:grpSpPr>
              <a:xfrm rot="2105834">
                <a:off x="5755633" y="2606379"/>
                <a:ext cx="437629" cy="279410"/>
                <a:chOff x="2933700" y="4038600"/>
                <a:chExt cx="723900" cy="439550"/>
              </a:xfrm>
            </p:grpSpPr>
            <p:sp>
              <p:nvSpPr>
                <p:cNvPr id="659" name="Rectangle 658"/>
                <p:cNvSpPr/>
                <p:nvPr/>
              </p:nvSpPr>
              <p:spPr>
                <a:xfrm>
                  <a:off x="2933700" y="4038600"/>
                  <a:ext cx="723900" cy="4395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0" name="Group 659"/>
                <p:cNvGrpSpPr/>
                <p:nvPr/>
              </p:nvGrpSpPr>
              <p:grpSpPr>
                <a:xfrm>
                  <a:off x="2971800" y="4159966"/>
                  <a:ext cx="664676" cy="241766"/>
                  <a:chOff x="1066203" y="4054877"/>
                  <a:chExt cx="664676" cy="241766"/>
                </a:xfrm>
              </p:grpSpPr>
              <p:cxnSp>
                <p:nvCxnSpPr>
                  <p:cNvPr id="661" name="Straight Connector 660"/>
                  <p:cNvCxnSpPr/>
                  <p:nvPr/>
                </p:nvCxnSpPr>
                <p:spPr>
                  <a:xfrm rot="18575276">
                    <a:off x="1068509" y="4163806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Straight Connector 661"/>
                  <p:cNvCxnSpPr/>
                  <p:nvPr/>
                </p:nvCxnSpPr>
                <p:spPr>
                  <a:xfrm rot="18575276" flipV="1">
                    <a:off x="1138091" y="4114215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>
                  <a:xfrm rot="18575276" flipV="1">
                    <a:off x="1194465" y="4087680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rot="18575276" flipV="1">
                    <a:off x="1215195" y="4131720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rot="18575276" flipV="1">
                    <a:off x="1328848" y="4078224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rot="18575276" flipV="1">
                    <a:off x="1349577" y="4122264"/>
                    <a:ext cx="232310" cy="9753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Straight Connector 666"/>
                  <p:cNvCxnSpPr/>
                  <p:nvPr/>
                </p:nvCxnSpPr>
                <p:spPr>
                  <a:xfrm rot="18575276" flipV="1">
                    <a:off x="1463231" y="4068768"/>
                    <a:ext cx="139386" cy="19507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8" name="Straight Connector 667"/>
                  <p:cNvCxnSpPr/>
                  <p:nvPr/>
                </p:nvCxnSpPr>
                <p:spPr>
                  <a:xfrm rot="18575276" flipV="1">
                    <a:off x="1519605" y="4188537"/>
                    <a:ext cx="139386" cy="4876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9" name="Straight Connector 668"/>
                  <p:cNvCxnSpPr/>
                  <p:nvPr/>
                </p:nvCxnSpPr>
                <p:spPr>
                  <a:xfrm rot="18575276">
                    <a:off x="1635649" y="4090178"/>
                    <a:ext cx="92924" cy="975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39" name="Up Arrow 638"/>
              <p:cNvSpPr/>
              <p:nvPr/>
            </p:nvSpPr>
            <p:spPr>
              <a:xfrm rot="10800000" flipV="1">
                <a:off x="5175957" y="2489816"/>
                <a:ext cx="380999" cy="532027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0" name="Group 639"/>
              <p:cNvGrpSpPr/>
              <p:nvPr/>
            </p:nvGrpSpPr>
            <p:grpSpPr>
              <a:xfrm>
                <a:off x="1246817" y="1729675"/>
                <a:ext cx="6421766" cy="2055541"/>
                <a:chOff x="1246817" y="1729675"/>
                <a:chExt cx="6421766" cy="2055541"/>
              </a:xfrm>
            </p:grpSpPr>
            <p:sp>
              <p:nvSpPr>
                <p:cNvPr id="641" name="Freeform 640"/>
                <p:cNvSpPr/>
                <p:nvPr/>
              </p:nvSpPr>
              <p:spPr>
                <a:xfrm rot="21058079">
                  <a:off x="2217496" y="1777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Freeform 641"/>
                <p:cNvSpPr/>
                <p:nvPr/>
              </p:nvSpPr>
              <p:spPr>
                <a:xfrm rot="21058079">
                  <a:off x="21612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Freeform 642"/>
                <p:cNvSpPr/>
                <p:nvPr/>
              </p:nvSpPr>
              <p:spPr>
                <a:xfrm rot="21058079">
                  <a:off x="1246817" y="25678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Freeform 643"/>
                <p:cNvSpPr/>
                <p:nvPr/>
              </p:nvSpPr>
              <p:spPr>
                <a:xfrm rot="21058079">
                  <a:off x="3151817" y="2539384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Freeform 644"/>
                <p:cNvSpPr/>
                <p:nvPr/>
              </p:nvSpPr>
              <p:spPr>
                <a:xfrm rot="21058079">
                  <a:off x="3990017" y="34060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Freeform 645"/>
                <p:cNvSpPr/>
                <p:nvPr/>
              </p:nvSpPr>
              <p:spPr>
                <a:xfrm rot="21058079">
                  <a:off x="4066217" y="1729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Freeform 646"/>
                <p:cNvSpPr/>
                <p:nvPr/>
              </p:nvSpPr>
              <p:spPr>
                <a:xfrm rot="21058079">
                  <a:off x="5056817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Freeform 647"/>
                <p:cNvSpPr/>
                <p:nvPr/>
              </p:nvSpPr>
              <p:spPr>
                <a:xfrm rot="21058079">
                  <a:off x="6199817" y="3101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Freeform 648"/>
                <p:cNvSpPr/>
                <p:nvPr/>
              </p:nvSpPr>
              <p:spPr>
                <a:xfrm rot="21058079">
                  <a:off x="7322896" y="24916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Freeform 649"/>
                <p:cNvSpPr/>
                <p:nvPr/>
              </p:nvSpPr>
              <p:spPr>
                <a:xfrm rot="21058079">
                  <a:off x="6179896" y="1958275"/>
                  <a:ext cx="345687" cy="379141"/>
                </a:xfrm>
                <a:custGeom>
                  <a:avLst/>
                  <a:gdLst>
                    <a:gd name="connsiteX0" fmla="*/ 0 w 345687"/>
                    <a:gd name="connsiteY0" fmla="*/ 379141 h 379141"/>
                    <a:gd name="connsiteX1" fmla="*/ 133814 w 345687"/>
                    <a:gd name="connsiteY1" fmla="*/ 111512 h 379141"/>
                    <a:gd name="connsiteX2" fmla="*/ 345687 w 345687"/>
                    <a:gd name="connsiteY2" fmla="*/ 0 h 379141"/>
                    <a:gd name="connsiteX3" fmla="*/ 345687 w 345687"/>
                    <a:gd name="connsiteY3" fmla="*/ 0 h 37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5687" h="379141">
                      <a:moveTo>
                        <a:pt x="0" y="379141"/>
                      </a:moveTo>
                      <a:cubicBezTo>
                        <a:pt x="38100" y="276921"/>
                        <a:pt x="76200" y="174702"/>
                        <a:pt x="133814" y="111512"/>
                      </a:cubicBezTo>
                      <a:cubicBezTo>
                        <a:pt x="191428" y="48322"/>
                        <a:pt x="345687" y="0"/>
                        <a:pt x="345687" y="0"/>
                      </a:cubicBezTo>
                      <a:lnTo>
                        <a:pt x="345687" y="0"/>
                      </a:lnTo>
                    </a:path>
                  </a:pathLst>
                </a:cu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19" name="Up Arrow 518"/>
          <p:cNvSpPr/>
          <p:nvPr/>
        </p:nvSpPr>
        <p:spPr>
          <a:xfrm rot="10800000">
            <a:off x="1357884" y="3733800"/>
            <a:ext cx="394716" cy="56452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/>
              <p:cNvSpPr txBox="1"/>
              <p:nvPr/>
            </p:nvSpPr>
            <p:spPr>
              <a:xfrm>
                <a:off x="4972375" y="4126468"/>
                <a:ext cx="563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6" name="Text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75" y="4126468"/>
                <a:ext cx="56374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41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1219200" y="4267200"/>
                <a:ext cx="563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267200"/>
                <a:ext cx="563744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41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7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36" grpId="0"/>
      <p:bldP spid="2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C00000"/>
                    </a:solidFill>
                  </a:rPr>
                  <a:t>Theroem</a:t>
                </a:r>
                <a:r>
                  <a:rPr lang="en-US" sz="2000" dirty="0" smtClean="0"/>
                  <a:t>: Given an undirected graph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edges, commute time between any pair of vertices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𝒖𝒗</m:t>
                        </m:r>
                      </m:sub>
                    </m:sSub>
                  </m:oMath>
                </a14:m>
                <a:r>
                  <a:rPr lang="en-US" sz="2000" dirty="0" smtClean="0"/>
                  <a:t> is the effective resistance between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 the circuit associated with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Commute Time of some well studied graphs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An answer from </a:t>
            </a:r>
            <a:r>
              <a:rPr lang="en-US" sz="3200" b="1" dirty="0" smtClean="0">
                <a:solidFill>
                  <a:srgbClr val="7030A0"/>
                </a:solidFill>
              </a:rPr>
              <a:t>mathematics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be an undirected  graph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edges.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0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𝒖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𝒗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. Expected length of a random walk that starts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 and terminates on reaching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The above result is derived using theory of Markov Chains.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Unfortunately, it is a loose result for many graphs </a:t>
                </a:r>
                <a:r>
                  <a:rPr lang="en-US" sz="2000" dirty="0" smtClean="0">
                    <a:sym typeface="Wingdings" pitchFamily="2" charset="2"/>
                  </a:rPr>
                  <a:t>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Exercise</a:t>
                </a:r>
                <a:r>
                  <a:rPr lang="en-US" sz="2000" dirty="0" smtClean="0"/>
                  <a:t>: Show that for complete graph, the above result is very loose.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Useful tips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You may use one or more of the following principles to calculate effective resistance any pair of vertices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Increasing resistance of some edges to infinity (equivalent to removal of those edges) will only increase the </a:t>
                </a:r>
                <a:r>
                  <a:rPr lang="en-US" sz="2000" dirty="0"/>
                  <a:t>effective resistance </a:t>
                </a:r>
                <a:r>
                  <a:rPr lang="en-US" sz="20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Apply series and parallel law of resistance can be a useful tool sometimes.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Any </a:t>
                </a:r>
                <a:r>
                  <a:rPr lang="en-US" sz="2000" b="1" dirty="0" smtClean="0"/>
                  <a:t>flow</a:t>
                </a:r>
                <a:r>
                  <a:rPr lang="en-US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 the circuit will consume same or more amount of power than the corresponding </a:t>
                </a:r>
                <a:r>
                  <a:rPr lang="en-US" sz="2000" b="1" dirty="0" smtClean="0"/>
                  <a:t>current flow </a:t>
                </a:r>
                <a:r>
                  <a:rPr lang="en-US" sz="2000" dirty="0" smtClean="0"/>
                  <a:t>of same value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. So effective resistance between any pair of vertices is bounded by the power dissipated due to any flow of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 ampere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 in the circuit. (This is called the </a:t>
                </a:r>
                <a:r>
                  <a:rPr lang="en-US" sz="2000" b="1" dirty="0" smtClean="0"/>
                  <a:t>least power law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Two </a:t>
            </a:r>
            <a:r>
              <a:rPr lang="en-US" sz="3200" b="1" dirty="0" smtClean="0">
                <a:solidFill>
                  <a:srgbClr val="7030A0"/>
                </a:solidFill>
              </a:rPr>
              <a:t>complete graphs</a:t>
            </a:r>
            <a:r>
              <a:rPr lang="en-US" sz="3200" b="1" dirty="0" smtClean="0"/>
              <a:t> joined by an edge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000" dirty="0" smtClean="0"/>
                  <a:t> be two complete graphs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vertices. We add an edge between a vertex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 and a vertex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000" dirty="0" smtClean="0"/>
                  <a:t>. What is the maximum commute time in this combined graph 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dirty="0" smtClean="0">
                          <a:solidFill>
                            <a:srgbClr val="7030A0"/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 dirty="0">
                          <a:solidFill>
                            <a:srgbClr val="7030A0"/>
                          </a:solidFill>
                        </a:rPr>
                        <m:t>rid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-by-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grid, calculate commute </a:t>
                </a:r>
                <a:r>
                  <a:rPr lang="en-US" sz="2000" dirty="0"/>
                  <a:t>time between </a:t>
                </a:r>
                <a:r>
                  <a:rPr lang="en-US" sz="2000" dirty="0" smtClean="0"/>
                  <a:t>vertices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Use </a:t>
                </a:r>
                <a:r>
                  <a:rPr lang="en-US" sz="2000" b="1" dirty="0" smtClean="0"/>
                  <a:t>least </a:t>
                </a:r>
                <a:r>
                  <a:rPr lang="en-US" sz="2000" b="1" dirty="0"/>
                  <a:t>power </a:t>
                </a:r>
                <a:r>
                  <a:rPr lang="en-US" sz="2000" b="1" dirty="0" smtClean="0"/>
                  <a:t>law</a:t>
                </a:r>
                <a:r>
                  <a:rPr lang="en-US" sz="2000" dirty="0" smtClean="0"/>
                  <a:t>, and distribute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 ampere of current evenly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/>
                  <a:t> </a:t>
                </a:r>
                <a:r>
                  <a:rPr lang="en-US" sz="2000" dirty="0" smtClean="0"/>
                  <a:t>(the solution was sketched in the lecture class)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3"/>
                <a:stretch>
                  <a:fillRect l="-741" t="-579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667000" y="2209800"/>
            <a:ext cx="3810000" cy="3657600"/>
            <a:chOff x="2667000" y="1676400"/>
            <a:chExt cx="4800600" cy="4572000"/>
          </a:xfrm>
        </p:grpSpPr>
        <p:grpSp>
          <p:nvGrpSpPr>
            <p:cNvPr id="31" name="Group 30"/>
            <p:cNvGrpSpPr/>
            <p:nvPr/>
          </p:nvGrpSpPr>
          <p:grpSpPr>
            <a:xfrm>
              <a:off x="2667000" y="1676400"/>
              <a:ext cx="4800600" cy="4572000"/>
              <a:chOff x="2667000" y="1676400"/>
              <a:chExt cx="4800600" cy="4572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667000" y="1676400"/>
                <a:ext cx="0" cy="45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2667000" y="1676400"/>
                <a:ext cx="4800600" cy="4572000"/>
                <a:chOff x="2667000" y="1676400"/>
                <a:chExt cx="4800600" cy="4572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3352800" y="1676400"/>
                  <a:ext cx="0" cy="457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038600" y="1676400"/>
                  <a:ext cx="0" cy="457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724400" y="1676400"/>
                  <a:ext cx="0" cy="457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410200" y="1676400"/>
                  <a:ext cx="0" cy="457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096000" y="1676400"/>
                  <a:ext cx="0" cy="457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781800" y="1676400"/>
                  <a:ext cx="0" cy="457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2667000" y="22860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667000" y="28956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667000" y="35814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2667000" y="42672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2667000" y="49530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667000" y="56388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2667000" y="6248400"/>
                  <a:ext cx="4800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7467600" y="1676400"/>
                <a:ext cx="0" cy="45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flipH="1">
              <a:off x="2667000" y="1676400"/>
              <a:ext cx="480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0356" y="565046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56" y="5650468"/>
                <a:ext cx="38664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95156" y="1981200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56" y="1981200"/>
                <a:ext cx="37542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9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 surprising </a:t>
            </a:r>
            <a:r>
              <a:rPr lang="en-US" sz="3600" b="1" dirty="0" smtClean="0">
                <a:solidFill>
                  <a:srgbClr val="C00000"/>
                </a:solidFill>
              </a:rPr>
              <a:t>discovery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sz="2000" dirty="0" smtClean="0"/>
              <a:t>Random walk on a graph is closely related to electric networks.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 graph can be viewed as a electric network where each edge corresponds to a resistance of one ohm.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Various aspects of random walk are defined as a fundamental characteristics (</a:t>
            </a:r>
            <a:r>
              <a:rPr lang="en-US" sz="2000" b="1" dirty="0" smtClean="0">
                <a:solidFill>
                  <a:srgbClr val="0070C0"/>
                </a:solidFill>
              </a:rPr>
              <a:t>resistance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power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voltage</a:t>
            </a:r>
            <a:r>
              <a:rPr lang="en-US" sz="2000" dirty="0" smtClean="0"/>
              <a:t>) of the corresponding electric network.</a:t>
            </a:r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Physics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of electric network </a:t>
            </a:r>
            <a:r>
              <a:rPr lang="en-US" sz="2000" dirty="0" smtClean="0">
                <a:solidFill>
                  <a:srgbClr val="7030A0"/>
                </a:solidFill>
              </a:rPr>
              <a:t>helps </a:t>
            </a:r>
            <a:r>
              <a:rPr lang="en-US" sz="2000" dirty="0" smtClean="0"/>
              <a:t>in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mathematical theory </a:t>
            </a:r>
            <a:r>
              <a:rPr lang="en-US" sz="2000" dirty="0" smtClean="0"/>
              <a:t>of random walk !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Isn’t it surprising 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7030A0"/>
                </a:solidFill>
              </a:rPr>
              <a:t>warm up </a:t>
            </a:r>
            <a:r>
              <a:rPr lang="en-US" sz="3600" dirty="0" smtClean="0"/>
              <a:t>Example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Random walk on a 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Suppose the random walk starts at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. What is the probability that the drunkard reaches home </a:t>
                </a:r>
                <a:r>
                  <a:rPr lang="en-US" sz="2000" b="1" dirty="0" smtClean="0"/>
                  <a:t>before</a:t>
                </a:r>
                <a:r>
                  <a:rPr lang="en-US" sz="2000" dirty="0" smtClean="0"/>
                  <a:t> reaching bar 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be the corresponding probability.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 smtClean="0"/>
                  <a:t> 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/>
                  <a:t> 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213556" y="2362200"/>
            <a:ext cx="6863644" cy="457200"/>
            <a:chOff x="1213556" y="2362200"/>
            <a:chExt cx="6863644" cy="457200"/>
          </a:xfrm>
        </p:grpSpPr>
        <p:sp>
          <p:nvSpPr>
            <p:cNvPr id="7" name="Oval 6"/>
            <p:cNvSpPr/>
            <p:nvPr/>
          </p:nvSpPr>
          <p:spPr>
            <a:xfrm>
              <a:off x="2438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6"/>
              <a:endCxn id="11" idx="2"/>
            </p:cNvCxnSpPr>
            <p:nvPr/>
          </p:nvCxnSpPr>
          <p:spPr>
            <a:xfrm>
              <a:off x="25908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5052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6"/>
              <a:endCxn id="7" idx="2"/>
            </p:cNvCxnSpPr>
            <p:nvPr/>
          </p:nvCxnSpPr>
          <p:spPr>
            <a:xfrm>
              <a:off x="1524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1" idx="2"/>
            </p:cNvCxnSpPr>
            <p:nvPr/>
          </p:nvCxnSpPr>
          <p:spPr>
            <a:xfrm>
              <a:off x="36576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5720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33" idx="2"/>
            </p:cNvCxnSpPr>
            <p:nvPr/>
          </p:nvCxnSpPr>
          <p:spPr>
            <a:xfrm>
              <a:off x="47244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6388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35" idx="2"/>
            </p:cNvCxnSpPr>
            <p:nvPr/>
          </p:nvCxnSpPr>
          <p:spPr>
            <a:xfrm>
              <a:off x="57912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endCxn id="37" idx="2"/>
            </p:cNvCxnSpPr>
            <p:nvPr/>
          </p:nvCxnSpPr>
          <p:spPr>
            <a:xfrm>
              <a:off x="6858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772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991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074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5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urved Down Arrow 45"/>
          <p:cNvSpPr/>
          <p:nvPr/>
        </p:nvSpPr>
        <p:spPr>
          <a:xfrm>
            <a:off x="4724400" y="1783080"/>
            <a:ext cx="1066800" cy="502920"/>
          </a:xfrm>
          <a:prstGeom prst="curvedDownArrow">
            <a:avLst>
              <a:gd name="adj1" fmla="val 12996"/>
              <a:gd name="adj2" fmla="val 361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4572000" y="1752600"/>
            <a:ext cx="304800" cy="251460"/>
          </a:xfrm>
          <a:prstGeom prst="smileyFace">
            <a:avLst>
              <a:gd name="adj" fmla="val -2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rved Down Arrow 47"/>
          <p:cNvSpPr/>
          <p:nvPr/>
        </p:nvSpPr>
        <p:spPr>
          <a:xfrm flipH="1">
            <a:off x="3505200" y="1752600"/>
            <a:ext cx="1143000" cy="502920"/>
          </a:xfrm>
          <a:prstGeom prst="curvedDownArrow">
            <a:avLst>
              <a:gd name="adj1" fmla="val 12996"/>
              <a:gd name="adj2" fmla="val 361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1447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62400" y="1447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371600" y="23622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72400" y="23622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467600" y="19812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1992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377177" y="4800600"/>
                <a:ext cx="37542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77" y="4800600"/>
                <a:ext cx="37542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935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77177" y="5181600"/>
                <a:ext cx="37542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177" y="5181600"/>
                <a:ext cx="3754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95400" y="5486400"/>
                <a:ext cx="2736711" cy="6109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86400"/>
                <a:ext cx="2736711" cy="610936"/>
              </a:xfrm>
              <a:prstGeom prst="rect">
                <a:avLst/>
              </a:prstGeom>
              <a:blipFill rotWithShape="1">
                <a:blip r:embed="rId12"/>
                <a:stretch>
                  <a:fillRect r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6" grpId="0" animBg="1"/>
      <p:bldP spid="47" grpId="0" animBg="1"/>
      <p:bldP spid="48" grpId="0" animBg="1"/>
      <p:bldP spid="49" grpId="0"/>
      <p:bldP spid="50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Random walk on a 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100" b="1" i="1" dirty="0" smtClean="0">
                    <a:solidFill>
                      <a:srgbClr val="7030A0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1">
                            <a:latin typeface="Cambria Math"/>
                          </a:rPr>
                          <m:t>+  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741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213556" y="2362200"/>
            <a:ext cx="6863644" cy="457200"/>
            <a:chOff x="1213556" y="2362200"/>
            <a:chExt cx="6863644" cy="457200"/>
          </a:xfrm>
        </p:grpSpPr>
        <p:sp>
          <p:nvSpPr>
            <p:cNvPr id="7" name="Oval 6"/>
            <p:cNvSpPr/>
            <p:nvPr/>
          </p:nvSpPr>
          <p:spPr>
            <a:xfrm>
              <a:off x="2438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6"/>
              <a:endCxn id="11" idx="2"/>
            </p:cNvCxnSpPr>
            <p:nvPr/>
          </p:nvCxnSpPr>
          <p:spPr>
            <a:xfrm>
              <a:off x="25908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5052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6"/>
              <a:endCxn id="7" idx="2"/>
            </p:cNvCxnSpPr>
            <p:nvPr/>
          </p:nvCxnSpPr>
          <p:spPr>
            <a:xfrm>
              <a:off x="1524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1" idx="2"/>
            </p:cNvCxnSpPr>
            <p:nvPr/>
          </p:nvCxnSpPr>
          <p:spPr>
            <a:xfrm>
              <a:off x="36576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5720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33" idx="2"/>
            </p:cNvCxnSpPr>
            <p:nvPr/>
          </p:nvCxnSpPr>
          <p:spPr>
            <a:xfrm>
              <a:off x="47244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6388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35" idx="2"/>
            </p:cNvCxnSpPr>
            <p:nvPr/>
          </p:nvCxnSpPr>
          <p:spPr>
            <a:xfrm>
              <a:off x="57912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endCxn id="37" idx="2"/>
            </p:cNvCxnSpPr>
            <p:nvPr/>
          </p:nvCxnSpPr>
          <p:spPr>
            <a:xfrm>
              <a:off x="6858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772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991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074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5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urved Down Arrow 45"/>
          <p:cNvSpPr/>
          <p:nvPr/>
        </p:nvSpPr>
        <p:spPr>
          <a:xfrm>
            <a:off x="4724400" y="1783080"/>
            <a:ext cx="1066800" cy="502920"/>
          </a:xfrm>
          <a:prstGeom prst="curvedDownArrow">
            <a:avLst>
              <a:gd name="adj1" fmla="val 12996"/>
              <a:gd name="adj2" fmla="val 361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4572000" y="1752600"/>
            <a:ext cx="304800" cy="251460"/>
          </a:xfrm>
          <a:prstGeom prst="smileyFace">
            <a:avLst>
              <a:gd name="adj" fmla="val -2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rved Down Arrow 47"/>
          <p:cNvSpPr/>
          <p:nvPr/>
        </p:nvSpPr>
        <p:spPr>
          <a:xfrm flipH="1">
            <a:off x="3505200" y="1752600"/>
            <a:ext cx="1143000" cy="502920"/>
          </a:xfrm>
          <a:prstGeom prst="curvedDownArrow">
            <a:avLst>
              <a:gd name="adj1" fmla="val 12996"/>
              <a:gd name="adj2" fmla="val 361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1447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62400" y="1447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371600" y="23622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72400" y="23622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467600" y="19812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43000" y="19928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1213556" y="2362200"/>
            <a:ext cx="6863644" cy="457200"/>
            <a:chOff x="1213556" y="2362200"/>
            <a:chExt cx="6863644" cy="457200"/>
          </a:xfrm>
        </p:grpSpPr>
        <p:sp>
          <p:nvSpPr>
            <p:cNvPr id="128" name="Oval 127"/>
            <p:cNvSpPr/>
            <p:nvPr/>
          </p:nvSpPr>
          <p:spPr>
            <a:xfrm>
              <a:off x="2438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>
              <a:stCxn id="128" idx="6"/>
              <a:endCxn id="130" idx="2"/>
            </p:cNvCxnSpPr>
            <p:nvPr/>
          </p:nvCxnSpPr>
          <p:spPr>
            <a:xfrm>
              <a:off x="25908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5052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371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stCxn id="131" idx="6"/>
              <a:endCxn id="128" idx="2"/>
            </p:cNvCxnSpPr>
            <p:nvPr/>
          </p:nvCxnSpPr>
          <p:spPr>
            <a:xfrm>
              <a:off x="1524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34" idx="2"/>
            </p:cNvCxnSpPr>
            <p:nvPr/>
          </p:nvCxnSpPr>
          <p:spPr>
            <a:xfrm>
              <a:off x="36576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45720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>
              <a:endCxn id="136" idx="2"/>
            </p:cNvCxnSpPr>
            <p:nvPr/>
          </p:nvCxnSpPr>
          <p:spPr>
            <a:xfrm>
              <a:off x="47244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56388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endCxn id="138" idx="2"/>
            </p:cNvCxnSpPr>
            <p:nvPr/>
          </p:nvCxnSpPr>
          <p:spPr>
            <a:xfrm>
              <a:off x="5791200" y="2438400"/>
              <a:ext cx="914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67056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>
              <a:endCxn id="163" idx="2"/>
            </p:cNvCxnSpPr>
            <p:nvPr/>
          </p:nvCxnSpPr>
          <p:spPr>
            <a:xfrm>
              <a:off x="6858000" y="2438400"/>
              <a:ext cx="9144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7772400" y="2362200"/>
              <a:ext cx="152400" cy="1524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56" y="2450068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96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38400"/>
                  <a:ext cx="3754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438400"/>
                  <a:ext cx="73609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991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901" y="2438400"/>
                  <a:ext cx="73609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074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438400"/>
                  <a:ext cx="3225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5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556" y="2438400"/>
                  <a:ext cx="38664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438400"/>
                  <a:ext cx="80021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9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Random walk on a 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100" b="1" i="1" dirty="0" smtClean="0">
                    <a:solidFill>
                      <a:srgbClr val="7030A0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2000" dirty="0" smtClean="0"/>
                  <a:t>: Potential at point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/>
                  <a:t>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Current </a:t>
                </a:r>
                <a:r>
                  <a:rPr lang="en-US" sz="2000" b="1" dirty="0" smtClean="0"/>
                  <a:t>entering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 = Current </a:t>
                </a:r>
                <a:r>
                  <a:rPr lang="en-US" sz="2000" b="1" dirty="0" smtClean="0"/>
                  <a:t>leaving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𝑽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𝑽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000" dirty="0" smtClean="0"/>
                  <a:t>     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𝑽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𝑽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>
                  <a:buFont typeface="Wingdings"/>
                  <a:buChar char="è"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𝑽</m:t>
                        </m:r>
                        <m:d>
                          <m:d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800" b="1" i="1">
                            <a:latin typeface="Cambria Math"/>
                          </a:rPr>
                          <m:t>+  </m:t>
                        </m:r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𝑽</m:t>
                        </m:r>
                        <m:d>
                          <m:d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72000"/>
              </a:xfrm>
              <a:blipFill rotWithShape="1">
                <a:blip r:embed="rId10"/>
                <a:stretch>
                  <a:fillRect l="-741" t="-667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752600" y="2286000"/>
            <a:ext cx="437629" cy="279410"/>
            <a:chOff x="2933700" y="4038600"/>
            <a:chExt cx="723900" cy="439550"/>
          </a:xfrm>
        </p:grpSpPr>
        <p:sp>
          <p:nvSpPr>
            <p:cNvPr id="80" name="Rectangle 7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4972571" y="2286000"/>
            <a:ext cx="437629" cy="279410"/>
            <a:chOff x="2933700" y="4038600"/>
            <a:chExt cx="723900" cy="439550"/>
          </a:xfrm>
        </p:grpSpPr>
        <p:sp>
          <p:nvSpPr>
            <p:cNvPr id="116" name="Rectangle 115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3962400" y="2286000"/>
            <a:ext cx="437629" cy="279410"/>
            <a:chOff x="2933700" y="4038600"/>
            <a:chExt cx="723900" cy="439550"/>
          </a:xfrm>
          <a:solidFill>
            <a:schemeClr val="bg2"/>
          </a:solidFill>
        </p:grpSpPr>
        <p:sp>
          <p:nvSpPr>
            <p:cNvPr id="104" name="Rectangle 103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  <a:grpFill/>
          </p:grpSpPr>
          <p:cxnSp>
            <p:nvCxnSpPr>
              <p:cNvPr id="106" name="Straight Connector 105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7106171" y="2286000"/>
            <a:ext cx="437629" cy="279410"/>
            <a:chOff x="2933700" y="4038600"/>
            <a:chExt cx="723900" cy="439550"/>
          </a:xfrm>
        </p:grpSpPr>
        <p:sp>
          <p:nvSpPr>
            <p:cNvPr id="140" name="Rectangle 139"/>
            <p:cNvSpPr/>
            <p:nvPr/>
          </p:nvSpPr>
          <p:spPr>
            <a:xfrm>
              <a:off x="2933700" y="4038600"/>
              <a:ext cx="723900" cy="439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971800" y="4159966"/>
              <a:ext cx="664676" cy="241766"/>
              <a:chOff x="1066203" y="4054877"/>
              <a:chExt cx="664676" cy="241766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rot="18575276">
                <a:off x="1068509" y="4163806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8575276" flipV="1">
                <a:off x="1138091" y="4114215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8575276" flipV="1">
                <a:off x="1194465" y="4087680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8575276" flipV="1">
                <a:off x="1215195" y="4131720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8575276" flipV="1">
                <a:off x="1328848" y="4078224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8575276" flipV="1">
                <a:off x="1349577" y="4122264"/>
                <a:ext cx="232310" cy="975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8575276" flipV="1">
                <a:off x="1463231" y="4068768"/>
                <a:ext cx="139386" cy="195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8575276" flipV="1">
                <a:off x="1519605" y="4188537"/>
                <a:ext cx="139386" cy="48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8575276">
                <a:off x="1635649" y="4090178"/>
                <a:ext cx="92924" cy="975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1066800" y="2438400"/>
            <a:ext cx="7128884" cy="972056"/>
            <a:chOff x="1066800" y="2438400"/>
            <a:chExt cx="7128884" cy="97205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265060" y="2768590"/>
              <a:ext cx="2140" cy="6418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114800" y="292099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60020" y="3089523"/>
              <a:ext cx="39356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8195684" y="2463790"/>
              <a:ext cx="0" cy="6257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066800" y="307339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1066800" y="2463790"/>
              <a:ext cx="0" cy="600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7883878" y="2438400"/>
              <a:ext cx="311806" cy="126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1066800" y="2463790"/>
              <a:ext cx="304800" cy="116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3813372" y="3429000"/>
                <a:ext cx="75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Volt</a:t>
                </a:r>
                <a:endParaRPr lang="en-US" b="1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72" y="3429000"/>
                <a:ext cx="758628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29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657600" y="1676400"/>
            <a:ext cx="1905000" cy="457200"/>
            <a:chOff x="3657600" y="3581400"/>
            <a:chExt cx="1905000" cy="457200"/>
          </a:xfrm>
        </p:grpSpPr>
        <p:sp>
          <p:nvSpPr>
            <p:cNvPr id="159" name="Left Arrow 158"/>
            <p:cNvSpPr/>
            <p:nvPr/>
          </p:nvSpPr>
          <p:spPr>
            <a:xfrm>
              <a:off x="3657600" y="3733800"/>
              <a:ext cx="1905000" cy="304800"/>
            </a:xfrm>
            <a:prstGeom prst="leftArrow">
              <a:avLst>
                <a:gd name="adj1" fmla="val 20732"/>
                <a:gd name="adj2" fmla="val 60976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07963" y="3581400"/>
              <a:ext cx="873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current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Line Callout 2 9"/>
          <p:cNvSpPr/>
          <p:nvPr/>
        </p:nvSpPr>
        <p:spPr>
          <a:xfrm>
            <a:off x="6248400" y="3657600"/>
            <a:ext cx="2362200" cy="468868"/>
          </a:xfrm>
          <a:prstGeom prst="borderCallout2">
            <a:avLst>
              <a:gd name="adj1" fmla="val 18750"/>
              <a:gd name="adj2" fmla="val 164"/>
              <a:gd name="adj3" fmla="val 18750"/>
              <a:gd name="adj4" fmla="val -16667"/>
              <a:gd name="adj5" fmla="val -244249"/>
              <a:gd name="adj6" fmla="val -4477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Each resistance is </a:t>
            </a:r>
            <a:r>
              <a:rPr lang="en-US" sz="1600" dirty="0" smtClean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ohm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87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7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3475</Words>
  <Application>Microsoft Office PowerPoint</Application>
  <PresentationFormat>On-screen Show (4:3)</PresentationFormat>
  <Paragraphs>765</Paragraphs>
  <Slides>42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Randomized Algorithms CS648 </vt:lpstr>
      <vt:lpstr>Overview and motivation </vt:lpstr>
      <vt:lpstr>What do we know about Random walk till now?</vt:lpstr>
      <vt:lpstr>An answer from mathematics</vt:lpstr>
      <vt:lpstr>A surprising discovery</vt:lpstr>
      <vt:lpstr>A warm up Example</vt:lpstr>
      <vt:lpstr>Random walk on a line</vt:lpstr>
      <vt:lpstr>Random walk on a line</vt:lpstr>
      <vt:lpstr>Random walk on a line</vt:lpstr>
      <vt:lpstr>Random walk on a line</vt:lpstr>
      <vt:lpstr>Generalization to graphs </vt:lpstr>
      <vt:lpstr>Generalization to graphs </vt:lpstr>
      <vt:lpstr>Generalization to graphs </vt:lpstr>
      <vt:lpstr>Generalization to graphs </vt:lpstr>
      <vt:lpstr>REvisiting Theory of electric circuits</vt:lpstr>
      <vt:lpstr>Basic Terminologies and Facts</vt:lpstr>
      <vt:lpstr>Kirchoff’s Current Law</vt:lpstr>
      <vt:lpstr>Notion of Resistance  and Ohm’s Law</vt:lpstr>
      <vt:lpstr>Notion of Resistance  and Ohm’s Law</vt:lpstr>
      <vt:lpstr>Notion of Resistance  and Ohm’s Law</vt:lpstr>
      <vt:lpstr>Electric Potential is conservative</vt:lpstr>
      <vt:lpstr>Three simple principles</vt:lpstr>
      <vt:lpstr>Reversibility</vt:lpstr>
      <vt:lpstr>Linearity of current flow</vt:lpstr>
      <vt:lpstr>Uniqueness</vt:lpstr>
      <vt:lpstr>Uniqueness</vt:lpstr>
      <vt:lpstr>Random walk and electric networks</vt:lpstr>
      <vt:lpstr>Notations</vt:lpstr>
      <vt:lpstr>Expressing H_xv through a circuit</vt:lpstr>
      <vt:lpstr>Expressing H_xv through a circuit</vt:lpstr>
      <vt:lpstr>Expressing H_xv through a circuit</vt:lpstr>
      <vt:lpstr>Expressing H_xv through a circuit</vt:lpstr>
      <vt:lpstr>Expressing H_xu through a circuit</vt:lpstr>
      <vt:lpstr>H_uv + H_vu= ??</vt:lpstr>
      <vt:lpstr>H_uv + H_vu= ??</vt:lpstr>
      <vt:lpstr>H_uv + H_vu= ??</vt:lpstr>
      <vt:lpstr>H_uv + H_vu= ??</vt:lpstr>
      <vt:lpstr>PowerPoint Presentation</vt:lpstr>
      <vt:lpstr>Commute Time of some well studied graphs</vt:lpstr>
      <vt:lpstr>Useful tips</vt:lpstr>
      <vt:lpstr>Two complete graphs joined by an edge</vt:lpstr>
      <vt:lpstr>"Grid"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642</cp:revision>
  <dcterms:created xsi:type="dcterms:W3CDTF">2011-12-03T04:13:03Z</dcterms:created>
  <dcterms:modified xsi:type="dcterms:W3CDTF">2013-11-03T12:02:58Z</dcterms:modified>
</cp:coreProperties>
</file>