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8"/>
  </p:notesMasterIdLst>
  <p:sldIdLst>
    <p:sldId id="428" r:id="rId2"/>
    <p:sldId id="464" r:id="rId3"/>
    <p:sldId id="497" r:id="rId4"/>
    <p:sldId id="496" r:id="rId5"/>
    <p:sldId id="478" r:id="rId6"/>
    <p:sldId id="479" r:id="rId7"/>
    <p:sldId id="480" r:id="rId8"/>
    <p:sldId id="481" r:id="rId9"/>
    <p:sldId id="451" r:id="rId10"/>
    <p:sldId id="452" r:id="rId11"/>
    <p:sldId id="444" r:id="rId12"/>
    <p:sldId id="483" r:id="rId13"/>
    <p:sldId id="484" r:id="rId14"/>
    <p:sldId id="482" r:id="rId15"/>
    <p:sldId id="485" r:id="rId16"/>
    <p:sldId id="491" r:id="rId17"/>
    <p:sldId id="488" r:id="rId18"/>
    <p:sldId id="489" r:id="rId19"/>
    <p:sldId id="498" r:id="rId20"/>
    <p:sldId id="499" r:id="rId21"/>
    <p:sldId id="500" r:id="rId22"/>
    <p:sldId id="490" r:id="rId23"/>
    <p:sldId id="492" r:id="rId24"/>
    <p:sldId id="493" r:id="rId25"/>
    <p:sldId id="494" r:id="rId26"/>
    <p:sldId id="501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5" d="100"/>
          <a:sy n="85" d="100"/>
        </p:scale>
        <p:origin x="-1122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AA3A7DB-FD4B-4A56-961D-EE92B832D86A}" type="datetimeFigureOut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28B6ACE-7DA9-451D-B4FE-F8D8CCE41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28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E3B87-0EAF-4D3F-A8FE-4D644E3BA938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77C87-4399-4169-8EAA-A2FF838D2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1F363-266E-4B39-9664-0E5F96917999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8759C-6D63-4A5B-8A92-29BD5C9DC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74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32EBB-5C32-49A2-ADCD-F3C86202F8FA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E1702-FB5B-4ADB-8DA9-1EFEE2FCF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9C23F-070E-4955-A2E9-D262826D12BE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D3F34-CCFE-4664-990B-25D48250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11857-66C0-437E-ACBA-BF7BCE55233B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E9ED8-BBDD-47A1-9C62-8C7F2ACFBD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37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7FB79-49E0-495C-87BE-B2A1C6E0B2F0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27573-F1C1-4830-B7EC-9EBDAFC3F1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5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81FA-412A-4421-9246-D21324FE2C44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61BB-7A72-48FB-85BD-B2543F198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119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6A6B7-3376-42F2-8702-2D1FCF5FB182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96056-B04C-48AB-8C53-BBF1FF11C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2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36330-39E0-4348-93D8-084D75D931AB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7131A-5F98-4DE9-B58E-5AC46F8F2B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8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380A-2B94-4740-AAA2-00B55E91136B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E9EF9-6F51-43C7-88C5-01DDD3A54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0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1CF8B-C8E2-441C-9E33-F2F799897A47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4CFE0-7502-4E07-8F32-3833EEC26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24DF6E-159B-4851-B8CD-5F6A63451708}" type="datetime1">
              <a:rPr lang="en-US"/>
              <a:pPr>
                <a:defRPr/>
              </a:pPr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B7F3E5-79B2-43C4-81B5-7811AF160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133600"/>
            <a:ext cx="8382000" cy="146685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Randomized Algorithms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dirty="0" smtClean="0">
                <a:solidFill>
                  <a:srgbClr val="002060"/>
                </a:solidFill>
              </a:rPr>
              <a:t>CS648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6002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 smtClean="0">
              <a:solidFill>
                <a:srgbClr val="C0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rgbClr val="C00000"/>
                </a:solidFill>
              </a:rPr>
              <a:t>Lecture 20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Probabilistic Method </a:t>
            </a:r>
            <a:endParaRPr lang="en-US" sz="2400" b="1" dirty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(part 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F4FD3-5535-4BD2-8147-A67FFD5F22D1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688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How many acute triangles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 Definition: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There is a set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of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𝟏𝟎𝟎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points in plane and no three of them are collinear. 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How many triangles formed by these points are acute ?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Answer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: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  At most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𝟕𝟎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%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2060"/>
                    </a:solidFill>
                  </a:rPr>
                  <a:t>Solution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: </a:t>
                </a: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/>
                  <a:t>Let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1800" dirty="0"/>
                  <a:t> : </a:t>
                </a:r>
                <a:r>
                  <a:rPr lang="en-US" sz="1800" dirty="0"/>
                  <a:t>probability that a triangle formed by 3 random points from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/>
                  <a:t>is acute.  </a:t>
                </a:r>
                <a:endParaRPr lang="en-US" sz="1800" b="1" i="1" dirty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>
                          <a:solidFill>
                            <a:srgbClr val="7030A0"/>
                          </a:solidFill>
                          <a:latin typeface="Cambria Math"/>
                        </a:rPr>
                        <m:t>𝒒</m:t>
                      </m:r>
                      <m:r>
                        <a:rPr lang="en-US" sz="18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Total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number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of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acute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triangles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All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possible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triangles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using</m:t>
                          </m:r>
                          <m:r>
                            <a:rPr lang="en-US" sz="18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𝑷</m:t>
                          </m:r>
                          <m:r>
                            <a:rPr lang="en-US" sz="1800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points</m:t>
                          </m:r>
                          <m:r>
                            <a:rPr lang="en-US" sz="1800" b="0" i="0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Show </a:t>
                </a:r>
                <a:r>
                  <a:rPr lang="en-US" sz="1800" dirty="0" smtClean="0"/>
                  <a:t>that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  <m:r>
                      <a:rPr lang="en-US" sz="1800" b="1" i="1">
                        <a:solidFill>
                          <a:srgbClr val="7030A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𝟕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sz="4000" b="1" dirty="0" smtClean="0"/>
                  <a:t> points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7030A0"/>
                    </a:solidFill>
                  </a:rPr>
                  <a:t>Case 1: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/>
                  <a:t>Sum of the four angles is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𝟑𝟔𝟎</m:t>
                    </m:r>
                  </m:oMath>
                </a14:m>
                <a:r>
                  <a:rPr lang="en-US" sz="2000" dirty="0" smtClean="0"/>
                  <a:t>. </a:t>
                </a:r>
                <a:r>
                  <a:rPr lang="en-US" sz="2000" dirty="0" smtClean="0">
                    <a:sym typeface="Wingdings" pitchFamily="2" charset="2"/>
                  </a:rPr>
                  <a:t>at least one of them has to be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≥90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Hence, </a:t>
                </a:r>
                <a:r>
                  <a:rPr lang="en-US" sz="2000" dirty="0" smtClean="0"/>
                  <a:t>at </a:t>
                </a:r>
                <a:r>
                  <a:rPr lang="en-US" sz="2000" dirty="0" smtClean="0"/>
                  <a:t>least one of the four triangles is non-acute.</a:t>
                </a:r>
                <a:endParaRPr lang="en-US" sz="2000" b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876800"/>
              </a:xfrm>
              <a:blipFill rotWithShape="1">
                <a:blip r:embed="rId3"/>
                <a:stretch>
                  <a:fillRect l="-1111" t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24200" y="3352800"/>
            <a:ext cx="3886200" cy="2057400"/>
            <a:chOff x="3124200" y="3352800"/>
            <a:chExt cx="3886200" cy="2057400"/>
          </a:xfrm>
        </p:grpSpPr>
        <p:sp>
          <p:nvSpPr>
            <p:cNvPr id="41" name="Oval 40"/>
            <p:cNvSpPr/>
            <p:nvPr/>
          </p:nvSpPr>
          <p:spPr>
            <a:xfrm>
              <a:off x="6096000" y="5181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48006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3124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6934200" y="4495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200400" y="3352800"/>
            <a:ext cx="3744959" cy="2019300"/>
            <a:chOff x="3200400" y="3352800"/>
            <a:chExt cx="3744959" cy="2019300"/>
          </a:xfrm>
        </p:grpSpPr>
        <p:cxnSp>
          <p:nvCxnSpPr>
            <p:cNvPr id="14" name="Straight Connector 13"/>
            <p:cNvCxnSpPr>
              <a:stCxn id="43" idx="0"/>
              <a:endCxn id="54" idx="1"/>
            </p:cNvCxnSpPr>
            <p:nvPr/>
          </p:nvCxnSpPr>
          <p:spPr>
            <a:xfrm>
              <a:off x="4838700" y="3352800"/>
              <a:ext cx="2106659" cy="1154159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51" idx="6"/>
              <a:endCxn id="41" idx="2"/>
            </p:cNvCxnSpPr>
            <p:nvPr/>
          </p:nvCxnSpPr>
          <p:spPr>
            <a:xfrm flipV="1">
              <a:off x="3200400" y="5219700"/>
              <a:ext cx="2895600" cy="1524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51" idx="6"/>
              <a:endCxn id="43" idx="3"/>
            </p:cNvCxnSpPr>
            <p:nvPr/>
          </p:nvCxnSpPr>
          <p:spPr>
            <a:xfrm flipV="1">
              <a:off x="3200400" y="3417841"/>
              <a:ext cx="1611359" cy="1954259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41" idx="7"/>
              <a:endCxn id="54" idx="3"/>
            </p:cNvCxnSpPr>
            <p:nvPr/>
          </p:nvCxnSpPr>
          <p:spPr>
            <a:xfrm flipV="1">
              <a:off x="6161041" y="4560841"/>
              <a:ext cx="784318" cy="631918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7722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sz="4000" b="1" dirty="0" smtClean="0"/>
                  <a:t> points</a:t>
                </a:r>
                <a:endParaRPr lang="en-US" sz="4000" b="1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1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7030A0"/>
                    </a:solidFill>
                  </a:rPr>
                  <a:t>Case </a:t>
                </a:r>
                <a:r>
                  <a:rPr lang="en-US" sz="2400" b="1" dirty="0" smtClean="0">
                    <a:solidFill>
                      <a:srgbClr val="7030A0"/>
                    </a:solidFill>
                  </a:rPr>
                  <a:t>2:</a:t>
                </a: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/>
                  <a:t>Sum of the </a:t>
                </a:r>
                <a:r>
                  <a:rPr lang="en-US" sz="2000" dirty="0" smtClean="0"/>
                  <a:t>three </a:t>
                </a:r>
                <a:r>
                  <a:rPr lang="en-US" sz="2000" dirty="0"/>
                  <a:t>angles </a:t>
                </a:r>
                <a:r>
                  <a:rPr lang="en-US" sz="2000" dirty="0" smtClean="0"/>
                  <a:t>at the center is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𝟑𝟔𝟎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 </a:t>
                </a:r>
                <a:r>
                  <a:rPr lang="en-US" sz="2000" dirty="0">
                    <a:sym typeface="Wingdings" pitchFamily="2" charset="2"/>
                  </a:rPr>
                  <a:t>at least </a:t>
                </a:r>
                <a:r>
                  <a:rPr lang="en-US" sz="2000" dirty="0" smtClean="0">
                    <a:sym typeface="Wingdings" pitchFamily="2" charset="2"/>
                  </a:rPr>
                  <a:t>two </a:t>
                </a:r>
                <a:r>
                  <a:rPr lang="en-US" sz="2000" dirty="0">
                    <a:sym typeface="Wingdings" pitchFamily="2" charset="2"/>
                  </a:rPr>
                  <a:t>of </a:t>
                </a:r>
                <a:r>
                  <a:rPr lang="en-US" sz="2000" dirty="0" smtClean="0">
                    <a:sym typeface="Wingdings" pitchFamily="2" charset="2"/>
                  </a:rPr>
                  <a:t>these angles have </a:t>
                </a:r>
                <a:r>
                  <a:rPr lang="en-US" sz="2000" dirty="0">
                    <a:sym typeface="Wingdings" pitchFamily="2" charset="2"/>
                  </a:rPr>
                  <a:t>to be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90 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</a:t>
                </a:r>
                <a:r>
                  <a:rPr lang="en-US" sz="2000" dirty="0" smtClean="0"/>
                  <a:t>at </a:t>
                </a:r>
                <a:r>
                  <a:rPr lang="en-US" sz="2000" dirty="0"/>
                  <a:t>least </a:t>
                </a:r>
                <a:r>
                  <a:rPr lang="en-US" sz="2000" dirty="0" smtClean="0"/>
                  <a:t>2 of </a:t>
                </a:r>
                <a:r>
                  <a:rPr lang="en-US" sz="2000" dirty="0"/>
                  <a:t>the four triangles is non-acute</a:t>
                </a:r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53000"/>
              </a:xfrm>
              <a:blipFill rotWithShape="1">
                <a:blip r:embed="rId3"/>
                <a:stretch>
                  <a:fillRect l="-1111" t="-985" b="-4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124200" y="3352800"/>
            <a:ext cx="3048000" cy="2057400"/>
            <a:chOff x="3124200" y="3352800"/>
            <a:chExt cx="3048000" cy="2057400"/>
          </a:xfrm>
        </p:grpSpPr>
        <p:sp>
          <p:nvSpPr>
            <p:cNvPr id="41" name="Oval 40"/>
            <p:cNvSpPr/>
            <p:nvPr/>
          </p:nvSpPr>
          <p:spPr>
            <a:xfrm>
              <a:off x="6096000" y="5181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4800600" y="3352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Oval 50"/>
            <p:cNvSpPr/>
            <p:nvPr/>
          </p:nvSpPr>
          <p:spPr>
            <a:xfrm>
              <a:off x="3124200" y="53340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Oval 53"/>
            <p:cNvSpPr/>
            <p:nvPr/>
          </p:nvSpPr>
          <p:spPr>
            <a:xfrm>
              <a:off x="4724400" y="44958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200400" y="3417841"/>
            <a:ext cx="2960641" cy="1954259"/>
            <a:chOff x="3200400" y="3417841"/>
            <a:chExt cx="2960641" cy="1954259"/>
          </a:xfrm>
        </p:grpSpPr>
        <p:cxnSp>
          <p:nvCxnSpPr>
            <p:cNvPr id="10" name="Straight Connector 9"/>
            <p:cNvCxnSpPr>
              <a:stCxn id="41" idx="7"/>
              <a:endCxn id="43" idx="5"/>
            </p:cNvCxnSpPr>
            <p:nvPr/>
          </p:nvCxnSpPr>
          <p:spPr>
            <a:xfrm flipH="1" flipV="1">
              <a:off x="4865641" y="3417841"/>
              <a:ext cx="1295400" cy="1774918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200400" y="3417841"/>
              <a:ext cx="1611359" cy="1954259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51" idx="6"/>
              <a:endCxn id="41" idx="3"/>
            </p:cNvCxnSpPr>
            <p:nvPr/>
          </p:nvCxnSpPr>
          <p:spPr>
            <a:xfrm flipV="1">
              <a:off x="3200400" y="5246641"/>
              <a:ext cx="2906759" cy="125459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200401" y="3429000"/>
            <a:ext cx="2906758" cy="1916159"/>
            <a:chOff x="3200401" y="3417841"/>
            <a:chExt cx="2906758" cy="1916159"/>
          </a:xfrm>
        </p:grpSpPr>
        <p:cxnSp>
          <p:nvCxnSpPr>
            <p:cNvPr id="17" name="Straight Connector 16"/>
            <p:cNvCxnSpPr>
              <a:stCxn id="54" idx="5"/>
              <a:endCxn id="43" idx="5"/>
            </p:cNvCxnSpPr>
            <p:nvPr/>
          </p:nvCxnSpPr>
          <p:spPr>
            <a:xfrm flipV="1">
              <a:off x="4789441" y="3417841"/>
              <a:ext cx="76200" cy="11430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54" idx="5"/>
              <a:endCxn id="41" idx="3"/>
            </p:cNvCxnSpPr>
            <p:nvPr/>
          </p:nvCxnSpPr>
          <p:spPr>
            <a:xfrm>
              <a:off x="4789441" y="4560841"/>
              <a:ext cx="1317718" cy="6858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54" idx="4"/>
            </p:cNvCxnSpPr>
            <p:nvPr/>
          </p:nvCxnSpPr>
          <p:spPr>
            <a:xfrm flipH="1">
              <a:off x="3200401" y="4572000"/>
              <a:ext cx="1562099" cy="76200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8425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𝟒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4000" b="1" dirty="0" smtClean="0"/>
                  <a:t>points </a:t>
                </a:r>
                <a:r>
                  <a:rPr lang="en-US" sz="4000" b="1" dirty="0" smtClean="0">
                    <a:sym typeface="Wingdings" pitchFamily="2" charset="2"/>
                  </a:rPr>
                  <a:t>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𝟓</m:t>
                    </m:r>
                  </m:oMath>
                </a14:m>
                <a:r>
                  <a:rPr lang="en-US" sz="4000" b="1" dirty="0"/>
                  <a:t> </a:t>
                </a:r>
                <a:r>
                  <a:rPr lang="en-US" sz="4000" b="1" dirty="0"/>
                  <a:t>points 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3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4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7030A0"/>
                    </a:solidFill>
                  </a:rPr>
                  <a:t>Lemma1</a:t>
                </a:r>
                <a:r>
                  <a:rPr lang="en-US" sz="2400" dirty="0" smtClean="0"/>
                  <a:t>: </a:t>
                </a:r>
                <a:r>
                  <a:rPr lang="en-US" sz="2000" dirty="0" smtClean="0"/>
                  <a:t>A triangle formed by selecting 3 points randomly uniformly from 4 points is acute triangle with probability at most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𝟕𝟓</m:t>
                    </m:r>
                  </m:oMath>
                </a14:m>
                <a:r>
                  <a:rPr lang="en-US" sz="2000" dirty="0" smtClean="0"/>
                  <a:t>.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  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7030A0"/>
                    </a:solidFill>
                  </a:rPr>
                  <a:t>Lemma2</a:t>
                </a:r>
                <a:r>
                  <a:rPr lang="en-US" sz="2400" dirty="0" smtClean="0"/>
                  <a:t>: </a:t>
                </a:r>
                <a:r>
                  <a:rPr lang="en-US" sz="2000" dirty="0"/>
                  <a:t>A triangle formed by selecting 3 points randomly uniformly from </a:t>
                </a:r>
                <a:r>
                  <a:rPr lang="en-US" sz="2000" dirty="0" smtClean="0"/>
                  <a:t>5 </a:t>
                </a:r>
                <a:r>
                  <a:rPr lang="en-US" sz="2000" dirty="0"/>
                  <a:t>points is acute triangle with probability at most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𝟕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 algn="ctr">
                  <a:buNone/>
                </a:pPr>
                <a:r>
                  <a:rPr lang="en-US" sz="2000" dirty="0" smtClean="0">
                    <a:solidFill>
                      <a:srgbClr val="C00000"/>
                    </a:solidFill>
                  </a:rPr>
                  <a:t>(Do it as a simple exercise using 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Lemma 1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.)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111" t="-1078" r="-1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60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Two stage sampling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: a set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elements.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≤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 be a uniformly random sample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elements from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US" sz="2000" dirty="0"/>
                  <a:t> be a uniformly random sample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elements </a:t>
                </a:r>
                <a:r>
                  <a:rPr lang="en-US" sz="2000" dirty="0"/>
                  <a:t>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What can we say about (probability distribution of)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US" sz="2000" dirty="0" smtClean="0"/>
                  <a:t> ?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Answer: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is </a:t>
                </a:r>
                <a:r>
                  <a:rPr lang="en-US" sz="2000" dirty="0"/>
                  <a:t>a uniformly random sample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elements </a:t>
                </a:r>
                <a:r>
                  <a:rPr lang="en-US" sz="2000" dirty="0"/>
                  <a:t>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 algn="ctr">
                  <a:buNone/>
                </a:pPr>
                <a:r>
                  <a:rPr lang="en-US" sz="2000" dirty="0">
                    <a:solidFill>
                      <a:srgbClr val="C00000"/>
                    </a:solidFill>
                  </a:rPr>
                  <a:t>(Do it as a simple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exercise. It uses elementary probability)</a:t>
                </a:r>
              </a:p>
              <a:p>
                <a:pPr marL="0" indent="0" algn="ctr">
                  <a:buNone/>
                </a:pPr>
                <a:endParaRPr lang="en-US" sz="2000" dirty="0">
                  <a:solidFill>
                    <a:srgbClr val="C0000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b="1" dirty="0" smtClean="0"/>
                  <a:t>Can you use this answer to calculate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b="1" dirty="0" smtClean="0"/>
                  <a:t> ? 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7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Number of acute triangles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763000" cy="4525963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sz="20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 smtClean="0"/>
                  <a:t>: set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points.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dirty="0"/>
                  <a:t> : </a:t>
                </a:r>
                <a:r>
                  <a:rPr lang="en-US" sz="2000" dirty="0" smtClean="0"/>
                  <a:t>probability that a triangle formed by 3 random points from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is acute.  </a:t>
                </a:r>
                <a:endParaRPr lang="en-US" sz="2000" b="1" i="1" dirty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=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?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: a </a:t>
                </a:r>
                <a:r>
                  <a:rPr lang="en-US" sz="2000" dirty="0"/>
                  <a:t>uniformly </a:t>
                </a:r>
                <a:r>
                  <a:rPr lang="en-US" sz="2000" dirty="0" smtClean="0"/>
                  <a:t>random </a:t>
                </a:r>
                <a:r>
                  <a:rPr lang="en-US" sz="2000" dirty="0"/>
                  <a:t>sample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𝟓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points </a:t>
                </a:r>
                <a:r>
                  <a:rPr lang="en-US" sz="2000" dirty="0"/>
                  <a:t>from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𝑷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𝑹</m:t>
                    </m:r>
                  </m:oMath>
                </a14:m>
                <a:r>
                  <a:rPr lang="en-US" sz="2000" dirty="0" smtClean="0"/>
                  <a:t> : </a:t>
                </a:r>
                <a:r>
                  <a:rPr lang="en-US" sz="2000" dirty="0"/>
                  <a:t>a uniformly random sample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points 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. 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</a:t>
                </a:r>
                <a:r>
                  <a:rPr lang="en-US" sz="2000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</m:oMath>
                </a14:m>
                <a:r>
                  <a:rPr lang="en-US" sz="2000" dirty="0"/>
                  <a:t> = </a:t>
                </a:r>
                <a:r>
                  <a:rPr lang="en-US" sz="2000" b="1" dirty="0" smtClean="0"/>
                  <a:t>P</a:t>
                </a:r>
                <a:r>
                  <a:rPr lang="en-US" sz="2000" dirty="0" smtClean="0"/>
                  <a:t>(a random triangle 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 is acute</a:t>
                </a:r>
                <a:r>
                  <a:rPr lang="en-US" sz="2000" dirty="0" smtClean="0"/>
                  <a:t>)       </a:t>
                </a:r>
                <a:r>
                  <a:rPr lang="en-US" sz="1600" dirty="0" smtClean="0"/>
                  <a:t>// use previous slide and elementary prob.</a:t>
                </a:r>
                <a:endParaRPr lang="en-US" sz="2000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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7030A0"/>
                        </a:solidFill>
                        <a:latin typeface="Cambria Math"/>
                      </a:rPr>
                      <m:t>𝒒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≤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𝟎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𝟕𝟎</m:t>
                    </m:r>
                  </m:oMath>
                </a14:m>
                <a:endParaRPr lang="en-US" sz="2000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763000" cy="4525963"/>
              </a:xfrm>
              <a:blipFill rotWithShape="1">
                <a:blip r:embed="rId2"/>
                <a:stretch>
                  <a:fillRect l="-765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8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3</a:t>
            </a: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>Sum free subset</a:t>
            </a:r>
            <a:r>
              <a:rPr lang="en-US" sz="3600" dirty="0" smtClean="0"/>
              <a:t> of large size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20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subset that is sum-free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 Definition: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There is a set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positive integers. Aim is to compute a </a:t>
                </a:r>
                <a:r>
                  <a:rPr lang="en-US" sz="2000" b="1" dirty="0" smtClean="0"/>
                  <a:t>large</a:t>
                </a:r>
                <a:r>
                  <a:rPr lang="en-US" sz="2000" dirty="0" smtClean="0"/>
                  <a:t> subset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⊂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such that there do not exist three elements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2000" dirty="0" smtClean="0"/>
                  <a:t>,</a:t>
                </a:r>
                <a:r>
                  <a:rPr lang="en-US" sz="2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</m:oMath>
                </a14:m>
                <a:r>
                  <a:rPr lang="en-US" sz="2000" dirty="0" smtClean="0"/>
                  <a:t>,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 such that </a:t>
                </a:r>
              </a:p>
              <a:p>
                <a:pPr marL="0" indent="0" algn="ctr">
                  <a:buNone/>
                </a:pP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How large can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</a:t>
                </a:r>
                <a:r>
                  <a:rPr lang="en-US" sz="2000" dirty="0" smtClean="0"/>
                  <a:t>for any arbitrary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?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Answer: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  At least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 algn="ctr">
                  <a:buNone/>
                </a:pPr>
                <a:r>
                  <a:rPr lang="en-US" sz="1800" dirty="0" smtClean="0"/>
                  <a:t>Spend some time to understand this problem and to realize its difficulty.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4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34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subset that is sum-free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be a prime number.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 smtClean="0"/>
                  <a:t>.                          </a:t>
                </a:r>
                <a:r>
                  <a:rPr lang="en-US" sz="1600" dirty="0" smtClean="0"/>
                  <a:t>//The other choice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6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1600" dirty="0" smtClean="0"/>
                  <a:t> is also fine here</a:t>
                </a:r>
                <a:r>
                  <a:rPr lang="en-US" sz="2000" dirty="0" smtClean="0"/>
                  <a:t>.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 randomized algorithm: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Select a random number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from {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1,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}.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Map each element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𝒕𝒒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b="1" dirty="0" smtClean="0"/>
                  <a:t>mod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 </a:t>
                </a:r>
                <a:r>
                  <a:rPr lang="en-US" sz="2000" dirty="0" smtClean="0"/>
                  <a:t>all those elements of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 that get mapped to {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/>
                  <a:t>}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Return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;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 smtClean="0"/>
                  <a:t>: What is the expected number of elements from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that are mapped to {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} ? 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Answer:</a:t>
                </a:r>
                <a:r>
                  <a:rPr lang="en-US" sz="2000" b="1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sz="2000" b="1" dirty="0" smtClean="0"/>
                  <a:t> 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Line Callout 2 1"/>
          <p:cNvSpPr/>
          <p:nvPr/>
        </p:nvSpPr>
        <p:spPr>
          <a:xfrm>
            <a:off x="4953000" y="5257800"/>
            <a:ext cx="3200400" cy="1066800"/>
          </a:xfrm>
          <a:prstGeom prst="borderCallout2">
            <a:avLst>
              <a:gd name="adj1" fmla="val 19795"/>
              <a:gd name="adj2" fmla="val 29"/>
              <a:gd name="adj3" fmla="val 18750"/>
              <a:gd name="adj4" fmla="val -16667"/>
              <a:gd name="adj5" fmla="val 48737"/>
              <a:gd name="adj6" fmla="val -7593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To prove it, use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fact that mapping is </a:t>
            </a:r>
            <a:r>
              <a:rPr lang="en-US" b="1" dirty="0" smtClean="0">
                <a:solidFill>
                  <a:schemeClr val="tx1"/>
                </a:solidFill>
              </a:rPr>
              <a:t>1-1</a:t>
            </a:r>
            <a:r>
              <a:rPr lang="en-US" dirty="0" smtClean="0">
                <a:solidFill>
                  <a:schemeClr val="tx1"/>
                </a:solidFill>
              </a:rPr>
              <a:t> and </a:t>
            </a:r>
            <a:r>
              <a:rPr lang="en-US" b="1" i="1" dirty="0" smtClean="0">
                <a:solidFill>
                  <a:schemeClr val="tx1"/>
                </a:solidFill>
              </a:rPr>
              <a:t>uniform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nd </a:t>
            </a:r>
            <a:r>
              <a:rPr lang="en-US" b="1" dirty="0" smtClean="0">
                <a:solidFill>
                  <a:schemeClr val="tx1"/>
                </a:solidFill>
              </a:rPr>
              <a:t>Linearity of expectation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729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subset that is sum-free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</a:t>
                </a:r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&gt;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</m:oMath>
                </a14:m>
                <a:r>
                  <a:rPr lang="en-US" sz="2000" dirty="0" smtClean="0"/>
                  <a:t> be a prime number.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 randomized algorithm: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Select a random number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𝒒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from {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1,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 smtClean="0"/>
                  <a:t>}.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Map each element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∈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 to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𝒕𝒒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b="1" dirty="0" smtClean="0"/>
                  <a:t>mod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sym typeface="Wingdings" pitchFamily="2" charset="2"/>
                  </a:rPr>
                  <a:t> </a:t>
                </a:r>
                <a:r>
                  <a:rPr lang="en-US" sz="2000" dirty="0" smtClean="0"/>
                  <a:t>all those elements of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 that get mapped to {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2000" dirty="0"/>
                  <a:t>} </a:t>
                </a:r>
                <a:r>
                  <a:rPr lang="en-US" sz="2000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Return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2000" dirty="0" smtClean="0"/>
                  <a:t>;</a:t>
                </a:r>
                <a:endParaRPr lang="en-US" sz="2000" dirty="0"/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Claim</a:t>
                </a:r>
                <a:r>
                  <a:rPr lang="en-US" sz="2000" dirty="0" smtClean="0">
                    <a:solidFill>
                      <a:srgbClr val="002060"/>
                    </a:solidFill>
                  </a:rPr>
                  <a:t>: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is sum-free</a:t>
                </a:r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>
                  <a:solidFill>
                    <a:srgbClr val="002060"/>
                  </a:solidFill>
                </a:endParaRPr>
              </a:p>
              <a:p>
                <a:pPr marL="0" indent="0" algn="ctr">
                  <a:buNone/>
                </a:pPr>
                <a:r>
                  <a:rPr lang="en-US" sz="2000" dirty="0" smtClean="0"/>
                  <a:t>Try to prove it before going to the next slide </a:t>
                </a:r>
                <a:r>
                  <a:rPr lang="en-US" sz="2000" dirty="0" smtClean="0">
                    <a:sym typeface="Wingdings" pitchFamily="2" charset="2"/>
                  </a:rPr>
                  <a:t>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80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0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Probabilistic method 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3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sz="3200" b="1" dirty="0" smtClean="0"/>
                  <a:t>Showing that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  <m:r>
                      <a:rPr lang="en-US" sz="32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3200" b="1" dirty="0"/>
                  <a:t>is </a:t>
                </a:r>
                <a:r>
                  <a:rPr lang="en-US" sz="3200" b="1" dirty="0">
                    <a:solidFill>
                      <a:srgbClr val="7030A0"/>
                    </a:solidFill>
                  </a:rPr>
                  <a:t>sum-free</a:t>
                </a:r>
                <a:r>
                  <a:rPr lang="en-US" sz="3200" b="1" dirty="0" smtClean="0"/>
                  <a:t>.</a:t>
                </a:r>
                <a:endParaRPr lang="en-US" sz="3200" b="1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600200"/>
                <a:ext cx="8763000" cy="4525963"/>
              </a:xfrm>
              <a:solidFill>
                <a:schemeClr val="bg2"/>
              </a:solidFill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1800" dirty="0" smtClean="0"/>
                  <a:t>Let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1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1800" dirty="0" smtClean="0"/>
                  <a:t> be any two elements in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𝑺</m:t>
                    </m:r>
                  </m:oMath>
                </a14:m>
                <a:r>
                  <a:rPr lang="en-US" sz="18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Let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gets mapped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/>
                  <a:t>gets mapped to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/>
                  <a:t> and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r>
                  <a:rPr lang="en-US" sz="1800" dirty="0" smtClean="0"/>
                  <a:t>,</a:t>
                </a:r>
                <a:r>
                  <a:rPr lang="en-US" sz="1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∈[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600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600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6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]</m:t>
                    </m:r>
                  </m:oMath>
                </a14:m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endParaRPr lang="en-US" sz="18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>
                    <a:solidFill>
                      <a:schemeClr val="tx1"/>
                    </a:solidFill>
                  </a:rPr>
                  <a:t>Hence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18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𝒊𝒒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0" smtClean="0">
                        <a:solidFill>
                          <a:schemeClr val="tx1"/>
                        </a:solidFill>
                        <a:latin typeface="Cambria Math"/>
                      </a:rPr>
                      <m:t>𝐦𝐨𝐝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    and  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sz="1800" b="1" i="1">
                        <a:latin typeface="Cambria Math"/>
                      </a:rPr>
                      <m:t>=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𝒒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>
                        <a:latin typeface="Cambria Math"/>
                      </a:rPr>
                      <m:t>𝐦𝐨𝐝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/>
                  <a:t> </a:t>
                </a:r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1800" dirty="0" smtClean="0"/>
                  <a:t>we just need to show that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, if present in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, must not be mapped in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[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  <m:r>
                      <a:rPr lang="en-US" sz="2000" b="1" i="1">
                        <a:latin typeface="Cambria Math"/>
                      </a:rPr>
                      <m:t>]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𝒊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𝒋</m:t>
                    </m:r>
                  </m:oMath>
                </a14:m>
                <a:r>
                  <a:rPr lang="en-US" sz="1800" dirty="0" smtClean="0"/>
                  <a:t> will be mapped to ??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Give </a:t>
                </a:r>
                <a:r>
                  <a:rPr lang="en-US" sz="1800" b="1" dirty="0" smtClean="0">
                    <a:solidFill>
                      <a:srgbClr val="7030A0"/>
                    </a:solidFill>
                  </a:rPr>
                  <a:t>suitable arguments </a:t>
                </a:r>
                <a:r>
                  <a:rPr lang="en-US" sz="1800" dirty="0" smtClean="0"/>
                  <a:t>to conclude that</a:t>
                </a:r>
              </a:p>
              <a:p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 must be greater than</a:t>
                </a:r>
                <a:r>
                  <a:rPr lang="en-US" sz="1800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>
                        <a:solidFill>
                          <a:srgbClr val="0070C0"/>
                        </a:solidFill>
                        <a:latin typeface="Cambria Math"/>
                      </a:rPr>
                      <m:t>2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𝟏</m:t>
                    </m:r>
                  </m:oMath>
                </a14:m>
                <a:r>
                  <a:rPr lang="en-US" sz="1800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1800" dirty="0" smtClean="0"/>
                  <a:t>If</a:t>
                </a:r>
                <a:r>
                  <a:rPr lang="en-US" sz="18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)&gt;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 smtClean="0"/>
                  <a:t>, then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b="1">
                        <a:latin typeface="Cambria Math"/>
                      </a:rPr>
                      <m:t>𝐦𝐨𝐝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1800" dirty="0"/>
                  <a:t> </a:t>
                </a:r>
                <a:r>
                  <a:rPr lang="en-US" sz="1800" dirty="0" smtClean="0"/>
                  <a:t>would be strictly less than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sz="1800" dirty="0" smtClean="0"/>
                  <a:t>. </a:t>
                </a:r>
                <a:endParaRPr lang="en-US" sz="1800" dirty="0"/>
              </a:p>
              <a:p>
                <a:endParaRPr lang="en-US" sz="1800" dirty="0"/>
              </a:p>
              <a:p>
                <a:endParaRPr lang="en-US" sz="1800" dirty="0"/>
              </a:p>
              <a:p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600200"/>
                <a:ext cx="8763000" cy="4525963"/>
              </a:xfrm>
              <a:blipFill rotWithShape="1">
                <a:blip r:embed="rId3"/>
                <a:stretch>
                  <a:fillRect l="-626" t="-674" b="-20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3505200" y="2514600"/>
            <a:ext cx="0" cy="990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19800" y="2514600"/>
            <a:ext cx="0" cy="9789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914400" y="2743200"/>
            <a:ext cx="7603363" cy="674132"/>
            <a:chOff x="914400" y="2743200"/>
            <a:chExt cx="7603363" cy="6741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" name="TextBox 4"/>
                <p:cNvSpPr txBox="1"/>
                <p:nvPr/>
              </p:nvSpPr>
              <p:spPr>
                <a:xfrm>
                  <a:off x="914400" y="3048000"/>
                  <a:ext cx="760336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1     2                …              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</m:oMath>
                  </a14:m>
                  <a:r>
                    <a:rPr lang="en-US" dirty="0" smtClean="0"/>
                    <a:t>   </a:t>
                  </a:r>
                  <a14:m>
                    <m:oMath xmlns:m="http://schemas.openxmlformats.org/officeDocument/2006/math"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dirty="0" smtClean="0"/>
                    <a:t>    …    …     … </a:t>
                  </a:r>
                  <a14:m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dirty="0" smtClean="0"/>
                    <a:t>            …             </a:t>
                  </a:r>
                  <a14:m>
                    <m:oMath xmlns:m="http://schemas.openxmlformats.org/officeDocument/2006/math">
                      <m:r>
                        <a:rPr lang="en-US" b="0" i="0" smtClean="0">
                          <a:solidFill>
                            <a:srgbClr val="0070C0"/>
                          </a:solidFill>
                          <a:latin typeface="Cambria Math"/>
                        </a:rPr>
                        <m:t>3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𝒌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US" b="1" i="1">
                          <a:solidFill>
                            <a:srgbClr val="0070C0"/>
                          </a:solidFill>
                          <a:latin typeface="Cambria Math"/>
                        </a:rPr>
                        <m:t>𝟏</m:t>
                      </m:r>
                    </m:oMath>
                  </a14:m>
                  <a:r>
                    <a:rPr lang="en-US" dirty="0" smtClean="0"/>
                    <a:t> </a:t>
                  </a:r>
                  <a:endParaRPr lang="en-US" dirty="0"/>
                </a:p>
              </p:txBody>
            </p:sp>
          </mc:Choice>
          <mc:Fallback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3048000"/>
                  <a:ext cx="7603363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l="-642" t="-8197" b="-2459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/>
            <p:cNvSpPr/>
            <p:nvPr/>
          </p:nvSpPr>
          <p:spPr>
            <a:xfrm>
              <a:off x="990600" y="27432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1409700" y="27432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1866900" y="27432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3238500" y="27432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657600" y="27432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5676900" y="28194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6134100" y="28194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7620000" y="2781300"/>
              <a:ext cx="114300" cy="1143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331344" y="2743200"/>
            <a:ext cx="863916" cy="685800"/>
            <a:chOff x="2197744" y="4267200"/>
            <a:chExt cx="863916" cy="685800"/>
          </a:xfrm>
        </p:grpSpPr>
        <p:grpSp>
          <p:nvGrpSpPr>
            <p:cNvPr id="26" name="Group 25"/>
            <p:cNvGrpSpPr/>
            <p:nvPr/>
          </p:nvGrpSpPr>
          <p:grpSpPr>
            <a:xfrm>
              <a:off x="2197744" y="4305300"/>
              <a:ext cx="393056" cy="647700"/>
              <a:chOff x="2197744" y="4305300"/>
              <a:chExt cx="393056" cy="647700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2324100" y="4305300"/>
                <a:ext cx="114300" cy="1143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2197744" y="4583668"/>
                    <a:ext cx="39305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/>
                            </a:rPr>
                            <m:t>𝜶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>
              <p:sp>
                <p:nvSpPr>
                  <p:cNvPr id="24" name="TextBox 2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7744" y="4583668"/>
                    <a:ext cx="39305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8197" r="-2031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7" name="Group 26"/>
            <p:cNvGrpSpPr/>
            <p:nvPr/>
          </p:nvGrpSpPr>
          <p:grpSpPr>
            <a:xfrm>
              <a:off x="2667000" y="4267200"/>
              <a:ext cx="394660" cy="674132"/>
              <a:chOff x="1525604" y="4305300"/>
              <a:chExt cx="394660" cy="67413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8004" y="4305300"/>
                <a:ext cx="114300" cy="1143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525604" y="4610100"/>
                    <a:ext cx="394660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/>
                            </a:rPr>
                            <m:t>𝜷</m:t>
                          </m:r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25604" y="4610100"/>
                    <a:ext cx="394660" cy="369332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t="-8197" r="-21875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514600" y="4583668"/>
                <a:ext cx="1749197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+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𝜷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𝐦𝐨𝐝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dirty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583668"/>
                <a:ext cx="1749197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049" t="-8197" r="-524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713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  <p:bldP spid="3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i="1" dirty="0" smtClean="0"/>
              </a:p>
              <a:p>
                <a:pPr marL="0" indent="0">
                  <a:buNone/>
                </a:pPr>
                <a:endParaRPr lang="en-US" sz="2000" i="1" dirty="0" smtClean="0"/>
              </a:p>
              <a:p>
                <a:r>
                  <a:rPr lang="en-US" sz="2000" i="1" dirty="0"/>
                  <a:t>Try to ponder </a:t>
                </a:r>
                <a:r>
                  <a:rPr lang="en-US" sz="2000" i="1" dirty="0" smtClean="0"/>
                  <a:t>over the entire solution given for the Large sum-free subset problem.</a:t>
                </a:r>
              </a:p>
              <a:p>
                <a:r>
                  <a:rPr lang="en-US" sz="2000" i="1" dirty="0" smtClean="0"/>
                  <a:t>Try to realize the importance of each part of the solution (</a:t>
                </a:r>
                <a:r>
                  <a:rPr lang="en-US" sz="2000" i="1" dirty="0" err="1" smtClean="0"/>
                  <a:t>primality</a:t>
                </a:r>
                <a:r>
                  <a:rPr lang="en-US" sz="2000" i="1" dirty="0" smtClean="0"/>
                  <a:t> of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𝒑</m:t>
                    </m:r>
                  </m:oMath>
                </a14:m>
                <a:r>
                  <a:rPr lang="en-US" sz="2000" i="1" dirty="0" smtClean="0"/>
                  <a:t>, the choice of middle third, …)</a:t>
                </a:r>
              </a:p>
              <a:p>
                <a:r>
                  <a:rPr lang="en-US" sz="2000" i="1" dirty="0" smtClean="0"/>
                  <a:t>This solution is one of those gems of discrete probability / randomized algorithm  which you would like to revisit even after this course.</a:t>
                </a:r>
              </a:p>
              <a:p>
                <a:r>
                  <a:rPr lang="en-US" sz="2000" i="1" dirty="0" smtClean="0"/>
                  <a:t>I just wonder how such a great solution can come to one’s mind…</a:t>
                </a:r>
                <a:endParaRPr lang="en-US" sz="2000" i="1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09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4</a:t>
            </a:r>
            <a:r>
              <a:rPr lang="en-US" sz="3600" dirty="0" smtClean="0">
                <a:solidFill>
                  <a:srgbClr val="7030A0"/>
                </a:solidFill>
              </a:rPr>
              <a:t/>
            </a:r>
            <a:br>
              <a:rPr lang="en-US" sz="3600" dirty="0" smtClean="0">
                <a:solidFill>
                  <a:srgbClr val="7030A0"/>
                </a:solidFill>
              </a:rPr>
            </a:br>
            <a:r>
              <a:rPr lang="en-US" sz="3600" dirty="0" smtClean="0">
                <a:solidFill>
                  <a:srgbClr val="7030A0"/>
                </a:solidFill>
              </a:rPr>
              <a:t>Large CUT </a:t>
            </a:r>
            <a:r>
              <a:rPr lang="en-US" sz="3600" dirty="0" smtClean="0"/>
              <a:t>in a graph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020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Large cut in a graph</a:t>
            </a:r>
            <a:endParaRPr lang="en-US" sz="3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Problem Definition: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Let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an undirected graph on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vertices and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</m:oMath>
                </a14:m>
                <a:r>
                  <a:rPr lang="en-US" sz="2000" dirty="0" smtClean="0"/>
                  <a:t> edges. How large can any cut in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𝑮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be ?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Answer:</a:t>
                </a: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  At least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𝒎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/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 smtClean="0">
                  <a:solidFill>
                    <a:srgbClr val="00206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dirty="0" smtClean="0"/>
                  <a:t>Spend some time to find out a proof for this bound. Hopefully, after 3 problems,  you would have realized the way probabilistic method works. </a:t>
                </a:r>
                <a:endParaRPr lang="en-US" sz="2000" dirty="0"/>
              </a:p>
            </p:txBody>
          </p:sp>
        </mc:Choice>
        <mc:Fallback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56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in a graph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A randomized algorithm: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b="1" dirty="0" smtClean="0">
                    <a:sym typeface="Wingdings" pitchFamily="2" charset="2"/>
                  </a:rPr>
                  <a:t></a:t>
                </a:r>
                <a:r>
                  <a:rPr lang="en-US" sz="2000" b="1" dirty="0" smtClean="0">
                    <a:latin typeface="Cambria Math"/>
                    <a:ea typeface="Cambria Math"/>
                    <a:sym typeface="Wingdings" pitchFamily="2" charset="2"/>
                  </a:rPr>
                  <a:t>∅</a:t>
                </a:r>
                <a:r>
                  <a:rPr lang="en-US" sz="2000" dirty="0" smtClean="0">
                    <a:latin typeface="Cambria Math"/>
                    <a:ea typeface="Cambria Math"/>
                    <a:sym typeface="Wingdings" pitchFamily="2" charset="2"/>
                  </a:rPr>
                  <a:t>;</a:t>
                </a: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dirty="0" smtClean="0"/>
                  <a:t>Add each vertex from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𝑽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to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randomly independently with probability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dirty="0"/>
                  <a:t>. 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Return the cut defined by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in a graph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b="1" i="1" dirty="0" smtClean="0">
                  <a:solidFill>
                    <a:srgbClr val="0070C0"/>
                  </a:solidFill>
                  <a:latin typeface="Cambria Math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 smtClean="0"/>
                  <a:t>: size of cut (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𝑨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𝑨</m:t>
                        </m:r>
                      </m:e>
                    </m:acc>
                  </m:oMath>
                </a14:m>
                <a:r>
                  <a:rPr lang="en-US" sz="2000" dirty="0" smtClean="0"/>
                  <a:t>) returned by the randomized algorithm.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E</a:t>
                </a:r>
                <a:r>
                  <a:rPr lang="en-US" sz="2000" dirty="0" smtClean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 smtClean="0"/>
                  <a:t>] = ??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𝑿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𝒆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20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𝟏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if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sz="20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𝒆</m:t>
                              </m:r>
                              <m:r>
                                <a:rPr lang="en-US" sz="2000" b="0" i="0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is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present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in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the</m:t>
                              </m:r>
                              <m: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cut</m:t>
                              </m:r>
                            </m:e>
                            <m:e>
                              <m:r>
                                <a:rPr lang="en-US" sz="2000" b="1" i="1" smtClean="0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𝟎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otherwise</m:t>
                              </m:r>
                              <m:r>
                                <a:rPr lang="en-US" sz="2000" b="1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               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000" dirty="0" smtClean="0"/>
              </a:p>
              <a:p>
                <a:pPr>
                  <a:buFont typeface="Wingdings"/>
                  <a:buChar char="è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𝑿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 smtClean="0"/>
                  <a:t> </a:t>
                </a:r>
              </a:p>
              <a:p>
                <a:pPr>
                  <a:buFont typeface="Wingdings"/>
                  <a:buChar char="è"/>
                </a:pPr>
                <a:r>
                  <a:rPr lang="en-US" sz="2000" dirty="0" smtClean="0"/>
                  <a:t> </a:t>
                </a:r>
                <a:r>
                  <a:rPr lang="en-US" sz="2000" b="1" dirty="0"/>
                  <a:t>E</a:t>
                </a:r>
                <a:r>
                  <a:rPr lang="en-US" sz="2000" dirty="0"/>
                  <a:t>[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/>
                  <a:t>]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𝐄</m:t>
                            </m:r>
                            <m:r>
                              <a:rPr lang="en-US" sz="2000" b="1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[</m:t>
                            </m:r>
                            <m:r>
                              <a:rPr lang="en-US" sz="2000" b="1" i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]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1" i="0" smtClean="0">
                                <a:latin typeface="Cambria Math"/>
                              </a:rPr>
                              <m:t>𝐏</m:t>
                            </m:r>
                            <m:r>
                              <a:rPr lang="en-US" sz="2000" b="1" i="0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sz="2000" b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𝒆</m:t>
                            </m:r>
                          </m:sub>
                        </m:sSub>
                        <m:r>
                          <a:rPr lang="en-US" sz="20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latin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b="1" dirty="0" smtClean="0"/>
                  <a:t> 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𝒆</m:t>
                        </m:r>
                      </m:sub>
                      <m:sup/>
                      <m:e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sz="20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3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Large cut in a graph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Now use the following result which is simple but very useful.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𝑿</m:t>
                    </m:r>
                  </m:oMath>
                </a14:m>
                <a:r>
                  <a:rPr lang="en-US" sz="2000" dirty="0" smtClean="0"/>
                  <a:t> is a random variable defined over a probability space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sz="2000" b="1" i="0" smtClean="0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𝐏</m:t>
                    </m:r>
                    <m:r>
                      <a:rPr lang="en-US" sz="2000" b="1" i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If </a:t>
                </a:r>
                <a14:m>
                  <m:oMath xmlns:m="http://schemas.openxmlformats.org/officeDocument/2006/math"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𝐄</m:t>
                    </m:r>
                    <m:d>
                      <m:dPr>
                        <m:begChr m:val="["/>
                        <m:endChr m:val="]"/>
                        <m:ctrlPr>
                          <a:rPr lang="en-US" sz="2000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𝑿</m:t>
                        </m:r>
                      </m:e>
                    </m:d>
                    <m:r>
                      <a:rPr lang="en-US" sz="2000" b="1" i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𝜶</m:t>
                    </m:r>
                  </m:oMath>
                </a14:m>
                <a:r>
                  <a:rPr lang="en-US" sz="2000" dirty="0" smtClean="0"/>
                  <a:t>, then there exists an elementary event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7030A0"/>
                        </a:solidFill>
                        <a:latin typeface="Cambria Math"/>
                      </a:rPr>
                      <m:t>𝝎</m:t>
                    </m:r>
                    <m:r>
                      <a:rPr lang="en-US" sz="2000" b="1" i="1" smtClean="0">
                        <a:solidFill>
                          <a:schemeClr val="tx1"/>
                        </a:solidFill>
                        <a:latin typeface="Cambria Math"/>
                      </a:rPr>
                      <m:t>∈</m:t>
                    </m:r>
                    <m:r>
                      <a:rPr lang="en-US" sz="2000" b="1" i="0" smtClean="0">
                        <a:solidFill>
                          <a:srgbClr val="7030A0"/>
                        </a:solidFill>
                        <a:latin typeface="Cambria Math"/>
                      </a:rPr>
                      <m:t>𝛀</m:t>
                    </m:r>
                  </m:oMath>
                </a14:m>
                <a:r>
                  <a:rPr lang="en-US" sz="2000" dirty="0" smtClean="0"/>
                  <a:t>, such 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>
                          <a:solidFill>
                            <a:srgbClr val="0070C0"/>
                          </a:solidFill>
                          <a:latin typeface="Cambria Math"/>
                        </a:rPr>
                        <m:t>𝑿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d>
                      <m:r>
                        <a:rPr lang="en-US" sz="20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≥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𝜶</m:t>
                      </m:r>
                      <m:r>
                        <a:rPr lang="en-US" sz="20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Use it to conclude that there is a cut of size at least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𝒎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000" dirty="0" smtClean="0"/>
                  <a:t>.</a:t>
                </a: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99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7030A0"/>
                </a:solidFill>
              </a:rPr>
              <a:t>Probabilistic </a:t>
            </a:r>
            <a:r>
              <a:rPr lang="en-US" sz="3600" b="1" dirty="0" smtClean="0">
                <a:solidFill>
                  <a:srgbClr val="7030A0"/>
                </a:solidFill>
              </a:rPr>
              <a:t>methods </a:t>
            </a:r>
            <a:endParaRPr lang="en-US" sz="36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Methods </a:t>
            </a:r>
            <a:r>
              <a:rPr lang="en-US" sz="2400" dirty="0" smtClean="0"/>
              <a:t>that </a:t>
            </a:r>
            <a:r>
              <a:rPr lang="en-US" sz="2400" dirty="0" smtClean="0"/>
              <a:t>use</a:t>
            </a:r>
            <a:endParaRPr lang="en-US" sz="2400" dirty="0" smtClean="0"/>
          </a:p>
          <a:p>
            <a:r>
              <a:rPr lang="en-US" sz="2400" b="1" dirty="0" smtClean="0"/>
              <a:t>Probability theory</a:t>
            </a:r>
          </a:p>
          <a:p>
            <a:r>
              <a:rPr lang="en-US" sz="2400" b="1" dirty="0" smtClean="0"/>
              <a:t>Randomized algorithm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t</a:t>
            </a:r>
            <a:r>
              <a:rPr lang="en-US" sz="2400" dirty="0" smtClean="0"/>
              <a:t>o prove </a:t>
            </a:r>
            <a:r>
              <a:rPr lang="en-US" sz="2400" u="sng" dirty="0" smtClean="0"/>
              <a:t>deterministic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combinatorial results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1</a:t>
            </a:r>
            <a:br>
              <a:rPr lang="en-US" sz="3600" dirty="0" smtClean="0"/>
            </a:br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7030A0"/>
                </a:solidFill>
              </a:rPr>
              <a:t>min CUTs ? 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37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Min-Cut</a:t>
            </a:r>
            <a:endParaRPr lang="en-US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𝑮</m:t>
                    </m:r>
                    <m:r>
                      <a:rPr lang="en-US" sz="2000" b="1" i="1" smtClean="0">
                        <a:latin typeface="Cambria Math"/>
                      </a:rPr>
                      <m:t>=(</m:t>
                    </m:r>
                    <m:r>
                      <a:rPr lang="en-US" sz="2000" b="1" i="1" smtClean="0">
                        <a:latin typeface="Cambria Math"/>
                      </a:rPr>
                      <m:t>𝑽</m:t>
                    </m:r>
                    <m:r>
                      <a:rPr lang="en-US" sz="2000" b="1" i="1" smtClean="0">
                        <a:latin typeface="Cambria Math"/>
                      </a:rPr>
                      <m:t>,</m:t>
                    </m:r>
                    <m:r>
                      <a:rPr lang="en-US" sz="2000" b="1" i="1" smtClean="0">
                        <a:latin typeface="Cambria Math"/>
                      </a:rPr>
                      <m:t>𝑬</m:t>
                    </m:r>
                    <m:r>
                      <a:rPr lang="en-US" sz="2000" b="1" i="1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: </a:t>
                </a:r>
                <a:r>
                  <a:rPr lang="en-US" sz="2000" dirty="0"/>
                  <a:t>undirected </a:t>
                </a:r>
                <a:r>
                  <a:rPr lang="en-US" sz="2000" u="sng" dirty="0" smtClean="0"/>
                  <a:t>connected</a:t>
                </a:r>
                <a:r>
                  <a:rPr lang="en-US" sz="2000" dirty="0" smtClean="0"/>
                  <a:t> graph </a:t>
                </a: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Definition (cut):</a:t>
                </a:r>
              </a:p>
              <a:p>
                <a:pPr marL="0" indent="0">
                  <a:buNone/>
                </a:pPr>
                <a:r>
                  <a:rPr lang="en-US" sz="2000" dirty="0" smtClean="0"/>
                  <a:t>A subset 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𝑪</m:t>
                    </m:r>
                    <m:r>
                      <a:rPr lang="en-US" sz="2000" b="1" i="1" smtClean="0">
                        <a:latin typeface="Cambria Math"/>
                      </a:rPr>
                      <m:t>⊆</m:t>
                    </m:r>
                    <m:r>
                      <a:rPr lang="en-US" sz="2000" b="1" i="1" smtClean="0">
                        <a:latin typeface="Cambria Math"/>
                      </a:rPr>
                      <m:t>𝑬</m:t>
                    </m:r>
                    <m:r>
                      <a:rPr lang="en-US" sz="2000" b="1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/>
                  <a:t>whose removal disconnects the graph.</a:t>
                </a: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endParaRPr lang="en-US" sz="2000" b="1" dirty="0" smtClean="0">
                  <a:solidFill>
                    <a:srgbClr val="7030A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7030A0"/>
                    </a:solidFill>
                  </a:rPr>
                  <a:t>Definition (min-cut): </a:t>
                </a:r>
                <a:r>
                  <a:rPr lang="en-US" sz="2000" dirty="0" smtClean="0"/>
                  <a:t>A cut of smallest size.</a:t>
                </a:r>
              </a:p>
              <a:p>
                <a:pPr marL="0" indent="0">
                  <a:buNone/>
                </a:pPr>
                <a:r>
                  <a:rPr lang="en-US" sz="2000" b="1" dirty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dirty="0"/>
                  <a:t>: How many cuts </a:t>
                </a:r>
                <a:r>
                  <a:rPr lang="en-US" sz="2000" dirty="0" smtClean="0"/>
                  <a:t>can there be in a graph?</a:t>
                </a:r>
                <a:endParaRPr lang="en-US" sz="2000" dirty="0"/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Question:</a:t>
                </a:r>
                <a:r>
                  <a:rPr lang="en-US" sz="2000" dirty="0" smtClean="0"/>
                  <a:t> How many </a:t>
                </a:r>
                <a:r>
                  <a:rPr lang="en-US" sz="2000" u="sng" dirty="0" smtClean="0"/>
                  <a:t>min-cuts</a:t>
                </a:r>
                <a:r>
                  <a:rPr lang="en-US" sz="2000" dirty="0" smtClean="0"/>
                  <a:t> can there be in a graph?</a:t>
                </a:r>
                <a:endParaRPr lang="en-US" sz="20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5029200"/>
              </a:xfrm>
              <a:blipFill rotWithShape="1">
                <a:blip r:embed="rId2"/>
                <a:stretch>
                  <a:fillRect l="-741" t="-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E9ED8-BBDD-47A1-9C62-8C7F2ACFBD7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0" name="Group 69"/>
          <p:cNvGrpSpPr/>
          <p:nvPr/>
        </p:nvGrpSpPr>
        <p:grpSpPr>
          <a:xfrm>
            <a:off x="1447800" y="3200400"/>
            <a:ext cx="5638800" cy="1447800"/>
            <a:chOff x="1447800" y="3200400"/>
            <a:chExt cx="5638800" cy="1447800"/>
          </a:xfrm>
        </p:grpSpPr>
        <p:sp>
          <p:nvSpPr>
            <p:cNvPr id="7" name="Oval 6"/>
            <p:cNvSpPr/>
            <p:nvPr/>
          </p:nvSpPr>
          <p:spPr>
            <a:xfrm>
              <a:off x="2438400" y="3200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4038600" y="3429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362200" y="4572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038600" y="43434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5486400" y="34290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            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447800" y="38862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5486400" y="4419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010400" y="44196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7010400" y="3352800"/>
              <a:ext cx="76200" cy="762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" name="Straight Connector 2"/>
            <p:cNvCxnSpPr>
              <a:stCxn id="12" idx="7"/>
              <a:endCxn id="7" idx="3"/>
            </p:cNvCxnSpPr>
            <p:nvPr/>
          </p:nvCxnSpPr>
          <p:spPr>
            <a:xfrm flipV="1">
              <a:off x="1512841" y="3265441"/>
              <a:ext cx="936718" cy="631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7" idx="6"/>
              <a:endCxn id="8" idx="3"/>
            </p:cNvCxnSpPr>
            <p:nvPr/>
          </p:nvCxnSpPr>
          <p:spPr>
            <a:xfrm>
              <a:off x="2514600" y="3238500"/>
              <a:ext cx="1535159" cy="2555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12" idx="5"/>
              <a:endCxn id="9" idx="1"/>
            </p:cNvCxnSpPr>
            <p:nvPr/>
          </p:nvCxnSpPr>
          <p:spPr>
            <a:xfrm>
              <a:off x="1512841" y="3951241"/>
              <a:ext cx="860518" cy="631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9" idx="5"/>
              <a:endCxn id="10" idx="2"/>
            </p:cNvCxnSpPr>
            <p:nvPr/>
          </p:nvCxnSpPr>
          <p:spPr>
            <a:xfrm flipV="1">
              <a:off x="2427241" y="4381500"/>
              <a:ext cx="1611359" cy="25554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10" idx="0"/>
              <a:endCxn id="8" idx="5"/>
            </p:cNvCxnSpPr>
            <p:nvPr/>
          </p:nvCxnSpPr>
          <p:spPr>
            <a:xfrm flipV="1">
              <a:off x="4076700" y="3494041"/>
              <a:ext cx="26941" cy="8493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0" idx="2"/>
              <a:endCxn id="7" idx="6"/>
            </p:cNvCxnSpPr>
            <p:nvPr/>
          </p:nvCxnSpPr>
          <p:spPr>
            <a:xfrm flipH="1" flipV="1">
              <a:off x="2514600" y="3238500"/>
              <a:ext cx="1524000" cy="1143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8" idx="5"/>
              <a:endCxn id="12" idx="7"/>
            </p:cNvCxnSpPr>
            <p:nvPr/>
          </p:nvCxnSpPr>
          <p:spPr>
            <a:xfrm flipH="1">
              <a:off x="1512841" y="3494041"/>
              <a:ext cx="2590800" cy="4033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8" idx="3"/>
              <a:endCxn id="9" idx="0"/>
            </p:cNvCxnSpPr>
            <p:nvPr/>
          </p:nvCxnSpPr>
          <p:spPr>
            <a:xfrm flipH="1">
              <a:off x="2400300" y="3494041"/>
              <a:ext cx="1649459" cy="10779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7" idx="4"/>
              <a:endCxn id="9" idx="0"/>
            </p:cNvCxnSpPr>
            <p:nvPr/>
          </p:nvCxnSpPr>
          <p:spPr>
            <a:xfrm flipH="1">
              <a:off x="2400300" y="3276600"/>
              <a:ext cx="76200" cy="1295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2" idx="7"/>
              <a:endCxn id="10" idx="1"/>
            </p:cNvCxnSpPr>
            <p:nvPr/>
          </p:nvCxnSpPr>
          <p:spPr>
            <a:xfrm>
              <a:off x="1512841" y="3897359"/>
              <a:ext cx="2536918" cy="4572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1" idx="6"/>
              <a:endCxn id="16" idx="3"/>
            </p:cNvCxnSpPr>
            <p:nvPr/>
          </p:nvCxnSpPr>
          <p:spPr>
            <a:xfrm flipV="1">
              <a:off x="5562600" y="3417841"/>
              <a:ext cx="1458959" cy="492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4" idx="1"/>
              <a:endCxn id="15" idx="0"/>
            </p:cNvCxnSpPr>
            <p:nvPr/>
          </p:nvCxnSpPr>
          <p:spPr>
            <a:xfrm flipV="1">
              <a:off x="5497559" y="4419600"/>
              <a:ext cx="1550941" cy="111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11" idx="5"/>
              <a:endCxn id="14" idx="0"/>
            </p:cNvCxnSpPr>
            <p:nvPr/>
          </p:nvCxnSpPr>
          <p:spPr>
            <a:xfrm flipH="1">
              <a:off x="5524500" y="3494041"/>
              <a:ext cx="26941" cy="9255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16" idx="3"/>
              <a:endCxn id="15" idx="0"/>
            </p:cNvCxnSpPr>
            <p:nvPr/>
          </p:nvCxnSpPr>
          <p:spPr>
            <a:xfrm>
              <a:off x="7021559" y="3417841"/>
              <a:ext cx="26941" cy="10017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11" idx="5"/>
              <a:endCxn id="15" idx="1"/>
            </p:cNvCxnSpPr>
            <p:nvPr/>
          </p:nvCxnSpPr>
          <p:spPr>
            <a:xfrm>
              <a:off x="5551441" y="3494041"/>
              <a:ext cx="1470118" cy="9367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16" idx="3"/>
              <a:endCxn id="14" idx="7"/>
            </p:cNvCxnSpPr>
            <p:nvPr/>
          </p:nvCxnSpPr>
          <p:spPr>
            <a:xfrm flipH="1">
              <a:off x="5551441" y="3417841"/>
              <a:ext cx="1470118" cy="10129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>
              <a:stCxn id="11" idx="3"/>
              <a:endCxn id="8" idx="5"/>
            </p:cNvCxnSpPr>
            <p:nvPr/>
          </p:nvCxnSpPr>
          <p:spPr>
            <a:xfrm flipH="1">
              <a:off x="4103641" y="3494041"/>
              <a:ext cx="13939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stCxn id="14" idx="0"/>
              <a:endCxn id="10" idx="6"/>
            </p:cNvCxnSpPr>
            <p:nvPr/>
          </p:nvCxnSpPr>
          <p:spPr>
            <a:xfrm flipH="1" flipV="1">
              <a:off x="4114800" y="4381500"/>
              <a:ext cx="1409700" cy="381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Connector 71"/>
          <p:cNvCxnSpPr/>
          <p:nvPr/>
        </p:nvCxnSpPr>
        <p:spPr>
          <a:xfrm>
            <a:off x="1981200" y="3048000"/>
            <a:ext cx="0" cy="19812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133600" y="3048000"/>
            <a:ext cx="1600200" cy="19812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4800600" y="3048000"/>
            <a:ext cx="0" cy="205740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019800" y="5334000"/>
                <a:ext cx="746358" cy="504818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1400" b="1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p>
                          </m:sSup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14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34000"/>
                <a:ext cx="746358" cy="504818"/>
              </a:xfrm>
              <a:prstGeom prst="rect">
                <a:avLst/>
              </a:prstGeom>
              <a:blipFill rotWithShape="1">
                <a:blip r:embed="rId3"/>
                <a:stretch>
                  <a:fillRect r="-5738" b="-1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01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Algorithm for min-cut</a:t>
            </a:r>
            <a:endParaRPr lang="en-US" sz="36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b="1" dirty="0" smtClean="0"/>
                  <a:t>Min-cut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2000" dirty="0" smtClean="0"/>
                  <a:t>):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{       </a:t>
                </a:r>
                <a:r>
                  <a:rPr lang="en-US" sz="1800" b="1" dirty="0" smtClean="0"/>
                  <a:t>Repeat </a:t>
                </a:r>
                <a:r>
                  <a:rPr lang="en-US" sz="1800" dirty="0" smtClean="0"/>
                  <a:t> 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𝒏</m:t>
                    </m:r>
                    <m:r>
                      <a:rPr lang="en-US" sz="1800" b="1" i="1">
                        <a:latin typeface="Cambria Math"/>
                      </a:rPr>
                      <m:t>−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/>
                      </a:rPr>
                      <m:t>𝟐</m:t>
                    </m:r>
                  </m:oMath>
                </a14:m>
                <a:r>
                  <a:rPr lang="en-US" sz="1800" dirty="0" smtClean="0"/>
                  <a:t>   times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{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	 </a:t>
                </a:r>
                <a:r>
                  <a:rPr lang="en-US" sz="1800" dirty="0"/>
                  <a:t>Let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𝒆</m:t>
                    </m:r>
                    <m:sSub>
                      <m:sSubPr>
                        <m:ctrlPr>
                          <a:rPr lang="en-US" sz="1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1" i="1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sz="1800" b="1" i="1">
                            <a:latin typeface="Cambria Math"/>
                          </a:rPr>
                          <m:t>𝒓</m:t>
                        </m:r>
                      </m:sub>
                    </m:sSub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/>
                  <a:t>;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	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b="1" dirty="0"/>
                  <a:t> </a:t>
                </a:r>
                <a:r>
                  <a:rPr lang="en-US" sz="1800" b="1" dirty="0">
                    <a:sym typeface="Wingdings" pitchFamily="2" charset="2"/>
                  </a:rPr>
                  <a:t></a:t>
                </a:r>
                <a:r>
                  <a:rPr lang="en-US" sz="1800" dirty="0"/>
                  <a:t> </a:t>
                </a:r>
                <a:r>
                  <a:rPr lang="en-US" sz="1800" b="1" dirty="0">
                    <a:solidFill>
                      <a:srgbClr val="7030A0"/>
                    </a:solidFill>
                  </a:rPr>
                  <a:t>Contract</a:t>
                </a:r>
                <a:r>
                  <a:rPr lang="en-US" sz="1800" dirty="0"/>
                  <a:t>(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  <m:r>
                      <a:rPr lang="en-US" sz="1800" b="1" i="1">
                        <a:latin typeface="Cambria Math"/>
                      </a:rPr>
                      <m:t>,</m:t>
                    </m:r>
                    <m:r>
                      <a:rPr lang="en-US" sz="1800" b="1" i="1">
                        <a:latin typeface="Cambria Math"/>
                      </a:rPr>
                      <m:t>𝒆</m:t>
                    </m:r>
                  </m:oMath>
                </a14:m>
                <a:r>
                  <a:rPr lang="en-US" sz="1800" dirty="0"/>
                  <a:t>).</a:t>
                </a:r>
                <a:endParaRPr lang="en-US" sz="1800" dirty="0" smtClean="0"/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   }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   </a:t>
                </a:r>
                <a:r>
                  <a:rPr lang="en-US" sz="1800" b="1" dirty="0" smtClean="0"/>
                  <a:t>return</a:t>
                </a:r>
                <a:r>
                  <a:rPr lang="en-US" sz="1800" dirty="0" smtClean="0"/>
                  <a:t> the edges of multi-graph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;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dirty="0" smtClean="0"/>
                  <a:t>}   </a:t>
                </a: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002060"/>
                    </a:solidFill>
                  </a:rPr>
                  <a:t>Running time</a:t>
                </a:r>
                <a:r>
                  <a:rPr lang="en-US" sz="1800" dirty="0" smtClean="0"/>
                  <a:t>: 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𝑶</m:t>
                    </m:r>
                    <m:r>
                      <a:rPr lang="en-US" sz="1800" b="1" i="1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e>
                      <m:sup>
                        <m:r>
                          <a:rPr lang="en-US" sz="1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1800" b="1" i="1">
                        <a:latin typeface="Cambria Math"/>
                      </a:rPr>
                      <m:t>)</m:t>
                    </m:r>
                  </m:oMath>
                </a14:m>
                <a:endParaRPr lang="en-US" sz="1800" dirty="0" smtClean="0"/>
              </a:p>
              <a:p>
                <a:pPr marL="0" indent="0">
                  <a:buNone/>
                </a:pPr>
                <a:endParaRPr lang="en-US" sz="1800" dirty="0"/>
              </a:p>
              <a:p>
                <a:pPr marL="0" indent="0">
                  <a:buNone/>
                </a:pPr>
                <a:r>
                  <a:rPr lang="en-US" sz="18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1800" dirty="0" smtClean="0"/>
                  <a:t>: What is the sample space of the output of the algorithm ?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Answer</a:t>
                </a:r>
                <a:r>
                  <a:rPr lang="en-US" sz="1800" dirty="0" smtClean="0"/>
                  <a:t>: all-cuts of </a:t>
                </a:r>
                <a14:m>
                  <m:oMath xmlns:m="http://schemas.openxmlformats.org/officeDocument/2006/math">
                    <m:r>
                      <a:rPr lang="en-US" sz="18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1800" dirty="0" smtClean="0"/>
                  <a:t>.</a:t>
                </a:r>
                <a:endParaRPr lang="en-US" sz="1800" dirty="0"/>
              </a:p>
              <a:p>
                <a:pPr marL="0" indent="0">
                  <a:buNone/>
                </a:pPr>
                <a:endParaRPr lang="en-US" sz="200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0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Analysis of Algorithm </a:t>
            </a:r>
            <a:r>
              <a:rPr lang="en-US" sz="3600" b="1" dirty="0">
                <a:solidFill>
                  <a:srgbClr val="7030A0"/>
                </a:solidFill>
              </a:rPr>
              <a:t>for min-cut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𝑪</m:t>
                    </m:r>
                  </m:oMath>
                </a14:m>
                <a:r>
                  <a:rPr lang="en-US" sz="2000" b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be any arbitrary min-cut.</a:t>
                </a:r>
                <a:endParaRPr lang="en-US" sz="2000" b="1" dirty="0" smtClean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endParaRPr lang="en-US" sz="2000" b="1" dirty="0">
                  <a:solidFill>
                    <a:srgbClr val="C00000"/>
                  </a:solidFill>
                </a:endParaRPr>
              </a:p>
              <a:p>
                <a:pPr marL="0" indent="0">
                  <a:buNone/>
                </a:pPr>
                <a:r>
                  <a:rPr lang="en-US" sz="2000" b="1" dirty="0" smtClean="0">
                    <a:solidFill>
                      <a:srgbClr val="C00000"/>
                    </a:solidFill>
                  </a:rPr>
                  <a:t>Question</a:t>
                </a:r>
                <a:r>
                  <a:rPr lang="en-US" sz="2000" b="1" dirty="0"/>
                  <a:t>: </a:t>
                </a:r>
                <a:r>
                  <a:rPr lang="en-US" sz="2000" dirty="0"/>
                  <a:t>What is probability that 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𝑪</m:t>
                    </m:r>
                  </m:oMath>
                </a14:m>
                <a:r>
                  <a:rPr lang="en-US" sz="2000" dirty="0"/>
                  <a:t> is preserved </a:t>
                </a:r>
                <a:r>
                  <a:rPr lang="en-US" sz="2000" dirty="0" smtClean="0"/>
                  <a:t>during the algorithm </a:t>
                </a:r>
                <a:r>
                  <a:rPr lang="en-US" sz="2000" b="1" dirty="0" smtClean="0"/>
                  <a:t>?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Answer: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e>
                    </m:d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1−</m:t>
                        </m:r>
                        <m:f>
                          <m:fPr>
                            <m:ctrlP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000" b="0" i="0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000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b="0" i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/>
                  <a:t>            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</m:den>
                        </m:f>
                      </m:e>
                    </m:d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d>
                      <m:d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𝒏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a:rPr lang="en-US" sz="20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…</m:t>
                    </m:r>
                    <m:f>
                      <m:f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200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0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>
                            <a:solidFill>
                              <a:srgbClr val="0070C0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 </a:t>
                </a:r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</m:den>
                    </m:f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endParaRPr lang="en-US" sz="2000" b="1" i="1" dirty="0" smtClean="0"/>
              </a:p>
              <a:p>
                <a:pPr marL="0" indent="0">
                  <a:buNone/>
                </a:pPr>
                <a:r>
                  <a:rPr lang="en-US" sz="2000" b="1" i="1" dirty="0"/>
                  <a:t> </a:t>
                </a:r>
                <a:r>
                  <a:rPr lang="en-US" sz="2000" b="1" i="1" dirty="0" smtClean="0"/>
                  <a:t>                </a:t>
                </a:r>
              </a:p>
              <a:p>
                <a:pPr marL="0" indent="0">
                  <a:buNone/>
                </a:pPr>
                <a:r>
                  <a:rPr lang="en-US" sz="2000" b="1" i="1" dirty="0"/>
                  <a:t> </a:t>
                </a:r>
                <a:r>
                  <a:rPr lang="en-US" sz="2000" b="1" i="1" dirty="0" smtClean="0"/>
                  <a:t>                </a:t>
                </a:r>
                <a:endParaRPr lang="en-US" sz="2000" b="1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6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Number of min-cuts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Let there be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</m:oMath>
                </a14:m>
                <a:r>
                  <a:rPr lang="en-US" sz="2000" dirty="0" smtClean="0"/>
                  <a:t> min-cuts in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𝑮</m:t>
                    </m:r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sz="2000" dirty="0"/>
                  <a:t>L</a:t>
                </a:r>
                <a:r>
                  <a:rPr lang="en-US" sz="2000" dirty="0" smtClean="0"/>
                  <a:t>et these min-cuts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sz="2000" b="1" i="1" smtClean="0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US" sz="2000" dirty="0" smtClean="0"/>
                  <a:t>.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 smtClean="0"/>
                  <a:t>Define event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 : “output of the algorithm </a:t>
                </a:r>
                <a:r>
                  <a:rPr lang="en-US" sz="2000" b="1" dirty="0" smtClean="0"/>
                  <a:t>Min-cut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</a:rPr>
                      <m:t>𝑮</m:t>
                    </m:r>
                  </m:oMath>
                </a14:m>
                <a:r>
                  <a:rPr lang="en-US" sz="2000" dirty="0" smtClean="0"/>
                  <a:t>)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𝑪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”.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P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 smtClean="0"/>
                  <a:t>)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  </m:t>
                    </m:r>
                    <m:r>
                      <a:rPr lang="en-US" sz="2000" b="0" i="1" dirty="0" smtClean="0">
                        <a:latin typeface="Cambria Math"/>
                      </a:rPr>
                      <m:t>≥  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?</m:t>
                    </m:r>
                  </m:oMath>
                </a14:m>
                <a:endParaRPr lang="en-US" sz="2000" b="1" dirty="0" smtClean="0"/>
              </a:p>
              <a:p>
                <a:pPr marL="0" indent="0">
                  <a:buNone/>
                </a:pPr>
                <a:endParaRPr lang="en-US" sz="2000" b="1" dirty="0"/>
              </a:p>
              <a:p>
                <a:pPr marL="0" indent="0">
                  <a:buNone/>
                </a:pPr>
                <a:r>
                  <a:rPr lang="en-US" sz="2000" b="1" dirty="0"/>
                  <a:t>P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∪</m:t>
                        </m:r>
                      </m:e>
                      <m:sub>
                        <m:r>
                          <a:rPr lang="en-US" sz="2000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0" dirty="0" smtClean="0">
                        <a:latin typeface="Cambria Math"/>
                      </a:rPr>
                      <m:t>   </m:t>
                    </m:r>
                    <m:r>
                      <a:rPr lang="en-US" sz="20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?</m:t>
                    </m:r>
                    <m:r>
                      <a:rPr lang="en-US" sz="2000" i="1" dirty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000" b="1" dirty="0"/>
                      <m:t>P</m:t>
                    </m:r>
                    <m:r>
                      <m:rPr>
                        <m:nor/>
                      </m:rPr>
                      <a:rPr lang="en-US" sz="2000" dirty="0"/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)</m:t>
                    </m:r>
                    <m:r>
                      <m:rPr>
                        <m:nor/>
                      </m:rPr>
                      <a:rPr lang="en-US" sz="2000" b="0" i="0" dirty="0" smtClean="0"/>
                      <m:t>+</m:t>
                    </m:r>
                    <m:r>
                      <m:rPr>
                        <m:nor/>
                      </m:rPr>
                      <a:rPr lang="en-US" sz="2000" b="1" dirty="0"/>
                      <m:t>P</m:t>
                    </m:r>
                    <m:r>
                      <m:rPr>
                        <m:nor/>
                      </m:rPr>
                      <a:rPr lang="en-US" sz="2000" dirty="0"/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)</m:t>
                    </m:r>
                    <m:r>
                      <m:rPr>
                        <m:nor/>
                      </m:rPr>
                      <a:rPr lang="en-US" sz="2000" b="0" i="0" dirty="0" smtClean="0"/>
                      <m:t>+...</m:t>
                    </m:r>
                    <m:r>
                      <m:rPr>
                        <m:nor/>
                      </m:rPr>
                      <a:rPr lang="en-US" sz="2000" b="1" dirty="0"/>
                      <m:t>P</m:t>
                    </m:r>
                    <m:r>
                      <m:rPr>
                        <m:nor/>
                      </m:rPr>
                      <a:rPr lang="en-US" sz="2000" dirty="0"/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𝒌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)</m:t>
                    </m:r>
                  </m:oMath>
                </a14:m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2000" b="1" dirty="0"/>
                  <a:t> </a:t>
                </a:r>
                <a:r>
                  <a:rPr lang="en-US" sz="2000" b="1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=   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1" i="1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000" b="1" dirty="0"/>
                      <m:t>P</m:t>
                    </m:r>
                    <m:r>
                      <m:rPr>
                        <m:nor/>
                      </m:rPr>
                      <a:rPr lang="en-US" sz="2000" dirty="0"/>
                      <m:t>(</m:t>
                    </m:r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  <m:r>
                      <m:rPr>
                        <m:nor/>
                      </m:rPr>
                      <a:rPr lang="en-US" sz="2000" dirty="0"/>
                      <m:t>)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/>
                  <a:t> </a:t>
                </a:r>
                <a:r>
                  <a:rPr lang="en-US" sz="2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≥</m:t>
                    </m:r>
                    <m:r>
                      <a:rPr lang="en-US" sz="2000" i="1">
                        <a:latin typeface="Cambria Math"/>
                      </a:rPr>
                      <m:t>   </m:t>
                    </m:r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600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sz="2000" b="1" dirty="0" smtClean="0"/>
                  <a:t>Surely P</a:t>
                </a:r>
                <a:r>
                  <a:rPr lang="en-US" sz="2000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/>
                          </a:rPr>
                          <m:t>∪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  <m:sSub>
                      <m:sSubPr>
                        <m:ctrlPr>
                          <a:rPr lang="en-US" sz="20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/>
                          </a:rPr>
                          <m:t>ℰ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000" dirty="0"/>
                  <a:t>)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≤1</m:t>
                    </m:r>
                  </m:oMath>
                </a14:m>
                <a:endParaRPr lang="en-US" sz="2000" dirty="0" smtClean="0"/>
              </a:p>
              <a:p>
                <a:pPr marL="0" indent="0">
                  <a:buNone/>
                </a:pPr>
                <a:r>
                  <a:rPr lang="en-US" sz="2000" dirty="0" smtClean="0">
                    <a:sym typeface="Wingdings" pitchFamily="2" charset="2"/>
                  </a:rPr>
                  <a:t></a:t>
                </a:r>
                <a14:m>
                  <m:oMath xmlns:m="http://schemas.openxmlformats.org/officeDocument/2006/math">
                    <m:r>
                      <a:rPr lang="en-US" sz="2000" b="1" i="1">
                        <a:solidFill>
                          <a:srgbClr val="0070C0"/>
                        </a:solidFill>
                        <a:latin typeface="Cambria Math"/>
                      </a:rPr>
                      <m:t>𝒌</m:t>
                    </m:r>
                    <m:r>
                      <a:rPr lang="en-US" sz="2000" b="0" i="1" smtClean="0">
                        <a:latin typeface="Cambria Math"/>
                      </a:rPr>
                      <m:t>≤</m:t>
                    </m:r>
                    <m:r>
                      <a:rPr lang="en-US" sz="2000" i="1">
                        <a:latin typeface="Cambria Math"/>
                      </a:rPr>
                      <m:t>   </m:t>
                    </m:r>
                    <m:f>
                      <m:fPr>
                        <m:ctrlPr>
                          <a:rPr lang="en-US" sz="20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(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86420" y="3102640"/>
                <a:ext cx="1035668" cy="59862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1600" b="1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𝒏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6420" y="3102640"/>
                <a:ext cx="1035668" cy="598625"/>
              </a:xfrm>
              <a:prstGeom prst="rect">
                <a:avLst/>
              </a:prstGeom>
              <a:blipFill rotWithShape="1">
                <a:blip r:embed="rId3"/>
                <a:stretch>
                  <a:fillRect r="-5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3810000"/>
                <a:ext cx="410689" cy="369332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10000"/>
                <a:ext cx="410689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r="-19403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141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2133600"/>
            <a:ext cx="7772400" cy="1362075"/>
          </a:xfrm>
        </p:spPr>
        <p:txBody>
          <a:bodyPr/>
          <a:lstStyle/>
          <a:p>
            <a:pPr algn="ctr"/>
            <a:r>
              <a:rPr lang="en-US" sz="3600" dirty="0" smtClean="0"/>
              <a:t>problem 2</a:t>
            </a:r>
            <a:br>
              <a:rPr lang="en-US" sz="3600" dirty="0" smtClean="0"/>
            </a:br>
            <a:r>
              <a:rPr lang="en-US" sz="3600" dirty="0" smtClean="0"/>
              <a:t>How many </a:t>
            </a:r>
            <a:r>
              <a:rPr lang="en-US" sz="3600" dirty="0" smtClean="0">
                <a:solidFill>
                  <a:srgbClr val="7030A0"/>
                </a:solidFill>
              </a:rPr>
              <a:t>Acute Triangles ?</a:t>
            </a:r>
            <a:endParaRPr lang="en-US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D3F34-CCFE-4664-990B-25D48250FF7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8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4043</TotalTime>
  <Words>1624</Words>
  <Application>Microsoft Office PowerPoint</Application>
  <PresentationFormat>On-screen Show (4:3)</PresentationFormat>
  <Paragraphs>273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Randomized Algorithms CS648 </vt:lpstr>
      <vt:lpstr>Probabilistic method </vt:lpstr>
      <vt:lpstr>Probabilistic methods </vt:lpstr>
      <vt:lpstr>problem 1 How Many min CUTs ? </vt:lpstr>
      <vt:lpstr>Min-Cut</vt:lpstr>
      <vt:lpstr>Algorithm for min-cut</vt:lpstr>
      <vt:lpstr>Analysis of Algorithm for min-cut</vt:lpstr>
      <vt:lpstr>Number of min-cuts</vt:lpstr>
      <vt:lpstr>problem 2 How many Acute Triangles ?</vt:lpstr>
      <vt:lpstr>How many acute triangles</vt:lpstr>
      <vt:lpstr>4 points</vt:lpstr>
      <vt:lpstr>4 points</vt:lpstr>
      <vt:lpstr>4 points  5 points </vt:lpstr>
      <vt:lpstr>Two stage sampling</vt:lpstr>
      <vt:lpstr>Number of acute triangles</vt:lpstr>
      <vt:lpstr>problem 3 Sum free subset of large size</vt:lpstr>
      <vt:lpstr>Large subset that is sum-free</vt:lpstr>
      <vt:lpstr>Large subset that is sum-free</vt:lpstr>
      <vt:lpstr>Large subset that is sum-free</vt:lpstr>
      <vt:lpstr>Showing that S is sum-free.</vt:lpstr>
      <vt:lpstr>PowerPoint Presentation</vt:lpstr>
      <vt:lpstr>problem 4 Large CUT in a graph</vt:lpstr>
      <vt:lpstr>Large cut in a graph</vt:lpstr>
      <vt:lpstr>Large cut in a graph</vt:lpstr>
      <vt:lpstr>Large cut in a graph</vt:lpstr>
      <vt:lpstr>Large cut in a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Surender Baswana</dc:creator>
  <cp:lastModifiedBy>Surender Baswana</cp:lastModifiedBy>
  <cp:revision>585</cp:revision>
  <dcterms:created xsi:type="dcterms:W3CDTF">2011-12-03T04:13:03Z</dcterms:created>
  <dcterms:modified xsi:type="dcterms:W3CDTF">2013-10-21T10:16:45Z</dcterms:modified>
</cp:coreProperties>
</file>