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32"/>
  </p:notesMasterIdLst>
  <p:sldIdLst>
    <p:sldId id="428" r:id="rId2"/>
    <p:sldId id="464" r:id="rId3"/>
    <p:sldId id="451" r:id="rId4"/>
    <p:sldId id="514" r:id="rId5"/>
    <p:sldId id="452" r:id="rId6"/>
    <p:sldId id="506" r:id="rId7"/>
    <p:sldId id="504" r:id="rId8"/>
    <p:sldId id="507" r:id="rId9"/>
    <p:sldId id="508" r:id="rId10"/>
    <p:sldId id="515" r:id="rId11"/>
    <p:sldId id="509" r:id="rId12"/>
    <p:sldId id="510" r:id="rId13"/>
    <p:sldId id="511" r:id="rId14"/>
    <p:sldId id="512" r:id="rId15"/>
    <p:sldId id="513" r:id="rId16"/>
    <p:sldId id="516" r:id="rId17"/>
    <p:sldId id="519" r:id="rId18"/>
    <p:sldId id="518" r:id="rId19"/>
    <p:sldId id="520" r:id="rId20"/>
    <p:sldId id="522" r:id="rId21"/>
    <p:sldId id="524" r:id="rId22"/>
    <p:sldId id="528" r:id="rId23"/>
    <p:sldId id="523" r:id="rId24"/>
    <p:sldId id="525" r:id="rId25"/>
    <p:sldId id="521" r:id="rId26"/>
    <p:sldId id="527" r:id="rId27"/>
    <p:sldId id="529" r:id="rId28"/>
    <p:sldId id="526" r:id="rId29"/>
    <p:sldId id="530" r:id="rId30"/>
    <p:sldId id="531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C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>
      <p:cViewPr>
        <p:scale>
          <a:sx n="85" d="100"/>
          <a:sy n="85" d="100"/>
        </p:scale>
        <p:origin x="-1122" y="-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AA3A7DB-FD4B-4A56-961D-EE92B832D86A}" type="datetimeFigureOut">
              <a:rPr lang="en-US"/>
              <a:pPr>
                <a:defRPr/>
              </a:pPr>
              <a:t>10/17/2013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28B6ACE-7DA9-451D-B4FE-F8D8CCE413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4284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E3B87-0EAF-4D3F-A8FE-4D644E3BA938}" type="datetime1">
              <a:rPr lang="en-US"/>
              <a:pPr>
                <a:defRPr/>
              </a:pPr>
              <a:t>10/17/2013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77C87-4399-4169-8EAA-A2FF838D2D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921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1F363-266E-4B39-9664-0E5F96917999}" type="datetime1">
              <a:rPr lang="en-US"/>
              <a:pPr>
                <a:defRPr/>
              </a:pPr>
              <a:t>10/17/2013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8759C-6D63-4A5B-8A92-29BD5C9DCC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374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32EBB-5C32-49A2-ADCD-F3C86202F8FA}" type="datetime1">
              <a:rPr lang="en-US"/>
              <a:pPr>
                <a:defRPr/>
              </a:pPr>
              <a:t>10/17/2013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E1702-FB5B-4ADB-8DA9-1EFEE2FCFD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828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9C23F-070E-4955-A2E9-D262826D12BE}" type="datetime1">
              <a:rPr lang="en-US"/>
              <a:pPr>
                <a:defRPr/>
              </a:pPr>
              <a:t>10/17/2013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D3F34-CCFE-4664-990B-25D48250FF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037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11857-66C0-437E-ACBA-BF7BCE55233B}" type="datetime1">
              <a:rPr lang="en-US"/>
              <a:pPr>
                <a:defRPr/>
              </a:pPr>
              <a:t>10/17/2013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E9ED8-BBDD-47A1-9C62-8C7F2ACFBD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137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7FB79-49E0-495C-87BE-B2A1C6E0B2F0}" type="datetime1">
              <a:rPr lang="en-US"/>
              <a:pPr>
                <a:defRPr/>
              </a:pPr>
              <a:t>10/17/2013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27573-F1C1-4830-B7EC-9EBDAFC3F1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853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E181FA-412A-4421-9246-D21324FE2C44}" type="datetime1">
              <a:rPr lang="en-US"/>
              <a:pPr>
                <a:defRPr/>
              </a:pPr>
              <a:t>10/17/2013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461BB-7A72-48FB-85BD-B2543F1982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119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6A6B7-3376-42F2-8702-2D1FCF5FB182}" type="datetime1">
              <a:rPr lang="en-US"/>
              <a:pPr>
                <a:defRPr/>
              </a:pPr>
              <a:t>10/17/2013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96056-B04C-48AB-8C53-BBF1FF11CC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422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36330-39E0-4348-93D8-084D75D931AB}" type="datetime1">
              <a:rPr lang="en-US"/>
              <a:pPr>
                <a:defRPr/>
              </a:pPr>
              <a:t>10/17/2013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7131A-5F98-4DE9-B58E-5AC46F8F2B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088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E380A-2B94-4740-AAA2-00B55E91136B}" type="datetime1">
              <a:rPr lang="en-US"/>
              <a:pPr>
                <a:defRPr/>
              </a:pPr>
              <a:t>10/17/2013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E9EF9-6F51-43C7-88C5-01DDD3A549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50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1CF8B-C8E2-441C-9E33-F2F799897A47}" type="datetime1">
              <a:rPr lang="en-US"/>
              <a:pPr>
                <a:defRPr/>
              </a:pPr>
              <a:t>10/17/2013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4CFE0-7502-4E07-8F32-3833EEC262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451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224DF6E-159B-4851-B8CD-5F6A63451708}" type="datetime1">
              <a:rPr lang="en-US"/>
              <a:pPr>
                <a:defRPr/>
              </a:pPr>
              <a:t>10/17/2013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3B7F3E5-79B2-43C4-81B5-7811AF1609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6.png"/><Relationship Id="rId18" Type="http://schemas.openxmlformats.org/officeDocument/2006/relationships/image" Target="../media/image16.png"/><Relationship Id="rId3" Type="http://schemas.openxmlformats.org/officeDocument/2006/relationships/image" Target="../media/image57.png"/><Relationship Id="rId21" Type="http://schemas.openxmlformats.org/officeDocument/2006/relationships/image" Target="../media/image18.png"/><Relationship Id="rId7" Type="http://schemas.openxmlformats.org/officeDocument/2006/relationships/image" Target="../media/image61.png"/><Relationship Id="rId12" Type="http://schemas.openxmlformats.org/officeDocument/2006/relationships/image" Target="../media/image14.png"/><Relationship Id="rId17" Type="http://schemas.openxmlformats.org/officeDocument/2006/relationships/image" Target="../media/image70.png"/><Relationship Id="rId2" Type="http://schemas.openxmlformats.org/officeDocument/2006/relationships/image" Target="../media/image13.png"/><Relationship Id="rId16" Type="http://schemas.openxmlformats.org/officeDocument/2006/relationships/image" Target="../media/image15.png"/><Relationship Id="rId20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11" Type="http://schemas.openxmlformats.org/officeDocument/2006/relationships/image" Target="../media/image65.png"/><Relationship Id="rId5" Type="http://schemas.openxmlformats.org/officeDocument/2006/relationships/image" Target="../media/image59.png"/><Relationship Id="rId15" Type="http://schemas.openxmlformats.org/officeDocument/2006/relationships/image" Target="../media/image68.png"/><Relationship Id="rId10" Type="http://schemas.openxmlformats.org/officeDocument/2006/relationships/image" Target="../media/image64.png"/><Relationship Id="rId19" Type="http://schemas.openxmlformats.org/officeDocument/2006/relationships/image" Target="../media/image17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Relationship Id="rId14" Type="http://schemas.openxmlformats.org/officeDocument/2006/relationships/image" Target="../media/image67.png"/><Relationship Id="rId22" Type="http://schemas.openxmlformats.org/officeDocument/2006/relationships/image" Target="../media/image7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7.png"/><Relationship Id="rId18" Type="http://schemas.openxmlformats.org/officeDocument/2006/relationships/image" Target="../media/image7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12" Type="http://schemas.openxmlformats.org/officeDocument/2006/relationships/image" Target="../media/image66.png"/><Relationship Id="rId17" Type="http://schemas.openxmlformats.org/officeDocument/2006/relationships/image" Target="../media/image71.png"/><Relationship Id="rId2" Type="http://schemas.openxmlformats.org/officeDocument/2006/relationships/image" Target="../media/image56.png"/><Relationship Id="rId16" Type="http://schemas.openxmlformats.org/officeDocument/2006/relationships/image" Target="../media/image70.png"/><Relationship Id="rId20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11" Type="http://schemas.openxmlformats.org/officeDocument/2006/relationships/image" Target="../media/image65.png"/><Relationship Id="rId5" Type="http://schemas.openxmlformats.org/officeDocument/2006/relationships/image" Target="../media/image59.png"/><Relationship Id="rId15" Type="http://schemas.openxmlformats.org/officeDocument/2006/relationships/image" Target="../media/image69.png"/><Relationship Id="rId10" Type="http://schemas.openxmlformats.org/officeDocument/2006/relationships/image" Target="../media/image64.png"/><Relationship Id="rId19" Type="http://schemas.openxmlformats.org/officeDocument/2006/relationships/image" Target="../media/image73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Relationship Id="rId14" Type="http://schemas.openxmlformats.org/officeDocument/2006/relationships/image" Target="../media/image6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133600"/>
            <a:ext cx="8382000" cy="146685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Randomized Algorithms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700" dirty="0" smtClean="0">
                <a:solidFill>
                  <a:srgbClr val="002060"/>
                </a:solidFill>
              </a:rPr>
              <a:t>CS648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endParaRPr lang="en-US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1371600" y="4495800"/>
                <a:ext cx="6400800" cy="1600200"/>
              </a:xfr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>
                <a:normAutofit/>
              </a:bodyPr>
              <a:lstStyle/>
              <a:p>
                <a:pPr fontAlgn="auto">
                  <a:spcAft>
                    <a:spcPts val="0"/>
                  </a:spcAft>
                  <a:buFont typeface="Arial" pitchFamily="34" charset="0"/>
                  <a:buNone/>
                  <a:defRPr/>
                </a:pPr>
                <a:endParaRPr lang="en-US" sz="2400" b="1" dirty="0" smtClean="0">
                  <a:solidFill>
                    <a:srgbClr val="C00000"/>
                  </a:solidFill>
                </a:endParaRPr>
              </a:p>
              <a:p>
                <a:pPr fontAlgn="auto">
                  <a:spcAft>
                    <a:spcPts val="0"/>
                  </a:spcAft>
                  <a:buFont typeface="Arial" pitchFamily="34" charset="0"/>
                  <a:buNone/>
                  <a:defRPr/>
                </a:pPr>
                <a:r>
                  <a:rPr lang="en-US" sz="2400" b="1" dirty="0" smtClean="0">
                    <a:solidFill>
                      <a:srgbClr val="C00000"/>
                    </a:solidFill>
                  </a:rPr>
                  <a:t>Lecture 19</a:t>
                </a:r>
              </a:p>
              <a:p>
                <a:pPr marL="342900" indent="-342900" algn="l" fontAlgn="auto">
                  <a:spcAft>
                    <a:spcPts val="0"/>
                  </a:spcAft>
                  <a:buFont typeface="Arial" pitchFamily="34" charset="0"/>
                  <a:buChar char="•"/>
                  <a:defRPr/>
                </a:pP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/>
                      </a:rPr>
                      <m:t>𝑶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a:rPr lang="en-US" sz="2400" b="1" i="0" smtClean="0">
                        <a:solidFill>
                          <a:schemeClr val="tx1"/>
                        </a:solidFill>
                        <a:latin typeface="Cambria Math"/>
                      </a:rPr>
                      <m:t>𝐥𝐨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𝐠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𝟑</m:t>
                        </m:r>
                      </m:sup>
                    </m:sSup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/>
                      </a:rPr>
                      <m:t>) </m:t>
                    </m:r>
                  </m:oMath>
                </a14:m>
                <a:r>
                  <a:rPr lang="en-US" sz="2400" b="1" dirty="0" smtClean="0">
                    <a:solidFill>
                      <a:schemeClr val="tx1"/>
                    </a:solidFill>
                  </a:rPr>
                  <a:t>algorithm </a:t>
                </a:r>
                <a:r>
                  <a:rPr lang="en-US" sz="2400" b="1" dirty="0">
                    <a:solidFill>
                      <a:schemeClr val="tx1"/>
                    </a:solidFill>
                  </a:rPr>
                  <a:t>for </a:t>
                </a:r>
                <a:r>
                  <a:rPr lang="en-US" sz="2400" b="1" dirty="0" smtClean="0">
                    <a:solidFill>
                      <a:srgbClr val="7030A0"/>
                    </a:solidFill>
                  </a:rPr>
                  <a:t>Min-cut </a:t>
                </a:r>
                <a:r>
                  <a:rPr lang="en-US" sz="2400" b="1" dirty="0" smtClean="0">
                    <a:solidFill>
                      <a:schemeClr val="tx1"/>
                    </a:solidFill>
                  </a:rPr>
                  <a:t>in a graph</a:t>
                </a:r>
                <a:endParaRPr lang="en-US" sz="24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1371600" y="4495800"/>
                <a:ext cx="6400800" cy="160020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6F4FD3-5535-4BD2-8147-A67FFD5F22D1}" type="slidenum">
              <a:rPr lang="en-US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688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4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sz="3600" b="1" dirty="0" smtClean="0">
                    <a:solidFill>
                      <a:srgbClr val="7030A0"/>
                    </a:solidFill>
                  </a:rPr>
                  <a:t>Relation </a:t>
                </a:r>
                <a:r>
                  <a:rPr lang="en-US" sz="3600" b="1" dirty="0" smtClean="0"/>
                  <a:t>between</a:t>
                </a:r>
                <a:r>
                  <a:rPr lang="en-US" sz="3600" b="1" dirty="0" smtClean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>
                        <a:latin typeface="Cambria Math"/>
                      </a:rPr>
                      <m:t>𝑮</m:t>
                    </m:r>
                    <m:r>
                      <a:rPr lang="en-US" sz="3600" b="1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3600" b="1" dirty="0"/>
                  <a:t>and</a:t>
                </a:r>
                <a:r>
                  <a:rPr lang="en-US" sz="36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>
                        <a:latin typeface="Cambria Math"/>
                      </a:rPr>
                      <m:t>𝑮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/>
                      </a:rPr>
                      <m:t>′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? </a:t>
                </a:r>
              </a:p>
            </p:txBody>
          </p:sp>
        </mc:Choice>
        <mc:Fallback xmlns="">
          <p:sp>
            <p:nvSpPr>
              <p:cNvPr id="5" name="Tit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2E9ED8-BBDD-47A1-9C62-8C7F2ACFBD7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cxnSp>
        <p:nvCxnSpPr>
          <p:cNvPr id="91" name="Straight Connector 90"/>
          <p:cNvCxnSpPr/>
          <p:nvPr/>
        </p:nvCxnSpPr>
        <p:spPr>
          <a:xfrm flipV="1">
            <a:off x="4164059" y="1970041"/>
            <a:ext cx="26941" cy="8493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1219200" y="1295400"/>
            <a:ext cx="7239000" cy="2209800"/>
            <a:chOff x="1143000" y="1447800"/>
            <a:chExt cx="7239000" cy="2209800"/>
          </a:xfrm>
        </p:grpSpPr>
        <p:grpSp>
          <p:nvGrpSpPr>
            <p:cNvPr id="2" name="Group 1"/>
            <p:cNvGrpSpPr/>
            <p:nvPr/>
          </p:nvGrpSpPr>
          <p:grpSpPr>
            <a:xfrm>
              <a:off x="1143000" y="1447800"/>
              <a:ext cx="6189924" cy="2209800"/>
              <a:chOff x="1143000" y="1447800"/>
              <a:chExt cx="6189924" cy="2209800"/>
            </a:xfrm>
          </p:grpSpPr>
          <p:grpSp>
            <p:nvGrpSpPr>
              <p:cNvPr id="64" name="Group 63"/>
              <p:cNvGrpSpPr/>
              <p:nvPr/>
            </p:nvGrpSpPr>
            <p:grpSpPr>
              <a:xfrm>
                <a:off x="1447800" y="1828800"/>
                <a:ext cx="5638800" cy="1447800"/>
                <a:chOff x="1447800" y="1828800"/>
                <a:chExt cx="5638800" cy="1447800"/>
              </a:xfrm>
            </p:grpSpPr>
            <p:grpSp>
              <p:nvGrpSpPr>
                <p:cNvPr id="7" name="Group 6"/>
                <p:cNvGrpSpPr/>
                <p:nvPr/>
              </p:nvGrpSpPr>
              <p:grpSpPr>
                <a:xfrm>
                  <a:off x="1447800" y="1828800"/>
                  <a:ext cx="5638800" cy="1447800"/>
                  <a:chOff x="1447800" y="3200400"/>
                  <a:chExt cx="5638800" cy="1447800"/>
                </a:xfrm>
              </p:grpSpPr>
              <p:sp>
                <p:nvSpPr>
                  <p:cNvPr id="8" name="Oval 7"/>
                  <p:cNvSpPr/>
                  <p:nvPr/>
                </p:nvSpPr>
                <p:spPr>
                  <a:xfrm>
                    <a:off x="2438400" y="3200400"/>
                    <a:ext cx="76200" cy="762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" name="Oval 8"/>
                  <p:cNvSpPr/>
                  <p:nvPr/>
                </p:nvSpPr>
                <p:spPr>
                  <a:xfrm>
                    <a:off x="4038600" y="3429000"/>
                    <a:ext cx="76200" cy="762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" name="Oval 9"/>
                  <p:cNvSpPr/>
                  <p:nvPr/>
                </p:nvSpPr>
                <p:spPr>
                  <a:xfrm>
                    <a:off x="2362200" y="4572000"/>
                    <a:ext cx="76200" cy="762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" name="Oval 10"/>
                  <p:cNvSpPr/>
                  <p:nvPr/>
                </p:nvSpPr>
                <p:spPr>
                  <a:xfrm>
                    <a:off x="4038600" y="4343400"/>
                    <a:ext cx="76200" cy="762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" name="Oval 11"/>
                  <p:cNvSpPr/>
                  <p:nvPr/>
                </p:nvSpPr>
                <p:spPr>
                  <a:xfrm>
                    <a:off x="5486400" y="3429000"/>
                    <a:ext cx="76200" cy="762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 smtClean="0"/>
                      <a:t>             </a:t>
                    </a:r>
                    <a:endParaRPr lang="en-US" dirty="0"/>
                  </a:p>
                </p:txBody>
              </p:sp>
              <p:sp>
                <p:nvSpPr>
                  <p:cNvPr id="13" name="Oval 12"/>
                  <p:cNvSpPr/>
                  <p:nvPr/>
                </p:nvSpPr>
                <p:spPr>
                  <a:xfrm>
                    <a:off x="1447800" y="3886200"/>
                    <a:ext cx="76200" cy="762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" name="Oval 13"/>
                  <p:cNvSpPr/>
                  <p:nvPr/>
                </p:nvSpPr>
                <p:spPr>
                  <a:xfrm>
                    <a:off x="5486400" y="4419600"/>
                    <a:ext cx="76200" cy="762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" name="Oval 14"/>
                  <p:cNvSpPr/>
                  <p:nvPr/>
                </p:nvSpPr>
                <p:spPr>
                  <a:xfrm>
                    <a:off x="7010400" y="4419600"/>
                    <a:ext cx="76200" cy="762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" name="Oval 15"/>
                  <p:cNvSpPr/>
                  <p:nvPr/>
                </p:nvSpPr>
                <p:spPr>
                  <a:xfrm>
                    <a:off x="7010400" y="3352800"/>
                    <a:ext cx="76200" cy="762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7" name="Straight Connector 16"/>
                  <p:cNvCxnSpPr>
                    <a:stCxn id="13" idx="7"/>
                    <a:endCxn id="8" idx="3"/>
                  </p:cNvCxnSpPr>
                  <p:nvPr/>
                </p:nvCxnSpPr>
                <p:spPr>
                  <a:xfrm flipV="1">
                    <a:off x="1512841" y="3265441"/>
                    <a:ext cx="936718" cy="63191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" name="Straight Connector 17"/>
                  <p:cNvCxnSpPr>
                    <a:stCxn id="8" idx="6"/>
                    <a:endCxn id="9" idx="3"/>
                  </p:cNvCxnSpPr>
                  <p:nvPr/>
                </p:nvCxnSpPr>
                <p:spPr>
                  <a:xfrm>
                    <a:off x="2514600" y="3238500"/>
                    <a:ext cx="1535159" cy="255541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" name="Straight Connector 18"/>
                  <p:cNvCxnSpPr>
                    <a:stCxn id="13" idx="5"/>
                    <a:endCxn id="10" idx="1"/>
                  </p:cNvCxnSpPr>
                  <p:nvPr/>
                </p:nvCxnSpPr>
                <p:spPr>
                  <a:xfrm>
                    <a:off x="1512841" y="3951241"/>
                    <a:ext cx="860518" cy="63191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" name="Straight Connector 19"/>
                  <p:cNvCxnSpPr>
                    <a:stCxn id="10" idx="5"/>
                    <a:endCxn id="11" idx="2"/>
                  </p:cNvCxnSpPr>
                  <p:nvPr/>
                </p:nvCxnSpPr>
                <p:spPr>
                  <a:xfrm flipV="1">
                    <a:off x="2427241" y="4381500"/>
                    <a:ext cx="1611359" cy="255541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" name="Straight Connector 20"/>
                  <p:cNvCxnSpPr>
                    <a:stCxn id="11" idx="0"/>
                    <a:endCxn id="9" idx="5"/>
                  </p:cNvCxnSpPr>
                  <p:nvPr/>
                </p:nvCxnSpPr>
                <p:spPr>
                  <a:xfrm flipV="1">
                    <a:off x="4076700" y="3494041"/>
                    <a:ext cx="26941" cy="849359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" name="Straight Connector 23"/>
                  <p:cNvCxnSpPr>
                    <a:stCxn id="9" idx="3"/>
                    <a:endCxn id="10" idx="0"/>
                  </p:cNvCxnSpPr>
                  <p:nvPr/>
                </p:nvCxnSpPr>
                <p:spPr>
                  <a:xfrm flipH="1">
                    <a:off x="2400300" y="3494041"/>
                    <a:ext cx="1649459" cy="1077959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Straight Connector 24"/>
                  <p:cNvCxnSpPr>
                    <a:stCxn id="8" idx="4"/>
                    <a:endCxn id="10" idx="0"/>
                  </p:cNvCxnSpPr>
                  <p:nvPr/>
                </p:nvCxnSpPr>
                <p:spPr>
                  <a:xfrm flipH="1">
                    <a:off x="2400300" y="3276600"/>
                    <a:ext cx="76200" cy="129540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" name="Straight Connector 25"/>
                  <p:cNvCxnSpPr>
                    <a:stCxn id="13" idx="7"/>
                    <a:endCxn id="11" idx="1"/>
                  </p:cNvCxnSpPr>
                  <p:nvPr/>
                </p:nvCxnSpPr>
                <p:spPr>
                  <a:xfrm>
                    <a:off x="1512841" y="3897359"/>
                    <a:ext cx="2536918" cy="45720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Straight Connector 26"/>
                  <p:cNvCxnSpPr>
                    <a:stCxn id="12" idx="6"/>
                    <a:endCxn id="16" idx="3"/>
                  </p:cNvCxnSpPr>
                  <p:nvPr/>
                </p:nvCxnSpPr>
                <p:spPr>
                  <a:xfrm flipV="1">
                    <a:off x="5562600" y="3417841"/>
                    <a:ext cx="1458959" cy="49259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" name="Straight Connector 27"/>
                  <p:cNvCxnSpPr>
                    <a:stCxn id="14" idx="1"/>
                    <a:endCxn id="15" idx="0"/>
                  </p:cNvCxnSpPr>
                  <p:nvPr/>
                </p:nvCxnSpPr>
                <p:spPr>
                  <a:xfrm flipV="1">
                    <a:off x="5497559" y="4419600"/>
                    <a:ext cx="1550941" cy="11159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Straight Connector 28"/>
                  <p:cNvCxnSpPr>
                    <a:stCxn id="12" idx="5"/>
                    <a:endCxn id="14" idx="0"/>
                  </p:cNvCxnSpPr>
                  <p:nvPr/>
                </p:nvCxnSpPr>
                <p:spPr>
                  <a:xfrm flipH="1">
                    <a:off x="5524500" y="3494041"/>
                    <a:ext cx="26941" cy="925559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" name="Straight Connector 29"/>
                  <p:cNvCxnSpPr>
                    <a:stCxn id="16" idx="3"/>
                    <a:endCxn id="15" idx="0"/>
                  </p:cNvCxnSpPr>
                  <p:nvPr/>
                </p:nvCxnSpPr>
                <p:spPr>
                  <a:xfrm>
                    <a:off x="7021559" y="3417841"/>
                    <a:ext cx="26941" cy="1001759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" name="Straight Connector 30"/>
                  <p:cNvCxnSpPr>
                    <a:stCxn id="12" idx="5"/>
                    <a:endCxn id="15" idx="1"/>
                  </p:cNvCxnSpPr>
                  <p:nvPr/>
                </p:nvCxnSpPr>
                <p:spPr>
                  <a:xfrm>
                    <a:off x="5551441" y="3494041"/>
                    <a:ext cx="1470118" cy="93671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" name="Straight Connector 31"/>
                  <p:cNvCxnSpPr>
                    <a:stCxn id="16" idx="3"/>
                    <a:endCxn id="14" idx="7"/>
                  </p:cNvCxnSpPr>
                  <p:nvPr/>
                </p:nvCxnSpPr>
                <p:spPr>
                  <a:xfrm flipH="1">
                    <a:off x="5551441" y="3417841"/>
                    <a:ext cx="1470118" cy="101291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" name="Straight Connector 32"/>
                  <p:cNvCxnSpPr>
                    <a:stCxn id="12" idx="3"/>
                    <a:endCxn id="9" idx="5"/>
                  </p:cNvCxnSpPr>
                  <p:nvPr/>
                </p:nvCxnSpPr>
                <p:spPr>
                  <a:xfrm flipH="1">
                    <a:off x="4103641" y="3494041"/>
                    <a:ext cx="1393918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Straight Connector 33"/>
                  <p:cNvCxnSpPr>
                    <a:stCxn id="14" idx="0"/>
                    <a:endCxn id="11" idx="6"/>
                  </p:cNvCxnSpPr>
                  <p:nvPr/>
                </p:nvCxnSpPr>
                <p:spPr>
                  <a:xfrm flipH="1" flipV="1">
                    <a:off x="4114800" y="4381500"/>
                    <a:ext cx="1409700" cy="3810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63" name="Straight Connector 62"/>
                <p:cNvCxnSpPr/>
                <p:nvPr/>
              </p:nvCxnSpPr>
              <p:spPr>
                <a:xfrm flipH="1" flipV="1">
                  <a:off x="2514600" y="1866900"/>
                  <a:ext cx="1524000" cy="11430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4" name="Group 73"/>
              <p:cNvGrpSpPr/>
              <p:nvPr/>
            </p:nvGrpSpPr>
            <p:grpSpPr>
              <a:xfrm>
                <a:off x="1143000" y="1447800"/>
                <a:ext cx="6189924" cy="2209800"/>
                <a:chOff x="1143000" y="1447800"/>
                <a:chExt cx="6189924" cy="220980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5" name="TextBox 64"/>
                    <p:cNvSpPr txBox="1"/>
                    <p:nvPr/>
                  </p:nvSpPr>
                  <p:spPr>
                    <a:xfrm>
                      <a:off x="2286000" y="1447800"/>
                      <a:ext cx="386644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1" i="1" smtClean="0">
                                <a:latin typeface="Cambria Math"/>
                              </a:rPr>
                              <m:t>𝒖</m:t>
                            </m:r>
                          </m:oMath>
                        </m:oMathPara>
                      </a14:m>
                      <a:endParaRPr lang="en-US" b="1" dirty="0"/>
                    </a:p>
                  </p:txBody>
                </p:sp>
              </mc:Choice>
              <mc:Fallback xmlns="">
                <p:sp>
                  <p:nvSpPr>
                    <p:cNvPr id="65" name="TextBox 6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286000" y="1447800"/>
                      <a:ext cx="386644" cy="369332"/>
                    </a:xfrm>
                    <a:prstGeom prst="rect">
                      <a:avLst/>
                    </a:prstGeom>
                    <a:blipFill rotWithShape="1">
                      <a:blip r:embed="rId3"/>
                      <a:stretch>
                        <a:fillRect t="-8333" r="-20635" b="-250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6" name="TextBox 65"/>
                    <p:cNvSpPr txBox="1"/>
                    <p:nvPr/>
                  </p:nvSpPr>
                  <p:spPr>
                    <a:xfrm>
                      <a:off x="1143000" y="2526268"/>
                      <a:ext cx="375424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1" i="1" smtClean="0">
                                <a:latin typeface="Cambria Math"/>
                              </a:rPr>
                              <m:t>𝒗</m:t>
                            </m:r>
                          </m:oMath>
                        </m:oMathPara>
                      </a14:m>
                      <a:endParaRPr lang="en-US" b="1" dirty="0"/>
                    </a:p>
                  </p:txBody>
                </p:sp>
              </mc:Choice>
              <mc:Fallback xmlns="">
                <p:sp>
                  <p:nvSpPr>
                    <p:cNvPr id="66" name="TextBox 6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43000" y="2526268"/>
                      <a:ext cx="375424" cy="369332"/>
                    </a:xfrm>
                    <a:prstGeom prst="rect">
                      <a:avLst/>
                    </a:prstGeom>
                    <a:blipFill rotWithShape="1">
                      <a:blip r:embed="rId4"/>
                      <a:stretch>
                        <a:fillRect t="-8197" r="-21311" b="-2459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7" name="TextBox 66"/>
                    <p:cNvSpPr txBox="1"/>
                    <p:nvPr/>
                  </p:nvSpPr>
                  <p:spPr>
                    <a:xfrm>
                      <a:off x="2215376" y="3288268"/>
                      <a:ext cx="418704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1" i="1" smtClean="0">
                                <a:latin typeface="Cambria Math"/>
                              </a:rPr>
                              <m:t>𝒘</m:t>
                            </m:r>
                          </m:oMath>
                        </m:oMathPara>
                      </a14:m>
                      <a:endParaRPr lang="en-US" b="1" dirty="0"/>
                    </a:p>
                  </p:txBody>
                </p:sp>
              </mc:Choice>
              <mc:Fallback xmlns="">
                <p:sp>
                  <p:nvSpPr>
                    <p:cNvPr id="67" name="TextBox 6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215376" y="3288268"/>
                      <a:ext cx="418704" cy="369332"/>
                    </a:xfrm>
                    <a:prstGeom prst="rect">
                      <a:avLst/>
                    </a:prstGeom>
                    <a:blipFill rotWithShape="1">
                      <a:blip r:embed="rId5"/>
                      <a:stretch>
                        <a:fillRect t="-8197" r="-18841" b="-2459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8" name="TextBox 67"/>
                    <p:cNvSpPr txBox="1"/>
                    <p:nvPr/>
                  </p:nvSpPr>
                  <p:spPr>
                    <a:xfrm>
                      <a:off x="3886200" y="3048000"/>
                      <a:ext cx="375424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1" i="1" smtClean="0">
                                <a:latin typeface="Cambria Math"/>
                              </a:rPr>
                              <m:t>𝒚</m:t>
                            </m:r>
                          </m:oMath>
                        </m:oMathPara>
                      </a14:m>
                      <a:endParaRPr lang="en-US" b="1" dirty="0"/>
                    </a:p>
                  </p:txBody>
                </p:sp>
              </mc:Choice>
              <mc:Fallback xmlns="">
                <p:sp>
                  <p:nvSpPr>
                    <p:cNvPr id="68" name="TextBox 6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886200" y="3048000"/>
                      <a:ext cx="375424" cy="369332"/>
                    </a:xfrm>
                    <a:prstGeom prst="rect">
                      <a:avLst/>
                    </a:prstGeom>
                    <a:blipFill rotWithShape="1">
                      <a:blip r:embed="rId6"/>
                      <a:stretch>
                        <a:fillRect t="-8197" r="-21311" b="-2459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9" name="TextBox 68"/>
                    <p:cNvSpPr txBox="1"/>
                    <p:nvPr/>
                  </p:nvSpPr>
                  <p:spPr>
                    <a:xfrm>
                      <a:off x="3972786" y="1688068"/>
                      <a:ext cx="370614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1" i="1" smtClean="0">
                                <a:latin typeface="Cambria Math"/>
                              </a:rPr>
                              <m:t>𝒙</m:t>
                            </m:r>
                          </m:oMath>
                        </m:oMathPara>
                      </a14:m>
                      <a:endParaRPr lang="en-US" b="1" dirty="0"/>
                    </a:p>
                  </p:txBody>
                </p:sp>
              </mc:Choice>
              <mc:Fallback xmlns="">
                <p:sp>
                  <p:nvSpPr>
                    <p:cNvPr id="69" name="TextBox 6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972786" y="1688068"/>
                      <a:ext cx="370614" cy="369332"/>
                    </a:xfrm>
                    <a:prstGeom prst="rect">
                      <a:avLst/>
                    </a:prstGeom>
                    <a:blipFill rotWithShape="1">
                      <a:blip r:embed="rId7"/>
                      <a:stretch>
                        <a:fillRect t="-8197" r="-21311" b="-2459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0" name="TextBox 69"/>
                    <p:cNvSpPr txBox="1"/>
                    <p:nvPr/>
                  </p:nvSpPr>
                  <p:spPr>
                    <a:xfrm>
                      <a:off x="5344386" y="1688068"/>
                      <a:ext cx="380232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1" i="1" smtClean="0">
                                <a:latin typeface="Cambria Math"/>
                              </a:rPr>
                              <m:t>𝒂</m:t>
                            </m:r>
                          </m:oMath>
                        </m:oMathPara>
                      </a14:m>
                      <a:endParaRPr lang="en-US" b="1" dirty="0"/>
                    </a:p>
                  </p:txBody>
                </p:sp>
              </mc:Choice>
              <mc:Fallback xmlns="">
                <p:sp>
                  <p:nvSpPr>
                    <p:cNvPr id="70" name="TextBox 6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344386" y="1688068"/>
                      <a:ext cx="380232" cy="369332"/>
                    </a:xfrm>
                    <a:prstGeom prst="rect">
                      <a:avLst/>
                    </a:prstGeom>
                    <a:blipFill rotWithShape="1">
                      <a:blip r:embed="rId8"/>
                      <a:stretch>
                        <a:fillRect t="-8197" r="-20968" b="-2459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1" name="TextBox 70"/>
                    <p:cNvSpPr txBox="1"/>
                    <p:nvPr/>
                  </p:nvSpPr>
                  <p:spPr>
                    <a:xfrm>
                      <a:off x="5334768" y="3135868"/>
                      <a:ext cx="377026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1" i="1" smtClean="0">
                                <a:latin typeface="Cambria Math"/>
                              </a:rPr>
                              <m:t>𝒃</m:t>
                            </m:r>
                          </m:oMath>
                        </m:oMathPara>
                      </a14:m>
                      <a:endParaRPr lang="en-US" b="1" dirty="0"/>
                    </a:p>
                  </p:txBody>
                </p:sp>
              </mc:Choice>
              <mc:Fallback xmlns="">
                <p:sp>
                  <p:nvSpPr>
                    <p:cNvPr id="71" name="TextBox 7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334768" y="3135868"/>
                      <a:ext cx="377026" cy="369332"/>
                    </a:xfrm>
                    <a:prstGeom prst="rect">
                      <a:avLst/>
                    </a:prstGeom>
                    <a:blipFill rotWithShape="1">
                      <a:blip r:embed="rId9"/>
                      <a:stretch>
                        <a:fillRect t="-8197" r="-22581" b="-2459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2" name="TextBox 71"/>
                    <p:cNvSpPr txBox="1"/>
                    <p:nvPr/>
                  </p:nvSpPr>
                  <p:spPr>
                    <a:xfrm>
                      <a:off x="6938174" y="3059668"/>
                      <a:ext cx="383438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1" i="1" smtClean="0">
                                <a:latin typeface="Cambria Math"/>
                              </a:rPr>
                              <m:t>𝒉</m:t>
                            </m:r>
                          </m:oMath>
                        </m:oMathPara>
                      </a14:m>
                      <a:endParaRPr lang="en-US" b="1" dirty="0"/>
                    </a:p>
                  </p:txBody>
                </p:sp>
              </mc:Choice>
              <mc:Fallback xmlns="">
                <p:sp>
                  <p:nvSpPr>
                    <p:cNvPr id="72" name="TextBox 7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938174" y="3059668"/>
                      <a:ext cx="383438" cy="369332"/>
                    </a:xfrm>
                    <a:prstGeom prst="rect">
                      <a:avLst/>
                    </a:prstGeom>
                    <a:blipFill rotWithShape="1">
                      <a:blip r:embed="rId10"/>
                      <a:stretch>
                        <a:fillRect t="-8197" r="-22222" b="-2459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3" name="TextBox 72"/>
                    <p:cNvSpPr txBox="1"/>
                    <p:nvPr/>
                  </p:nvSpPr>
                  <p:spPr>
                    <a:xfrm>
                      <a:off x="7010400" y="1688068"/>
                      <a:ext cx="322524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1" i="1" smtClean="0">
                                <a:latin typeface="Cambria Math"/>
                              </a:rPr>
                              <m:t>𝒍</m:t>
                            </m:r>
                          </m:oMath>
                        </m:oMathPara>
                      </a14:m>
                      <a:endParaRPr lang="en-US" b="1" dirty="0"/>
                    </a:p>
                  </p:txBody>
                </p:sp>
              </mc:Choice>
              <mc:Fallback xmlns="">
                <p:sp>
                  <p:nvSpPr>
                    <p:cNvPr id="73" name="TextBox 7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010400" y="1688068"/>
                      <a:ext cx="322524" cy="369332"/>
                    </a:xfrm>
                    <a:prstGeom prst="rect">
                      <a:avLst/>
                    </a:prstGeom>
                    <a:blipFill rotWithShape="1">
                      <a:blip r:embed="rId11"/>
                      <a:stretch>
                        <a:fillRect t="-8197" r="-22642" b="-2459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/>
                <p:cNvSpPr txBox="1"/>
                <p:nvPr/>
              </p:nvSpPr>
              <p:spPr>
                <a:xfrm>
                  <a:off x="7988944" y="2362200"/>
                  <a:ext cx="39305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>
                            <a:latin typeface="Cambria Math"/>
                          </a:rPr>
                          <m:t>𝑮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4" name="TextBox 9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88944" y="2362200"/>
                  <a:ext cx="393056" cy="369332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t="-8333" r="-20000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2" name="Group 21"/>
          <p:cNvGrpSpPr/>
          <p:nvPr/>
        </p:nvGrpSpPr>
        <p:grpSpPr>
          <a:xfrm>
            <a:off x="1125276" y="3821668"/>
            <a:ext cx="7332924" cy="2045732"/>
            <a:chOff x="1125276" y="3962400"/>
            <a:chExt cx="7332924" cy="2045732"/>
          </a:xfrm>
        </p:grpSpPr>
        <p:grpSp>
          <p:nvGrpSpPr>
            <p:cNvPr id="3" name="Group 2"/>
            <p:cNvGrpSpPr/>
            <p:nvPr/>
          </p:nvGrpSpPr>
          <p:grpSpPr>
            <a:xfrm>
              <a:off x="1125276" y="3962400"/>
              <a:ext cx="6189924" cy="2045732"/>
              <a:chOff x="1125276" y="3962400"/>
              <a:chExt cx="6189924" cy="204573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0" name="TextBox 79"/>
                  <p:cNvSpPr txBox="1"/>
                  <p:nvPr/>
                </p:nvSpPr>
                <p:spPr>
                  <a:xfrm>
                    <a:off x="3834927" y="5105400"/>
                    <a:ext cx="50847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𝒙𝒚</m:t>
                          </m:r>
                        </m:oMath>
                      </m:oMathPara>
                    </a14:m>
                    <a:endParaRPr lang="en-US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0" name="TextBox 7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834927" y="5105400"/>
                    <a:ext cx="508473" cy="369332"/>
                  </a:xfrm>
                  <a:prstGeom prst="rect">
                    <a:avLst/>
                  </a:prstGeom>
                  <a:blipFill rotWithShape="1">
                    <a:blip r:embed="rId13"/>
                    <a:stretch>
                      <a:fillRect t="-8333" r="-15476" b="-25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93" name="Group 92"/>
              <p:cNvGrpSpPr/>
              <p:nvPr/>
            </p:nvGrpSpPr>
            <p:grpSpPr>
              <a:xfrm>
                <a:off x="1125276" y="3962400"/>
                <a:ext cx="6189924" cy="2045732"/>
                <a:chOff x="1125276" y="3962400"/>
                <a:chExt cx="6189924" cy="2045732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6" name="TextBox 75"/>
                    <p:cNvSpPr txBox="1"/>
                    <p:nvPr/>
                  </p:nvSpPr>
                  <p:spPr>
                    <a:xfrm>
                      <a:off x="2268276" y="3962400"/>
                      <a:ext cx="386644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1" i="1" smtClean="0">
                                <a:latin typeface="Cambria Math"/>
                              </a:rPr>
                              <m:t>𝒖</m:t>
                            </m:r>
                          </m:oMath>
                        </m:oMathPara>
                      </a14:m>
                      <a:endParaRPr lang="en-US" b="1" dirty="0"/>
                    </a:p>
                  </p:txBody>
                </p:sp>
              </mc:Choice>
              <mc:Fallback xmlns="">
                <p:sp>
                  <p:nvSpPr>
                    <p:cNvPr id="76" name="TextBox 7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268276" y="3962400"/>
                      <a:ext cx="386644" cy="369332"/>
                    </a:xfrm>
                    <a:prstGeom prst="rect">
                      <a:avLst/>
                    </a:prstGeom>
                    <a:blipFill rotWithShape="1">
                      <a:blip r:embed="rId14"/>
                      <a:stretch>
                        <a:fillRect t="-8197" r="-20313" b="-2459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7" name="TextBox 76"/>
                    <p:cNvSpPr txBox="1"/>
                    <p:nvPr/>
                  </p:nvSpPr>
                  <p:spPr>
                    <a:xfrm>
                      <a:off x="1125276" y="5040868"/>
                      <a:ext cx="375424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1" i="1" smtClean="0">
                                <a:latin typeface="Cambria Math"/>
                              </a:rPr>
                              <m:t>𝒗</m:t>
                            </m:r>
                          </m:oMath>
                        </m:oMathPara>
                      </a14:m>
                      <a:endParaRPr lang="en-US" b="1" dirty="0"/>
                    </a:p>
                  </p:txBody>
                </p:sp>
              </mc:Choice>
              <mc:Fallback xmlns="">
                <p:sp>
                  <p:nvSpPr>
                    <p:cNvPr id="77" name="TextBox 7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25276" y="5040868"/>
                      <a:ext cx="375424" cy="369332"/>
                    </a:xfrm>
                    <a:prstGeom prst="rect">
                      <a:avLst/>
                    </a:prstGeom>
                    <a:blipFill rotWithShape="1">
                      <a:blip r:embed="rId15"/>
                      <a:stretch>
                        <a:fillRect t="-8197" r="-21311" b="-2459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8" name="TextBox 77"/>
                    <p:cNvSpPr txBox="1"/>
                    <p:nvPr/>
                  </p:nvSpPr>
                  <p:spPr>
                    <a:xfrm>
                      <a:off x="2197652" y="5638800"/>
                      <a:ext cx="418704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1" i="1" smtClean="0">
                                <a:latin typeface="Cambria Math"/>
                              </a:rPr>
                              <m:t>𝒘</m:t>
                            </m:r>
                          </m:oMath>
                        </m:oMathPara>
                      </a14:m>
                      <a:endParaRPr lang="en-US" b="1" dirty="0"/>
                    </a:p>
                  </p:txBody>
                </p:sp>
              </mc:Choice>
              <mc:Fallback xmlns="">
                <p:sp>
                  <p:nvSpPr>
                    <p:cNvPr id="78" name="TextBox 7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197652" y="5638800"/>
                      <a:ext cx="418704" cy="369332"/>
                    </a:xfrm>
                    <a:prstGeom prst="rect">
                      <a:avLst/>
                    </a:prstGeom>
                    <a:blipFill rotWithShape="1">
                      <a:blip r:embed="rId16"/>
                      <a:stretch>
                        <a:fillRect t="-8197" r="-19118" b="-2459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1" name="TextBox 80"/>
                    <p:cNvSpPr txBox="1"/>
                    <p:nvPr/>
                  </p:nvSpPr>
                  <p:spPr>
                    <a:xfrm>
                      <a:off x="5326662" y="4202668"/>
                      <a:ext cx="380232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1" i="1" smtClean="0">
                                <a:latin typeface="Cambria Math"/>
                              </a:rPr>
                              <m:t>𝒂</m:t>
                            </m:r>
                          </m:oMath>
                        </m:oMathPara>
                      </a14:m>
                      <a:endParaRPr lang="en-US" b="1" dirty="0"/>
                    </a:p>
                  </p:txBody>
                </p:sp>
              </mc:Choice>
              <mc:Fallback xmlns="">
                <p:sp>
                  <p:nvSpPr>
                    <p:cNvPr id="81" name="TextBox 8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326662" y="4202668"/>
                      <a:ext cx="380232" cy="369332"/>
                    </a:xfrm>
                    <a:prstGeom prst="rect">
                      <a:avLst/>
                    </a:prstGeom>
                    <a:blipFill rotWithShape="1">
                      <a:blip r:embed="rId17"/>
                      <a:stretch>
                        <a:fillRect t="-8197" r="-20968" b="-2459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2" name="TextBox 81"/>
                    <p:cNvSpPr txBox="1"/>
                    <p:nvPr/>
                  </p:nvSpPr>
                  <p:spPr>
                    <a:xfrm>
                      <a:off x="5317044" y="5486400"/>
                      <a:ext cx="377026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1" i="1" smtClean="0">
                                <a:latin typeface="Cambria Math"/>
                              </a:rPr>
                              <m:t>𝒃</m:t>
                            </m:r>
                          </m:oMath>
                        </m:oMathPara>
                      </a14:m>
                      <a:endParaRPr lang="en-US" b="1" dirty="0"/>
                    </a:p>
                  </p:txBody>
                </p:sp>
              </mc:Choice>
              <mc:Fallback xmlns="">
                <p:sp>
                  <p:nvSpPr>
                    <p:cNvPr id="82" name="TextBox 8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317044" y="5486400"/>
                      <a:ext cx="377026" cy="369332"/>
                    </a:xfrm>
                    <a:prstGeom prst="rect">
                      <a:avLst/>
                    </a:prstGeom>
                    <a:blipFill rotWithShape="1">
                      <a:blip r:embed="rId18"/>
                      <a:stretch>
                        <a:fillRect t="-8197" r="-22581" b="-2459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3" name="TextBox 82"/>
                    <p:cNvSpPr txBox="1"/>
                    <p:nvPr/>
                  </p:nvSpPr>
                  <p:spPr>
                    <a:xfrm>
                      <a:off x="6920450" y="5486400"/>
                      <a:ext cx="383438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1" i="1" smtClean="0">
                                <a:latin typeface="Cambria Math"/>
                              </a:rPr>
                              <m:t>𝒉</m:t>
                            </m:r>
                          </m:oMath>
                        </m:oMathPara>
                      </a14:m>
                      <a:endParaRPr lang="en-US" b="1" dirty="0"/>
                    </a:p>
                  </p:txBody>
                </p:sp>
              </mc:Choice>
              <mc:Fallback xmlns="">
                <p:sp>
                  <p:nvSpPr>
                    <p:cNvPr id="83" name="TextBox 8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920450" y="5486400"/>
                      <a:ext cx="383438" cy="369332"/>
                    </a:xfrm>
                    <a:prstGeom prst="rect">
                      <a:avLst/>
                    </a:prstGeom>
                    <a:blipFill rotWithShape="1">
                      <a:blip r:embed="rId19"/>
                      <a:stretch>
                        <a:fillRect t="-8197" r="-22222" b="-2459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4" name="TextBox 83"/>
                    <p:cNvSpPr txBox="1"/>
                    <p:nvPr/>
                  </p:nvSpPr>
                  <p:spPr>
                    <a:xfrm>
                      <a:off x="6992676" y="4202668"/>
                      <a:ext cx="322524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1" i="1" smtClean="0">
                                <a:latin typeface="Cambria Math"/>
                              </a:rPr>
                              <m:t>𝒍</m:t>
                            </m:r>
                          </m:oMath>
                        </m:oMathPara>
                      </a14:m>
                      <a:endParaRPr lang="en-US" b="1" dirty="0"/>
                    </a:p>
                  </p:txBody>
                </p:sp>
              </mc:Choice>
              <mc:Fallback xmlns="">
                <p:sp>
                  <p:nvSpPr>
                    <p:cNvPr id="84" name="TextBox 8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992676" y="4202668"/>
                      <a:ext cx="322524" cy="369332"/>
                    </a:xfrm>
                    <a:prstGeom prst="rect">
                      <a:avLst/>
                    </a:prstGeom>
                    <a:blipFill rotWithShape="1">
                      <a:blip r:embed="rId20"/>
                      <a:stretch>
                        <a:fillRect t="-8197" r="-24528" b="-2459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grpSp>
              <p:nvGrpSpPr>
                <p:cNvPr id="90" name="Group 89"/>
                <p:cNvGrpSpPr/>
                <p:nvPr/>
              </p:nvGrpSpPr>
              <p:grpSpPr>
                <a:xfrm>
                  <a:off x="1447800" y="4267200"/>
                  <a:ext cx="5638800" cy="1475743"/>
                  <a:chOff x="1447800" y="4267200"/>
                  <a:chExt cx="5638800" cy="1475743"/>
                </a:xfrm>
              </p:grpSpPr>
              <p:grpSp>
                <p:nvGrpSpPr>
                  <p:cNvPr id="35" name="Group 34"/>
                  <p:cNvGrpSpPr/>
                  <p:nvPr/>
                </p:nvGrpSpPr>
                <p:grpSpPr>
                  <a:xfrm>
                    <a:off x="1447800" y="4267200"/>
                    <a:ext cx="5638800" cy="1447800"/>
                    <a:chOff x="1447800" y="3200400"/>
                    <a:chExt cx="5638800" cy="1447800"/>
                  </a:xfrm>
                </p:grpSpPr>
                <p:sp>
                  <p:nvSpPr>
                    <p:cNvPr id="36" name="Oval 35"/>
                    <p:cNvSpPr/>
                    <p:nvPr/>
                  </p:nvSpPr>
                  <p:spPr>
                    <a:xfrm>
                      <a:off x="2438400" y="3200400"/>
                      <a:ext cx="76200" cy="76200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8" name="Oval 37"/>
                    <p:cNvSpPr/>
                    <p:nvPr/>
                  </p:nvSpPr>
                  <p:spPr>
                    <a:xfrm>
                      <a:off x="2362200" y="4572000"/>
                      <a:ext cx="76200" cy="76200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9" name="Oval 38"/>
                    <p:cNvSpPr/>
                    <p:nvPr/>
                  </p:nvSpPr>
                  <p:spPr>
                    <a:xfrm>
                      <a:off x="4038600" y="3962400"/>
                      <a:ext cx="76200" cy="76200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0" name="Oval 39"/>
                    <p:cNvSpPr/>
                    <p:nvPr/>
                  </p:nvSpPr>
                  <p:spPr>
                    <a:xfrm>
                      <a:off x="5486400" y="3429000"/>
                      <a:ext cx="76200" cy="76200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 smtClean="0"/>
                        <a:t>             </a:t>
                      </a:r>
                      <a:endParaRPr lang="en-US" dirty="0"/>
                    </a:p>
                  </p:txBody>
                </p:sp>
                <p:sp>
                  <p:nvSpPr>
                    <p:cNvPr id="41" name="Oval 40"/>
                    <p:cNvSpPr/>
                    <p:nvPr/>
                  </p:nvSpPr>
                  <p:spPr>
                    <a:xfrm>
                      <a:off x="1447800" y="3886200"/>
                      <a:ext cx="76200" cy="76200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2" name="Oval 41"/>
                    <p:cNvSpPr/>
                    <p:nvPr/>
                  </p:nvSpPr>
                  <p:spPr>
                    <a:xfrm>
                      <a:off x="5486400" y="4419600"/>
                      <a:ext cx="76200" cy="76200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3" name="Oval 42"/>
                    <p:cNvSpPr/>
                    <p:nvPr/>
                  </p:nvSpPr>
                  <p:spPr>
                    <a:xfrm>
                      <a:off x="7010400" y="4419600"/>
                      <a:ext cx="76200" cy="76200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4" name="Oval 43"/>
                    <p:cNvSpPr/>
                    <p:nvPr/>
                  </p:nvSpPr>
                  <p:spPr>
                    <a:xfrm>
                      <a:off x="7010400" y="3352800"/>
                      <a:ext cx="76200" cy="76200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45" name="Straight Connector 44"/>
                    <p:cNvCxnSpPr>
                      <a:stCxn id="41" idx="7"/>
                      <a:endCxn id="36" idx="3"/>
                    </p:cNvCxnSpPr>
                    <p:nvPr/>
                  </p:nvCxnSpPr>
                  <p:spPr>
                    <a:xfrm flipV="1">
                      <a:off x="1512841" y="3265441"/>
                      <a:ext cx="936718" cy="631918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7" name="Straight Connector 46"/>
                    <p:cNvCxnSpPr>
                      <a:stCxn id="41" idx="5"/>
                      <a:endCxn id="38" idx="1"/>
                    </p:cNvCxnSpPr>
                    <p:nvPr/>
                  </p:nvCxnSpPr>
                  <p:spPr>
                    <a:xfrm>
                      <a:off x="1512841" y="3951241"/>
                      <a:ext cx="860518" cy="631918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8" name="Straight Connector 47"/>
                    <p:cNvCxnSpPr>
                      <a:stCxn id="38" idx="5"/>
                      <a:endCxn id="39" idx="2"/>
                    </p:cNvCxnSpPr>
                    <p:nvPr/>
                  </p:nvCxnSpPr>
                  <p:spPr>
                    <a:xfrm flipV="1">
                      <a:off x="2427241" y="4000500"/>
                      <a:ext cx="1611359" cy="636541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0" name="Straight Connector 49"/>
                    <p:cNvCxnSpPr>
                      <a:stCxn id="39" idx="2"/>
                      <a:endCxn id="36" idx="6"/>
                    </p:cNvCxnSpPr>
                    <p:nvPr/>
                  </p:nvCxnSpPr>
                  <p:spPr>
                    <a:xfrm flipH="1" flipV="1">
                      <a:off x="2514600" y="3238500"/>
                      <a:ext cx="1524000" cy="76200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3" name="Straight Connector 52"/>
                    <p:cNvCxnSpPr>
                      <a:stCxn id="36" idx="4"/>
                      <a:endCxn id="38" idx="0"/>
                    </p:cNvCxnSpPr>
                    <p:nvPr/>
                  </p:nvCxnSpPr>
                  <p:spPr>
                    <a:xfrm flipH="1">
                      <a:off x="2400300" y="3276600"/>
                      <a:ext cx="76200" cy="129540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4" name="Straight Connector 53"/>
                    <p:cNvCxnSpPr>
                      <a:stCxn id="41" idx="7"/>
                      <a:endCxn id="39" idx="1"/>
                    </p:cNvCxnSpPr>
                    <p:nvPr/>
                  </p:nvCxnSpPr>
                  <p:spPr>
                    <a:xfrm>
                      <a:off x="1512841" y="3897359"/>
                      <a:ext cx="2536918" cy="7620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5" name="Straight Connector 54"/>
                    <p:cNvCxnSpPr>
                      <a:stCxn id="40" idx="6"/>
                      <a:endCxn id="44" idx="3"/>
                    </p:cNvCxnSpPr>
                    <p:nvPr/>
                  </p:nvCxnSpPr>
                  <p:spPr>
                    <a:xfrm flipV="1">
                      <a:off x="5562600" y="3417841"/>
                      <a:ext cx="1458959" cy="49259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6" name="Straight Connector 55"/>
                    <p:cNvCxnSpPr>
                      <a:stCxn id="42" idx="1"/>
                      <a:endCxn id="43" idx="0"/>
                    </p:cNvCxnSpPr>
                    <p:nvPr/>
                  </p:nvCxnSpPr>
                  <p:spPr>
                    <a:xfrm flipV="1">
                      <a:off x="5497559" y="4419600"/>
                      <a:ext cx="1550941" cy="11159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7" name="Straight Connector 56"/>
                    <p:cNvCxnSpPr>
                      <a:stCxn id="40" idx="5"/>
                      <a:endCxn id="42" idx="0"/>
                    </p:cNvCxnSpPr>
                    <p:nvPr/>
                  </p:nvCxnSpPr>
                  <p:spPr>
                    <a:xfrm flipH="1">
                      <a:off x="5524500" y="3494041"/>
                      <a:ext cx="26941" cy="925559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8" name="Straight Connector 57"/>
                    <p:cNvCxnSpPr>
                      <a:stCxn id="44" idx="3"/>
                      <a:endCxn id="43" idx="0"/>
                    </p:cNvCxnSpPr>
                    <p:nvPr/>
                  </p:nvCxnSpPr>
                  <p:spPr>
                    <a:xfrm>
                      <a:off x="7021559" y="3417841"/>
                      <a:ext cx="26941" cy="1001759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9" name="Straight Connector 58"/>
                    <p:cNvCxnSpPr>
                      <a:stCxn id="40" idx="5"/>
                      <a:endCxn id="43" idx="1"/>
                    </p:cNvCxnSpPr>
                    <p:nvPr/>
                  </p:nvCxnSpPr>
                  <p:spPr>
                    <a:xfrm>
                      <a:off x="5551441" y="3494041"/>
                      <a:ext cx="1470118" cy="936718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0" name="Straight Connector 59"/>
                    <p:cNvCxnSpPr>
                      <a:stCxn id="44" idx="3"/>
                      <a:endCxn id="42" idx="7"/>
                    </p:cNvCxnSpPr>
                    <p:nvPr/>
                  </p:nvCxnSpPr>
                  <p:spPr>
                    <a:xfrm flipH="1">
                      <a:off x="5551441" y="3417841"/>
                      <a:ext cx="1470118" cy="1012918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1" name="Straight Connector 60"/>
                    <p:cNvCxnSpPr>
                      <a:stCxn id="40" idx="3"/>
                      <a:endCxn id="39" idx="7"/>
                    </p:cNvCxnSpPr>
                    <p:nvPr/>
                  </p:nvCxnSpPr>
                  <p:spPr>
                    <a:xfrm flipH="1">
                      <a:off x="4103641" y="3494041"/>
                      <a:ext cx="1393918" cy="479518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2" name="Straight Connector 61"/>
                    <p:cNvCxnSpPr>
                      <a:stCxn id="42" idx="0"/>
                      <a:endCxn id="39" idx="6"/>
                    </p:cNvCxnSpPr>
                    <p:nvPr/>
                  </p:nvCxnSpPr>
                  <p:spPr>
                    <a:xfrm flipH="1" flipV="1">
                      <a:off x="4114800" y="4000500"/>
                      <a:ext cx="1409700" cy="41910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85" name="Freeform 84"/>
                  <p:cNvSpPr/>
                  <p:nvPr/>
                </p:nvSpPr>
                <p:spPr>
                  <a:xfrm>
                    <a:off x="2419815" y="5096106"/>
                    <a:ext cx="1650380" cy="646837"/>
                  </a:xfrm>
                  <a:custGeom>
                    <a:avLst/>
                    <a:gdLst>
                      <a:gd name="connsiteX0" fmla="*/ 0 w 1650380"/>
                      <a:gd name="connsiteY0" fmla="*/ 591015 h 707078"/>
                      <a:gd name="connsiteX1" fmla="*/ 557561 w 1650380"/>
                      <a:gd name="connsiteY1" fmla="*/ 702527 h 707078"/>
                      <a:gd name="connsiteX2" fmla="*/ 1182029 w 1650380"/>
                      <a:gd name="connsiteY2" fmla="*/ 613317 h 707078"/>
                      <a:gd name="connsiteX3" fmla="*/ 1650380 w 1650380"/>
                      <a:gd name="connsiteY3" fmla="*/ 0 h 707078"/>
                      <a:gd name="connsiteX0" fmla="*/ 0 w 1650380"/>
                      <a:gd name="connsiteY0" fmla="*/ 591015 h 706883"/>
                      <a:gd name="connsiteX1" fmla="*/ 557561 w 1650380"/>
                      <a:gd name="connsiteY1" fmla="*/ 702527 h 706883"/>
                      <a:gd name="connsiteX2" fmla="*/ 1248937 w 1650380"/>
                      <a:gd name="connsiteY2" fmla="*/ 446049 h 706883"/>
                      <a:gd name="connsiteX3" fmla="*/ 1650380 w 1650380"/>
                      <a:gd name="connsiteY3" fmla="*/ 0 h 706883"/>
                      <a:gd name="connsiteX0" fmla="*/ 0 w 1650380"/>
                      <a:gd name="connsiteY0" fmla="*/ 591015 h 646837"/>
                      <a:gd name="connsiteX1" fmla="*/ 557561 w 1650380"/>
                      <a:gd name="connsiteY1" fmla="*/ 635620 h 646837"/>
                      <a:gd name="connsiteX2" fmla="*/ 1248937 w 1650380"/>
                      <a:gd name="connsiteY2" fmla="*/ 446049 h 646837"/>
                      <a:gd name="connsiteX3" fmla="*/ 1650380 w 1650380"/>
                      <a:gd name="connsiteY3" fmla="*/ 0 h 6468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50380" h="646837">
                        <a:moveTo>
                          <a:pt x="0" y="591015"/>
                        </a:moveTo>
                        <a:cubicBezTo>
                          <a:pt x="180278" y="644912"/>
                          <a:pt x="349405" y="659781"/>
                          <a:pt x="557561" y="635620"/>
                        </a:cubicBezTo>
                        <a:cubicBezTo>
                          <a:pt x="765717" y="611459"/>
                          <a:pt x="1066801" y="551986"/>
                          <a:pt x="1248937" y="446049"/>
                        </a:cubicBezTo>
                        <a:cubicBezTo>
                          <a:pt x="1431073" y="340112"/>
                          <a:pt x="1507273" y="248114"/>
                          <a:pt x="1650380" y="0"/>
                        </a:cubicBezTo>
                      </a:path>
                    </a:pathLst>
                  </a:cu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6" name="Freeform 85"/>
                  <p:cNvSpPr/>
                  <p:nvPr/>
                </p:nvSpPr>
                <p:spPr>
                  <a:xfrm rot="12971213">
                    <a:off x="2509142" y="4307839"/>
                    <a:ext cx="1735728" cy="521317"/>
                  </a:xfrm>
                  <a:custGeom>
                    <a:avLst/>
                    <a:gdLst>
                      <a:gd name="connsiteX0" fmla="*/ 0 w 1650380"/>
                      <a:gd name="connsiteY0" fmla="*/ 591015 h 707078"/>
                      <a:gd name="connsiteX1" fmla="*/ 557561 w 1650380"/>
                      <a:gd name="connsiteY1" fmla="*/ 702527 h 707078"/>
                      <a:gd name="connsiteX2" fmla="*/ 1182029 w 1650380"/>
                      <a:gd name="connsiteY2" fmla="*/ 613317 h 707078"/>
                      <a:gd name="connsiteX3" fmla="*/ 1650380 w 1650380"/>
                      <a:gd name="connsiteY3" fmla="*/ 0 h 707078"/>
                      <a:gd name="connsiteX0" fmla="*/ 0 w 1650380"/>
                      <a:gd name="connsiteY0" fmla="*/ 591015 h 705113"/>
                      <a:gd name="connsiteX1" fmla="*/ 557561 w 1650380"/>
                      <a:gd name="connsiteY1" fmla="*/ 702527 h 705113"/>
                      <a:gd name="connsiteX2" fmla="*/ 978350 w 1650380"/>
                      <a:gd name="connsiteY2" fmla="*/ 485987 h 705113"/>
                      <a:gd name="connsiteX3" fmla="*/ 1650380 w 1650380"/>
                      <a:gd name="connsiteY3" fmla="*/ 0 h 705113"/>
                      <a:gd name="connsiteX0" fmla="*/ 0 w 1650380"/>
                      <a:gd name="connsiteY0" fmla="*/ 591015 h 606087"/>
                      <a:gd name="connsiteX1" fmla="*/ 466050 w 1650380"/>
                      <a:gd name="connsiteY1" fmla="*/ 520774 h 606087"/>
                      <a:gd name="connsiteX2" fmla="*/ 978350 w 1650380"/>
                      <a:gd name="connsiteY2" fmla="*/ 485987 h 606087"/>
                      <a:gd name="connsiteX3" fmla="*/ 1650380 w 1650380"/>
                      <a:gd name="connsiteY3" fmla="*/ 0 h 606087"/>
                      <a:gd name="connsiteX0" fmla="*/ 0 w 1735728"/>
                      <a:gd name="connsiteY0" fmla="*/ 266590 h 549930"/>
                      <a:gd name="connsiteX1" fmla="*/ 551398 w 1735728"/>
                      <a:gd name="connsiteY1" fmla="*/ 520774 h 549930"/>
                      <a:gd name="connsiteX2" fmla="*/ 1063698 w 1735728"/>
                      <a:gd name="connsiteY2" fmla="*/ 485987 h 549930"/>
                      <a:gd name="connsiteX3" fmla="*/ 1735728 w 1735728"/>
                      <a:gd name="connsiteY3" fmla="*/ 0 h 549930"/>
                      <a:gd name="connsiteX0" fmla="*/ 0 w 1735728"/>
                      <a:gd name="connsiteY0" fmla="*/ 266590 h 525494"/>
                      <a:gd name="connsiteX1" fmla="*/ 551398 w 1735728"/>
                      <a:gd name="connsiteY1" fmla="*/ 520774 h 525494"/>
                      <a:gd name="connsiteX2" fmla="*/ 1220867 w 1735728"/>
                      <a:gd name="connsiteY2" fmla="*/ 398645 h 525494"/>
                      <a:gd name="connsiteX3" fmla="*/ 1735728 w 1735728"/>
                      <a:gd name="connsiteY3" fmla="*/ 0 h 525494"/>
                      <a:gd name="connsiteX0" fmla="*/ 0 w 1735728"/>
                      <a:gd name="connsiteY0" fmla="*/ 266590 h 479443"/>
                      <a:gd name="connsiteX1" fmla="*/ 431558 w 1735728"/>
                      <a:gd name="connsiteY1" fmla="*/ 470276 h 479443"/>
                      <a:gd name="connsiteX2" fmla="*/ 1220867 w 1735728"/>
                      <a:gd name="connsiteY2" fmla="*/ 398645 h 479443"/>
                      <a:gd name="connsiteX3" fmla="*/ 1735728 w 1735728"/>
                      <a:gd name="connsiteY3" fmla="*/ 0 h 479443"/>
                      <a:gd name="connsiteX0" fmla="*/ 0 w 1735728"/>
                      <a:gd name="connsiteY0" fmla="*/ 266590 h 474043"/>
                      <a:gd name="connsiteX1" fmla="*/ 431558 w 1735728"/>
                      <a:gd name="connsiteY1" fmla="*/ 470276 h 474043"/>
                      <a:gd name="connsiteX2" fmla="*/ 1074027 w 1735728"/>
                      <a:gd name="connsiteY2" fmla="*/ 367900 h 474043"/>
                      <a:gd name="connsiteX3" fmla="*/ 1735728 w 1735728"/>
                      <a:gd name="connsiteY3" fmla="*/ 0 h 474043"/>
                      <a:gd name="connsiteX0" fmla="*/ 0 w 1735728"/>
                      <a:gd name="connsiteY0" fmla="*/ 266590 h 437145"/>
                      <a:gd name="connsiteX1" fmla="*/ 374054 w 1735728"/>
                      <a:gd name="connsiteY1" fmla="*/ 429442 h 437145"/>
                      <a:gd name="connsiteX2" fmla="*/ 1074027 w 1735728"/>
                      <a:gd name="connsiteY2" fmla="*/ 367900 h 437145"/>
                      <a:gd name="connsiteX3" fmla="*/ 1735728 w 1735728"/>
                      <a:gd name="connsiteY3" fmla="*/ 0 h 437145"/>
                      <a:gd name="connsiteX0" fmla="*/ 0 w 1735728"/>
                      <a:gd name="connsiteY0" fmla="*/ 266590 h 432853"/>
                      <a:gd name="connsiteX1" fmla="*/ 494558 w 1735728"/>
                      <a:gd name="connsiteY1" fmla="*/ 424187 h 432853"/>
                      <a:gd name="connsiteX2" fmla="*/ 1074027 w 1735728"/>
                      <a:gd name="connsiteY2" fmla="*/ 367900 h 432853"/>
                      <a:gd name="connsiteX3" fmla="*/ 1735728 w 1735728"/>
                      <a:gd name="connsiteY3" fmla="*/ 0 h 432853"/>
                      <a:gd name="connsiteX0" fmla="*/ 0 w 1735728"/>
                      <a:gd name="connsiteY0" fmla="*/ 266590 h 482911"/>
                      <a:gd name="connsiteX1" fmla="*/ 494558 w 1735728"/>
                      <a:gd name="connsiteY1" fmla="*/ 424187 h 482911"/>
                      <a:gd name="connsiteX2" fmla="*/ 997194 w 1735728"/>
                      <a:gd name="connsiteY2" fmla="*/ 451740 h 482911"/>
                      <a:gd name="connsiteX3" fmla="*/ 1735728 w 1735728"/>
                      <a:gd name="connsiteY3" fmla="*/ 0 h 482911"/>
                      <a:gd name="connsiteX0" fmla="*/ 0 w 1735728"/>
                      <a:gd name="connsiteY0" fmla="*/ 266590 h 515658"/>
                      <a:gd name="connsiteX1" fmla="*/ 475894 w 1735728"/>
                      <a:gd name="connsiteY1" fmla="*/ 493107 h 515658"/>
                      <a:gd name="connsiteX2" fmla="*/ 997194 w 1735728"/>
                      <a:gd name="connsiteY2" fmla="*/ 451740 h 515658"/>
                      <a:gd name="connsiteX3" fmla="*/ 1735728 w 1735728"/>
                      <a:gd name="connsiteY3" fmla="*/ 0 h 515658"/>
                      <a:gd name="connsiteX0" fmla="*/ 0 w 1735728"/>
                      <a:gd name="connsiteY0" fmla="*/ 266590 h 528603"/>
                      <a:gd name="connsiteX1" fmla="*/ 696486 w 1735728"/>
                      <a:gd name="connsiteY1" fmla="*/ 511351 h 528603"/>
                      <a:gd name="connsiteX2" fmla="*/ 997194 w 1735728"/>
                      <a:gd name="connsiteY2" fmla="*/ 451740 h 528603"/>
                      <a:gd name="connsiteX3" fmla="*/ 1735728 w 1735728"/>
                      <a:gd name="connsiteY3" fmla="*/ 0 h 528603"/>
                      <a:gd name="connsiteX0" fmla="*/ 0 w 1735728"/>
                      <a:gd name="connsiteY0" fmla="*/ 266590 h 543976"/>
                      <a:gd name="connsiteX1" fmla="*/ 696486 w 1735728"/>
                      <a:gd name="connsiteY1" fmla="*/ 511351 h 543976"/>
                      <a:gd name="connsiteX2" fmla="*/ 1007946 w 1735728"/>
                      <a:gd name="connsiteY2" fmla="*/ 485324 h 543976"/>
                      <a:gd name="connsiteX3" fmla="*/ 1735728 w 1735728"/>
                      <a:gd name="connsiteY3" fmla="*/ 0 h 543976"/>
                      <a:gd name="connsiteX0" fmla="*/ 0 w 1735728"/>
                      <a:gd name="connsiteY0" fmla="*/ 266590 h 535299"/>
                      <a:gd name="connsiteX1" fmla="*/ 696486 w 1735728"/>
                      <a:gd name="connsiteY1" fmla="*/ 511351 h 535299"/>
                      <a:gd name="connsiteX2" fmla="*/ 1007946 w 1735728"/>
                      <a:gd name="connsiteY2" fmla="*/ 485324 h 535299"/>
                      <a:gd name="connsiteX3" fmla="*/ 1735728 w 1735728"/>
                      <a:gd name="connsiteY3" fmla="*/ 0 h 535299"/>
                      <a:gd name="connsiteX0" fmla="*/ 0 w 1735728"/>
                      <a:gd name="connsiteY0" fmla="*/ 266590 h 521317"/>
                      <a:gd name="connsiteX1" fmla="*/ 696486 w 1735728"/>
                      <a:gd name="connsiteY1" fmla="*/ 511351 h 521317"/>
                      <a:gd name="connsiteX2" fmla="*/ 1007946 w 1735728"/>
                      <a:gd name="connsiteY2" fmla="*/ 485324 h 521317"/>
                      <a:gd name="connsiteX3" fmla="*/ 1735728 w 1735728"/>
                      <a:gd name="connsiteY3" fmla="*/ 0 h 5213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35728" h="521317">
                        <a:moveTo>
                          <a:pt x="0" y="266590"/>
                        </a:moveTo>
                        <a:cubicBezTo>
                          <a:pt x="180278" y="320487"/>
                          <a:pt x="499079" y="510230"/>
                          <a:pt x="696486" y="511351"/>
                        </a:cubicBezTo>
                        <a:cubicBezTo>
                          <a:pt x="893893" y="512472"/>
                          <a:pt x="774819" y="545301"/>
                          <a:pt x="1007946" y="485324"/>
                        </a:cubicBezTo>
                        <a:cubicBezTo>
                          <a:pt x="1241073" y="425347"/>
                          <a:pt x="1592621" y="248114"/>
                          <a:pt x="1735728" y="0"/>
                        </a:cubicBezTo>
                      </a:path>
                    </a:pathLst>
                  </a:cu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TextBox 86"/>
                <p:cNvSpPr txBox="1"/>
                <p:nvPr/>
              </p:nvSpPr>
              <p:spPr>
                <a:xfrm>
                  <a:off x="8005832" y="4736068"/>
                  <a:ext cx="45236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/>
                          </a:rPr>
                          <m:t>𝑮</m:t>
                        </m:r>
                        <m:r>
                          <a:rPr lang="en-US" b="1" i="1" smtClean="0">
                            <a:latin typeface="Cambria Math"/>
                          </a:rPr>
                          <m:t>′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7" name="TextBox 8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05832" y="4736068"/>
                  <a:ext cx="452368" cy="369332"/>
                </a:xfrm>
                <a:prstGeom prst="rect">
                  <a:avLst/>
                </a:prstGeom>
                <a:blipFill rotWithShape="1">
                  <a:blip r:embed="rId21"/>
                  <a:stretch>
                    <a:fillRect t="-8333" r="-17333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8" name="Group 87"/>
          <p:cNvGrpSpPr/>
          <p:nvPr/>
        </p:nvGrpSpPr>
        <p:grpSpPr>
          <a:xfrm>
            <a:off x="4261624" y="3320534"/>
            <a:ext cx="3129776" cy="489466"/>
            <a:chOff x="4261624" y="3581400"/>
            <a:chExt cx="3129776" cy="489466"/>
          </a:xfrm>
        </p:grpSpPr>
        <p:sp>
          <p:nvSpPr>
            <p:cNvPr id="96" name="Down Arrow 95"/>
            <p:cNvSpPr/>
            <p:nvPr/>
          </p:nvSpPr>
          <p:spPr>
            <a:xfrm>
              <a:off x="4261624" y="3581400"/>
              <a:ext cx="1055420" cy="489466"/>
            </a:xfrm>
            <a:prstGeom prst="down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TextBox 96"/>
                <p:cNvSpPr txBox="1"/>
                <p:nvPr/>
              </p:nvSpPr>
              <p:spPr>
                <a:xfrm>
                  <a:off x="5364050" y="3593068"/>
                  <a:ext cx="202735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 smtClean="0">
                      <a:solidFill>
                        <a:srgbClr val="7030A0"/>
                      </a:solidFill>
                    </a:rPr>
                    <a:t>Contract</a:t>
                  </a:r>
                  <a:r>
                    <a:rPr lang="en-US" dirty="0"/>
                    <a:t>(</a:t>
                  </a:r>
                  <a14:m>
                    <m:oMath xmlns:m="http://schemas.openxmlformats.org/officeDocument/2006/math">
                      <m:r>
                        <a:rPr lang="en-US" b="1" i="1">
                          <a:latin typeface="Cambria Math"/>
                        </a:rPr>
                        <m:t>𝑮</m:t>
                      </m:r>
                      <m:r>
                        <a:rPr lang="en-US" b="1" i="1">
                          <a:latin typeface="Cambria Math"/>
                        </a:rPr>
                        <m:t>,(</m:t>
                      </m:r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,</m:t>
                      </m:r>
                      <m:r>
                        <a:rPr lang="en-US" b="1" i="1" smtClean="0">
                          <a:latin typeface="Cambria Math"/>
                        </a:rPr>
                        <m:t>𝒚</m:t>
                      </m:r>
                      <m:r>
                        <a:rPr lang="en-US" b="1" i="1" smtClean="0">
                          <a:latin typeface="Cambria Math"/>
                        </a:rPr>
                        <m:t>))</m:t>
                      </m:r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4" name="TextBox 9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64050" y="3593068"/>
                  <a:ext cx="2027350" cy="369332"/>
                </a:xfrm>
                <a:prstGeom prst="rect">
                  <a:avLst/>
                </a:prstGeom>
                <a:blipFill rotWithShape="1">
                  <a:blip r:embed="rId22"/>
                  <a:stretch>
                    <a:fillRect l="-2703" t="-8197" r="-1201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044852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sz="3600" b="1" dirty="0" smtClean="0">
                    <a:solidFill>
                      <a:srgbClr val="7030A0"/>
                    </a:solidFill>
                  </a:rPr>
                  <a:t>Observations </a:t>
                </a:r>
                <a:r>
                  <a:rPr lang="en-US" sz="3600" b="1" dirty="0" smtClean="0"/>
                  <a:t>about </a:t>
                </a:r>
                <a:r>
                  <a:rPr lang="en-US" sz="3600" b="1" dirty="0" smtClean="0">
                    <a:solidFill>
                      <a:srgbClr val="7030A0"/>
                    </a:solidFill>
                  </a:rPr>
                  <a:t>Contract</a:t>
                </a:r>
                <a:r>
                  <a:rPr lang="en-US" sz="3600" dirty="0"/>
                  <a:t>(</a:t>
                </a:r>
                <a14:m>
                  <m:oMath xmlns:m="http://schemas.openxmlformats.org/officeDocument/2006/math">
                    <m:r>
                      <a:rPr lang="en-US" sz="3600" b="1" i="1">
                        <a:latin typeface="Cambria Math"/>
                      </a:rPr>
                      <m:t>𝑮</m:t>
                    </m:r>
                    <m:r>
                      <a:rPr lang="en-US" sz="3600" b="1" i="1">
                        <a:latin typeface="Cambria Math"/>
                      </a:rPr>
                      <m:t>,</m:t>
                    </m:r>
                    <m:r>
                      <a:rPr lang="en-US" sz="3600" b="1" i="1">
                        <a:latin typeface="Cambria Math"/>
                      </a:rPr>
                      <m:t>𝒆</m:t>
                    </m:r>
                  </m:oMath>
                </a14:m>
                <a:r>
                  <a:rPr lang="en-US" sz="3600" dirty="0"/>
                  <a:t>)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9530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000" dirty="0" smtClean="0"/>
                  <a:t>Let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𝒌</m:t>
                    </m:r>
                  </m:oMath>
                </a14:m>
                <a:r>
                  <a:rPr lang="en-US" sz="2000" dirty="0"/>
                  <a:t> be the size of min-cut of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𝑮</m:t>
                    </m:r>
                  </m:oMath>
                </a14:m>
                <a:r>
                  <a:rPr lang="en-US" sz="2000" dirty="0"/>
                  <a:t>. </a:t>
                </a:r>
              </a:p>
              <a:p>
                <a:pPr marL="0" indent="0">
                  <a:buNone/>
                </a:pPr>
                <a:r>
                  <a:rPr lang="en-US" sz="2000" dirty="0" smtClean="0"/>
                  <a:t>Let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/>
                      </a:rPr>
                      <m:t>𝑪</m:t>
                    </m:r>
                  </m:oMath>
                </a14:m>
                <a:r>
                  <a:rPr lang="en-US" sz="2000" dirty="0" smtClean="0"/>
                  <a:t> be any min-cut of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𝑮</m:t>
                    </m:r>
                  </m:oMath>
                </a14:m>
                <a:r>
                  <a:rPr lang="en-US" sz="2000" dirty="0" smtClean="0"/>
                  <a:t>. </a:t>
                </a:r>
              </a:p>
              <a:p>
                <a:pPr marL="0" indent="0">
                  <a:buNone/>
                </a:pPr>
                <a:r>
                  <a:rPr lang="en-US" sz="2000" dirty="0" smtClean="0"/>
                  <a:t>Let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𝑮</m:t>
                    </m:r>
                    <m:r>
                      <a:rPr lang="en-US" sz="2000" b="1" i="1" smtClean="0">
                        <a:latin typeface="Cambria Math"/>
                      </a:rPr>
                      <m:t>′</m:t>
                    </m:r>
                  </m:oMath>
                </a14:m>
                <a:r>
                  <a:rPr lang="en-US" sz="2000" b="1" dirty="0" smtClean="0"/>
                  <a:t> </a:t>
                </a:r>
                <a:r>
                  <a:rPr lang="en-US" sz="2000" dirty="0" smtClean="0"/>
                  <a:t>be the graph after </a:t>
                </a:r>
                <a:r>
                  <a:rPr lang="en-US" sz="2000" b="1" dirty="0">
                    <a:solidFill>
                      <a:srgbClr val="7030A0"/>
                    </a:solidFill>
                  </a:rPr>
                  <a:t>Contract</a:t>
                </a:r>
                <a:r>
                  <a:rPr lang="en-US" sz="2000" dirty="0"/>
                  <a:t>(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𝑮</m:t>
                    </m:r>
                    <m:r>
                      <a:rPr lang="en-US" sz="2000" b="1" i="1">
                        <a:latin typeface="Cambria Math"/>
                      </a:rPr>
                      <m:t>,</m:t>
                    </m:r>
                    <m:r>
                      <a:rPr lang="en-US" sz="2000" b="1" i="1">
                        <a:latin typeface="Cambria Math"/>
                      </a:rPr>
                      <m:t>𝒆</m:t>
                    </m:r>
                  </m:oMath>
                </a14:m>
                <a:r>
                  <a:rPr lang="en-US" sz="2000" dirty="0"/>
                  <a:t>)</a:t>
                </a:r>
                <a:r>
                  <a:rPr lang="en-US" sz="2000" dirty="0" smtClean="0"/>
                  <a:t>.</a:t>
                </a:r>
                <a:endParaRPr lang="en-US" sz="2000" b="1" dirty="0"/>
              </a:p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rgbClr val="7030A0"/>
                    </a:solidFill>
                  </a:rPr>
                  <a:t>Observation </a:t>
                </a:r>
                <a:r>
                  <a:rPr lang="en-US" sz="2000" b="1" dirty="0">
                    <a:solidFill>
                      <a:srgbClr val="7030A0"/>
                    </a:solidFill>
                  </a:rPr>
                  <a:t>1</a:t>
                </a:r>
                <a:r>
                  <a:rPr lang="en-US" sz="2000" b="1" dirty="0" smtClean="0"/>
                  <a:t>: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𝑮</m:t>
                    </m:r>
                    <m:r>
                      <a:rPr lang="en-US" sz="2000" b="1" i="1">
                        <a:latin typeface="Cambria Math"/>
                      </a:rPr>
                      <m:t>′</m:t>
                    </m:r>
                  </m:oMath>
                </a14:m>
                <a:r>
                  <a:rPr lang="en-US" sz="2000" b="1" dirty="0"/>
                  <a:t> </a:t>
                </a:r>
                <a:r>
                  <a:rPr lang="en-US" sz="2000" dirty="0" smtClean="0"/>
                  <a:t>may be a multi-graph.</a:t>
                </a:r>
                <a:endParaRPr lang="en-US" sz="2000" b="1" dirty="0" smtClean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rgbClr val="7030A0"/>
                    </a:solidFill>
                  </a:rPr>
                  <a:t>Observation 2</a:t>
                </a:r>
                <a:r>
                  <a:rPr lang="en-US" sz="2000" b="1" dirty="0" smtClean="0"/>
                  <a:t>: </a:t>
                </a:r>
                <a:r>
                  <a:rPr lang="en-US" sz="2000" dirty="0" smtClean="0"/>
                  <a:t>Every cut of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𝑮</m:t>
                    </m:r>
                    <m:r>
                      <a:rPr lang="en-US" sz="2000" b="1" i="1">
                        <a:latin typeface="Cambria Math"/>
                      </a:rPr>
                      <m:t>′</m:t>
                    </m:r>
                  </m:oMath>
                </a14:m>
                <a:r>
                  <a:rPr lang="en-US" sz="2000" b="1" dirty="0" smtClean="0"/>
                  <a:t> </a:t>
                </a:r>
                <a:r>
                  <a:rPr lang="en-US" sz="2000" dirty="0" smtClean="0"/>
                  <a:t>is also a cut of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𝑮</m:t>
                    </m:r>
                  </m:oMath>
                </a14:m>
                <a:r>
                  <a:rPr lang="en-US" sz="2000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sz="2000" b="1" dirty="0">
                    <a:solidFill>
                      <a:srgbClr val="7030A0"/>
                    </a:solidFill>
                  </a:rPr>
                  <a:t>Observation 3</a:t>
                </a:r>
                <a:r>
                  <a:rPr lang="en-US" sz="2000" b="1" dirty="0" smtClean="0"/>
                  <a:t>: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𝑪</m:t>
                    </m:r>
                  </m:oMath>
                </a14:m>
                <a:r>
                  <a:rPr lang="en-US" sz="2000" b="1" dirty="0"/>
                  <a:t> </a:t>
                </a:r>
                <a:r>
                  <a:rPr lang="en-US" sz="2000" b="1" dirty="0" smtClean="0"/>
                  <a:t>remains </a:t>
                </a:r>
                <a:r>
                  <a:rPr lang="en-US" sz="2000" dirty="0" smtClean="0"/>
                  <a:t>a </a:t>
                </a:r>
                <a:r>
                  <a:rPr lang="en-US" sz="2000" dirty="0"/>
                  <a:t>cut of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𝑮</m:t>
                    </m:r>
                    <m:r>
                      <a:rPr lang="en-US" sz="2000" b="1" i="1">
                        <a:latin typeface="Cambria Math"/>
                      </a:rPr>
                      <m:t>′</m:t>
                    </m:r>
                  </m:oMath>
                </a14:m>
                <a:r>
                  <a:rPr lang="en-US" sz="2000" b="1" dirty="0"/>
                  <a:t> </a:t>
                </a:r>
                <a:r>
                  <a:rPr lang="en-US" sz="2000" dirty="0"/>
                  <a:t>if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𝒆</m:t>
                    </m:r>
                    <m:r>
                      <a:rPr lang="en-US" sz="2000" b="1" i="1">
                        <a:latin typeface="Cambria Math"/>
                      </a:rPr>
                      <m:t>∉</m:t>
                    </m:r>
                    <m:r>
                      <a:rPr lang="en-US" sz="2000" b="1" i="1">
                        <a:latin typeface="Cambria Math"/>
                      </a:rPr>
                      <m:t>𝑪</m:t>
                    </m:r>
                  </m:oMath>
                </a14:m>
                <a:r>
                  <a:rPr lang="en-US" sz="2000" b="1" dirty="0" smtClean="0"/>
                  <a:t>.</a:t>
                </a:r>
                <a:endParaRPr lang="en-US" sz="2000" b="1" dirty="0"/>
              </a:p>
              <a:p>
                <a:pPr marL="0" indent="0">
                  <a:buNone/>
                </a:pPr>
                <a:endParaRPr lang="en-US" sz="2000" b="1" dirty="0" smtClean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rgbClr val="C00000"/>
                    </a:solidFill>
                  </a:rPr>
                  <a:t>Question</a:t>
                </a:r>
                <a:r>
                  <a:rPr lang="en-US" sz="2000" b="1" dirty="0" smtClean="0"/>
                  <a:t>: </a:t>
                </a:r>
                <a:r>
                  <a:rPr lang="en-US" sz="2000" dirty="0" smtClean="0"/>
                  <a:t>If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𝒆</m:t>
                    </m:r>
                  </m:oMath>
                </a14:m>
                <a:r>
                  <a:rPr lang="en-US" sz="2000" b="1" dirty="0" smtClean="0"/>
                  <a:t> </a:t>
                </a:r>
                <a:r>
                  <a:rPr lang="en-US" sz="2000" dirty="0" smtClean="0"/>
                  <a:t>is selected randomly uniformly, what is the probability that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𝑪</m:t>
                    </m:r>
                  </m:oMath>
                </a14:m>
                <a:r>
                  <a:rPr lang="en-US" sz="2000" b="1" dirty="0" smtClean="0"/>
                  <a:t> </a:t>
                </a:r>
                <a:r>
                  <a:rPr lang="en-US" sz="2000" dirty="0" smtClean="0"/>
                  <a:t>is preserved in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/>
                      </a:rPr>
                      <m:t>𝑮</m:t>
                    </m:r>
                    <m:r>
                      <a:rPr lang="en-US" sz="2000" b="1" i="1" smtClean="0">
                        <a:latin typeface="Cambria Math"/>
                      </a:rPr>
                      <m:t>′</m:t>
                    </m:r>
                  </m:oMath>
                </a14:m>
                <a:r>
                  <a:rPr lang="en-US" sz="2000" b="1" dirty="0" smtClean="0"/>
                  <a:t> </a:t>
                </a:r>
                <a:r>
                  <a:rPr lang="en-US" sz="2000" dirty="0" smtClean="0"/>
                  <a:t>?</a:t>
                </a:r>
              </a:p>
              <a:p>
                <a:pPr marL="0" indent="0">
                  <a:buNone/>
                </a:pPr>
                <a:r>
                  <a:rPr lang="en-US" sz="2000" b="1" dirty="0" smtClean="0"/>
                  <a:t>Answer: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𝒌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𝒎</m:t>
                        </m:r>
                      </m:den>
                    </m:f>
                  </m:oMath>
                </a14:m>
                <a:endParaRPr lang="en-US" sz="2000" b="1" dirty="0"/>
              </a:p>
              <a:p>
                <a:pPr marL="0" indent="0">
                  <a:buNone/>
                </a:pPr>
                <a:endParaRPr lang="en-US" sz="2000" b="1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953000"/>
              </a:xfrm>
              <a:blipFill rotWithShape="1">
                <a:blip r:embed="rId3"/>
                <a:stretch>
                  <a:fillRect l="-741" t="-616" r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863099" y="4910011"/>
                <a:ext cx="1108701" cy="7287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≤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𝒌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𝒏𝒌</m:t>
                          </m:r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/</m:t>
                          </m:r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3099" y="4910011"/>
                <a:ext cx="1108701" cy="728789"/>
              </a:xfrm>
              <a:prstGeom prst="rect">
                <a:avLst/>
              </a:prstGeom>
              <a:blipFill rotWithShape="1">
                <a:blip r:embed="rId4"/>
                <a:stretch>
                  <a:fillRect r="-8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033711" y="4953000"/>
                <a:ext cx="623889" cy="612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srgbClr val="0070C0"/>
                          </a:solidFill>
                          <a:latin typeface="Cambria Math"/>
                        </a:rPr>
                        <m:t>≤</m:t>
                      </m:r>
                      <m:f>
                        <m:fPr>
                          <m:ctrlPr>
                            <a:rPr lang="en-US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𝟐</m:t>
                          </m:r>
                        </m:num>
                        <m:den>
                          <m:r>
                            <a:rPr lang="en-US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𝒏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3711" y="4953000"/>
                <a:ext cx="623889" cy="612732"/>
              </a:xfrm>
              <a:prstGeom prst="rect">
                <a:avLst/>
              </a:prstGeom>
              <a:blipFill rotWithShape="1">
                <a:blip r:embed="rId5"/>
                <a:stretch>
                  <a:fillRect r="-127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Down Ribbon 6"/>
              <p:cNvSpPr/>
              <p:nvPr/>
            </p:nvSpPr>
            <p:spPr>
              <a:xfrm>
                <a:off x="5638800" y="5257800"/>
                <a:ext cx="3048000" cy="762000"/>
              </a:xfrm>
              <a:prstGeom prst="ribbon">
                <a:avLst>
                  <a:gd name="adj1" fmla="val 16667"/>
                  <a:gd name="adj2" fmla="val 75000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Recall that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𝒎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≥</m:t>
                    </m:r>
                    <m:f>
                      <m:fPr>
                        <m:ctrlP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𝒏𝒌</m:t>
                        </m:r>
                      </m:num>
                      <m:den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Down Ribbon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5257800"/>
                <a:ext cx="3048000" cy="762000"/>
              </a:xfrm>
              <a:prstGeom prst="ribbon">
                <a:avLst>
                  <a:gd name="adj1" fmla="val 16667"/>
                  <a:gd name="adj2" fmla="val 75000"/>
                </a:avLst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2360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6" grpId="0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sz="3600" b="1" dirty="0">
                    <a:solidFill>
                      <a:srgbClr val="7030A0"/>
                    </a:solidFill>
                  </a:rPr>
                  <a:t>Contract</a:t>
                </a:r>
                <a:r>
                  <a:rPr lang="en-US" sz="3600" dirty="0"/>
                  <a:t>(</a:t>
                </a:r>
                <a14:m>
                  <m:oMath xmlns:m="http://schemas.openxmlformats.org/officeDocument/2006/math">
                    <m:r>
                      <a:rPr lang="en-US" sz="3600" b="1" i="1">
                        <a:latin typeface="Cambria Math"/>
                      </a:rPr>
                      <m:t>𝑮</m:t>
                    </m:r>
                    <m:r>
                      <a:rPr lang="en-US" sz="3600" b="1" i="1">
                        <a:latin typeface="Cambria Math"/>
                      </a:rPr>
                      <m:t>,</m:t>
                    </m:r>
                    <m:r>
                      <a:rPr lang="en-US" sz="3600" b="1" i="1">
                        <a:latin typeface="Cambria Math"/>
                      </a:rPr>
                      <m:t>𝒆</m:t>
                    </m:r>
                  </m:oMath>
                </a14:m>
                <a:r>
                  <a:rPr lang="en-US" sz="3600" dirty="0"/>
                  <a:t>)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7244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000" dirty="0" smtClean="0"/>
                  <a:t>Let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𝒌</m:t>
                    </m:r>
                  </m:oMath>
                </a14:m>
                <a:r>
                  <a:rPr lang="en-US" sz="2000" dirty="0"/>
                  <a:t> be the size of min-cut of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𝑮</m:t>
                    </m:r>
                  </m:oMath>
                </a14:m>
                <a:r>
                  <a:rPr lang="en-US" sz="2000" dirty="0"/>
                  <a:t>. </a:t>
                </a:r>
              </a:p>
              <a:p>
                <a:pPr marL="0" indent="0">
                  <a:buNone/>
                </a:pPr>
                <a:r>
                  <a:rPr lang="en-US" sz="2000" dirty="0"/>
                  <a:t>Let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𝑪</m:t>
                    </m:r>
                  </m:oMath>
                </a14:m>
                <a:r>
                  <a:rPr lang="en-US" sz="2000" dirty="0"/>
                  <a:t> be any min-cut of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𝑮</m:t>
                    </m:r>
                  </m:oMath>
                </a14:m>
                <a:r>
                  <a:rPr lang="en-US" sz="2000" dirty="0"/>
                  <a:t>. </a:t>
                </a:r>
              </a:p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rgbClr val="7030A0"/>
                    </a:solidFill>
                  </a:rPr>
                  <a:t>Lemma</a:t>
                </a:r>
                <a:r>
                  <a:rPr lang="en-US" sz="2000" dirty="0" smtClean="0"/>
                  <a:t>:  </a:t>
                </a:r>
                <a:r>
                  <a:rPr lang="en-US" sz="2000" dirty="0"/>
                  <a:t>If </a:t>
                </a:r>
                <a:r>
                  <a:rPr lang="en-US" sz="2000" dirty="0" smtClean="0"/>
                  <a:t>edge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𝒆</m:t>
                    </m:r>
                  </m:oMath>
                </a14:m>
                <a:r>
                  <a:rPr lang="en-US" sz="2000" b="1" dirty="0"/>
                  <a:t> </a:t>
                </a:r>
                <a:r>
                  <a:rPr lang="en-US" sz="2000" dirty="0" smtClean="0"/>
                  <a:t>to be contracted is </a:t>
                </a:r>
                <a:r>
                  <a:rPr lang="en-US" sz="2000" dirty="0"/>
                  <a:t>selected randomly uniformly,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𝑪</m:t>
                    </m:r>
                  </m:oMath>
                </a14:m>
                <a:r>
                  <a:rPr lang="en-US" sz="2000" b="1" dirty="0"/>
                  <a:t> </a:t>
                </a:r>
                <a:r>
                  <a:rPr lang="en-US" sz="2000" dirty="0"/>
                  <a:t>is preserved </a:t>
                </a:r>
                <a:r>
                  <a:rPr lang="en-US" sz="2000" dirty="0" smtClean="0"/>
                  <a:t>with probability at least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solidFill>
                          <a:srgbClr val="0070C0"/>
                        </a:solidFill>
                        <a:latin typeface="Cambria Math"/>
                      </a:rPr>
                      <m:t>1−</m:t>
                    </m:r>
                    <m:f>
                      <m:fPr>
                        <m:ctrlP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den>
                    </m:f>
                  </m:oMath>
                </a14:m>
                <a:r>
                  <a:rPr lang="en-US" sz="2000" dirty="0" smtClean="0"/>
                  <a:t>.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 smtClean="0"/>
                  <a:t>Let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𝒆</m:t>
                    </m:r>
                    <m:sSub>
                      <m:sSubPr>
                        <m:ctrlPr>
                          <a:rPr lang="en-US" sz="20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/>
                          </a:rPr>
                          <m:t>∈</m:t>
                        </m:r>
                      </m:e>
                      <m:sub>
                        <m:r>
                          <a:rPr lang="en-US" sz="2000" b="1" i="1" smtClean="0">
                            <a:latin typeface="Cambria Math"/>
                          </a:rPr>
                          <m:t>𝒓</m:t>
                        </m:r>
                      </m:sub>
                    </m:sSub>
                    <m:r>
                      <a:rPr lang="en-US" sz="2000" b="1" i="1" smtClean="0">
                        <a:latin typeface="Cambria Math"/>
                      </a:rPr>
                      <m:t>𝑮</m:t>
                    </m:r>
                  </m:oMath>
                </a14:m>
                <a:r>
                  <a:rPr lang="en-US" sz="2000" dirty="0" smtClean="0"/>
                  <a:t>;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𝑮</m:t>
                    </m:r>
                    <m:r>
                      <a:rPr lang="en-US" sz="2000" b="1" i="1">
                        <a:latin typeface="Cambria Math"/>
                      </a:rPr>
                      <m:t>′</m:t>
                    </m:r>
                  </m:oMath>
                </a14:m>
                <a:r>
                  <a:rPr lang="en-US" sz="2000" b="1" dirty="0"/>
                  <a:t> </a:t>
                </a:r>
                <a:r>
                  <a:rPr lang="en-US" sz="2000" b="1" dirty="0" smtClean="0">
                    <a:sym typeface="Wingdings" pitchFamily="2" charset="2"/>
                  </a:rPr>
                  <a:t></a:t>
                </a:r>
                <a:r>
                  <a:rPr lang="en-US" sz="2000" dirty="0" smtClean="0"/>
                  <a:t> </a:t>
                </a:r>
                <a:r>
                  <a:rPr lang="en-US" sz="2000" b="1" dirty="0">
                    <a:solidFill>
                      <a:srgbClr val="7030A0"/>
                    </a:solidFill>
                  </a:rPr>
                  <a:t>Contract</a:t>
                </a:r>
                <a:r>
                  <a:rPr lang="en-US" sz="2000" dirty="0"/>
                  <a:t>(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𝑮</m:t>
                    </m:r>
                    <m:r>
                      <a:rPr lang="en-US" sz="2000" b="1" i="1">
                        <a:latin typeface="Cambria Math"/>
                      </a:rPr>
                      <m:t>,</m:t>
                    </m:r>
                    <m:r>
                      <a:rPr lang="en-US" sz="2000" b="1" i="1">
                        <a:latin typeface="Cambria Math"/>
                      </a:rPr>
                      <m:t>𝒆</m:t>
                    </m:r>
                  </m:oMath>
                </a14:m>
                <a:r>
                  <a:rPr lang="en-US" sz="2000" dirty="0"/>
                  <a:t>).</a:t>
                </a:r>
                <a:endParaRPr lang="en-US" sz="2000" dirty="0" smtClean="0"/>
              </a:p>
              <a:p>
                <a:pPr marL="0" indent="0">
                  <a:buNone/>
                </a:pPr>
                <a:r>
                  <a:rPr lang="en-US" sz="2000" dirty="0"/>
                  <a:t>Let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𝒆</m:t>
                    </m:r>
                    <m:r>
                      <a:rPr lang="en-US" sz="2000" b="1" i="1" smtClean="0">
                        <a:latin typeface="Cambria Math"/>
                      </a:rPr>
                      <m:t>′</m:t>
                    </m:r>
                    <m:sSub>
                      <m:sSubPr>
                        <m:ctrlPr>
                          <a:rPr lang="en-US" sz="20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/>
                          </a:rPr>
                          <m:t>∈</m:t>
                        </m:r>
                      </m:e>
                      <m:sub>
                        <m:r>
                          <a:rPr lang="en-US" sz="2000" b="1" i="1">
                            <a:latin typeface="Cambria Math"/>
                          </a:rPr>
                          <m:t>𝒓</m:t>
                        </m:r>
                      </m:sub>
                    </m:sSub>
                    <m:r>
                      <a:rPr lang="en-US" sz="2000" b="1" i="1" smtClean="0">
                        <a:latin typeface="Cambria Math"/>
                      </a:rPr>
                      <m:t>𝑮</m:t>
                    </m:r>
                    <m:r>
                      <a:rPr lang="en-US" sz="2000" b="1" i="1" smtClean="0">
                        <a:latin typeface="Cambria Math"/>
                      </a:rPr>
                      <m:t>′</m:t>
                    </m:r>
                  </m:oMath>
                </a14:m>
                <a:r>
                  <a:rPr lang="en-US" sz="2000" dirty="0"/>
                  <a:t>;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𝑮</m:t>
                    </m:r>
                    <m:r>
                      <a:rPr lang="en-US" sz="2000" b="1" i="1" smtClean="0">
                        <a:latin typeface="Cambria Math"/>
                      </a:rPr>
                      <m:t>′</m:t>
                    </m:r>
                    <m:r>
                      <a:rPr lang="en-US" sz="2000" b="1" i="1">
                        <a:latin typeface="Cambria Math"/>
                      </a:rPr>
                      <m:t>′</m:t>
                    </m:r>
                  </m:oMath>
                </a14:m>
                <a:r>
                  <a:rPr lang="en-US" sz="2000" b="1" dirty="0"/>
                  <a:t> </a:t>
                </a:r>
                <a:r>
                  <a:rPr lang="en-US" sz="2000" b="1" dirty="0">
                    <a:sym typeface="Wingdings" pitchFamily="2" charset="2"/>
                  </a:rPr>
                  <a:t></a:t>
                </a:r>
                <a:r>
                  <a:rPr lang="en-US" sz="2000" dirty="0"/>
                  <a:t> </a:t>
                </a:r>
                <a:r>
                  <a:rPr lang="en-US" sz="2000" b="1" dirty="0">
                    <a:solidFill>
                      <a:srgbClr val="7030A0"/>
                    </a:solidFill>
                  </a:rPr>
                  <a:t>Contract</a:t>
                </a:r>
                <a:r>
                  <a:rPr lang="en-US" sz="2000" dirty="0"/>
                  <a:t>(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𝑮</m:t>
                    </m:r>
                    <m:r>
                      <a:rPr lang="en-US" sz="2000" b="1" i="1" smtClean="0">
                        <a:latin typeface="Cambria Math"/>
                      </a:rPr>
                      <m:t>′</m:t>
                    </m:r>
                    <m:r>
                      <a:rPr lang="en-US" sz="2000" b="1" i="1">
                        <a:latin typeface="Cambria Math"/>
                      </a:rPr>
                      <m:t>,</m:t>
                    </m:r>
                    <m:r>
                      <a:rPr lang="en-US" sz="2000" b="1" i="1">
                        <a:latin typeface="Cambria Math"/>
                      </a:rPr>
                      <m:t>𝒆</m:t>
                    </m:r>
                  </m:oMath>
                </a14:m>
                <a:r>
                  <a:rPr lang="en-US" sz="2000" dirty="0" smtClean="0"/>
                  <a:t>).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rgbClr val="C00000"/>
                    </a:solidFill>
                  </a:rPr>
                  <a:t>Question</a:t>
                </a:r>
                <a:r>
                  <a:rPr lang="en-US" sz="2000" b="1" dirty="0"/>
                  <a:t>: </a:t>
                </a:r>
                <a:r>
                  <a:rPr lang="en-US" sz="2000" dirty="0" smtClean="0"/>
                  <a:t>What is probability that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𝑪</m:t>
                    </m:r>
                  </m:oMath>
                </a14:m>
                <a:r>
                  <a:rPr lang="en-US" sz="2000" dirty="0" smtClean="0"/>
                  <a:t> is preserved in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𝑮</m:t>
                    </m:r>
                    <m:r>
                      <a:rPr lang="en-US" sz="2000" b="1" i="1">
                        <a:latin typeface="Cambria Math"/>
                      </a:rPr>
                      <m:t>′′</m:t>
                    </m:r>
                  </m:oMath>
                </a14:m>
                <a:r>
                  <a:rPr lang="en-US" sz="2000" b="1" dirty="0"/>
                  <a:t> </a:t>
                </a:r>
                <a:r>
                  <a:rPr lang="en-US" sz="2000" b="1" dirty="0" smtClean="0"/>
                  <a:t>?</a:t>
                </a:r>
                <a:endParaRPr lang="en-US" sz="2000" dirty="0" smtClean="0"/>
              </a:p>
              <a:p>
                <a:pPr marL="0" indent="0">
                  <a:buNone/>
                </a:pPr>
                <a:r>
                  <a:rPr lang="en-US" sz="2000" b="1" dirty="0"/>
                  <a:t>Answer</a:t>
                </a:r>
                <a:r>
                  <a:rPr lang="en-US" sz="2000" b="1" dirty="0" smtClean="0"/>
                  <a:t>: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>
                            <a:solidFill>
                              <a:srgbClr val="0070C0"/>
                            </a:solidFill>
                            <a:latin typeface="Cambria Math"/>
                          </a:rPr>
                          <m:t>1−</m:t>
                        </m:r>
                        <m:f>
                          <m:fPr>
                            <m:ctrlPr>
                              <a:rPr lang="en-US" sz="20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0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𝟐</m:t>
                            </m:r>
                          </m:num>
                          <m:den>
                            <m:r>
                              <a:rPr lang="en-US" sz="20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𝒏</m:t>
                            </m:r>
                          </m:den>
                        </m:f>
                      </m:e>
                    </m:d>
                    <m:r>
                      <a:rPr lang="en-US" sz="2000" b="0" i="0" smtClean="0">
                        <a:solidFill>
                          <a:srgbClr val="0070C0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724400"/>
              </a:xfrm>
              <a:blipFill rotWithShape="1">
                <a:blip r:embed="rId3"/>
                <a:stretch>
                  <a:fillRect l="-741" t="-6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247266" y="5715000"/>
                <a:ext cx="1181734" cy="5763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40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1−</m:t>
                          </m:r>
                          <m:f>
                            <m:fPr>
                              <m:ctrlPr>
                                <a:rPr lang="en-US" sz="14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14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num>
                            <m:den>
                              <m:r>
                                <a:rPr lang="en-US" sz="14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𝒏</m:t>
                              </m:r>
                              <m:r>
                                <a:rPr lang="en-US" sz="14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14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7266" y="5715000"/>
                <a:ext cx="1181734" cy="576376"/>
              </a:xfrm>
              <a:prstGeom prst="rect">
                <a:avLst/>
              </a:prstGeom>
              <a:blipFill rotWithShape="1">
                <a:blip r:embed="rId4"/>
                <a:stretch>
                  <a:fillRect r="-2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9251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rgbClr val="7030A0"/>
                </a:solidFill>
              </a:rPr>
              <a:t>Algorithm for min-cut</a:t>
            </a:r>
            <a:endParaRPr lang="en-US" sz="3600" b="1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 sz="2400" b="1" dirty="0" smtClean="0"/>
              </a:p>
              <a:p>
                <a:pPr marL="0" indent="0">
                  <a:buNone/>
                </a:pPr>
                <a:r>
                  <a:rPr lang="en-US" sz="2400" b="1" dirty="0" smtClean="0"/>
                  <a:t>Min-cut</a:t>
                </a:r>
                <a:r>
                  <a:rPr lang="en-US" sz="2400" dirty="0" smtClean="0"/>
                  <a:t>(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/>
                      </a:rPr>
                      <m:t>𝑮</m:t>
                    </m:r>
                  </m:oMath>
                </a14:m>
                <a:r>
                  <a:rPr lang="en-US" sz="2400" dirty="0" smtClean="0"/>
                  <a:t>):</a:t>
                </a:r>
              </a:p>
              <a:p>
                <a:pPr marL="0" indent="0">
                  <a:buNone/>
                </a:pPr>
                <a:r>
                  <a:rPr lang="en-US" sz="2000" dirty="0" smtClean="0"/>
                  <a:t>{       </a:t>
                </a:r>
                <a:r>
                  <a:rPr lang="en-US" sz="2000" b="1" dirty="0" smtClean="0"/>
                  <a:t>Repeat </a:t>
                </a:r>
                <a:r>
                  <a:rPr lang="en-US" sz="2000" dirty="0" smtClean="0"/>
                  <a:t>     ??     times</a:t>
                </a:r>
              </a:p>
              <a:p>
                <a:pPr marL="0" indent="0">
                  <a:buNone/>
                </a:pPr>
                <a:r>
                  <a:rPr lang="en-US" sz="2000" dirty="0"/>
                  <a:t> </a:t>
                </a:r>
                <a:r>
                  <a:rPr lang="en-US" sz="2000" dirty="0" smtClean="0"/>
                  <a:t>        {</a:t>
                </a:r>
              </a:p>
              <a:p>
                <a:pPr marL="0" indent="0">
                  <a:buNone/>
                </a:pPr>
                <a:r>
                  <a:rPr lang="en-US" sz="2000" dirty="0" smtClean="0"/>
                  <a:t>	 </a:t>
                </a:r>
                <a:r>
                  <a:rPr lang="en-US" sz="2000" dirty="0"/>
                  <a:t>Let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𝒆</m:t>
                    </m:r>
                    <m:sSub>
                      <m:sSubPr>
                        <m:ctrlPr>
                          <a:rPr lang="en-US" sz="20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/>
                          </a:rPr>
                          <m:t>∈</m:t>
                        </m:r>
                      </m:e>
                      <m:sub>
                        <m:r>
                          <a:rPr lang="en-US" sz="2000" b="1" i="1">
                            <a:latin typeface="Cambria Math"/>
                          </a:rPr>
                          <m:t>𝒓</m:t>
                        </m:r>
                      </m:sub>
                    </m:sSub>
                    <m:r>
                      <a:rPr lang="en-US" sz="2000" b="1" i="1">
                        <a:latin typeface="Cambria Math"/>
                      </a:rPr>
                      <m:t>𝑮</m:t>
                    </m:r>
                  </m:oMath>
                </a14:m>
                <a:r>
                  <a:rPr lang="en-US" sz="2000" dirty="0"/>
                  <a:t>;</a:t>
                </a:r>
              </a:p>
              <a:p>
                <a:pPr marL="0" indent="0">
                  <a:buNone/>
                </a:pPr>
                <a:r>
                  <a:rPr lang="en-US" sz="2000" b="1" dirty="0" smtClean="0"/>
                  <a:t>	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𝑮</m:t>
                    </m:r>
                  </m:oMath>
                </a14:m>
                <a:r>
                  <a:rPr lang="en-US" sz="2000" b="1" dirty="0"/>
                  <a:t> </a:t>
                </a:r>
                <a:r>
                  <a:rPr lang="en-US" sz="2000" b="1" dirty="0">
                    <a:sym typeface="Wingdings" pitchFamily="2" charset="2"/>
                  </a:rPr>
                  <a:t></a:t>
                </a:r>
                <a:r>
                  <a:rPr lang="en-US" sz="2000" dirty="0"/>
                  <a:t> </a:t>
                </a:r>
                <a:r>
                  <a:rPr lang="en-US" sz="2000" b="1" dirty="0">
                    <a:solidFill>
                      <a:srgbClr val="7030A0"/>
                    </a:solidFill>
                  </a:rPr>
                  <a:t>Contract</a:t>
                </a:r>
                <a:r>
                  <a:rPr lang="en-US" sz="2000" dirty="0"/>
                  <a:t>(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𝑮</m:t>
                    </m:r>
                    <m:r>
                      <a:rPr lang="en-US" sz="2000" b="1" i="1">
                        <a:latin typeface="Cambria Math"/>
                      </a:rPr>
                      <m:t>,</m:t>
                    </m:r>
                    <m:r>
                      <a:rPr lang="en-US" sz="2000" b="1" i="1">
                        <a:latin typeface="Cambria Math"/>
                      </a:rPr>
                      <m:t>𝒆</m:t>
                    </m:r>
                  </m:oMath>
                </a14:m>
                <a:r>
                  <a:rPr lang="en-US" sz="2000" dirty="0"/>
                  <a:t>).</a:t>
                </a:r>
                <a:endParaRPr lang="en-US" sz="2000" dirty="0" smtClean="0"/>
              </a:p>
              <a:p>
                <a:pPr marL="0" indent="0">
                  <a:buNone/>
                </a:pPr>
                <a:r>
                  <a:rPr lang="en-US" sz="2000" dirty="0"/>
                  <a:t> </a:t>
                </a:r>
                <a:r>
                  <a:rPr lang="en-US" sz="2000" dirty="0" smtClean="0"/>
                  <a:t>        }</a:t>
                </a:r>
              </a:p>
              <a:p>
                <a:pPr marL="0" indent="0">
                  <a:buNone/>
                </a:pPr>
                <a:r>
                  <a:rPr lang="en-US" sz="2000" dirty="0" smtClean="0"/>
                  <a:t>         </a:t>
                </a:r>
                <a:r>
                  <a:rPr lang="en-US" sz="2000" b="1" dirty="0" smtClean="0"/>
                  <a:t>return</a:t>
                </a:r>
                <a:r>
                  <a:rPr lang="en-US" sz="2000" dirty="0" smtClean="0"/>
                  <a:t> the edges of multi-graph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𝑮</m:t>
                    </m:r>
                  </m:oMath>
                </a14:m>
                <a:r>
                  <a:rPr lang="en-US" sz="2000" dirty="0" smtClean="0"/>
                  <a:t>;</a:t>
                </a:r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 smtClean="0"/>
                  <a:t>}   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r>
                  <a:rPr lang="en-US" sz="2000" b="1" dirty="0" smtClean="0"/>
                  <a:t>Running time</a:t>
                </a:r>
                <a:r>
                  <a:rPr lang="en-US" sz="2000" dirty="0" smtClean="0"/>
                  <a:t>: 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𝑶</m:t>
                    </m:r>
                    <m:r>
                      <a:rPr lang="en-US" sz="2000" b="1" i="1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000" b="1" i="1">
                        <a:latin typeface="Cambria Math"/>
                      </a:rPr>
                      <m:t>)</m:t>
                    </m:r>
                  </m:oMath>
                </a14:m>
                <a:endParaRPr lang="en-US" sz="2000" dirty="0"/>
              </a:p>
              <a:p>
                <a:pPr marL="0" indent="0">
                  <a:buNone/>
                </a:pPr>
                <a:endParaRPr lang="en-US" sz="20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11" t="-1078" b="-31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790581" y="2438400"/>
                <a:ext cx="800219" cy="369332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𝒏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0581" y="2438400"/>
                <a:ext cx="800219" cy="369332"/>
              </a:xfrm>
              <a:prstGeom prst="rect">
                <a:avLst/>
              </a:prstGeom>
              <a:blipFill rotWithShape="1">
                <a:blip r:embed="rId3"/>
                <a:stretch>
                  <a:fillRect t="-8197" r="-9160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5705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7030A0"/>
                </a:solidFill>
              </a:rPr>
              <a:t>Algorithm for min-cut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 sz="2000" b="1" dirty="0" smtClean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endParaRPr lang="en-US" sz="2000" b="1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rgbClr val="C00000"/>
                    </a:solidFill>
                  </a:rPr>
                  <a:t>Question</a:t>
                </a:r>
                <a:r>
                  <a:rPr lang="en-US" sz="2000" b="1" dirty="0"/>
                  <a:t>: </a:t>
                </a:r>
                <a:r>
                  <a:rPr lang="en-US" sz="2000" dirty="0"/>
                  <a:t>What is probability that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𝑪</m:t>
                    </m:r>
                  </m:oMath>
                </a14:m>
                <a:r>
                  <a:rPr lang="en-US" sz="2000" dirty="0"/>
                  <a:t> is preserved </a:t>
                </a:r>
                <a:r>
                  <a:rPr lang="en-US" sz="2000" dirty="0" smtClean="0"/>
                  <a:t>during the algorithm </a:t>
                </a:r>
                <a:r>
                  <a:rPr lang="en-US" sz="2000" b="1" dirty="0" smtClean="0"/>
                  <a:t>?</a:t>
                </a:r>
              </a:p>
              <a:p>
                <a:pPr marL="0" indent="0">
                  <a:buNone/>
                </a:pPr>
                <a:r>
                  <a:rPr lang="en-US" sz="2000" b="1" dirty="0" smtClean="0"/>
                  <a:t>Answer: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>
                            <a:solidFill>
                              <a:srgbClr val="0070C0"/>
                            </a:solidFill>
                            <a:latin typeface="Cambria Math"/>
                          </a:rPr>
                          <m:t>1−</m:t>
                        </m:r>
                        <m:f>
                          <m:fPr>
                            <m:ctrlPr>
                              <a:rPr lang="en-US" sz="20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0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𝟐</m:t>
                            </m:r>
                          </m:num>
                          <m:den>
                            <m:r>
                              <a:rPr lang="en-US" sz="20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𝒏</m:t>
                            </m:r>
                          </m:den>
                        </m:f>
                      </m:e>
                    </m:d>
                    <m:r>
                      <a:rPr lang="en-US" sz="2000">
                        <a:solidFill>
                          <a:srgbClr val="0070C0"/>
                        </a:solidFill>
                        <a:latin typeface="Cambria Math"/>
                      </a:rPr>
                      <m:t>.</m:t>
                    </m:r>
                    <m:d>
                      <m:d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>
                            <a:solidFill>
                              <a:srgbClr val="0070C0"/>
                            </a:solidFill>
                            <a:latin typeface="Cambria Math"/>
                          </a:rPr>
                          <m:t>1−</m:t>
                        </m:r>
                        <m:f>
                          <m:fPr>
                            <m:ctrlPr>
                              <a:rPr lang="en-US" sz="20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0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𝟐</m:t>
                            </m:r>
                          </m:num>
                          <m:den>
                            <m:r>
                              <a:rPr lang="en-US" sz="20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𝒏</m:t>
                            </m:r>
                            <m:r>
                              <a:rPr lang="en-US" sz="20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20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𝟏</m:t>
                            </m:r>
                          </m:den>
                        </m:f>
                      </m:e>
                    </m:d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/>
                      </a:rPr>
                      <m:t>.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1−</m:t>
                        </m:r>
                        <m:f>
                          <m:fPr>
                            <m:ctrlPr>
                              <a:rPr lang="en-US" sz="20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𝟐</m:t>
                            </m:r>
                          </m:num>
                          <m:den>
                            <m:r>
                              <a:rPr lang="en-US" sz="20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𝒏</m:t>
                            </m:r>
                            <m:r>
                              <a:rPr lang="en-US" sz="20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20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𝟐</m:t>
                            </m:r>
                          </m:den>
                        </m:f>
                      </m:e>
                    </m:d>
                    <m:r>
                      <a:rPr lang="en-US" sz="2000" b="0" i="0" smtClean="0">
                        <a:solidFill>
                          <a:srgbClr val="0070C0"/>
                        </a:solidFill>
                        <a:latin typeface="Cambria Math"/>
                      </a:rPr>
                      <m:t>…</m:t>
                    </m:r>
                    <m:f>
                      <m:fPr>
                        <m:ctrlP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2000" b="0" i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en-US" sz="2000" b="0" i="0" smtClean="0">
                        <a:solidFill>
                          <a:srgbClr val="0070C0"/>
                        </a:solidFill>
                        <a:latin typeface="Cambria Math"/>
                      </a:rPr>
                      <m:t>.</m:t>
                    </m:r>
                    <m:f>
                      <m:fPr>
                        <m:ctrlP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sz="2000" b="0" i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sz="2000" b="0" i="0" smtClean="0">
                        <a:solidFill>
                          <a:srgbClr val="0070C0"/>
                        </a:solidFill>
                        <a:latin typeface="Cambria Math"/>
                      </a:rPr>
                      <m:t>.</m:t>
                    </m:r>
                    <m:f>
                      <m:fPr>
                        <m:ctrlP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000" b="0" i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endParaRPr lang="en-US" sz="2000" dirty="0"/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r>
                  <a:rPr lang="en-US" sz="2000" dirty="0" smtClean="0"/>
                  <a:t>                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𝒏</m:t>
                            </m:r>
                            <m:r>
                              <a:rPr lang="en-US" sz="20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20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𝟐</m:t>
                            </m:r>
                          </m:num>
                          <m:den>
                            <m:r>
                              <a:rPr lang="en-US" sz="20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𝒏</m:t>
                            </m:r>
                          </m:den>
                        </m:f>
                      </m:e>
                    </m:d>
                    <m:r>
                      <a:rPr lang="en-US" sz="2000">
                        <a:solidFill>
                          <a:srgbClr val="0070C0"/>
                        </a:solidFill>
                        <a:latin typeface="Cambria Math"/>
                      </a:rPr>
                      <m:t>.</m:t>
                    </m:r>
                    <m:d>
                      <m:d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𝒏</m:t>
                            </m:r>
                            <m:r>
                              <a:rPr lang="en-US" sz="20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20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20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𝒏</m:t>
                            </m:r>
                            <m:r>
                              <a:rPr lang="en-US" sz="20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20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𝟏</m:t>
                            </m:r>
                          </m:den>
                        </m:f>
                      </m:e>
                    </m:d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.</m:t>
                    </m:r>
                    <m:d>
                      <m:d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𝒏</m:t>
                            </m:r>
                            <m:r>
                              <a:rPr lang="en-US" sz="20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20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𝟒</m:t>
                            </m:r>
                          </m:num>
                          <m:den>
                            <m:r>
                              <a:rPr lang="en-US" sz="20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𝒏</m:t>
                            </m:r>
                            <m:r>
                              <a:rPr lang="en-US" sz="20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20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𝟐</m:t>
                            </m:r>
                          </m:den>
                        </m:f>
                      </m:e>
                    </m:d>
                    <m:r>
                      <a:rPr lang="en-US" sz="2000">
                        <a:solidFill>
                          <a:srgbClr val="0070C0"/>
                        </a:solidFill>
                        <a:latin typeface="Cambria Math"/>
                      </a:rPr>
                      <m:t>…</m:t>
                    </m:r>
                    <m:f>
                      <m:f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>
                            <a:solidFill>
                              <a:srgbClr val="0070C0"/>
                            </a:solidFill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2000">
                            <a:solidFill>
                              <a:srgbClr val="0070C0"/>
                            </a:solidFill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en-US" sz="2000">
                        <a:solidFill>
                          <a:srgbClr val="0070C0"/>
                        </a:solidFill>
                        <a:latin typeface="Cambria Math"/>
                      </a:rPr>
                      <m:t>.</m:t>
                    </m:r>
                    <m:f>
                      <m:f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sz="2000">
                            <a:solidFill>
                              <a:srgbClr val="0070C0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sz="2000">
                        <a:solidFill>
                          <a:srgbClr val="0070C0"/>
                        </a:solidFill>
                        <a:latin typeface="Cambria Math"/>
                      </a:rPr>
                      <m:t>.</m:t>
                    </m:r>
                    <m:f>
                      <m:f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000">
                            <a:solidFill>
                              <a:srgbClr val="0070C0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endParaRPr lang="en-US" sz="2000" dirty="0" smtClean="0"/>
              </a:p>
              <a:p>
                <a:pPr marL="0" indent="0">
                  <a:buNone/>
                </a:pPr>
                <a:r>
                  <a:rPr lang="en-US" sz="2000" dirty="0"/>
                  <a:t> </a:t>
                </a:r>
                <a:r>
                  <a:rPr lang="en-US" sz="2000" dirty="0" smtClean="0"/>
                  <a:t>                </a:t>
                </a:r>
              </a:p>
              <a:p>
                <a:pPr marL="0" indent="0">
                  <a:buNone/>
                </a:pPr>
                <a:r>
                  <a:rPr lang="en-US" sz="2000" b="1" dirty="0"/>
                  <a:t> </a:t>
                </a:r>
                <a:r>
                  <a:rPr lang="en-US" sz="2000" b="1" dirty="0" smtClean="0"/>
                  <a:t>     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den>
                    </m:f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.</m:t>
                    </m:r>
                    <m:f>
                      <m:fPr>
                        <m:ctrlP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den>
                    </m:f>
                  </m:oMath>
                </a14:m>
                <a:endParaRPr lang="en-US" sz="2000" b="1" i="1" dirty="0" smtClean="0"/>
              </a:p>
              <a:p>
                <a:pPr marL="0" indent="0">
                  <a:buNone/>
                </a:pPr>
                <a:r>
                  <a:rPr lang="en-US" sz="2000" b="1" i="1" dirty="0"/>
                  <a:t> </a:t>
                </a:r>
                <a:r>
                  <a:rPr lang="en-US" sz="2000" b="1" i="1" dirty="0" smtClean="0"/>
                  <a:t>                </a:t>
                </a:r>
              </a:p>
              <a:p>
                <a:pPr marL="0" indent="0">
                  <a:buNone/>
                </a:pPr>
                <a:r>
                  <a:rPr lang="en-US" sz="2000" b="1" i="1" dirty="0"/>
                  <a:t> </a:t>
                </a:r>
                <a:r>
                  <a:rPr lang="en-US" sz="2000" b="1" i="1" dirty="0" smtClean="0"/>
                  <a:t>                </a:t>
                </a:r>
                <a:r>
                  <a:rPr lang="en-US" sz="2000" b="1" dirty="0" smtClean="0"/>
                  <a:t>&gt;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20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𝒏</m:t>
                            </m:r>
                          </m:e>
                          <m:sup>
                            <m:r>
                              <a:rPr lang="en-US" sz="20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endParaRPr lang="en-US" sz="2000" b="1" i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741" t="-6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62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rgbClr val="7030A0"/>
                </a:solidFill>
              </a:rPr>
              <a:t>Algorithm for min-cut</a:t>
            </a:r>
            <a:endParaRPr lang="en-US" sz="3600" b="1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 sz="2400" b="1" dirty="0" smtClean="0"/>
              </a:p>
              <a:p>
                <a:pPr marL="0" indent="0">
                  <a:buNone/>
                </a:pPr>
                <a:r>
                  <a:rPr lang="en-US" sz="2400" b="1" dirty="0" smtClean="0"/>
                  <a:t>Min-cut-high-probability</a:t>
                </a:r>
                <a:r>
                  <a:rPr lang="en-US" sz="2400" dirty="0" smtClean="0"/>
                  <a:t>(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/>
                      </a:rPr>
                      <m:t>𝑮</m:t>
                    </m:r>
                  </m:oMath>
                </a14:m>
                <a:r>
                  <a:rPr lang="en-US" sz="2400" dirty="0" smtClean="0"/>
                  <a:t>):</a:t>
                </a:r>
              </a:p>
              <a:p>
                <a:pPr marL="0" indent="0">
                  <a:buNone/>
                </a:pPr>
                <a:r>
                  <a:rPr lang="en-US" sz="2000" dirty="0" smtClean="0"/>
                  <a:t>{       </a:t>
                </a:r>
                <a:r>
                  <a:rPr lang="en-US" sz="2000" b="1" dirty="0" smtClean="0"/>
                  <a:t>Repeat </a:t>
                </a:r>
                <a:r>
                  <a:rPr lang="en-US" sz="2000" dirty="0" smtClean="0"/>
                  <a:t>      </a:t>
                </a:r>
                <a:r>
                  <a:rPr lang="en-US" sz="2000" b="1" dirty="0"/>
                  <a:t>Min-cut</a:t>
                </a:r>
                <a:r>
                  <a:rPr lang="en-US" sz="2000" dirty="0"/>
                  <a:t>(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𝑮</m:t>
                    </m:r>
                  </m:oMath>
                </a14:m>
                <a:r>
                  <a:rPr lang="en-US" sz="2000" dirty="0" smtClean="0"/>
                  <a:t>) algorithm    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𝒄</m:t>
                    </m:r>
                    <m:sSup>
                      <m:sSupPr>
                        <m:ctrlP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e>
                      <m:sup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rgbClr val="0070C0"/>
                    </a:solidFill>
                  </a:rPr>
                  <a:t> </a:t>
                </a:r>
                <a:r>
                  <a:rPr lang="en-US" sz="2000" b="1" dirty="0"/>
                  <a:t>log</a:t>
                </a:r>
                <a:r>
                  <a:rPr lang="en-US" sz="20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 smtClean="0"/>
                  <a:t>      times</a:t>
                </a:r>
              </a:p>
              <a:p>
                <a:pPr marL="0" indent="0">
                  <a:buNone/>
                </a:pPr>
                <a:r>
                  <a:rPr lang="en-US" sz="2000" dirty="0"/>
                  <a:t> </a:t>
                </a:r>
                <a:r>
                  <a:rPr lang="en-US" sz="2000" dirty="0" smtClean="0"/>
                  <a:t>       and report the smallest cut computed;</a:t>
                </a:r>
              </a:p>
              <a:p>
                <a:pPr marL="0" indent="0">
                  <a:buNone/>
                </a:pPr>
                <a:r>
                  <a:rPr lang="en-US" sz="2000" dirty="0"/>
                  <a:t>}</a:t>
                </a:r>
                <a:endParaRPr lang="en-US" sz="2000" dirty="0" smtClean="0"/>
              </a:p>
              <a:p>
                <a:pPr marL="0" indent="0">
                  <a:buNone/>
                </a:pPr>
                <a:r>
                  <a:rPr lang="en-US" sz="2000" dirty="0"/>
                  <a:t> </a:t>
                </a:r>
                <a:r>
                  <a:rPr lang="en-US" sz="2000" dirty="0" smtClean="0"/>
                  <a:t>        </a:t>
                </a:r>
              </a:p>
              <a:p>
                <a:pPr marL="0" indent="0">
                  <a:buNone/>
                </a:pPr>
                <a:r>
                  <a:rPr lang="en-US" sz="2000" b="1" dirty="0" smtClean="0"/>
                  <a:t>Running time</a:t>
                </a:r>
                <a:r>
                  <a:rPr lang="en-US" sz="2000" dirty="0" smtClean="0"/>
                  <a:t>: 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𝑶</m:t>
                    </m:r>
                    <m:r>
                      <a:rPr lang="en-US" sz="2000" b="1" i="1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𝟒</m:t>
                        </m:r>
                      </m:sup>
                    </m:sSup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a:rPr lang="en-US" sz="2000" b="1" i="0" smtClean="0">
                        <a:solidFill>
                          <a:schemeClr val="tx1"/>
                        </a:solidFill>
                        <a:latin typeface="Cambria Math"/>
                      </a:rPr>
                      <m:t>𝐥𝐨𝐠</m:t>
                    </m:r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  <m:r>
                      <a:rPr lang="en-US" sz="2000" b="1" i="1">
                        <a:latin typeface="Cambria Math"/>
                      </a:rPr>
                      <m:t>)</m:t>
                    </m:r>
                  </m:oMath>
                </a14:m>
                <a:endParaRPr lang="en-US" sz="2000" dirty="0" smtClean="0"/>
              </a:p>
              <a:p>
                <a:pPr marL="0" indent="0">
                  <a:buNone/>
                </a:pPr>
                <a:r>
                  <a:rPr lang="en-US" sz="2000" b="1" dirty="0" smtClean="0"/>
                  <a:t>Error Probability </a:t>
                </a:r>
                <a:r>
                  <a:rPr lang="en-US" sz="2000" dirty="0" smtClean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𝟏</m:t>
                            </m:r>
                            <m:r>
                              <a:rPr lang="en-US" sz="20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000" b="1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000" b="1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2000" b="1" i="1" smtClean="0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1" i="1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  <m:t>𝒏</m:t>
                                    </m:r>
                                  </m:e>
                                  <m:sup>
                                    <m:r>
                                      <a:rPr lang="en-US" sz="2000" b="1" i="1" smtClean="0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𝒄</m:t>
                        </m:r>
                        <m:sSup>
                          <m:sSupPr>
                            <m:ctrlPr>
                              <a:rPr lang="en-US" sz="20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𝒏</m:t>
                            </m:r>
                          </m:e>
                          <m:sup>
                            <m:r>
                              <a:rPr lang="en-US" sz="20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sz="2000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𝐥𝐨𝐠</m:t>
                        </m:r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sup>
                    </m:sSup>
                  </m:oMath>
                </a14:m>
                <a:endParaRPr lang="en-US" sz="2000" dirty="0" smtClean="0"/>
              </a:p>
              <a:p>
                <a:pPr marL="0" indent="0">
                  <a:buNone/>
                </a:pPr>
                <a:r>
                  <a:rPr lang="en-US" sz="2000" dirty="0"/>
                  <a:t> </a:t>
                </a:r>
                <a:r>
                  <a:rPr lang="en-US" sz="2000" dirty="0" smtClean="0"/>
                  <a:t>                                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20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𝒏</m:t>
                            </m:r>
                          </m:e>
                          <m:sup>
                            <m:r>
                              <a:rPr lang="en-US" sz="20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𝒄</m:t>
                            </m:r>
                          </m:sup>
                        </m:sSup>
                      </m:den>
                    </m:f>
                  </m:oMath>
                </a14:m>
                <a:endParaRPr lang="en-US" sz="2000" dirty="0"/>
              </a:p>
              <a:p>
                <a:pPr marL="0" indent="0">
                  <a:buNone/>
                </a:pPr>
                <a:endParaRPr lang="en-US" sz="20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11" t="-1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618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3400" y="1981200"/>
            <a:ext cx="8077199" cy="1362075"/>
          </a:xfrm>
        </p:spPr>
        <p:txBody>
          <a:bodyPr/>
          <a:lstStyle/>
          <a:p>
            <a:pPr algn="ctr"/>
            <a:r>
              <a:rPr lang="en-US" sz="3600" dirty="0" smtClean="0">
                <a:solidFill>
                  <a:srgbClr val="7030A0"/>
                </a:solidFill>
              </a:rPr>
              <a:t>Revisiting Recurrences </a:t>
            </a:r>
            <a:br>
              <a:rPr lang="en-US" sz="3600" dirty="0" smtClean="0">
                <a:solidFill>
                  <a:srgbClr val="7030A0"/>
                </a:solidFill>
              </a:rPr>
            </a:b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In the following slides, we shall revisit common recurrences. Try to solve these recurrences in a simple manner instead of using Master’s theore</a:t>
            </a:r>
            <a:r>
              <a:rPr lang="en-US" sz="1800" dirty="0" smtClean="0">
                <a:solidFill>
                  <a:schemeClr val="tx1"/>
                </a:solidFill>
              </a:rPr>
              <a:t>m. This will help you develop a useful insight into recurrences. This insight will help you fine-tune the previous inefficient algorithm and eventually lead to design (and analysis) of a more efficient algorithm for min-cut.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461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rgbClr val="7030A0"/>
                </a:solidFill>
              </a:rPr>
              <a:t>Common recurrences</a:t>
            </a:r>
            <a:endParaRPr lang="en-US" sz="3600" b="1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71600"/>
                <a:ext cx="8229600" cy="4754563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/>
                      </a:rPr>
                      <m:t>𝑻</m:t>
                    </m:r>
                    <m:d>
                      <m:dPr>
                        <m:ctrlPr>
                          <a:rPr lang="en-US" sz="20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𝟎</m:t>
                        </m:r>
                      </m:e>
                    </m:d>
                    <m:r>
                      <a:rPr lang="en-US" sz="2000" b="1" i="1">
                        <a:latin typeface="Cambria Math"/>
                      </a:rPr>
                      <m:t>=</m:t>
                    </m:r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𝟏</m:t>
                    </m:r>
                  </m:oMath>
                </a14:m>
                <a:r>
                  <a:rPr lang="en-US" sz="2000" b="1" dirty="0">
                    <a:solidFill>
                      <a:srgbClr val="0070C0"/>
                    </a:solidFill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2000" b="1" dirty="0">
                    <a:solidFill>
                      <a:srgbClr val="C00000"/>
                    </a:solidFill>
                  </a:rPr>
                  <a:t>     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C00000"/>
                        </a:solidFill>
                        <a:latin typeface="Cambria Math"/>
                      </a:rPr>
                      <m:t>𝑻</m:t>
                    </m:r>
                    <m:d>
                      <m:dPr>
                        <m:ctrlPr>
                          <a:rPr lang="en-US" sz="20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e>
                    </m:d>
                    <m:r>
                      <a:rPr lang="en-US" sz="2000" b="1" i="1">
                        <a:latin typeface="Cambria Math"/>
                      </a:rPr>
                      <m:t>=</m:t>
                    </m:r>
                    <m:r>
                      <a:rPr lang="en-US" sz="2000" b="1" i="1">
                        <a:latin typeface="Cambria Math"/>
                      </a:rPr>
                      <m:t>𝒄𝒏</m:t>
                    </m:r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r>
                      <a:rPr lang="en-US" sz="2000" b="1" i="1">
                        <a:solidFill>
                          <a:srgbClr val="C00000"/>
                        </a:solidFill>
                        <a:latin typeface="Cambria Math"/>
                      </a:rPr>
                      <m:t>𝑻</m:t>
                    </m:r>
                    <m:d>
                      <m:dPr>
                        <m:ctrlPr>
                          <a:rPr lang="en-US" sz="20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e>
                    </m:d>
                  </m:oMath>
                </a14:m>
                <a:endParaRPr lang="en-US" sz="2000" b="1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endParaRPr lang="en-US" sz="2000" b="1" dirty="0">
                  <a:solidFill>
                    <a:srgbClr val="0070C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/>
                      </a:rPr>
                      <m:t>𝑻</m:t>
                    </m:r>
                    <m:d>
                      <m:dPr>
                        <m:ctrlPr>
                          <a:rPr lang="en-US" sz="2000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𝟎</m:t>
                        </m:r>
                      </m:e>
                    </m:d>
                    <m:r>
                      <a:rPr lang="en-US" sz="2000" b="1" i="1" smtClean="0">
                        <a:latin typeface="Cambria Math"/>
                      </a:rPr>
                      <m:t>=</m:t>
                    </m:r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𝟏</m:t>
                    </m:r>
                  </m:oMath>
                </a14:m>
                <a:r>
                  <a:rPr lang="en-US" sz="2000" b="1" dirty="0" smtClean="0">
                    <a:solidFill>
                      <a:srgbClr val="0070C0"/>
                    </a:solidFill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rgbClr val="C00000"/>
                    </a:solidFill>
                  </a:rPr>
                  <a:t>     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C00000"/>
                        </a:solidFill>
                        <a:latin typeface="Cambria Math"/>
                      </a:rPr>
                      <m:t>𝑻</m:t>
                    </m:r>
                    <m:d>
                      <m:dPr>
                        <m:ctrlPr>
                          <a:rPr lang="en-US" sz="20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e>
                    </m:d>
                    <m:r>
                      <a:rPr lang="en-US" sz="2000" b="1" i="1">
                        <a:latin typeface="Cambria Math"/>
                      </a:rPr>
                      <m:t>=</m:t>
                    </m:r>
                    <m:r>
                      <a:rPr lang="en-US" sz="2000" b="1" i="1" smtClean="0">
                        <a:latin typeface="Cambria Math"/>
                      </a:rPr>
                      <m:t>𝒄</m:t>
                    </m:r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r>
                      <a:rPr lang="en-US" sz="2000" b="1" i="1">
                        <a:solidFill>
                          <a:srgbClr val="C00000"/>
                        </a:solidFill>
                        <a:latin typeface="Cambria Math"/>
                      </a:rPr>
                      <m:t>𝑻</m:t>
                    </m:r>
                    <m:d>
                      <m:dPr>
                        <m:ctrlPr>
                          <a:rPr lang="en-US" sz="20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/</m:t>
                        </m:r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𝟐</m:t>
                        </m:r>
                      </m:e>
                    </m:d>
                  </m:oMath>
                </a14:m>
                <a:endParaRPr lang="en-US" sz="2000" b="1" dirty="0" smtClean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endParaRPr lang="en-US" sz="2000" b="1" dirty="0">
                  <a:solidFill>
                    <a:srgbClr val="0070C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C00000"/>
                        </a:solidFill>
                        <a:latin typeface="Cambria Math"/>
                      </a:rPr>
                      <m:t>𝑻</m:t>
                    </m:r>
                    <m:d>
                      <m:dPr>
                        <m:ctrlPr>
                          <a:rPr lang="en-US" sz="20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𝟎</m:t>
                        </m:r>
                      </m:e>
                    </m:d>
                    <m:r>
                      <a:rPr lang="en-US" sz="2000" b="1" i="1">
                        <a:latin typeface="Cambria Math"/>
                      </a:rPr>
                      <m:t>=</m:t>
                    </m:r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𝟏</m:t>
                    </m:r>
                  </m:oMath>
                </a14:m>
                <a:r>
                  <a:rPr lang="en-US" sz="2000" b="1" dirty="0">
                    <a:solidFill>
                      <a:srgbClr val="0070C0"/>
                    </a:solidFill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2000" b="1" dirty="0">
                    <a:solidFill>
                      <a:srgbClr val="C00000"/>
                    </a:solidFill>
                  </a:rPr>
                  <a:t>     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C00000"/>
                        </a:solidFill>
                        <a:latin typeface="Cambria Math"/>
                      </a:rPr>
                      <m:t>𝑻</m:t>
                    </m:r>
                    <m:d>
                      <m:dPr>
                        <m:ctrlPr>
                          <a:rPr lang="en-US" sz="20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e>
                    </m:d>
                    <m:r>
                      <a:rPr lang="en-US" sz="2000" b="1" i="1">
                        <a:latin typeface="Cambria Math"/>
                      </a:rPr>
                      <m:t>=</m:t>
                    </m:r>
                    <m:r>
                      <a:rPr lang="en-US" sz="2000" b="1" i="1" smtClean="0">
                        <a:latin typeface="Cambria Math"/>
                      </a:rPr>
                      <m:t>𝒄</m:t>
                    </m:r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𝟐</m:t>
                    </m:r>
                    <m:r>
                      <a:rPr lang="en-US" sz="2000" b="1" i="1">
                        <a:solidFill>
                          <a:srgbClr val="C00000"/>
                        </a:solidFill>
                        <a:latin typeface="Cambria Math"/>
                      </a:rPr>
                      <m:t>𝑻</m:t>
                    </m:r>
                    <m:d>
                      <m:dPr>
                        <m:ctrlPr>
                          <a:rPr lang="en-US" sz="20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/</m:t>
                        </m:r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𝟐</m:t>
                        </m:r>
                      </m:e>
                    </m:d>
                  </m:oMath>
                </a14:m>
                <a:endParaRPr lang="en-US" sz="2000" b="1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endParaRPr lang="en-US" sz="2000" b="1" dirty="0" smtClean="0">
                  <a:solidFill>
                    <a:srgbClr val="0070C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C00000"/>
                        </a:solidFill>
                        <a:latin typeface="Cambria Math"/>
                      </a:rPr>
                      <m:t>𝑻</m:t>
                    </m:r>
                    <m:d>
                      <m:dPr>
                        <m:ctrlPr>
                          <a:rPr lang="en-US" sz="20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𝟎</m:t>
                        </m:r>
                      </m:e>
                    </m:d>
                    <m:r>
                      <a:rPr lang="en-US" sz="2000" b="1" i="1">
                        <a:latin typeface="Cambria Math"/>
                      </a:rPr>
                      <m:t>=</m:t>
                    </m:r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𝟏</m:t>
                    </m:r>
                  </m:oMath>
                </a14:m>
                <a:r>
                  <a:rPr lang="en-US" sz="2000" b="1" dirty="0">
                    <a:solidFill>
                      <a:srgbClr val="0070C0"/>
                    </a:solidFill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2000" b="1" dirty="0">
                    <a:solidFill>
                      <a:srgbClr val="C00000"/>
                    </a:solidFill>
                  </a:rPr>
                  <a:t>     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C00000"/>
                        </a:solidFill>
                        <a:latin typeface="Cambria Math"/>
                      </a:rPr>
                      <m:t>𝑻</m:t>
                    </m:r>
                    <m:d>
                      <m:dPr>
                        <m:ctrlPr>
                          <a:rPr lang="en-US" sz="20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e>
                    </m:d>
                    <m:r>
                      <a:rPr lang="en-US" sz="2000" b="1" i="1">
                        <a:latin typeface="Cambria Math"/>
                      </a:rPr>
                      <m:t>=</m:t>
                    </m:r>
                    <m:r>
                      <a:rPr lang="en-US" sz="2000" b="1" i="1">
                        <a:latin typeface="Cambria Math"/>
                      </a:rPr>
                      <m:t>𝒄𝒏</m:t>
                    </m:r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𝟐</m:t>
                    </m:r>
                    <m:r>
                      <a:rPr lang="en-US" sz="2000" b="1" i="1">
                        <a:solidFill>
                          <a:srgbClr val="C00000"/>
                        </a:solidFill>
                        <a:latin typeface="Cambria Math"/>
                      </a:rPr>
                      <m:t>𝑻</m:t>
                    </m:r>
                    <m:d>
                      <m:dPr>
                        <m:ctrlPr>
                          <a:rPr lang="en-US" sz="20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/</m:t>
                        </m:r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𝟒</m:t>
                        </m:r>
                      </m:e>
                    </m:d>
                  </m:oMath>
                </a14:m>
                <a:endParaRPr lang="en-US" sz="2000" b="1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endParaRPr lang="en-US" sz="2000" b="1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endParaRPr lang="en-US" sz="2000" b="1" dirty="0">
                  <a:solidFill>
                    <a:srgbClr val="0070C0"/>
                  </a:solidFill>
                </a:endParaRPr>
              </a:p>
              <a:p>
                <a:endParaRPr lang="en-US" sz="2000" b="1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71600"/>
                <a:ext cx="8229600" cy="4754563"/>
              </a:xfrm>
              <a:blipFill rotWithShape="1">
                <a:blip r:embed="rId2"/>
                <a:stretch>
                  <a:fillRect l="-741" t="-641" b="-10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2E9ED8-BBDD-47A1-9C62-8C7F2ACFBD70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314336" y="1681848"/>
                <a:ext cx="857863" cy="375552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/>
                        </a:rPr>
                        <m:t>𝑶</m:t>
                      </m:r>
                      <m:r>
                        <a:rPr lang="en-US" b="1" i="1"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en-US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𝒏</m:t>
                          </m:r>
                        </m:e>
                        <m:sup>
                          <m:r>
                            <a:rPr lang="en-US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4336" y="1681848"/>
                <a:ext cx="857863" cy="375552"/>
              </a:xfrm>
              <a:prstGeom prst="rect">
                <a:avLst/>
              </a:prstGeom>
              <a:blipFill rotWithShape="1">
                <a:blip r:embed="rId3"/>
                <a:stretch>
                  <a:fillRect t="-6452" r="-9286" b="-24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334000" y="2748648"/>
                <a:ext cx="747320" cy="369332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𝑶</m:t>
                      </m:r>
                      <m:r>
                        <a:rPr lang="en-US" b="1" i="1" smtClean="0">
                          <a:latin typeface="Cambria Math"/>
                        </a:rPr>
                        <m:t>(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𝒏</m:t>
                      </m:r>
                      <m:r>
                        <a:rPr lang="en-US" b="1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2748648"/>
                <a:ext cx="747320" cy="369332"/>
              </a:xfrm>
              <a:prstGeom prst="rect">
                <a:avLst/>
              </a:prstGeom>
              <a:blipFill rotWithShape="1">
                <a:blip r:embed="rId4"/>
                <a:stretch>
                  <a:fillRect t="-8333" r="-9756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334000" y="3733800"/>
                <a:ext cx="1339597" cy="369332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𝑶</m:t>
                      </m:r>
                      <m:r>
                        <a:rPr lang="en-US" b="1" i="1" smtClean="0">
                          <a:latin typeface="Cambria Math"/>
                        </a:rPr>
                        <m:t>(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𝒏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𝐥𝐨𝐠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𝒏</m:t>
                      </m:r>
                      <m:r>
                        <a:rPr lang="en-US" b="1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3733800"/>
                <a:ext cx="1339597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8333" r="-5000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334000" y="4964668"/>
                <a:ext cx="798616" cy="369332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𝑶</m:t>
                      </m:r>
                      <m:r>
                        <a:rPr lang="en-US" b="1" i="1" smtClean="0">
                          <a:latin typeface="Cambria Math"/>
                        </a:rPr>
                        <m:t>(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𝒏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 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4964668"/>
                <a:ext cx="798616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8197" r="-9160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329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7" grpId="0" animBg="1"/>
      <p:bldP spid="8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rgbClr val="7030A0"/>
                </a:solidFill>
              </a:rPr>
              <a:t>Common recurrences</a:t>
            </a:r>
            <a:endParaRPr lang="en-US" sz="3600" b="1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71600"/>
                <a:ext cx="8229600" cy="502920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/>
                      </a:rPr>
                      <m:t>𝑻</m:t>
                    </m:r>
                    <m:d>
                      <m:dPr>
                        <m:ctrlPr>
                          <a:rPr lang="en-US" sz="2000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𝟎</m:t>
                        </m:r>
                      </m:e>
                    </m:d>
                    <m:r>
                      <a:rPr lang="en-US" sz="2000" b="1" i="1" smtClean="0">
                        <a:latin typeface="Cambria Math"/>
                      </a:rPr>
                      <m:t>=</m:t>
                    </m:r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𝟏</m:t>
                    </m:r>
                  </m:oMath>
                </a14:m>
                <a:r>
                  <a:rPr lang="en-US" sz="2000" b="1" dirty="0" smtClean="0">
                    <a:solidFill>
                      <a:srgbClr val="0070C0"/>
                    </a:solidFill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rgbClr val="C00000"/>
                    </a:solidFill>
                  </a:rPr>
                  <a:t>     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C00000"/>
                        </a:solidFill>
                        <a:latin typeface="Cambria Math"/>
                      </a:rPr>
                      <m:t>𝑻</m:t>
                    </m:r>
                    <m:d>
                      <m:dPr>
                        <m:ctrlPr>
                          <a:rPr lang="en-US" sz="20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e>
                    </m:d>
                    <m:r>
                      <a:rPr lang="en-US" sz="2000" b="1" i="1">
                        <a:latin typeface="Cambria Math"/>
                      </a:rPr>
                      <m:t>=</m:t>
                    </m:r>
                    <m:r>
                      <a:rPr lang="en-US" sz="2000" b="1" i="1" smtClean="0">
                        <a:latin typeface="Cambria Math"/>
                      </a:rPr>
                      <m:t>𝒄</m:t>
                    </m:r>
                    <m:sSup>
                      <m:sSupPr>
                        <m:ctrlP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r>
                      <a:rPr lang="en-US" sz="2000" b="1" i="1">
                        <a:solidFill>
                          <a:srgbClr val="C00000"/>
                        </a:solidFill>
                        <a:latin typeface="Cambria Math"/>
                      </a:rPr>
                      <m:t>𝑻</m:t>
                    </m:r>
                    <m:d>
                      <m:dPr>
                        <m:ctrlPr>
                          <a:rPr lang="en-US" sz="20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/</m:t>
                        </m:r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𝟐</m:t>
                        </m:r>
                      </m:e>
                    </m:d>
                  </m:oMath>
                </a14:m>
                <a:endParaRPr lang="en-US" sz="2000" b="1" dirty="0" smtClean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endParaRPr lang="en-US" sz="2000" b="1" dirty="0">
                  <a:solidFill>
                    <a:srgbClr val="0070C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C00000"/>
                        </a:solidFill>
                        <a:latin typeface="Cambria Math"/>
                      </a:rPr>
                      <m:t>𝑻</m:t>
                    </m:r>
                    <m:d>
                      <m:dPr>
                        <m:ctrlPr>
                          <a:rPr lang="en-US" sz="20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𝟎</m:t>
                        </m:r>
                      </m:e>
                    </m:d>
                    <m:r>
                      <a:rPr lang="en-US" sz="2000" b="1" i="1">
                        <a:latin typeface="Cambria Math"/>
                      </a:rPr>
                      <m:t>=</m:t>
                    </m:r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𝟏</m:t>
                    </m:r>
                  </m:oMath>
                </a14:m>
                <a:r>
                  <a:rPr lang="en-US" sz="2000" b="1" dirty="0">
                    <a:solidFill>
                      <a:srgbClr val="0070C0"/>
                    </a:solidFill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2000" b="1" dirty="0">
                    <a:solidFill>
                      <a:srgbClr val="C00000"/>
                    </a:solidFill>
                  </a:rPr>
                  <a:t>     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C00000"/>
                        </a:solidFill>
                        <a:latin typeface="Cambria Math"/>
                      </a:rPr>
                      <m:t>𝑻</m:t>
                    </m:r>
                    <m:d>
                      <m:dPr>
                        <m:ctrlPr>
                          <a:rPr lang="en-US" sz="20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e>
                    </m:d>
                    <m:r>
                      <a:rPr lang="en-US" sz="2000" b="1" i="1">
                        <a:latin typeface="Cambria Math"/>
                      </a:rPr>
                      <m:t>=</m:t>
                    </m:r>
                    <m:r>
                      <a:rPr lang="en-US" sz="2000" b="1" i="1" smtClean="0">
                        <a:latin typeface="Cambria Math"/>
                      </a:rPr>
                      <m:t>𝒄</m:t>
                    </m:r>
                    <m:sSup>
                      <m:sSupPr>
                        <m:ctrlP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𝟐</m:t>
                    </m:r>
                    <m:r>
                      <a:rPr lang="en-US" sz="2000" b="1" i="1">
                        <a:solidFill>
                          <a:srgbClr val="C00000"/>
                        </a:solidFill>
                        <a:latin typeface="Cambria Math"/>
                      </a:rPr>
                      <m:t>𝑻</m:t>
                    </m:r>
                    <m:d>
                      <m:dPr>
                        <m:ctrlPr>
                          <a:rPr lang="en-US" sz="20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/</m:t>
                        </m:r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𝟐</m:t>
                        </m:r>
                      </m:e>
                    </m:d>
                  </m:oMath>
                </a14:m>
                <a:endParaRPr lang="en-US" sz="2000" b="1" dirty="0" smtClean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endParaRPr lang="en-US" sz="2000" b="1" dirty="0">
                  <a:solidFill>
                    <a:srgbClr val="0070C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C00000"/>
                        </a:solidFill>
                        <a:latin typeface="Cambria Math"/>
                      </a:rPr>
                      <m:t>𝑻</m:t>
                    </m:r>
                    <m:d>
                      <m:dPr>
                        <m:ctrlPr>
                          <a:rPr lang="en-US" sz="20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𝟎</m:t>
                        </m:r>
                      </m:e>
                    </m:d>
                    <m:r>
                      <a:rPr lang="en-US" sz="2000" b="1" i="1">
                        <a:latin typeface="Cambria Math"/>
                      </a:rPr>
                      <m:t>=</m:t>
                    </m:r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𝟏</m:t>
                    </m:r>
                  </m:oMath>
                </a14:m>
                <a:r>
                  <a:rPr lang="en-US" sz="2000" b="1" dirty="0">
                    <a:solidFill>
                      <a:srgbClr val="0070C0"/>
                    </a:solidFill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2000" b="1" dirty="0">
                    <a:solidFill>
                      <a:srgbClr val="C00000"/>
                    </a:solidFill>
                  </a:rPr>
                  <a:t>     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C00000"/>
                        </a:solidFill>
                        <a:latin typeface="Cambria Math"/>
                      </a:rPr>
                      <m:t>𝑻</m:t>
                    </m:r>
                    <m:d>
                      <m:dPr>
                        <m:ctrlPr>
                          <a:rPr lang="en-US" sz="20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e>
                    </m:d>
                    <m:r>
                      <a:rPr lang="en-US" sz="2000" b="1" i="1">
                        <a:latin typeface="Cambria Math"/>
                      </a:rPr>
                      <m:t>=</m:t>
                    </m:r>
                    <m:r>
                      <a:rPr lang="en-US" sz="2000" b="1" i="1">
                        <a:latin typeface="Cambria Math"/>
                      </a:rPr>
                      <m:t>𝒄</m:t>
                    </m:r>
                    <m:sSup>
                      <m:sSupPr>
                        <m:ctrlP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e>
                      <m:sup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𝟖</m:t>
                    </m:r>
                    <m:r>
                      <a:rPr lang="en-US" sz="2000" b="1" i="1">
                        <a:solidFill>
                          <a:srgbClr val="C00000"/>
                        </a:solidFill>
                        <a:latin typeface="Cambria Math"/>
                      </a:rPr>
                      <m:t>𝑻</m:t>
                    </m:r>
                    <m:d>
                      <m:dPr>
                        <m:ctrlPr>
                          <a:rPr lang="en-US" sz="20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/</m:t>
                        </m:r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𝟐</m:t>
                        </m:r>
                      </m:e>
                    </m:d>
                  </m:oMath>
                </a14:m>
                <a:endParaRPr lang="en-US" sz="2000" b="1" dirty="0" smtClean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endParaRPr lang="en-US" sz="2000" b="1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rgbClr val="7030A0"/>
                    </a:solidFill>
                  </a:rPr>
                  <a:t>Question:</a:t>
                </a:r>
                <a:r>
                  <a:rPr lang="en-US" sz="2000" b="1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sz="2000" dirty="0" smtClean="0"/>
                  <a:t>What is the largest value of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𝒂</m:t>
                    </m:r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 smtClean="0"/>
                  <a:t>for which the solution of the following recurrence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/>
                      </a:rPr>
                      <m:t>𝑶</m:t>
                    </m:r>
                    <m:r>
                      <a:rPr lang="en-US" sz="2000" b="1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000" b="1" i="0" smtClean="0">
                        <a:latin typeface="Cambria Math"/>
                      </a:rPr>
                      <m:t>𝐥𝐨𝐠</m:t>
                    </m:r>
                    <m:r>
                      <a:rPr lang="en-US" sz="2000" b="1" i="1" smtClean="0">
                        <a:latin typeface="Cambria Math"/>
                      </a:rPr>
                      <m:t> </m:t>
                    </m:r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  <m:r>
                      <a:rPr lang="en-US" sz="2000" b="1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000" b="1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sz="2000" dirty="0" smtClean="0"/>
                  <a:t>?</a:t>
                </a:r>
                <a:endParaRPr lang="en-US" sz="2000" dirty="0"/>
              </a:p>
              <a:p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C00000"/>
                        </a:solidFill>
                        <a:latin typeface="Cambria Math"/>
                      </a:rPr>
                      <m:t>𝑻</m:t>
                    </m:r>
                    <m:d>
                      <m:dPr>
                        <m:ctrlPr>
                          <a:rPr lang="en-US" sz="20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𝟎</m:t>
                        </m:r>
                      </m:e>
                    </m:d>
                    <m:r>
                      <a:rPr lang="en-US" sz="2000" b="1" i="1">
                        <a:latin typeface="Cambria Math"/>
                      </a:rPr>
                      <m:t>=</m:t>
                    </m:r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𝟏</m:t>
                    </m:r>
                  </m:oMath>
                </a14:m>
                <a:r>
                  <a:rPr lang="en-US" sz="2000" b="1" dirty="0">
                    <a:solidFill>
                      <a:srgbClr val="0070C0"/>
                    </a:solidFill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2000" b="1" dirty="0">
                    <a:solidFill>
                      <a:srgbClr val="C00000"/>
                    </a:solidFill>
                  </a:rPr>
                  <a:t>     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C00000"/>
                        </a:solidFill>
                        <a:latin typeface="Cambria Math"/>
                      </a:rPr>
                      <m:t>𝑻</m:t>
                    </m:r>
                    <m:d>
                      <m:dPr>
                        <m:ctrlPr>
                          <a:rPr lang="en-US" sz="20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e>
                    </m:d>
                    <m:r>
                      <a:rPr lang="en-US" sz="2000" b="1" i="1">
                        <a:latin typeface="Cambria Math"/>
                      </a:rPr>
                      <m:t>=</m:t>
                    </m:r>
                    <m:r>
                      <a:rPr lang="en-US" sz="2000" b="1" i="1">
                        <a:latin typeface="Cambria Math"/>
                      </a:rPr>
                      <m:t>𝒄</m:t>
                    </m:r>
                    <m:sSup>
                      <m:sSupPr>
                        <m:ctrlP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𝟐</m:t>
                    </m:r>
                    <m:r>
                      <a:rPr lang="en-US" sz="2000" b="1" i="1">
                        <a:solidFill>
                          <a:srgbClr val="C00000"/>
                        </a:solidFill>
                        <a:latin typeface="Cambria Math"/>
                      </a:rPr>
                      <m:t>𝑻</m:t>
                    </m:r>
                    <m:d>
                      <m:dPr>
                        <m:ctrlPr>
                          <a:rPr lang="en-US" sz="20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/</m:t>
                        </m:r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𝒂</m:t>
                        </m:r>
                      </m:e>
                    </m:d>
                  </m:oMath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71600"/>
                <a:ext cx="8229600" cy="5029200"/>
              </a:xfrm>
              <a:blipFill rotWithShape="1">
                <a:blip r:embed="rId2"/>
                <a:stretch>
                  <a:fillRect l="-741" t="-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2E9ED8-BBDD-47A1-9C62-8C7F2ACFBD70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314336" y="1681848"/>
                <a:ext cx="857863" cy="375552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/>
                        </a:rPr>
                        <m:t>𝑶</m:t>
                      </m:r>
                      <m:r>
                        <a:rPr lang="en-US" b="1" i="1"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en-US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𝒏</m:t>
                          </m:r>
                        </m:e>
                        <m:sup>
                          <m:r>
                            <a:rPr lang="en-US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4336" y="1681848"/>
                <a:ext cx="857863" cy="375552"/>
              </a:xfrm>
              <a:prstGeom prst="rect">
                <a:avLst/>
              </a:prstGeom>
              <a:blipFill rotWithShape="1">
                <a:blip r:embed="rId3"/>
                <a:stretch>
                  <a:fillRect t="-6452" r="-9286" b="-24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314337" y="2672448"/>
                <a:ext cx="857863" cy="375552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/>
                        </a:rPr>
                        <m:t>𝑶</m:t>
                      </m:r>
                      <m:r>
                        <a:rPr lang="en-US" b="1" i="1"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en-US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𝒏</m:t>
                          </m:r>
                        </m:e>
                        <m:sup>
                          <m:r>
                            <a:rPr lang="en-US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4337" y="2672448"/>
                <a:ext cx="857863" cy="375552"/>
              </a:xfrm>
              <a:prstGeom prst="rect">
                <a:avLst/>
              </a:prstGeom>
              <a:blipFill rotWithShape="1">
                <a:blip r:embed="rId4"/>
                <a:stretch>
                  <a:fillRect t="-6452" r="-8511" b="-24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334000" y="3967848"/>
                <a:ext cx="857863" cy="375552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𝑶</m:t>
                      </m:r>
                      <m:r>
                        <a:rPr lang="en-US" b="1" i="1" smtClean="0"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en-US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𝒏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𝟑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3967848"/>
                <a:ext cx="857863" cy="375552"/>
              </a:xfrm>
              <a:prstGeom prst="rect">
                <a:avLst/>
              </a:prstGeom>
              <a:blipFill rotWithShape="1">
                <a:blip r:embed="rId5"/>
                <a:stretch>
                  <a:fillRect t="-6452" r="-8511" b="-24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Left Arrow 2"/>
              <p:cNvSpPr/>
              <p:nvPr/>
            </p:nvSpPr>
            <p:spPr>
              <a:xfrm>
                <a:off x="5334000" y="5535168"/>
                <a:ext cx="1219200" cy="637032"/>
              </a:xfrm>
              <a:prstGeom prst="leftArrow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𝒂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√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Left Arrow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5535168"/>
                <a:ext cx="1219200" cy="637032"/>
              </a:xfrm>
              <a:prstGeom prst="leftArrow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798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2" grpId="0" animBg="1"/>
      <p:bldP spid="7" grpId="0" animBg="1"/>
      <p:bldP spid="8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3400" y="1981200"/>
            <a:ext cx="8077199" cy="1362075"/>
          </a:xfrm>
        </p:spPr>
        <p:txBody>
          <a:bodyPr/>
          <a:lstStyle/>
          <a:p>
            <a:pPr algn="ctr"/>
            <a:r>
              <a:rPr lang="en-US" sz="3600" dirty="0" smtClean="0">
                <a:solidFill>
                  <a:srgbClr val="7030A0"/>
                </a:solidFill>
              </a:rPr>
              <a:t>Faster Min-cut algorithm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815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dirty="0" smtClean="0"/>
              <a:t>Overview</a:t>
            </a:r>
            <a:endParaRPr lang="en-US" sz="3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 sz="2000" b="1" dirty="0" smtClean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rgbClr val="7030A0"/>
                    </a:solidFill>
                  </a:rPr>
                  <a:t>1. Recap of the previous lecture</a:t>
                </a:r>
              </a:p>
              <a:p>
                <a:pPr marL="0" indent="0">
                  <a:buNone/>
                </a:pPr>
                <a:r>
                  <a:rPr lang="en-US" sz="2000" dirty="0"/>
                  <a:t>	</a:t>
                </a:r>
                <a:r>
                  <a:rPr lang="en-US" sz="2000" b="1" dirty="0"/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𝑶</m:t>
                    </m:r>
                    <m:r>
                      <a:rPr lang="en-US" sz="2000" b="1" i="1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e>
                      <m:sup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𝟒</m:t>
                        </m:r>
                      </m:sup>
                    </m:sSup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a:rPr lang="en-US" sz="2000" b="1">
                        <a:latin typeface="Cambria Math"/>
                      </a:rPr>
                      <m:t>𝐥𝐨</m:t>
                    </m:r>
                    <m:r>
                      <a:rPr lang="en-US" sz="2000" b="1" i="1">
                        <a:latin typeface="Cambria Math"/>
                      </a:rPr>
                      <m:t>𝒈</m:t>
                    </m:r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) </m:t>
                    </m:r>
                  </m:oMath>
                </a14:m>
                <a:r>
                  <a:rPr lang="en-US" sz="2000" dirty="0"/>
                  <a:t>time </a:t>
                </a:r>
                <a:r>
                  <a:rPr lang="en-US" sz="2000" b="1" dirty="0" smtClean="0"/>
                  <a:t>Monte Carlo </a:t>
                </a:r>
                <a:r>
                  <a:rPr lang="en-US" sz="2000" dirty="0" smtClean="0"/>
                  <a:t>algorithm for min-cut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rgbClr val="7030A0"/>
                    </a:solidFill>
                  </a:rPr>
                  <a:t>2. Knowledge of recurrence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r>
                  <a:rPr lang="en-US" sz="2000" b="1" dirty="0" smtClean="0"/>
                  <a:t>3.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𝑶</m:t>
                    </m:r>
                    <m:r>
                      <a:rPr lang="en-US" sz="2000" b="1" i="1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a:rPr lang="en-US" sz="2000" b="1">
                        <a:latin typeface="Cambria Math"/>
                      </a:rPr>
                      <m:t>𝐥𝐨</m:t>
                    </m:r>
                    <m:sSup>
                      <m:sSupPr>
                        <m:ctrlPr>
                          <a:rPr lang="en-US" sz="20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1" i="0">
                            <a:latin typeface="Cambria Math"/>
                          </a:rPr>
                          <m:t>𝐠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𝟑</m:t>
                        </m:r>
                      </m:sup>
                    </m:sSup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) </m:t>
                    </m:r>
                  </m:oMath>
                </a14:m>
                <a:r>
                  <a:rPr lang="en-US" sz="2000" dirty="0"/>
                  <a:t>time </a:t>
                </a:r>
                <a:r>
                  <a:rPr lang="en-US" sz="2000" b="1" dirty="0"/>
                  <a:t>Monte Carlo </a:t>
                </a:r>
                <a:r>
                  <a:rPr lang="en-US" sz="2000" dirty="0"/>
                  <a:t>algorithm for </a:t>
                </a:r>
                <a:r>
                  <a:rPr lang="en-US" sz="2000" dirty="0" smtClean="0"/>
                  <a:t>min-cut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 smtClean="0"/>
                  <a:t>4. </a:t>
                </a:r>
                <a:r>
                  <a:rPr lang="en-US" sz="2000" b="1" dirty="0" smtClean="0"/>
                  <a:t>An important bi-product:      </a:t>
                </a:r>
              </a:p>
              <a:p>
                <a:pPr marL="0" indent="0">
                  <a:buNone/>
                </a:pPr>
                <a:endParaRPr lang="en-US" sz="2000" b="1" dirty="0" smtClean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 smtClean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741" t="-674" b="-84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0" y="3048000"/>
            <a:ext cx="2844368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To </a:t>
            </a:r>
            <a:r>
              <a:rPr lang="en-US" b="1" dirty="0" smtClean="0"/>
              <a:t>design</a:t>
            </a:r>
            <a:r>
              <a:rPr lang="en-US" dirty="0" smtClean="0"/>
              <a:t> efficient algorithm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785032" y="4572000"/>
            <a:ext cx="4271106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 new tool to design an efficient algorithm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35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rgbClr val="7030A0"/>
                </a:solidFill>
              </a:rPr>
              <a:t>Revisiting algorithm for min-cut</a:t>
            </a:r>
            <a:endParaRPr lang="en-US" sz="3600" b="1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 sz="2400" b="1" dirty="0" smtClean="0"/>
              </a:p>
              <a:p>
                <a:pPr marL="0" indent="0">
                  <a:buNone/>
                </a:pPr>
                <a:r>
                  <a:rPr lang="en-US" sz="2400" b="1" dirty="0" smtClean="0"/>
                  <a:t>Min-cut</a:t>
                </a:r>
                <a:r>
                  <a:rPr lang="en-US" sz="2400" dirty="0" smtClean="0"/>
                  <a:t>(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/>
                      </a:rPr>
                      <m:t>𝑮</m:t>
                    </m:r>
                  </m:oMath>
                </a14:m>
                <a:r>
                  <a:rPr lang="en-US" sz="2400" dirty="0" smtClean="0"/>
                  <a:t>):</a:t>
                </a:r>
              </a:p>
              <a:p>
                <a:pPr marL="0" indent="0">
                  <a:buNone/>
                </a:pPr>
                <a:r>
                  <a:rPr lang="en-US" sz="2000" dirty="0" smtClean="0"/>
                  <a:t>{       </a:t>
                </a:r>
                <a:r>
                  <a:rPr lang="en-US" sz="2000" b="1" dirty="0" smtClean="0"/>
                  <a:t>Repeat </a:t>
                </a:r>
                <a:r>
                  <a:rPr lang="en-US" sz="2000" dirty="0" smtClean="0"/>
                  <a:t>     ??     times</a:t>
                </a:r>
              </a:p>
              <a:p>
                <a:pPr marL="0" indent="0">
                  <a:buNone/>
                </a:pPr>
                <a:r>
                  <a:rPr lang="en-US" sz="2000" dirty="0"/>
                  <a:t> </a:t>
                </a:r>
                <a:r>
                  <a:rPr lang="en-US" sz="2000" dirty="0" smtClean="0"/>
                  <a:t>        {</a:t>
                </a:r>
              </a:p>
              <a:p>
                <a:pPr marL="0" indent="0">
                  <a:buNone/>
                </a:pPr>
                <a:r>
                  <a:rPr lang="en-US" sz="2000" dirty="0" smtClean="0"/>
                  <a:t>	 </a:t>
                </a:r>
                <a:r>
                  <a:rPr lang="en-US" sz="2000" dirty="0"/>
                  <a:t>Let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𝒆</m:t>
                    </m:r>
                    <m:sSub>
                      <m:sSubPr>
                        <m:ctrlPr>
                          <a:rPr lang="en-US" sz="20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/>
                          </a:rPr>
                          <m:t>∈</m:t>
                        </m:r>
                      </m:e>
                      <m:sub>
                        <m:r>
                          <a:rPr lang="en-US" sz="2000" b="1" i="1">
                            <a:latin typeface="Cambria Math"/>
                          </a:rPr>
                          <m:t>𝒓</m:t>
                        </m:r>
                      </m:sub>
                    </m:sSub>
                    <m:r>
                      <a:rPr lang="en-US" sz="2000" b="1" i="1">
                        <a:latin typeface="Cambria Math"/>
                      </a:rPr>
                      <m:t>𝑮</m:t>
                    </m:r>
                  </m:oMath>
                </a14:m>
                <a:r>
                  <a:rPr lang="en-US" sz="2000" dirty="0"/>
                  <a:t>;</a:t>
                </a:r>
              </a:p>
              <a:p>
                <a:pPr marL="0" indent="0">
                  <a:buNone/>
                </a:pPr>
                <a:r>
                  <a:rPr lang="en-US" sz="2000" b="1" dirty="0" smtClean="0"/>
                  <a:t>	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𝑮</m:t>
                    </m:r>
                  </m:oMath>
                </a14:m>
                <a:r>
                  <a:rPr lang="en-US" sz="2000" b="1" dirty="0"/>
                  <a:t> </a:t>
                </a:r>
                <a:r>
                  <a:rPr lang="en-US" sz="2000" b="1" dirty="0">
                    <a:sym typeface="Wingdings" pitchFamily="2" charset="2"/>
                  </a:rPr>
                  <a:t></a:t>
                </a:r>
                <a:r>
                  <a:rPr lang="en-US" sz="2000" dirty="0"/>
                  <a:t> </a:t>
                </a:r>
                <a:r>
                  <a:rPr lang="en-US" sz="2000" b="1" dirty="0">
                    <a:solidFill>
                      <a:srgbClr val="7030A0"/>
                    </a:solidFill>
                  </a:rPr>
                  <a:t>Contract</a:t>
                </a:r>
                <a:r>
                  <a:rPr lang="en-US" sz="2000" dirty="0"/>
                  <a:t>(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𝑮</m:t>
                    </m:r>
                    <m:r>
                      <a:rPr lang="en-US" sz="2000" b="1" i="1">
                        <a:latin typeface="Cambria Math"/>
                      </a:rPr>
                      <m:t>,</m:t>
                    </m:r>
                    <m:r>
                      <a:rPr lang="en-US" sz="2000" b="1" i="1">
                        <a:latin typeface="Cambria Math"/>
                      </a:rPr>
                      <m:t>𝒆</m:t>
                    </m:r>
                  </m:oMath>
                </a14:m>
                <a:r>
                  <a:rPr lang="en-US" sz="2000" dirty="0"/>
                  <a:t>).</a:t>
                </a:r>
                <a:endParaRPr lang="en-US" sz="2000" dirty="0" smtClean="0"/>
              </a:p>
              <a:p>
                <a:pPr marL="0" indent="0">
                  <a:buNone/>
                </a:pPr>
                <a:r>
                  <a:rPr lang="en-US" sz="2000" dirty="0"/>
                  <a:t> </a:t>
                </a:r>
                <a:r>
                  <a:rPr lang="en-US" sz="2000" dirty="0" smtClean="0"/>
                  <a:t>        }</a:t>
                </a:r>
              </a:p>
              <a:p>
                <a:pPr marL="0" indent="0">
                  <a:buNone/>
                </a:pPr>
                <a:r>
                  <a:rPr lang="en-US" sz="2000" dirty="0" smtClean="0"/>
                  <a:t>         </a:t>
                </a:r>
                <a:r>
                  <a:rPr lang="en-US" sz="2000" b="1" dirty="0" smtClean="0"/>
                  <a:t>return</a:t>
                </a:r>
                <a:r>
                  <a:rPr lang="en-US" sz="2000" dirty="0" smtClean="0"/>
                  <a:t> the edges of multi-graph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𝑮</m:t>
                    </m:r>
                  </m:oMath>
                </a14:m>
                <a:r>
                  <a:rPr lang="en-US" sz="2000" dirty="0" smtClean="0"/>
                  <a:t>;</a:t>
                </a:r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 smtClean="0"/>
                  <a:t>}   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r>
                  <a:rPr lang="en-US" sz="2000" b="1" dirty="0" smtClean="0"/>
                  <a:t>Running time</a:t>
                </a:r>
                <a:r>
                  <a:rPr lang="en-US" sz="2000" dirty="0" smtClean="0"/>
                  <a:t>: 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𝑶</m:t>
                    </m:r>
                    <m:r>
                      <a:rPr lang="en-US" sz="2000" b="1" i="1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000" b="1" i="1">
                        <a:latin typeface="Cambria Math"/>
                      </a:rPr>
                      <m:t>)</m:t>
                    </m:r>
                  </m:oMath>
                </a14:m>
                <a:endParaRPr lang="en-US" sz="2000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11" t="-1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790581" y="2514600"/>
                <a:ext cx="800219" cy="369332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𝒏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0581" y="2514600"/>
                <a:ext cx="800219" cy="369332"/>
              </a:xfrm>
              <a:prstGeom prst="rect">
                <a:avLst/>
              </a:prstGeom>
              <a:blipFill rotWithShape="1">
                <a:blip r:embed="rId3"/>
                <a:stretch>
                  <a:fillRect t="-8333" r="-9160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175710" y="5791200"/>
            <a:ext cx="6368090" cy="646331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We shall modify this algorithm to improve </a:t>
            </a:r>
            <a:r>
              <a:rPr lang="en-US" dirty="0" smtClean="0"/>
              <a:t>its success </a:t>
            </a:r>
            <a:r>
              <a:rPr lang="en-US" dirty="0"/>
              <a:t>probability. </a:t>
            </a:r>
            <a:endParaRPr lang="en-US" dirty="0" smtClean="0"/>
          </a:p>
          <a:p>
            <a:r>
              <a:rPr lang="en-US" dirty="0" smtClean="0"/>
              <a:t>But </a:t>
            </a:r>
            <a:r>
              <a:rPr lang="en-US" dirty="0"/>
              <a:t>we shall not allow any significant blow up in the running time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75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7030A0"/>
                </a:solidFill>
              </a:rPr>
              <a:t>Algorithm for min-cut</a:t>
            </a:r>
            <a:endParaRPr lang="en-US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z="2000" dirty="0" smtClean="0"/>
                  <a:t>Probability </a:t>
                </a:r>
                <a:r>
                  <a:rPr lang="en-US" sz="2000" dirty="0"/>
                  <a:t>that </a:t>
                </a:r>
                <a:r>
                  <a:rPr lang="en-US" sz="2000" b="1" dirty="0" smtClean="0"/>
                  <a:t>min-cut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𝑪</m:t>
                    </m:r>
                  </m:oMath>
                </a14:m>
                <a:r>
                  <a:rPr lang="en-US" sz="2000" dirty="0"/>
                  <a:t> is preserved </a:t>
                </a:r>
                <a:r>
                  <a:rPr lang="en-US" sz="2000" dirty="0" smtClean="0"/>
                  <a:t>during the algorithm   :     </a:t>
                </a:r>
              </a:p>
              <a:p>
                <a:pPr marL="0" indent="0">
                  <a:buNone/>
                </a:pPr>
                <a:r>
                  <a:rPr lang="en-US" sz="2000" dirty="0"/>
                  <a:t> </a:t>
                </a:r>
                <a:r>
                  <a:rPr lang="en-US" sz="2000" dirty="0" smtClean="0"/>
                  <a:t>            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>
                            <a:solidFill>
                              <a:srgbClr val="0070C0"/>
                            </a:solidFill>
                            <a:latin typeface="Cambria Math"/>
                          </a:rPr>
                          <m:t>1−</m:t>
                        </m:r>
                        <m:f>
                          <m:fPr>
                            <m:ctrlPr>
                              <a:rPr lang="en-US" sz="20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0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𝟐</m:t>
                            </m:r>
                          </m:num>
                          <m:den>
                            <m:r>
                              <a:rPr lang="en-US" sz="20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𝒏</m:t>
                            </m:r>
                          </m:den>
                        </m:f>
                      </m:e>
                    </m:d>
                    <m:r>
                      <a:rPr lang="en-US" sz="2000">
                        <a:solidFill>
                          <a:srgbClr val="0070C0"/>
                        </a:solidFill>
                        <a:latin typeface="Cambria Math"/>
                      </a:rPr>
                      <m:t>.</m:t>
                    </m:r>
                    <m:d>
                      <m:d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>
                            <a:solidFill>
                              <a:srgbClr val="0070C0"/>
                            </a:solidFill>
                            <a:latin typeface="Cambria Math"/>
                          </a:rPr>
                          <m:t>1−</m:t>
                        </m:r>
                        <m:f>
                          <m:fPr>
                            <m:ctrlPr>
                              <a:rPr lang="en-US" sz="20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0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𝟐</m:t>
                            </m:r>
                          </m:num>
                          <m:den>
                            <m:r>
                              <a:rPr lang="en-US" sz="20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𝒏</m:t>
                            </m:r>
                            <m:r>
                              <a:rPr lang="en-US" sz="20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20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𝟏</m:t>
                            </m:r>
                          </m:den>
                        </m:f>
                      </m:e>
                    </m:d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/>
                      </a:rPr>
                      <m:t>.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1−</m:t>
                        </m:r>
                        <m:f>
                          <m:fPr>
                            <m:ctrlPr>
                              <a:rPr lang="en-US" sz="20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𝟐</m:t>
                            </m:r>
                          </m:num>
                          <m:den>
                            <m:r>
                              <a:rPr lang="en-US" sz="20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𝒏</m:t>
                            </m:r>
                            <m:r>
                              <a:rPr lang="en-US" sz="20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20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𝟐</m:t>
                            </m:r>
                          </m:den>
                        </m:f>
                      </m:e>
                    </m:d>
                    <m:r>
                      <a:rPr lang="en-US" sz="2000" b="0" i="0" smtClean="0">
                        <a:solidFill>
                          <a:srgbClr val="0070C0"/>
                        </a:solidFill>
                        <a:latin typeface="Cambria Math"/>
                      </a:rPr>
                      <m:t>…</m:t>
                    </m:r>
                    <m:f>
                      <m:fPr>
                        <m:ctrlP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2000" b="0" i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en-US" sz="2000" b="0" i="0" smtClean="0">
                        <a:solidFill>
                          <a:srgbClr val="0070C0"/>
                        </a:solidFill>
                        <a:latin typeface="Cambria Math"/>
                      </a:rPr>
                      <m:t>.</m:t>
                    </m:r>
                    <m:f>
                      <m:fPr>
                        <m:ctrlP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sz="2000" b="0" i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sz="2000" b="0" i="0" smtClean="0">
                        <a:solidFill>
                          <a:srgbClr val="0070C0"/>
                        </a:solidFill>
                        <a:latin typeface="Cambria Math"/>
                      </a:rPr>
                      <m:t>.</m:t>
                    </m:r>
                    <m:f>
                      <m:fPr>
                        <m:ctrlP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000" b="0" i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 smtClean="0"/>
                  <a:t>                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𝒏</m:t>
                            </m:r>
                            <m:r>
                              <a:rPr lang="en-US" sz="20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20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𝟐</m:t>
                            </m:r>
                          </m:num>
                          <m:den>
                            <m:r>
                              <a:rPr lang="en-US" sz="20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𝒏</m:t>
                            </m:r>
                          </m:den>
                        </m:f>
                      </m:e>
                    </m:d>
                    <m:r>
                      <a:rPr lang="en-US" sz="2000">
                        <a:solidFill>
                          <a:srgbClr val="0070C0"/>
                        </a:solidFill>
                        <a:latin typeface="Cambria Math"/>
                      </a:rPr>
                      <m:t>.</m:t>
                    </m:r>
                    <m:d>
                      <m:d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𝒏</m:t>
                            </m:r>
                            <m:r>
                              <a:rPr lang="en-US" sz="20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20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20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𝒏</m:t>
                            </m:r>
                            <m:r>
                              <a:rPr lang="en-US" sz="20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20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𝟏</m:t>
                            </m:r>
                          </m:den>
                        </m:f>
                      </m:e>
                    </m:d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.</m:t>
                    </m:r>
                    <m:d>
                      <m:d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𝒏</m:t>
                            </m:r>
                            <m:r>
                              <a:rPr lang="en-US" sz="20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20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𝟒</m:t>
                            </m:r>
                          </m:num>
                          <m:den>
                            <m:r>
                              <a:rPr lang="en-US" sz="20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𝒏</m:t>
                            </m:r>
                            <m:r>
                              <a:rPr lang="en-US" sz="20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20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𝟐</m:t>
                            </m:r>
                          </m:den>
                        </m:f>
                      </m:e>
                    </m:d>
                    <m:r>
                      <a:rPr lang="en-US" sz="2000">
                        <a:solidFill>
                          <a:srgbClr val="0070C0"/>
                        </a:solidFill>
                        <a:latin typeface="Cambria Math"/>
                      </a:rPr>
                      <m:t>…</m:t>
                    </m:r>
                    <m:f>
                      <m:f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>
                            <a:solidFill>
                              <a:srgbClr val="0070C0"/>
                            </a:solidFill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2000">
                            <a:solidFill>
                              <a:srgbClr val="0070C0"/>
                            </a:solidFill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en-US" sz="2000">
                        <a:solidFill>
                          <a:srgbClr val="0070C0"/>
                        </a:solidFill>
                        <a:latin typeface="Cambria Math"/>
                      </a:rPr>
                      <m:t>.</m:t>
                    </m:r>
                    <m:f>
                      <m:f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sz="2000">
                            <a:solidFill>
                              <a:srgbClr val="0070C0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sz="2000">
                        <a:solidFill>
                          <a:srgbClr val="0070C0"/>
                        </a:solidFill>
                        <a:latin typeface="Cambria Math"/>
                      </a:rPr>
                      <m:t>.</m:t>
                    </m:r>
                    <m:f>
                      <m:f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000">
                            <a:solidFill>
                              <a:srgbClr val="0070C0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endParaRPr lang="en-US" sz="2000" dirty="0" smtClean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endParaRPr lang="en-US" sz="2000" b="1" dirty="0" smtClean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rgbClr val="C00000"/>
                    </a:solidFill>
                  </a:rPr>
                  <a:t>Question: </a:t>
                </a:r>
                <a:r>
                  <a:rPr lang="en-US" sz="2000" dirty="0" smtClean="0"/>
                  <a:t>What is probability that </a:t>
                </a:r>
                <a:r>
                  <a:rPr lang="en-US" sz="2000" b="1" dirty="0"/>
                  <a:t>min-cut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𝑪</m:t>
                    </m:r>
                    <m:r>
                      <a:rPr lang="en-US" sz="2000" b="1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 smtClean="0"/>
                  <a:t>is preserved in first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𝒊</m:t>
                    </m:r>
                  </m:oMath>
                </a14:m>
                <a:r>
                  <a:rPr lang="en-US" sz="2000" dirty="0" smtClean="0"/>
                  <a:t> iteration ?</a:t>
                </a:r>
              </a:p>
              <a:p>
                <a:pPr marL="0" indent="0">
                  <a:buNone/>
                </a:pPr>
                <a:r>
                  <a:rPr lang="en-US" sz="2000" dirty="0" smtClean="0"/>
                  <a:t> </a:t>
                </a:r>
                <a:r>
                  <a:rPr lang="en-US" sz="2000" b="1" dirty="0" smtClean="0"/>
                  <a:t>Answer</a:t>
                </a:r>
                <a:r>
                  <a:rPr lang="en-US" sz="2000" dirty="0" smtClean="0"/>
                  <a:t>: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den>
                    </m:f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.</m:t>
                    </m:r>
                    <m:f>
                      <m:fPr>
                        <m:ctrlP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den>
                    </m:f>
                  </m:oMath>
                </a14:m>
                <a:endParaRPr lang="en-US" sz="2000" b="1" i="1" dirty="0" smtClean="0"/>
              </a:p>
              <a:p>
                <a:pPr marL="0" indent="0">
                  <a:buNone/>
                </a:pPr>
                <a:r>
                  <a:rPr lang="en-US" sz="2000" b="1" i="1" dirty="0"/>
                  <a:t> </a:t>
                </a:r>
                <a:r>
                  <a:rPr lang="en-US" sz="2000" b="1" i="1" dirty="0" smtClean="0"/>
                  <a:t>                </a:t>
                </a:r>
              </a:p>
              <a:p>
                <a:pPr marL="0" indent="0" algn="ctr">
                  <a:buNone/>
                </a:pPr>
                <a:r>
                  <a:rPr lang="en-US" sz="2000" b="1" i="1" dirty="0">
                    <a:solidFill>
                      <a:srgbClr val="7030A0"/>
                    </a:solidFill>
                  </a:rPr>
                  <a:t> </a:t>
                </a:r>
                <a:r>
                  <a:rPr lang="en-US" sz="2000" dirty="0" smtClean="0">
                    <a:solidFill>
                      <a:srgbClr val="7030A0"/>
                    </a:solidFill>
                  </a:rPr>
                  <a:t>Try to make careful observations based on the above answer to improve the success probability of the </a:t>
                </a:r>
                <a:r>
                  <a:rPr lang="en-US" sz="2000" b="1" dirty="0" smtClean="0">
                    <a:solidFill>
                      <a:srgbClr val="7030A0"/>
                    </a:solidFill>
                  </a:rPr>
                  <a:t>min-cut</a:t>
                </a:r>
                <a:r>
                  <a:rPr lang="en-US" sz="2000" dirty="0" smtClean="0">
                    <a:solidFill>
                      <a:srgbClr val="7030A0"/>
                    </a:solidFill>
                  </a:rPr>
                  <a:t> algorithm.</a:t>
                </a:r>
                <a:endParaRPr lang="en-US" sz="2000" i="1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741" t="-674" r="-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867228" y="3795198"/>
                <a:ext cx="1095172" cy="6244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≈</m:t>
                      </m:r>
                      <m:sSup>
                        <m:sSupPr>
                          <m:ctrlPr>
                            <a:rPr lang="en-US" sz="14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b="1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1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𝒏</m:t>
                                  </m:r>
                                  <m:r>
                                    <a:rPr lang="en-US" sz="1400" b="1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1400" b="1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𝒊</m:t>
                                  </m:r>
                                </m:num>
                                <m:den>
                                  <m:r>
                                    <a:rPr lang="en-US" sz="1400" b="1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𝒏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4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7228" y="3795198"/>
                <a:ext cx="1095172" cy="624402"/>
              </a:xfrm>
              <a:prstGeom prst="rect">
                <a:avLst/>
              </a:prstGeom>
              <a:blipFill rotWithShape="1">
                <a:blip r:embed="rId3"/>
                <a:stretch>
                  <a:fillRect r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6224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rgbClr val="7030A0"/>
                </a:solidFill>
              </a:rPr>
              <a:t>Key observations about </a:t>
            </a:r>
            <a:br>
              <a:rPr lang="en-US" sz="3600" b="1" dirty="0" smtClean="0">
                <a:solidFill>
                  <a:srgbClr val="7030A0"/>
                </a:solidFill>
              </a:rPr>
            </a:br>
            <a:r>
              <a:rPr lang="en-US" sz="3600" b="1" dirty="0" smtClean="0"/>
              <a:t>Min-Cut algorithm</a:t>
            </a:r>
            <a:endParaRPr lang="en-US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z="2000" dirty="0" smtClean="0"/>
                  <a:t>Algorithm performs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−</m:t>
                    </m:r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𝟐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smtClean="0"/>
                  <a:t>contractions :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 smtClean="0"/>
                  <a:t>After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/</m:t>
                    </m:r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𝟐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smtClean="0"/>
                  <a:t>contractions:</a:t>
                </a:r>
                <a:endParaRPr lang="en-US" sz="2000" b="1" dirty="0">
                  <a:solidFill>
                    <a:srgbClr val="7030A0"/>
                  </a:solidFill>
                </a:endParaRPr>
              </a:p>
              <a:p>
                <a:r>
                  <a:rPr lang="en-US" sz="2000" b="1" dirty="0"/>
                  <a:t>Min-cut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𝑪</m:t>
                    </m:r>
                  </m:oMath>
                </a14:m>
                <a:r>
                  <a:rPr lang="en-US" sz="2000" dirty="0"/>
                  <a:t> is preserved with probability </a:t>
                </a:r>
                <a:r>
                  <a:rPr lang="en-US" sz="2000" dirty="0">
                    <a:solidFill>
                      <a:srgbClr val="0070C0"/>
                    </a:solidFill>
                  </a:rPr>
                  <a:t>¼</a:t>
                </a:r>
                <a:r>
                  <a:rPr lang="en-US" sz="2000" dirty="0"/>
                  <a:t> .</a:t>
                </a:r>
              </a:p>
              <a:p>
                <a:r>
                  <a:rPr lang="en-US" sz="2000" dirty="0"/>
                  <a:t>There are only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/</m:t>
                    </m:r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𝟐</m:t>
                    </m:r>
                  </m:oMath>
                </a14:m>
                <a:r>
                  <a:rPr lang="en-US" sz="2000" dirty="0"/>
                  <a:t> vertices </a:t>
                </a:r>
                <a:r>
                  <a:rPr lang="en-US" sz="2000" dirty="0" smtClean="0"/>
                  <a:t>left. (the graph size is </a:t>
                </a:r>
                <a:r>
                  <a:rPr lang="en-US" sz="2000" u="sng" dirty="0" smtClean="0"/>
                  <a:t>significantly reduced</a:t>
                </a:r>
                <a:r>
                  <a:rPr lang="en-US" sz="2000" dirty="0" smtClean="0"/>
                  <a:t>).</a:t>
                </a:r>
                <a:r>
                  <a:rPr lang="en-US" sz="2000" b="1" i="1" dirty="0" smtClean="0"/>
                  <a:t> </a:t>
                </a:r>
                <a:endParaRPr lang="en-US" sz="2000" b="1" i="1" dirty="0" smtClean="0"/>
              </a:p>
              <a:p>
                <a:endParaRPr lang="en-US" sz="2000" b="1" i="1" dirty="0"/>
              </a:p>
              <a:p>
                <a:pPr marL="0" indent="0">
                  <a:buNone/>
                </a:pPr>
                <a:r>
                  <a:rPr lang="en-US" sz="2000" b="1" i="1" dirty="0" smtClean="0">
                    <a:solidFill>
                      <a:srgbClr val="7030A0"/>
                    </a:solidFill>
                  </a:rPr>
                  <a:t>IDEA</a:t>
                </a:r>
                <a:r>
                  <a:rPr lang="en-US" sz="2000" b="1" i="1" dirty="0" smtClean="0"/>
                  <a:t>: </a:t>
                </a:r>
                <a:r>
                  <a:rPr lang="en-US" sz="2000" dirty="0" smtClean="0"/>
                  <a:t>Invoke two calls of </a:t>
                </a:r>
                <a:r>
                  <a:rPr lang="en-US" sz="2000" b="1" dirty="0"/>
                  <a:t>Min-cut </a:t>
                </a:r>
                <a:r>
                  <a:rPr lang="en-US" sz="2000" b="1" dirty="0" smtClean="0"/>
                  <a:t> </a:t>
                </a:r>
                <a:r>
                  <a:rPr lang="en-US" sz="2000" dirty="0" smtClean="0"/>
                  <a:t>algorithm</a:t>
                </a:r>
                <a:r>
                  <a:rPr lang="en-US" sz="2000" b="1" dirty="0" smtClean="0"/>
                  <a:t>  </a:t>
                </a:r>
                <a:r>
                  <a:rPr lang="en-US" sz="2000" dirty="0" smtClean="0"/>
                  <a:t>after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/</m:t>
                    </m:r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𝟐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smtClean="0"/>
                  <a:t>contractions and return the smaller of the two cuts computed. </a:t>
                </a:r>
              </a:p>
              <a:p>
                <a:pPr marL="0" indent="0">
                  <a:buNone/>
                </a:pPr>
                <a:r>
                  <a:rPr lang="en-US" sz="2000" dirty="0" smtClean="0"/>
                  <a:t>Since the graph size is reduced significantly, we can afford to do it. </a:t>
                </a:r>
                <a:endParaRPr lang="en-US" sz="2000" b="1" i="1" dirty="0"/>
              </a:p>
              <a:p>
                <a:endParaRPr lang="en-US" sz="24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741" t="-674" b="-9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grpSp>
        <p:nvGrpSpPr>
          <p:cNvPr id="38" name="Group 37"/>
          <p:cNvGrpSpPr/>
          <p:nvPr/>
        </p:nvGrpSpPr>
        <p:grpSpPr>
          <a:xfrm>
            <a:off x="685800" y="2514600"/>
            <a:ext cx="7239000" cy="228600"/>
            <a:chOff x="685800" y="4572000"/>
            <a:chExt cx="7239000" cy="228600"/>
          </a:xfrm>
        </p:grpSpPr>
        <p:grpSp>
          <p:nvGrpSpPr>
            <p:cNvPr id="12" name="Group 11"/>
            <p:cNvGrpSpPr/>
            <p:nvPr/>
          </p:nvGrpSpPr>
          <p:grpSpPr>
            <a:xfrm>
              <a:off x="685800" y="4572000"/>
              <a:ext cx="1143000" cy="228600"/>
              <a:chOff x="685800" y="4572000"/>
              <a:chExt cx="1143000" cy="228600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685800" y="4572000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990600" y="4572000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1295400" y="4572000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1600200" y="4572000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3124200" y="4572000"/>
              <a:ext cx="1143000" cy="228600"/>
              <a:chOff x="685800" y="4572000"/>
              <a:chExt cx="1143000" cy="228600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685800" y="4572000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990600" y="4572000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1295400" y="4572000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1600200" y="4572000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1905000" y="4572000"/>
              <a:ext cx="1143000" cy="228600"/>
              <a:chOff x="685800" y="4572000"/>
              <a:chExt cx="1143000" cy="228600"/>
            </a:xfrm>
          </p:grpSpPr>
          <p:sp>
            <p:nvSpPr>
              <p:cNvPr id="19" name="Oval 18"/>
              <p:cNvSpPr/>
              <p:nvPr/>
            </p:nvSpPr>
            <p:spPr>
              <a:xfrm>
                <a:off x="685800" y="4572000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990600" y="4572000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1295400" y="4572000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1600200" y="4572000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4343400" y="4572000"/>
              <a:ext cx="1143000" cy="228600"/>
              <a:chOff x="685800" y="4572000"/>
              <a:chExt cx="1143000" cy="228600"/>
            </a:xfrm>
          </p:grpSpPr>
          <p:sp>
            <p:nvSpPr>
              <p:cNvPr id="24" name="Oval 23"/>
              <p:cNvSpPr/>
              <p:nvPr/>
            </p:nvSpPr>
            <p:spPr>
              <a:xfrm>
                <a:off x="685800" y="4572000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990600" y="4572000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1295400" y="4572000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1600200" y="4572000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5562600" y="4572000"/>
              <a:ext cx="1143000" cy="228600"/>
              <a:chOff x="685800" y="4572000"/>
              <a:chExt cx="1143000" cy="228600"/>
            </a:xfrm>
          </p:grpSpPr>
          <p:sp>
            <p:nvSpPr>
              <p:cNvPr id="29" name="Oval 28"/>
              <p:cNvSpPr/>
              <p:nvPr/>
            </p:nvSpPr>
            <p:spPr>
              <a:xfrm>
                <a:off x="685800" y="4572000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990600" y="4572000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1295400" y="4572000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1600200" y="4572000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6781800" y="4572000"/>
              <a:ext cx="1143000" cy="228600"/>
              <a:chOff x="685800" y="4572000"/>
              <a:chExt cx="1143000" cy="228600"/>
            </a:xfrm>
          </p:grpSpPr>
          <p:sp>
            <p:nvSpPr>
              <p:cNvPr id="34" name="Oval 33"/>
              <p:cNvSpPr/>
              <p:nvPr/>
            </p:nvSpPr>
            <p:spPr>
              <a:xfrm>
                <a:off x="685800" y="4572000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990600" y="4572000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1295400" y="4572000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1600200" y="4572000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40" name="Straight Connector 39"/>
          <p:cNvCxnSpPr/>
          <p:nvPr/>
        </p:nvCxnSpPr>
        <p:spPr>
          <a:xfrm>
            <a:off x="4343400" y="2362200"/>
            <a:ext cx="0" cy="76200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oup 46"/>
          <p:cNvGrpSpPr/>
          <p:nvPr/>
        </p:nvGrpSpPr>
        <p:grpSpPr>
          <a:xfrm>
            <a:off x="800100" y="2907268"/>
            <a:ext cx="3467100" cy="369332"/>
            <a:chOff x="800100" y="2907268"/>
            <a:chExt cx="3467100" cy="369332"/>
          </a:xfrm>
        </p:grpSpPr>
        <p:cxnSp>
          <p:nvCxnSpPr>
            <p:cNvPr id="44" name="Straight Arrow Connector 43"/>
            <p:cNvCxnSpPr/>
            <p:nvPr/>
          </p:nvCxnSpPr>
          <p:spPr>
            <a:xfrm>
              <a:off x="800100" y="2971800"/>
              <a:ext cx="346710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2362200" y="2907268"/>
                  <a:ext cx="63831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/</m:t>
                        </m:r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𝟐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62200" y="2907268"/>
                  <a:ext cx="638315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t="-8197" r="-12500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8" name="TextBox 47"/>
          <p:cNvSpPr txBox="1"/>
          <p:nvPr/>
        </p:nvSpPr>
        <p:spPr>
          <a:xfrm>
            <a:off x="4038600" y="4953000"/>
            <a:ext cx="1066800" cy="30777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recursively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21867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rgbClr val="7030A0"/>
                </a:solidFill>
              </a:rPr>
              <a:t>Revised algorithm </a:t>
            </a:r>
            <a:r>
              <a:rPr lang="en-US" sz="3600" b="1" dirty="0">
                <a:solidFill>
                  <a:srgbClr val="7030A0"/>
                </a:solidFill>
              </a:rPr>
              <a:t>for min-cut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228600" y="1295400"/>
                <a:ext cx="4419600" cy="5029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400" b="1" dirty="0" smtClean="0">
                    <a:solidFill>
                      <a:srgbClr val="00B050"/>
                    </a:solidFill>
                  </a:rPr>
                  <a:t>Fast-Min-cut</a:t>
                </a:r>
                <a:r>
                  <a:rPr lang="en-US" sz="2400" dirty="0" smtClean="0"/>
                  <a:t>(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/>
                      </a:rPr>
                      <m:t>𝑮</m:t>
                    </m:r>
                  </m:oMath>
                </a14:m>
                <a:r>
                  <a:rPr lang="en-US" sz="2400" dirty="0"/>
                  <a:t>):</a:t>
                </a:r>
              </a:p>
              <a:p>
                <a:pPr marL="0" indent="0">
                  <a:buNone/>
                </a:pPr>
                <a:r>
                  <a:rPr lang="en-US" sz="2000" dirty="0"/>
                  <a:t> </a:t>
                </a:r>
                <a:r>
                  <a:rPr lang="en-US" sz="2000" dirty="0" smtClean="0"/>
                  <a:t> If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𝑮</m:t>
                    </m:r>
                  </m:oMath>
                </a14:m>
                <a:r>
                  <a:rPr lang="en-US" sz="2000" dirty="0" smtClean="0"/>
                  <a:t> has at most 10 vertices</a:t>
                </a:r>
              </a:p>
              <a:p>
                <a:pPr marL="0" indent="0">
                  <a:buNone/>
                </a:pPr>
                <a:r>
                  <a:rPr lang="en-US" sz="2000" dirty="0"/>
                  <a:t> </a:t>
                </a:r>
                <a:r>
                  <a:rPr lang="en-US" sz="2000" dirty="0" smtClean="0"/>
                  <a:t>    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/>
                      </a:rPr>
                      <m:t>𝑪</m:t>
                    </m:r>
                  </m:oMath>
                </a14:m>
                <a:r>
                  <a:rPr lang="en-US" sz="2000" dirty="0" smtClean="0"/>
                  <a:t> </a:t>
                </a:r>
                <a:r>
                  <a:rPr lang="en-US" sz="2000" dirty="0" smtClean="0">
                    <a:sym typeface="Wingdings" pitchFamily="2" charset="2"/>
                  </a:rPr>
                  <a:t> co</a:t>
                </a:r>
                <a:r>
                  <a:rPr lang="en-US" sz="2000" dirty="0" smtClean="0"/>
                  <a:t>mpute exact min-cut</a:t>
                </a:r>
              </a:p>
              <a:p>
                <a:pPr marL="0" indent="0">
                  <a:buNone/>
                </a:pPr>
                <a:r>
                  <a:rPr lang="en-US" sz="2000" dirty="0"/>
                  <a:t> </a:t>
                </a:r>
                <a:r>
                  <a:rPr lang="en-US" sz="2000" dirty="0" smtClean="0"/>
                  <a:t> else</a:t>
                </a:r>
              </a:p>
              <a:p>
                <a:pPr marL="0" indent="0">
                  <a:buNone/>
                </a:pPr>
                <a:r>
                  <a:rPr lang="en-US" sz="2000" b="1" dirty="0" smtClean="0"/>
                  <a:t>  </a:t>
                </a:r>
                <a:r>
                  <a:rPr lang="en-US" sz="2000" dirty="0" smtClean="0"/>
                  <a:t>{ 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𝒕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smtClean="0">
                    <a:sym typeface="Wingdings" pitchFamily="2" charset="2"/>
                  </a:rPr>
                  <a:t>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/</m:t>
                    </m:r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𝟐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smtClean="0"/>
                  <a:t>;</a:t>
                </a:r>
                <a:endParaRPr lang="en-US" sz="2000" b="1" dirty="0" smtClean="0"/>
              </a:p>
              <a:p>
                <a:pPr marL="0" indent="0">
                  <a:buNone/>
                </a:pPr>
                <a:r>
                  <a:rPr lang="en-US" sz="2000" b="1" dirty="0"/>
                  <a:t> </a:t>
                </a:r>
                <a:r>
                  <a:rPr lang="en-US" sz="2000" b="1" dirty="0" smtClean="0"/>
                  <a:t>     Repeat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𝒕</m:t>
                    </m:r>
                  </m:oMath>
                </a14:m>
                <a:r>
                  <a:rPr lang="en-US" sz="2000" dirty="0" smtClean="0"/>
                  <a:t> times</a:t>
                </a:r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/>
                  <a:t>       </a:t>
                </a:r>
                <a:r>
                  <a:rPr lang="en-US" sz="2000" dirty="0" smtClean="0"/>
                  <a:t>{   </a:t>
                </a:r>
                <a:r>
                  <a:rPr lang="en-US" sz="2000" dirty="0"/>
                  <a:t>Let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𝒆</m:t>
                    </m:r>
                    <m:sSub>
                      <m:sSubPr>
                        <m:ctrlPr>
                          <a:rPr lang="en-US" sz="20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/>
                          </a:rPr>
                          <m:t>∈</m:t>
                        </m:r>
                      </m:e>
                      <m:sub>
                        <m:r>
                          <a:rPr lang="en-US" sz="2000" b="1" i="1">
                            <a:latin typeface="Cambria Math"/>
                          </a:rPr>
                          <m:t>𝒓</m:t>
                        </m:r>
                      </m:sub>
                    </m:sSub>
                    <m:r>
                      <a:rPr lang="en-US" sz="2000" b="1" i="1">
                        <a:latin typeface="Cambria Math"/>
                      </a:rPr>
                      <m:t>𝑮</m:t>
                    </m:r>
                  </m:oMath>
                </a14:m>
                <a:r>
                  <a:rPr lang="en-US" sz="2000" dirty="0"/>
                  <a:t>;</a:t>
                </a:r>
              </a:p>
              <a:p>
                <a:pPr marL="0" indent="0">
                  <a:buNone/>
                </a:pPr>
                <a:r>
                  <a:rPr lang="en-US" sz="2000" b="1" dirty="0" smtClean="0"/>
                  <a:t>        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/>
                      </a:rPr>
                      <m:t>  </m:t>
                    </m:r>
                    <m:r>
                      <a:rPr lang="en-US" sz="2000" b="1" i="1">
                        <a:latin typeface="Cambria Math"/>
                      </a:rPr>
                      <m:t>𝑮</m:t>
                    </m:r>
                  </m:oMath>
                </a14:m>
                <a:r>
                  <a:rPr lang="en-US" sz="2000" b="1" dirty="0"/>
                  <a:t> </a:t>
                </a:r>
                <a:r>
                  <a:rPr lang="en-US" sz="2000" b="1" dirty="0">
                    <a:sym typeface="Wingdings" pitchFamily="2" charset="2"/>
                  </a:rPr>
                  <a:t></a:t>
                </a:r>
                <a:r>
                  <a:rPr lang="en-US" sz="2000" dirty="0"/>
                  <a:t> </a:t>
                </a:r>
                <a:r>
                  <a:rPr lang="en-US" sz="2000" b="1" dirty="0">
                    <a:solidFill>
                      <a:srgbClr val="7030A0"/>
                    </a:solidFill>
                  </a:rPr>
                  <a:t>Contract</a:t>
                </a:r>
                <a:r>
                  <a:rPr lang="en-US" sz="2000" dirty="0"/>
                  <a:t>(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𝑮</m:t>
                    </m:r>
                    <m:r>
                      <a:rPr lang="en-US" sz="2000" b="1" i="1">
                        <a:latin typeface="Cambria Math"/>
                      </a:rPr>
                      <m:t>,</m:t>
                    </m:r>
                    <m:r>
                      <a:rPr lang="en-US" sz="2000" b="1" i="1">
                        <a:latin typeface="Cambria Math"/>
                      </a:rPr>
                      <m:t>𝒆</m:t>
                    </m:r>
                  </m:oMath>
                </a14:m>
                <a:r>
                  <a:rPr lang="en-US" sz="2000" dirty="0"/>
                  <a:t>).</a:t>
                </a:r>
              </a:p>
              <a:p>
                <a:pPr marL="0" indent="0">
                  <a:buNone/>
                </a:pPr>
                <a:r>
                  <a:rPr lang="en-US" sz="2000" dirty="0"/>
                  <a:t>       </a:t>
                </a:r>
                <a:r>
                  <a:rPr lang="en-US" sz="2000" dirty="0" smtClean="0"/>
                  <a:t>}</a:t>
                </a:r>
              </a:p>
              <a:p>
                <a:pPr marL="0" indent="0">
                  <a:buNone/>
                </a:pPr>
                <a:r>
                  <a:rPr lang="en-US" sz="2000" dirty="0" smtClean="0"/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/>
                          </a:rPr>
                          <m:t>𝑪</m:t>
                        </m:r>
                      </m:e>
                      <m:sub>
                        <m:r>
                          <a:rPr lang="en-US" sz="2000" b="1" i="1" smtClean="0"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000" dirty="0"/>
                  <a:t> </a:t>
                </a:r>
                <a:r>
                  <a:rPr lang="en-US" sz="2000" dirty="0">
                    <a:sym typeface="Wingdings" pitchFamily="2" charset="2"/>
                  </a:rPr>
                  <a:t> </a:t>
                </a:r>
                <a:r>
                  <a:rPr lang="en-US" sz="2000" b="1" dirty="0" smtClean="0">
                    <a:solidFill>
                      <a:srgbClr val="00B050"/>
                    </a:solidFill>
                  </a:rPr>
                  <a:t>Fast-Min-cut</a:t>
                </a:r>
                <a:r>
                  <a:rPr lang="en-US" sz="2000" dirty="0"/>
                  <a:t>(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𝑮</m:t>
                    </m:r>
                  </m:oMath>
                </a14:m>
                <a:r>
                  <a:rPr lang="en-US" sz="2000" dirty="0" smtClean="0"/>
                  <a:t>);</a:t>
                </a:r>
                <a:endParaRPr lang="en-US" sz="2000" dirty="0"/>
              </a:p>
              <a:p>
                <a:pPr marL="0" indent="0">
                  <a:buNone/>
                </a:pPr>
                <a:r>
                  <a:rPr lang="en-US" sz="2000" b="1" dirty="0" smtClean="0"/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/>
                          </a:rPr>
                          <m:t>𝑪</m:t>
                        </m:r>
                      </m:e>
                      <m:sub>
                        <m:r>
                          <a:rPr lang="en-US" sz="2000" b="1" i="1" smtClean="0"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2000" dirty="0"/>
                  <a:t> </a:t>
                </a:r>
                <a:r>
                  <a:rPr lang="en-US" sz="2000" dirty="0">
                    <a:sym typeface="Wingdings" pitchFamily="2" charset="2"/>
                  </a:rPr>
                  <a:t> </a:t>
                </a:r>
                <a:r>
                  <a:rPr lang="en-US" sz="2000" b="1" dirty="0" smtClean="0">
                    <a:solidFill>
                      <a:srgbClr val="00B050"/>
                    </a:solidFill>
                  </a:rPr>
                  <a:t>Fast-Min-cut</a:t>
                </a:r>
                <a:r>
                  <a:rPr lang="en-US" sz="2000" dirty="0"/>
                  <a:t>(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𝑮</m:t>
                    </m:r>
                  </m:oMath>
                </a14:m>
                <a:r>
                  <a:rPr lang="en-US" sz="2000" dirty="0"/>
                  <a:t>);</a:t>
                </a:r>
              </a:p>
              <a:p>
                <a:pPr marL="0" indent="0">
                  <a:buNone/>
                </a:pPr>
                <a:r>
                  <a:rPr lang="en-US" sz="2000" dirty="0" smtClean="0"/>
                  <a:t>      Let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𝑪</m:t>
                    </m:r>
                  </m:oMath>
                </a14:m>
                <a:r>
                  <a:rPr lang="en-US" sz="2000" dirty="0" smtClean="0"/>
                  <a:t> be smaller of the cuts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/>
                          </a:rPr>
                          <m:t>𝑪</m:t>
                        </m:r>
                      </m:e>
                      <m:sub>
                        <m:r>
                          <a:rPr lang="en-US" sz="2000" b="1" i="1"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000" dirty="0" smtClean="0"/>
                  <a:t>,</a:t>
                </a:r>
                <a:r>
                  <a:rPr lang="en-US" sz="2000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/>
                          </a:rPr>
                          <m:t>𝑪</m:t>
                        </m:r>
                      </m:e>
                      <m:sub>
                        <m:r>
                          <a:rPr lang="en-US" sz="2000" b="1" i="1" smtClean="0"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2000" dirty="0" smtClean="0"/>
                  <a:t>;   </a:t>
                </a:r>
              </a:p>
              <a:p>
                <a:pPr marL="0" indent="0">
                  <a:buNone/>
                </a:pPr>
                <a:r>
                  <a:rPr lang="en-US" sz="2000" b="1" dirty="0" smtClean="0"/>
                  <a:t>  </a:t>
                </a:r>
                <a:r>
                  <a:rPr lang="en-US" sz="2000" dirty="0" smtClean="0"/>
                  <a:t>}</a:t>
                </a:r>
                <a:r>
                  <a:rPr lang="en-US" sz="2000" b="1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sz="2000" b="1" dirty="0"/>
                  <a:t> </a:t>
                </a:r>
                <a:r>
                  <a:rPr lang="en-US" sz="2000" b="1" dirty="0" smtClean="0"/>
                  <a:t> return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𝑪</m:t>
                    </m:r>
                    <m:r>
                      <a:rPr lang="en-US" sz="2000" b="1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 smtClean="0"/>
                  <a:t>;  </a:t>
                </a: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228600" y="1295400"/>
                <a:ext cx="4419600" cy="5029200"/>
              </a:xfrm>
              <a:blipFill rotWithShape="1">
                <a:blip r:embed="rId2"/>
                <a:stretch>
                  <a:fillRect l="-2207" t="-970" r="-690" b="-56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648200" y="1371600"/>
                <a:ext cx="4267200" cy="4754563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/>
                      </a:rPr>
                      <m:t>𝑻</m:t>
                    </m:r>
                    <m:d>
                      <m:dPr>
                        <m:ctrlPr>
                          <a:rPr lang="en-US" sz="20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e>
                    </m:d>
                    <m:r>
                      <a:rPr lang="en-US" sz="2000" b="1" i="1">
                        <a:latin typeface="Cambria Math"/>
                      </a:rPr>
                      <m:t>=</m:t>
                    </m:r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𝟏</m:t>
                    </m:r>
                  </m:oMath>
                </a14:m>
                <a:r>
                  <a:rPr lang="en-US" sz="2000" b="1" dirty="0">
                    <a:solidFill>
                      <a:srgbClr val="0070C0"/>
                    </a:solidFill>
                  </a:rPr>
                  <a:t> </a:t>
                </a:r>
                <a:r>
                  <a:rPr lang="en-US" sz="2000" dirty="0"/>
                  <a:t> </a:t>
                </a:r>
                <a:r>
                  <a:rPr lang="en-US" sz="2000" dirty="0" smtClean="0"/>
                  <a:t>  for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≤</m:t>
                    </m:r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𝟏𝟎</m:t>
                    </m:r>
                  </m:oMath>
                </a14:m>
                <a:endParaRPr lang="en-US" sz="2000" b="1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sz="2000" b="1" dirty="0">
                    <a:solidFill>
                      <a:srgbClr val="C00000"/>
                    </a:solidFill>
                  </a:rPr>
                  <a:t>     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C00000"/>
                        </a:solidFill>
                        <a:latin typeface="Cambria Math"/>
                      </a:rPr>
                      <m:t>𝑻</m:t>
                    </m:r>
                    <m:d>
                      <m:dPr>
                        <m:ctrlPr>
                          <a:rPr lang="en-US" sz="20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e>
                    </m:d>
                    <m:r>
                      <a:rPr lang="en-US" sz="2000" b="1" i="1">
                        <a:latin typeface="Cambria Math"/>
                      </a:rPr>
                      <m:t>=</m:t>
                    </m:r>
                    <m:r>
                      <a:rPr lang="en-US" sz="2000" b="1" i="1">
                        <a:latin typeface="Cambria Math"/>
                      </a:rPr>
                      <m:t>𝒄</m:t>
                    </m:r>
                    <m:sSup>
                      <m:sSupPr>
                        <m:ctrlP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e>
                      <m:sup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𝟐</m:t>
                    </m:r>
                    <m:r>
                      <a:rPr lang="en-US" sz="2000" b="1" i="1">
                        <a:solidFill>
                          <a:srgbClr val="C00000"/>
                        </a:solidFill>
                        <a:latin typeface="Cambria Math"/>
                      </a:rPr>
                      <m:t>𝑻</m:t>
                    </m:r>
                    <m:d>
                      <m:dPr>
                        <m:ctrlPr>
                          <a:rPr lang="en-US" sz="20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/</m:t>
                        </m:r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𝟐</m:t>
                        </m:r>
                      </m:e>
                    </m:d>
                  </m:oMath>
                </a14:m>
                <a:endParaRPr lang="en-US" sz="2000" b="1" dirty="0" smtClean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endParaRPr lang="en-US" sz="2000" b="1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sz="1800" b="1" dirty="0" smtClean="0">
                    <a:solidFill>
                      <a:srgbClr val="C00000"/>
                    </a:solidFill>
                  </a:rPr>
                  <a:t>Question</a:t>
                </a:r>
                <a:r>
                  <a:rPr lang="en-US" sz="1800" b="1" dirty="0" smtClean="0">
                    <a:solidFill>
                      <a:srgbClr val="0070C0"/>
                    </a:solidFill>
                  </a:rPr>
                  <a:t>: </a:t>
                </a:r>
                <a:r>
                  <a:rPr lang="en-US" sz="1800" b="1" dirty="0" smtClean="0"/>
                  <a:t>Prob.</a:t>
                </a:r>
                <a:r>
                  <a:rPr lang="en-US" sz="1800" dirty="0" smtClean="0"/>
                  <a:t>  min-cut is preserved at the end of the </a:t>
                </a:r>
                <a:r>
                  <a:rPr lang="en-US" sz="1800" b="1" dirty="0" smtClean="0"/>
                  <a:t>Repeat</a:t>
                </a:r>
                <a:r>
                  <a:rPr lang="en-US" sz="1800" dirty="0" smtClean="0"/>
                  <a:t> loop  =  ?</a:t>
                </a:r>
              </a:p>
              <a:p>
                <a:pPr marL="0" indent="0">
                  <a:buNone/>
                </a:pPr>
                <a:endParaRPr lang="en-US" sz="1800" b="1" dirty="0" smtClean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endParaRPr lang="en-US" sz="1800" b="1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r>
                  <a:rPr lang="en-US" sz="1800" b="1" dirty="0" smtClean="0">
                    <a:solidFill>
                      <a:srgbClr val="C00000"/>
                    </a:solidFill>
                  </a:rPr>
                  <a:t>Question</a:t>
                </a:r>
                <a:r>
                  <a:rPr lang="en-US" sz="1800" b="1" dirty="0">
                    <a:solidFill>
                      <a:srgbClr val="0070C0"/>
                    </a:solidFill>
                  </a:rPr>
                  <a:t>: </a:t>
                </a:r>
                <a:r>
                  <a:rPr lang="en-US" sz="1800" dirty="0" smtClean="0"/>
                  <a:t>How to increase this </a:t>
                </a:r>
                <a:r>
                  <a:rPr lang="en-US" sz="1800" b="1" dirty="0" smtClean="0"/>
                  <a:t>prob.</a:t>
                </a:r>
                <a:r>
                  <a:rPr lang="en-US" sz="1800" dirty="0" smtClean="0"/>
                  <a:t> </a:t>
                </a:r>
                <a:r>
                  <a:rPr lang="en-US" sz="1800" dirty="0"/>
                  <a:t>?</a:t>
                </a:r>
              </a:p>
              <a:p>
                <a:pPr marL="0" indent="0">
                  <a:buNone/>
                </a:pPr>
                <a:r>
                  <a:rPr lang="en-US" sz="1800" b="1" dirty="0" smtClean="0"/>
                  <a:t>Answer:</a:t>
                </a:r>
                <a:r>
                  <a:rPr lang="en-US" sz="1800" dirty="0"/>
                  <a:t> </a:t>
                </a:r>
                <a:r>
                  <a:rPr lang="en-US" sz="1800" dirty="0" smtClean="0"/>
                  <a:t>reduce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𝒕</m:t>
                    </m:r>
                  </m:oMath>
                </a14:m>
                <a:r>
                  <a:rPr lang="en-US" sz="2000" dirty="0" smtClean="0"/>
                  <a:t>. </a:t>
                </a:r>
              </a:p>
              <a:p>
                <a:pPr marL="0" indent="0">
                  <a:buNone/>
                </a:pPr>
                <a:endParaRPr lang="en-US" sz="2000" b="1" dirty="0" smtClean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r>
                  <a:rPr lang="en-US" sz="1800" b="1" dirty="0" smtClean="0">
                    <a:solidFill>
                      <a:srgbClr val="C00000"/>
                    </a:solidFill>
                  </a:rPr>
                  <a:t>Question</a:t>
                </a:r>
                <a:r>
                  <a:rPr lang="en-US" sz="1800" b="1" dirty="0">
                    <a:solidFill>
                      <a:srgbClr val="0070C0"/>
                    </a:solidFill>
                  </a:rPr>
                  <a:t>: </a:t>
                </a:r>
                <a:r>
                  <a:rPr lang="en-US" sz="1800" dirty="0" smtClean="0"/>
                  <a:t>What is the smallest value of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</a:rPr>
                      <m:t>𝒕</m:t>
                    </m:r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1800" dirty="0" smtClean="0"/>
                  <a:t>to ensure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C00000"/>
                        </a:solidFill>
                        <a:latin typeface="Cambria Math"/>
                      </a:rPr>
                      <m:t>𝑻</m:t>
                    </m:r>
                    <m:d>
                      <m:dPr>
                        <m:ctrlPr>
                          <a:rPr lang="en-US" sz="1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e>
                    </m:d>
                    <m:r>
                      <a:rPr lang="en-US" sz="1800" b="1" i="1">
                        <a:latin typeface="Cambria Math"/>
                      </a:rPr>
                      <m:t>=</m:t>
                    </m:r>
                    <m:r>
                      <a:rPr lang="en-US" sz="1800" b="1" i="1" smtClean="0">
                        <a:latin typeface="Cambria Math"/>
                      </a:rPr>
                      <m:t>𝑶</m:t>
                    </m:r>
                    <m:r>
                      <a:rPr lang="en-US" sz="1800" b="1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e>
                      <m:sup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1800" b="1" i="0" smtClean="0">
                        <a:solidFill>
                          <a:schemeClr val="tx1"/>
                        </a:solidFill>
                        <a:latin typeface="Cambria Math"/>
                      </a:rPr>
                      <m:t>𝐥𝐨𝐠</m:t>
                    </m:r>
                    <m:r>
                      <a:rPr lang="en-US" sz="1800" b="1" i="1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a:rPr lang="en-US" sz="1800" b="1" i="1" smtClean="0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  <m:r>
                      <a:rPr lang="en-US" sz="1800" b="1" i="1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18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800" dirty="0" smtClean="0">
                    <a:solidFill>
                      <a:schemeClr val="tx1"/>
                    </a:solidFill>
                  </a:rPr>
                  <a:t>?</a:t>
                </a:r>
                <a:endParaRPr lang="en-US" sz="1800" b="1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sz="1800" b="1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48200" y="1371600"/>
                <a:ext cx="4267200" cy="4754563"/>
              </a:xfrm>
              <a:blipFill rotWithShape="1">
                <a:blip r:embed="rId3"/>
                <a:stretch>
                  <a:fillRect l="-1571" t="-641" r="-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494016" y="2799443"/>
                <a:ext cx="526106" cy="338554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>
                    <a:solidFill>
                      <a:srgbClr val="0070C0"/>
                    </a:solidFill>
                  </a:rPr>
                  <a:t>1/4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4016" y="2799443"/>
                <a:ext cx="526106" cy="338554"/>
              </a:xfrm>
              <a:prstGeom prst="rect">
                <a:avLst/>
              </a:prstGeom>
              <a:blipFill rotWithShape="1">
                <a:blip r:embed="rId4"/>
                <a:stretch>
                  <a:fillRect l="-5747" t="-5357" r="-12644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019800" y="5562600"/>
                <a:ext cx="1426096" cy="356957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rgbClr val="0070C0"/>
                        </a:solidFill>
                        <a:latin typeface="Cambria Math"/>
                      </a:rPr>
                      <m:t>𝒕</m:t>
                    </m:r>
                    <m:r>
                      <a:rPr lang="en-US" sz="1400" b="1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z="1600" b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1" i="1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  <m:r>
                      <a:rPr lang="en-US" sz="1600" b="1" i="1">
                        <a:solidFill>
                          <a:srgbClr val="0070C0"/>
                        </a:solidFill>
                        <a:latin typeface="Cambria Math"/>
                      </a:rPr>
                      <m:t>−</m:t>
                    </m:r>
                    <m:r>
                      <a:rPr lang="en-US" sz="1600" b="1" i="1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  <m:r>
                      <a:rPr lang="en-US" sz="1600" b="1" i="1">
                        <a:solidFill>
                          <a:srgbClr val="0070C0"/>
                        </a:solidFill>
                        <a:latin typeface="Cambria Math"/>
                      </a:rPr>
                      <m:t>/√</m:t>
                    </m:r>
                    <m:r>
                      <a:rPr lang="en-US" sz="1600" b="1" i="1">
                        <a:solidFill>
                          <a:srgbClr val="0070C0"/>
                        </a:solidFill>
                        <a:latin typeface="Cambria Math"/>
                      </a:rPr>
                      <m:t>𝟐</m:t>
                    </m:r>
                  </m:oMath>
                </a14:m>
                <a:r>
                  <a:rPr lang="en-US" sz="1600" dirty="0"/>
                  <a:t> 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800" y="5562600"/>
                <a:ext cx="1426096" cy="356957"/>
              </a:xfrm>
              <a:prstGeom prst="rect">
                <a:avLst/>
              </a:prstGeom>
              <a:blipFill rotWithShape="1">
                <a:blip r:embed="rId5"/>
                <a:stretch>
                  <a:fillRect r="-4292" b="-206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7965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uiExpand="1" build="p"/>
      <p:bldP spid="8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rgbClr val="7030A0"/>
                </a:solidFill>
              </a:rPr>
              <a:t>Faster algorithm </a:t>
            </a:r>
            <a:r>
              <a:rPr lang="en-US" sz="3600" b="1" dirty="0">
                <a:solidFill>
                  <a:srgbClr val="7030A0"/>
                </a:solidFill>
              </a:rPr>
              <a:t>for min-cut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228600" y="1295400"/>
                <a:ext cx="4419600" cy="5029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400" b="1" dirty="0" smtClean="0">
                    <a:solidFill>
                      <a:srgbClr val="00B050"/>
                    </a:solidFill>
                  </a:rPr>
                  <a:t>Fast-Min-cut</a:t>
                </a:r>
                <a:r>
                  <a:rPr lang="en-US" sz="2400" dirty="0" smtClean="0"/>
                  <a:t>(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/>
                      </a:rPr>
                      <m:t>𝑮</m:t>
                    </m:r>
                  </m:oMath>
                </a14:m>
                <a:r>
                  <a:rPr lang="en-US" sz="2400" dirty="0"/>
                  <a:t>):</a:t>
                </a:r>
              </a:p>
              <a:p>
                <a:pPr marL="0" indent="0">
                  <a:buNone/>
                </a:pPr>
                <a:r>
                  <a:rPr lang="en-US" sz="2000" dirty="0"/>
                  <a:t> </a:t>
                </a:r>
                <a:r>
                  <a:rPr lang="en-US" sz="2000" dirty="0" smtClean="0"/>
                  <a:t> If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𝑮</m:t>
                    </m:r>
                  </m:oMath>
                </a14:m>
                <a:r>
                  <a:rPr lang="en-US" sz="2000" dirty="0" smtClean="0"/>
                  <a:t> has at most 10 vertices</a:t>
                </a:r>
              </a:p>
              <a:p>
                <a:pPr marL="0" indent="0">
                  <a:buNone/>
                </a:pPr>
                <a:r>
                  <a:rPr lang="en-US" sz="2000" dirty="0"/>
                  <a:t> </a:t>
                </a:r>
                <a:r>
                  <a:rPr lang="en-US" sz="2000" dirty="0" smtClean="0"/>
                  <a:t>    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/>
                      </a:rPr>
                      <m:t>𝑪</m:t>
                    </m:r>
                  </m:oMath>
                </a14:m>
                <a:r>
                  <a:rPr lang="en-US" sz="2000" dirty="0" smtClean="0"/>
                  <a:t> </a:t>
                </a:r>
                <a:r>
                  <a:rPr lang="en-US" sz="2000" dirty="0" smtClean="0">
                    <a:sym typeface="Wingdings" pitchFamily="2" charset="2"/>
                  </a:rPr>
                  <a:t> co</a:t>
                </a:r>
                <a:r>
                  <a:rPr lang="en-US" sz="2000" dirty="0" smtClean="0"/>
                  <a:t>mpute exact min-cut</a:t>
                </a:r>
              </a:p>
              <a:p>
                <a:pPr marL="0" indent="0">
                  <a:buNone/>
                </a:pPr>
                <a:r>
                  <a:rPr lang="en-US" sz="2000" dirty="0"/>
                  <a:t> </a:t>
                </a:r>
                <a:r>
                  <a:rPr lang="en-US" sz="2000" dirty="0" smtClean="0"/>
                  <a:t> else</a:t>
                </a:r>
              </a:p>
              <a:p>
                <a:pPr marL="0" indent="0">
                  <a:buNone/>
                </a:pPr>
                <a:r>
                  <a:rPr lang="en-US" sz="2000" b="1" dirty="0" smtClean="0"/>
                  <a:t>  </a:t>
                </a:r>
                <a:r>
                  <a:rPr lang="en-US" sz="2000" dirty="0" smtClean="0"/>
                  <a:t>{  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𝒕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>
                    <a:sym typeface="Wingdings" pitchFamily="2" charset="2"/>
                  </a:rPr>
                  <a:t>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−</m:t>
                    </m:r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/</m:t>
                    </m:r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√</m:t>
                    </m:r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𝟐</m:t>
                    </m:r>
                  </m:oMath>
                </a14:m>
                <a:r>
                  <a:rPr lang="en-US" sz="2000" dirty="0"/>
                  <a:t> ;</a:t>
                </a:r>
                <a:endParaRPr lang="en-US" sz="2000" b="1" dirty="0"/>
              </a:p>
              <a:p>
                <a:pPr marL="0" indent="0">
                  <a:buNone/>
                </a:pPr>
                <a:r>
                  <a:rPr lang="en-US" sz="2000" b="1" dirty="0" smtClean="0"/>
                  <a:t>       Repeat</a:t>
                </a:r>
                <a:r>
                  <a:rPr lang="en-US" sz="2000" dirty="0" smtClean="0"/>
                  <a:t>  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𝒕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smtClean="0"/>
                  <a:t>times</a:t>
                </a:r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/>
                  <a:t>       </a:t>
                </a:r>
                <a:r>
                  <a:rPr lang="en-US" sz="2000" dirty="0" smtClean="0"/>
                  <a:t>{   </a:t>
                </a:r>
                <a:r>
                  <a:rPr lang="en-US" sz="2000" dirty="0"/>
                  <a:t>Let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𝒆</m:t>
                    </m:r>
                    <m:sSub>
                      <m:sSubPr>
                        <m:ctrlPr>
                          <a:rPr lang="en-US" sz="20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/>
                          </a:rPr>
                          <m:t>∈</m:t>
                        </m:r>
                      </m:e>
                      <m:sub>
                        <m:r>
                          <a:rPr lang="en-US" sz="2000" b="1" i="1">
                            <a:latin typeface="Cambria Math"/>
                          </a:rPr>
                          <m:t>𝒓</m:t>
                        </m:r>
                      </m:sub>
                    </m:sSub>
                    <m:r>
                      <a:rPr lang="en-US" sz="2000" b="1" i="1">
                        <a:latin typeface="Cambria Math"/>
                      </a:rPr>
                      <m:t>𝑮</m:t>
                    </m:r>
                  </m:oMath>
                </a14:m>
                <a:r>
                  <a:rPr lang="en-US" sz="2000" dirty="0"/>
                  <a:t>;</a:t>
                </a:r>
              </a:p>
              <a:p>
                <a:pPr marL="0" indent="0">
                  <a:buNone/>
                </a:pPr>
                <a:r>
                  <a:rPr lang="en-US" sz="2000" b="1" dirty="0" smtClean="0"/>
                  <a:t>        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/>
                      </a:rPr>
                      <m:t>  </m:t>
                    </m:r>
                    <m:r>
                      <a:rPr lang="en-US" sz="2000" b="1" i="1">
                        <a:latin typeface="Cambria Math"/>
                      </a:rPr>
                      <m:t>𝑮</m:t>
                    </m:r>
                  </m:oMath>
                </a14:m>
                <a:r>
                  <a:rPr lang="en-US" sz="2000" b="1" dirty="0"/>
                  <a:t> </a:t>
                </a:r>
                <a:r>
                  <a:rPr lang="en-US" sz="2000" b="1" dirty="0">
                    <a:sym typeface="Wingdings" pitchFamily="2" charset="2"/>
                  </a:rPr>
                  <a:t></a:t>
                </a:r>
                <a:r>
                  <a:rPr lang="en-US" sz="2000" dirty="0"/>
                  <a:t> </a:t>
                </a:r>
                <a:r>
                  <a:rPr lang="en-US" sz="2000" b="1" dirty="0">
                    <a:solidFill>
                      <a:srgbClr val="7030A0"/>
                    </a:solidFill>
                  </a:rPr>
                  <a:t>Contract</a:t>
                </a:r>
                <a:r>
                  <a:rPr lang="en-US" sz="2000" dirty="0"/>
                  <a:t>(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𝑮</m:t>
                    </m:r>
                    <m:r>
                      <a:rPr lang="en-US" sz="2000" b="1" i="1">
                        <a:latin typeface="Cambria Math"/>
                      </a:rPr>
                      <m:t>,</m:t>
                    </m:r>
                    <m:r>
                      <a:rPr lang="en-US" sz="2000" b="1" i="1">
                        <a:latin typeface="Cambria Math"/>
                      </a:rPr>
                      <m:t>𝒆</m:t>
                    </m:r>
                  </m:oMath>
                </a14:m>
                <a:r>
                  <a:rPr lang="en-US" sz="2000" dirty="0"/>
                  <a:t>).</a:t>
                </a:r>
              </a:p>
              <a:p>
                <a:pPr marL="0" indent="0">
                  <a:buNone/>
                </a:pPr>
                <a:r>
                  <a:rPr lang="en-US" sz="2000" dirty="0"/>
                  <a:t>       </a:t>
                </a:r>
                <a:r>
                  <a:rPr lang="en-US" sz="2000" dirty="0" smtClean="0"/>
                  <a:t>}</a:t>
                </a:r>
              </a:p>
              <a:p>
                <a:pPr marL="0" indent="0">
                  <a:buNone/>
                </a:pPr>
                <a:r>
                  <a:rPr lang="en-US" sz="2000" dirty="0" smtClean="0"/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/>
                          </a:rPr>
                          <m:t>𝑪</m:t>
                        </m:r>
                      </m:e>
                      <m:sub>
                        <m:r>
                          <a:rPr lang="en-US" sz="2000" b="1" i="1" smtClean="0"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000" dirty="0"/>
                  <a:t> </a:t>
                </a:r>
                <a:r>
                  <a:rPr lang="en-US" sz="2000" dirty="0">
                    <a:sym typeface="Wingdings" pitchFamily="2" charset="2"/>
                  </a:rPr>
                  <a:t> </a:t>
                </a:r>
                <a:r>
                  <a:rPr lang="en-US" sz="2000" b="1" dirty="0" smtClean="0">
                    <a:solidFill>
                      <a:srgbClr val="00B050"/>
                    </a:solidFill>
                  </a:rPr>
                  <a:t>Fast-Min-cut</a:t>
                </a:r>
                <a:r>
                  <a:rPr lang="en-US" sz="2000" dirty="0"/>
                  <a:t>(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𝑮</m:t>
                    </m:r>
                  </m:oMath>
                </a14:m>
                <a:r>
                  <a:rPr lang="en-US" sz="2000" dirty="0" smtClean="0"/>
                  <a:t>);</a:t>
                </a:r>
                <a:endParaRPr lang="en-US" sz="2000" dirty="0"/>
              </a:p>
              <a:p>
                <a:pPr marL="0" indent="0">
                  <a:buNone/>
                </a:pPr>
                <a:r>
                  <a:rPr lang="en-US" sz="2000" b="1" dirty="0" smtClean="0"/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/>
                          </a:rPr>
                          <m:t>𝑪</m:t>
                        </m:r>
                      </m:e>
                      <m:sub>
                        <m:r>
                          <a:rPr lang="en-US" sz="2000" b="1" i="1" smtClean="0"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2000" dirty="0"/>
                  <a:t> </a:t>
                </a:r>
                <a:r>
                  <a:rPr lang="en-US" sz="2000" dirty="0">
                    <a:sym typeface="Wingdings" pitchFamily="2" charset="2"/>
                  </a:rPr>
                  <a:t> </a:t>
                </a:r>
                <a:r>
                  <a:rPr lang="en-US" sz="2000" b="1" dirty="0" smtClean="0">
                    <a:solidFill>
                      <a:srgbClr val="00B050"/>
                    </a:solidFill>
                  </a:rPr>
                  <a:t>Fast-Min-cut</a:t>
                </a:r>
                <a:r>
                  <a:rPr lang="en-US" sz="2000" dirty="0"/>
                  <a:t>(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𝑮</m:t>
                    </m:r>
                  </m:oMath>
                </a14:m>
                <a:r>
                  <a:rPr lang="en-US" sz="2000" dirty="0"/>
                  <a:t>);</a:t>
                </a:r>
              </a:p>
              <a:p>
                <a:pPr marL="0" indent="0">
                  <a:buNone/>
                </a:pPr>
                <a:r>
                  <a:rPr lang="en-US" sz="2000" dirty="0" smtClean="0"/>
                  <a:t>      Let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𝑪</m:t>
                    </m:r>
                  </m:oMath>
                </a14:m>
                <a:r>
                  <a:rPr lang="en-US" sz="2000" dirty="0" smtClean="0"/>
                  <a:t> be smaller of the cuts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/>
                          </a:rPr>
                          <m:t>𝑪</m:t>
                        </m:r>
                      </m:e>
                      <m:sub>
                        <m:r>
                          <a:rPr lang="en-US" sz="2000" b="1" i="1"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000" dirty="0" smtClean="0"/>
                  <a:t>,</a:t>
                </a:r>
                <a:r>
                  <a:rPr lang="en-US" sz="2000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/>
                          </a:rPr>
                          <m:t>𝑪</m:t>
                        </m:r>
                      </m:e>
                      <m:sub>
                        <m:r>
                          <a:rPr lang="en-US" sz="2000" b="1" i="1" smtClean="0"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2000" dirty="0" smtClean="0"/>
                  <a:t>;   </a:t>
                </a:r>
              </a:p>
              <a:p>
                <a:pPr marL="0" indent="0">
                  <a:buNone/>
                </a:pPr>
                <a:r>
                  <a:rPr lang="en-US" sz="2000" b="1" dirty="0" smtClean="0"/>
                  <a:t>  </a:t>
                </a:r>
                <a:r>
                  <a:rPr lang="en-US" sz="2000" dirty="0" smtClean="0"/>
                  <a:t>}</a:t>
                </a:r>
                <a:r>
                  <a:rPr lang="en-US" sz="2000" b="1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sz="2000" b="1" dirty="0"/>
                  <a:t> </a:t>
                </a:r>
                <a:r>
                  <a:rPr lang="en-US" sz="2000" b="1" dirty="0" smtClean="0"/>
                  <a:t> return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𝑪</m:t>
                    </m:r>
                    <m:r>
                      <a:rPr lang="en-US" sz="2000" b="1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 smtClean="0"/>
                  <a:t>;  </a:t>
                </a: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228600" y="1295400"/>
                <a:ext cx="4419600" cy="5029200"/>
              </a:xfrm>
              <a:blipFill rotWithShape="1">
                <a:blip r:embed="rId2"/>
                <a:stretch>
                  <a:fillRect l="-2207" t="-970" r="-690" b="-63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419600" y="1371600"/>
                <a:ext cx="4724400" cy="47545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000" dirty="0" smtClean="0"/>
                  <a:t>Running time of the </a:t>
                </a:r>
                <a:r>
                  <a:rPr lang="en-US" sz="2000" dirty="0"/>
                  <a:t>algorithm </a:t>
                </a:r>
                <a:r>
                  <a:rPr lang="en-US" sz="2000" dirty="0" smtClean="0"/>
                  <a:t>: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𝑶</m:t>
                    </m:r>
                    <m:r>
                      <a:rPr lang="en-US" sz="2000" b="1" i="1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e>
                      <m:sup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000" b="1">
                        <a:latin typeface="Cambria Math"/>
                      </a:rPr>
                      <m:t>𝐥𝐨𝐠</m:t>
                    </m:r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  <m:r>
                      <a:rPr lang="en-US" sz="2000" b="1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000" b="1" dirty="0"/>
                  <a:t> </a:t>
                </a:r>
                <a:endParaRPr lang="en-US" sz="2000" b="1" i="1" dirty="0">
                  <a:solidFill>
                    <a:srgbClr val="C00000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:endParaRPr lang="en-US" sz="2000" b="1" i="1" dirty="0" smtClean="0">
                  <a:solidFill>
                    <a:srgbClr val="C00000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en-US" sz="2000" b="1" dirty="0">
                    <a:solidFill>
                      <a:srgbClr val="C00000"/>
                    </a:solidFill>
                  </a:rPr>
                  <a:t>Question</a:t>
                </a:r>
                <a:r>
                  <a:rPr lang="en-US" sz="2000" b="1" dirty="0">
                    <a:solidFill>
                      <a:srgbClr val="0070C0"/>
                    </a:solidFill>
                  </a:rPr>
                  <a:t>: </a:t>
                </a:r>
                <a:r>
                  <a:rPr lang="en-US" sz="2000" b="1" dirty="0"/>
                  <a:t>Prob.</a:t>
                </a:r>
                <a:r>
                  <a:rPr lang="en-US" sz="2000" dirty="0"/>
                  <a:t>  min-cut is preserved at the end of the </a:t>
                </a:r>
                <a:r>
                  <a:rPr lang="en-US" sz="2000" b="1" dirty="0"/>
                  <a:t>Repeat</a:t>
                </a:r>
                <a:r>
                  <a:rPr lang="en-US" sz="2000" dirty="0"/>
                  <a:t> loop  =  </a:t>
                </a:r>
                <a:r>
                  <a:rPr lang="en-US" sz="2000" dirty="0" smtClean="0"/>
                  <a:t>?</a:t>
                </a:r>
                <a:endParaRPr lang="en-US" sz="2000" b="1" i="1" dirty="0" smtClean="0">
                  <a:solidFill>
                    <a:srgbClr val="C00000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:endParaRPr lang="en-US" sz="2000" b="1" i="1" dirty="0" smtClean="0">
                  <a:solidFill>
                    <a:srgbClr val="C00000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/>
                      </a:rPr>
                      <m:t>𝒒</m:t>
                    </m:r>
                    <m:d>
                      <m:dPr>
                        <m:ctrlPr>
                          <a:rPr lang="en-US" sz="20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e>
                    </m:d>
                  </m:oMath>
                </a14:m>
                <a:r>
                  <a:rPr lang="en-US" sz="2000" dirty="0" smtClean="0"/>
                  <a:t> : the probability that algorithm returns </a:t>
                </a:r>
                <a:r>
                  <a:rPr lang="en-US" sz="2000" dirty="0" smtClean="0"/>
                  <a:t>the min-cut.</a:t>
                </a:r>
                <a:endParaRPr lang="en-US" sz="2000" b="1" i="1" dirty="0" smtClean="0">
                  <a:solidFill>
                    <a:srgbClr val="C00000"/>
                  </a:solidFill>
                  <a:latin typeface="Cambria Math"/>
                </a:endParaRPr>
              </a:p>
              <a:p>
                <a:endParaRPr lang="en-US" sz="2000" b="1" i="1" dirty="0" smtClean="0">
                  <a:solidFill>
                    <a:srgbClr val="C00000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en-US" sz="2000" dirty="0" smtClean="0"/>
                  <a:t>For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≤</m:t>
                    </m:r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𝟏𝟎</m:t>
                    </m:r>
                  </m:oMath>
                </a14:m>
                <a:r>
                  <a:rPr lang="en-US" sz="2000" dirty="0" smtClean="0"/>
                  <a:t>,</a:t>
                </a:r>
                <a:r>
                  <a:rPr lang="en-US" sz="2000" b="1" dirty="0" smtClean="0">
                    <a:solidFill>
                      <a:srgbClr val="0070C0"/>
                    </a:solidFill>
                  </a:rPr>
                  <a:t>  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/>
                      </a:rPr>
                      <m:t>𝒒</m:t>
                    </m:r>
                    <m:d>
                      <m:dPr>
                        <m:ctrlPr>
                          <a:rPr lang="en-US" sz="20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e>
                    </m:d>
                    <m:r>
                      <a:rPr lang="en-US" sz="2000" b="1" i="1">
                        <a:latin typeface="Cambria Math"/>
                      </a:rPr>
                      <m:t>=</m:t>
                    </m:r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𝟏</m:t>
                    </m:r>
                  </m:oMath>
                </a14:m>
                <a:r>
                  <a:rPr lang="en-US" sz="2000" b="1" dirty="0">
                    <a:solidFill>
                      <a:srgbClr val="0070C0"/>
                    </a:solidFill>
                  </a:rPr>
                  <a:t> </a:t>
                </a:r>
                <a:endParaRPr lang="en-US" sz="2000" b="1" dirty="0" smtClean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sz="2000" b="1" i="1" dirty="0" smtClean="0">
                    <a:solidFill>
                      <a:srgbClr val="0070C0"/>
                    </a:solidFill>
                    <a:latin typeface="Cambria Math"/>
                  </a:rPr>
                  <a:t> </a:t>
                </a:r>
                <a:r>
                  <a:rPr lang="en-US" sz="2000" dirty="0"/>
                  <a:t>For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&gt;</m:t>
                    </m:r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𝟏𝟎</m:t>
                    </m:r>
                  </m:oMath>
                </a14:m>
                <a:r>
                  <a:rPr lang="en-US" sz="2000" dirty="0" smtClean="0"/>
                  <a:t>,</a:t>
                </a:r>
                <a:r>
                  <a:rPr lang="en-US" sz="2000" b="1" dirty="0">
                    <a:solidFill>
                      <a:srgbClr val="0070C0"/>
                    </a:solidFill>
                  </a:rPr>
                  <a:t> </a:t>
                </a:r>
                <a:r>
                  <a:rPr lang="en-US" sz="2000" b="1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/>
                      </a:rPr>
                      <m:t>𝒒</m:t>
                    </m:r>
                    <m:d>
                      <m:dPr>
                        <m:ctrlPr>
                          <a:rPr lang="en-US" sz="20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e>
                    </m:d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z="2000" b="1" i="1" dirty="0" smtClean="0">
                    <a:solidFill>
                      <a:srgbClr val="0070C0"/>
                    </a:solidFill>
                    <a:latin typeface="Cambria Math"/>
                  </a:rPr>
                  <a:t> </a:t>
                </a:r>
                <a:r>
                  <a:rPr lang="en-US" sz="2000" dirty="0" smtClean="0"/>
                  <a:t>??</a:t>
                </a:r>
                <a:endParaRPr lang="en-US" sz="2000" b="1" i="1" dirty="0" smtClean="0">
                  <a:solidFill>
                    <a:srgbClr val="0070C0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6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16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  <m:d>
                        <m:dPr>
                          <m:ctrlPr>
                            <a:rPr lang="en-US" sz="16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/>
                            </a:rPr>
                            <m:t>at</m:t>
                          </m:r>
                          <m:r>
                            <a:rPr lang="en-US" sz="1600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/>
                            </a:rPr>
                            <m:t>least</m:t>
                          </m:r>
                          <m:r>
                            <a:rPr lang="en-US" sz="1600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/>
                            </a:rPr>
                            <m:t>one</m:t>
                          </m:r>
                          <m:r>
                            <a:rPr lang="en-US" sz="1600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/>
                            </a:rPr>
                            <m:t>recursive</m:t>
                          </m:r>
                          <m:r>
                            <a:rPr lang="en-US" sz="1600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/>
                            </a:rPr>
                            <m:t>call</m:t>
                          </m:r>
                          <m:r>
                            <a:rPr lang="en-US" sz="1600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/>
                            </a:rPr>
                            <m:t>is</m:t>
                          </m:r>
                          <m:r>
                            <a:rPr lang="en-US" sz="1600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/>
                            </a:rPr>
                            <m:t>correct</m:t>
                          </m:r>
                        </m:e>
                      </m:d>
                    </m:oMath>
                  </m:oMathPara>
                </a14:m>
                <a:endParaRPr lang="en-US" sz="2000" dirty="0" smtClean="0"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en-US" sz="1600" b="1" dirty="0" smtClean="0"/>
                  <a:t>       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1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1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  <m:d>
                      <m:dPr>
                        <m:ctrlPr>
                          <a:rPr lang="en-US" sz="14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1400" b="0" i="0" smtClean="0">
                            <a:latin typeface="Cambria Math"/>
                          </a:rPr>
                          <m:t>1−</m:t>
                        </m:r>
                        <m:sSup>
                          <m:sSupPr>
                            <m:ctrlPr>
                              <a:rPr lang="en-US" sz="1400" b="0" i="1" smtClean="0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14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1400">
                                    <a:latin typeface="Cambria Math"/>
                                  </a:rPr>
                                  <m:t>1−</m:t>
                                </m:r>
                                <m:r>
                                  <a:rPr lang="en-US" sz="1600" b="1" i="1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𝒒</m:t>
                                </m:r>
                                <m:d>
                                  <m:dPr>
                                    <m:ctrlPr>
                                      <a:rPr lang="en-US" sz="1600" b="1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1600" b="1" i="1">
                                            <a:solidFill>
                                              <a:srgbClr val="0070C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600" b="1" i="1">
                                            <a:solidFill>
                                              <a:srgbClr val="0070C0"/>
                                            </a:solidFill>
                                            <a:latin typeface="Cambria Math"/>
                                          </a:rPr>
                                          <m:t>𝒏</m:t>
                                        </m:r>
                                      </m:num>
                                      <m:den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sz="1600" b="1" i="1">
                                                <a:solidFill>
                                                  <a:srgbClr val="0070C0"/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en-US" sz="1600" b="1" i="1">
                                                <a:solidFill>
                                                  <a:srgbClr val="0070C0"/>
                                                </a:solidFill>
                                                <a:latin typeface="Cambria Math"/>
                                              </a:rPr>
                                              <m:t>𝟐</m:t>
                                            </m:r>
                                          </m:e>
                                        </m:rad>
                                      </m:den>
                                    </m:f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sz="14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sz="2000" b="1" dirty="0"/>
              </a:p>
            </p:txBody>
          </p:sp>
        </mc:Choice>
        <mc:Fallback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419600" y="1371600"/>
                <a:ext cx="4724400" cy="4754563"/>
              </a:xfrm>
              <a:blipFill rotWithShape="1">
                <a:blip r:embed="rId3"/>
                <a:stretch>
                  <a:fillRect l="-1290" t="-641" r="-29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7620000" y="2480846"/>
                <a:ext cx="526106" cy="338554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>
                    <a:solidFill>
                      <a:srgbClr val="0070C0"/>
                    </a:solidFill>
                  </a:rPr>
                  <a:t>1/</a:t>
                </a:r>
                <a:r>
                  <a:rPr lang="en-US" sz="1600" b="1" dirty="0" smtClean="0">
                    <a:solidFill>
                      <a:srgbClr val="0070C0"/>
                    </a:solidFill>
                  </a:rPr>
                  <a:t>2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en-US" sz="1600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0" y="2480846"/>
                <a:ext cx="526106" cy="338554"/>
              </a:xfrm>
              <a:prstGeom prst="rect">
                <a:avLst/>
              </a:prstGeom>
              <a:blipFill rotWithShape="1">
                <a:blip r:embed="rId4"/>
                <a:stretch>
                  <a:fillRect l="-5814" t="-5357" r="-12791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4566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4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sz="3600" b="1" dirty="0" smtClean="0">
                    <a:solidFill>
                      <a:srgbClr val="7030A0"/>
                    </a:solidFill>
                  </a:rPr>
                  <a:t>Success probability </a:t>
                </a:r>
                <a:r>
                  <a:rPr lang="en-US" sz="3600" b="1" dirty="0" smtClean="0"/>
                  <a:t>of</a:t>
                </a:r>
                <a:r>
                  <a:rPr lang="en-US" sz="3600" dirty="0" smtClean="0"/>
                  <a:t> </a:t>
                </a:r>
                <a:r>
                  <a:rPr lang="en-US" sz="3600" b="1" dirty="0">
                    <a:solidFill>
                      <a:srgbClr val="00B050"/>
                    </a:solidFill>
                  </a:rPr>
                  <a:t>Fast-Min-cut</a:t>
                </a:r>
                <a:r>
                  <a:rPr lang="en-US" sz="3600" dirty="0"/>
                  <a:t>(</a:t>
                </a:r>
                <a14:m>
                  <m:oMath xmlns:m="http://schemas.openxmlformats.org/officeDocument/2006/math">
                    <m:r>
                      <a:rPr lang="en-US" sz="3600" b="1" i="1">
                        <a:latin typeface="Cambria Math"/>
                      </a:rPr>
                      <m:t>𝑮</m:t>
                    </m:r>
                  </m:oMath>
                </a14:m>
                <a:r>
                  <a:rPr lang="en-US" sz="3600" dirty="0" smtClean="0"/>
                  <a:t>)</a:t>
                </a:r>
                <a:endParaRPr lang="en-US" sz="3600" dirty="0"/>
              </a:p>
            </p:txBody>
          </p:sp>
        </mc:Choice>
        <mc:Fallback xmlns="">
          <p:sp>
            <p:nvSpPr>
              <p:cNvPr id="5" name="Tit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z="2000" dirty="0" smtClean="0"/>
                  <a:t>For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≤</m:t>
                    </m:r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𝟏𝟎</m:t>
                    </m:r>
                  </m:oMath>
                </a14:m>
                <a:r>
                  <a:rPr lang="en-US" sz="2000" dirty="0"/>
                  <a:t>,</a:t>
                </a:r>
                <a:r>
                  <a:rPr lang="en-US" sz="2000" b="1" dirty="0">
                    <a:solidFill>
                      <a:srgbClr val="0070C0"/>
                    </a:solidFill>
                  </a:rPr>
                  <a:t>  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C00000"/>
                        </a:solidFill>
                        <a:latin typeface="Cambria Math"/>
                      </a:rPr>
                      <m:t>𝒒</m:t>
                    </m:r>
                    <m:d>
                      <m:dPr>
                        <m:ctrlPr>
                          <a:rPr lang="en-US" sz="20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e>
                    </m:d>
                    <m:r>
                      <a:rPr lang="en-US" sz="2000" b="1" i="1">
                        <a:latin typeface="Cambria Math"/>
                      </a:rPr>
                      <m:t>=</m:t>
                    </m:r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𝟏</m:t>
                    </m:r>
                  </m:oMath>
                </a14:m>
                <a:r>
                  <a:rPr lang="en-US" sz="2000" b="1" dirty="0">
                    <a:solidFill>
                      <a:srgbClr val="0070C0"/>
                    </a:solidFill>
                  </a:rPr>
                  <a:t> </a:t>
                </a:r>
                <a:endParaRPr lang="en-US" sz="2000" b="1" dirty="0" smtClean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sz="2000" b="1" i="1" dirty="0">
                    <a:solidFill>
                      <a:srgbClr val="0070C0"/>
                    </a:solidFill>
                    <a:latin typeface="Cambria Math"/>
                  </a:rPr>
                  <a:t> </a:t>
                </a:r>
                <a:r>
                  <a:rPr lang="en-US" sz="2000" dirty="0"/>
                  <a:t>For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&gt;</m:t>
                    </m:r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𝟏𝟎</m:t>
                    </m:r>
                  </m:oMath>
                </a14:m>
                <a:r>
                  <a:rPr lang="en-US" sz="2000" dirty="0"/>
                  <a:t>,</a:t>
                </a:r>
                <a:r>
                  <a:rPr lang="en-US" sz="2000" b="1" dirty="0">
                    <a:solidFill>
                      <a:srgbClr val="0070C0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C00000"/>
                        </a:solidFill>
                        <a:latin typeface="Cambria Math"/>
                      </a:rPr>
                      <m:t>𝒒</m:t>
                    </m:r>
                    <m:d>
                      <m:dPr>
                        <m:ctrlPr>
                          <a:rPr lang="en-US" sz="20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e>
                    </m:d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z="2000" b="1" i="1" dirty="0">
                    <a:solidFill>
                      <a:srgbClr val="0070C0"/>
                    </a:solidFill>
                    <a:latin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>
                            <a:latin typeface="Cambria Math"/>
                          </a:rPr>
                          <m:t>1−</m:t>
                        </m:r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000">
                                    <a:latin typeface="Cambria Math"/>
                                  </a:rPr>
                                  <m:t>1−</m:t>
                                </m:r>
                                <m:r>
                                  <a:rPr lang="en-US" sz="2400" b="1" i="1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𝒒</m:t>
                                </m:r>
                                <m:d>
                                  <m:dPr>
                                    <m:ctrlPr>
                                      <a:rPr lang="en-US" sz="2400" b="1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2400" b="1" i="1">
                                            <a:solidFill>
                                              <a:srgbClr val="0070C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400" b="1" i="1">
                                            <a:solidFill>
                                              <a:srgbClr val="0070C0"/>
                                            </a:solidFill>
                                            <a:latin typeface="Cambria Math"/>
                                          </a:rPr>
                                          <m:t>𝒏</m:t>
                                        </m:r>
                                      </m:num>
                                      <m:den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sz="2400" b="1" i="1">
                                                <a:solidFill>
                                                  <a:srgbClr val="0070C0"/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en-US" sz="2400" b="1" i="1">
                                                <a:solidFill>
                                                  <a:srgbClr val="0070C0"/>
                                                </a:solidFill>
                                                <a:latin typeface="Cambria Math"/>
                                              </a:rPr>
                                              <m:t>𝟐</m:t>
                                            </m:r>
                                          </m:e>
                                        </m:rad>
                                      </m:den>
                                    </m:f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sz="1600" dirty="0" smtClean="0"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en-US" sz="2400" dirty="0" smtClean="0"/>
                  <a:t>                             =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C00000"/>
                        </a:solidFill>
                        <a:latin typeface="Cambria Math"/>
                      </a:rPr>
                      <m:t>𝒒</m:t>
                    </m:r>
                    <m:d>
                      <m:dPr>
                        <m:ctrlPr>
                          <a:rPr lang="en-US" sz="2400" b="1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𝒏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2400" b="1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b="1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e>
                            </m:rad>
                          </m:den>
                        </m:f>
                      </m:e>
                    </m:d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/>
                      </a:rPr>
                      <m:t> −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𝒒</m:t>
                            </m:r>
                            <m:d>
                              <m:dPr>
                                <m:ctrlPr>
                                  <a:rPr lang="en-US" sz="2400" b="1" i="1"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400" b="1" i="1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1" i="1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  <m:t>𝒏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US" sz="2400" b="1" i="1">
                                            <a:solidFill>
                                              <a:srgbClr val="0070C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2400" b="1" i="1">
                                            <a:solidFill>
                                              <a:srgbClr val="0070C0"/>
                                            </a:solidFill>
                                            <a:latin typeface="Cambria Math"/>
                                          </a:rPr>
                                          <m:t>𝟐</m:t>
                                        </m:r>
                                      </m:e>
                                    </m:rad>
                                  </m:den>
                                </m:f>
                              </m:e>
                            </m:d>
                          </m:e>
                        </m:d>
                      </m:e>
                      <m:sup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 smtClean="0">
                    <a:latin typeface="Cambria Math"/>
                  </a:rPr>
                  <a:t> </a:t>
                </a:r>
                <a:r>
                  <a:rPr lang="en-US" sz="1600" dirty="0" smtClean="0">
                    <a:latin typeface="Cambria Math"/>
                  </a:rPr>
                  <a:t>                               </a:t>
                </a:r>
                <a:endParaRPr lang="en-US" sz="1600" dirty="0">
                  <a:latin typeface="Cambria Math"/>
                </a:endParaRPr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r>
                  <a:rPr lang="en-US" sz="2000" dirty="0" smtClean="0"/>
                  <a:t>We shall now show that </a:t>
                </a:r>
                <a:r>
                  <a:rPr lang="en-US" sz="2000" dirty="0" smtClean="0"/>
                  <a:t>recurrence has a solution: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C00000"/>
                        </a:solidFill>
                        <a:latin typeface="Cambria Math"/>
                      </a:rPr>
                      <m:t>𝒒</m:t>
                    </m:r>
                    <m:d>
                      <m:dPr>
                        <m:ctrlPr>
                          <a:rPr lang="en-US" sz="20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e>
                    </m:d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≥</m:t>
                    </m:r>
                    <m:f>
                      <m:fPr>
                        <m:ctrlP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2000" b="0" i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2 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log</m:t>
                        </m:r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den>
                    </m:f>
                  </m:oMath>
                </a14:m>
                <a:endParaRPr lang="en-US" sz="2000" dirty="0" smtClean="0"/>
              </a:p>
              <a:p>
                <a:pPr marL="0" indent="0">
                  <a:buNone/>
                </a:pPr>
                <a:r>
                  <a:rPr lang="en-US" sz="2000" dirty="0" smtClean="0">
                    <a:sym typeface="Wingdings" pitchFamily="2" charset="2"/>
                  </a:rPr>
                  <a:t> If we repeat </a:t>
                </a:r>
                <a:r>
                  <a:rPr lang="en-US" sz="2000" b="1" dirty="0" smtClean="0">
                    <a:solidFill>
                      <a:srgbClr val="00B050"/>
                    </a:solidFill>
                  </a:rPr>
                  <a:t>Fast-Min-cut </a:t>
                </a:r>
                <a:r>
                  <a:rPr lang="en-US" sz="2000" dirty="0" smtClean="0">
                    <a:sym typeface="Wingdings" pitchFamily="2" charset="2"/>
                  </a:rPr>
                  <a:t>total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solidFill>
                          <a:srgbClr val="0070C0"/>
                        </a:solidFill>
                        <a:latin typeface="Cambria Math"/>
                      </a:rPr>
                      <m:t>4</m:t>
                    </m:r>
                    <m:r>
                      <a:rPr lang="en-US" sz="2000" b="0" i="0" smtClean="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</a:rPr>
                          <m:t>log</m:t>
                        </m:r>
                      </m:e>
                      <m:sup>
                        <m:r>
                          <a:rPr lang="en-US" sz="2000" b="1" i="1" smtClean="0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</m:oMath>
                </a14:m>
                <a:r>
                  <a:rPr lang="en-US" sz="2000" dirty="0" smtClean="0"/>
                  <a:t> times and report the smallest of all the  output, probability of error= ??</a:t>
                </a:r>
                <a:endParaRPr lang="en-US" sz="2000" dirty="0"/>
              </a:p>
            </p:txBody>
          </p:sp>
        </mc:Choice>
        <mc:Fallback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111" t="-6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2E9ED8-BBDD-47A1-9C62-8C7F2ACFBD70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324501" y="5313478"/>
                <a:ext cx="2000099" cy="817724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b="1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1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/>
                                    </a:rPr>
                                    <m:t>log</m:t>
                                  </m:r>
                                  <m:r>
                                    <a:rPr lang="en-US" b="1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en-US" b="1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𝒏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𝟒</m:t>
                          </m:r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log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𝒏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4501" y="5313478"/>
                <a:ext cx="2000099" cy="817724"/>
              </a:xfrm>
              <a:prstGeom prst="rect">
                <a:avLst/>
              </a:prstGeom>
              <a:blipFill rotWithShape="1">
                <a:blip r:embed="rId4"/>
                <a:stretch>
                  <a:fillRect r="-33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6534301" y="5492554"/>
                <a:ext cx="734432" cy="374846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none" rtlCol="0">
                <a:spAutoFit/>
              </a:bodyPr>
              <a:lstStyle/>
              <a:p>
                <a:pPr/>
                <a:r>
                  <a:rPr lang="en-US" dirty="0" smtClean="0"/>
                  <a:t>&lt;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𝟒</m:t>
                        </m:r>
                      </m:sup>
                    </m:sSup>
                  </m:oMath>
                </a14:m>
                <a:endParaRPr lang="en-US" b="1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4301" y="5492554"/>
                <a:ext cx="734432" cy="374846"/>
              </a:xfrm>
              <a:prstGeom prst="rect">
                <a:avLst/>
              </a:prstGeom>
              <a:blipFill rotWithShape="1">
                <a:blip r:embed="rId5"/>
                <a:stretch>
                  <a:fillRect l="-7500" t="-6452" r="-13333" b="-24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2463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rgbClr val="7030A0"/>
                </a:solidFill>
              </a:rPr>
              <a:t>Solving the recurrence</a:t>
            </a:r>
            <a:endParaRPr lang="en-US" sz="3600" b="1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z="2000" dirty="0" smtClean="0"/>
                  <a:t>For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≤</m:t>
                    </m:r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𝟏𝟎</m:t>
                    </m:r>
                  </m:oMath>
                </a14:m>
                <a:r>
                  <a:rPr lang="en-US" sz="2000" dirty="0"/>
                  <a:t>,</a:t>
                </a:r>
                <a:r>
                  <a:rPr lang="en-US" sz="2000" b="1" dirty="0">
                    <a:solidFill>
                      <a:srgbClr val="0070C0"/>
                    </a:solidFill>
                  </a:rPr>
                  <a:t>  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C00000"/>
                        </a:solidFill>
                        <a:latin typeface="Cambria Math"/>
                      </a:rPr>
                      <m:t>𝒒</m:t>
                    </m:r>
                    <m:d>
                      <m:dPr>
                        <m:ctrlPr>
                          <a:rPr lang="en-US" sz="20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e>
                    </m:d>
                    <m:r>
                      <a:rPr lang="en-US" sz="2000" b="1" i="1">
                        <a:latin typeface="Cambria Math"/>
                      </a:rPr>
                      <m:t>=</m:t>
                    </m:r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𝟏</m:t>
                    </m:r>
                  </m:oMath>
                </a14:m>
                <a:r>
                  <a:rPr lang="en-US" sz="2000" b="1" dirty="0">
                    <a:solidFill>
                      <a:srgbClr val="0070C0"/>
                    </a:solidFill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2000" b="1" i="1" dirty="0">
                    <a:solidFill>
                      <a:srgbClr val="0070C0"/>
                    </a:solidFill>
                    <a:latin typeface="Cambria Math"/>
                  </a:rPr>
                  <a:t> </a:t>
                </a:r>
                <a:r>
                  <a:rPr lang="en-US" sz="2000" dirty="0"/>
                  <a:t>For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&gt;</m:t>
                    </m:r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𝟏𝟎</m:t>
                    </m:r>
                  </m:oMath>
                </a14:m>
                <a:r>
                  <a:rPr lang="en-US" sz="2000" dirty="0"/>
                  <a:t>,</a:t>
                </a:r>
                <a:r>
                  <a:rPr lang="en-US" sz="2000" b="1" dirty="0">
                    <a:solidFill>
                      <a:srgbClr val="0070C0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C00000"/>
                        </a:solidFill>
                        <a:latin typeface="Cambria Math"/>
                      </a:rPr>
                      <m:t>𝒒</m:t>
                    </m:r>
                    <m:d>
                      <m:dPr>
                        <m:ctrlPr>
                          <a:rPr lang="en-US" sz="20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e>
                    </m:d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z="2000" b="1" i="1" dirty="0">
                    <a:solidFill>
                      <a:srgbClr val="0070C0"/>
                    </a:solidFill>
                    <a:latin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>
                            <a:latin typeface="Cambria Math"/>
                          </a:rPr>
                          <m:t>1−</m:t>
                        </m:r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000">
                                    <a:latin typeface="Cambria Math"/>
                                  </a:rPr>
                                  <m:t>1−</m:t>
                                </m:r>
                                <m:r>
                                  <a:rPr lang="en-US" sz="2400" b="1" i="1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𝒒</m:t>
                                </m:r>
                                <m:d>
                                  <m:dPr>
                                    <m:ctrlPr>
                                      <a:rPr lang="en-US" sz="2400" b="1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2400" b="1" i="1">
                                            <a:solidFill>
                                              <a:srgbClr val="0070C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400" b="1" i="1">
                                            <a:solidFill>
                                              <a:srgbClr val="0070C0"/>
                                            </a:solidFill>
                                            <a:latin typeface="Cambria Math"/>
                                          </a:rPr>
                                          <m:t>𝒏</m:t>
                                        </m:r>
                                      </m:num>
                                      <m:den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sz="2400" b="1" i="1">
                                                <a:solidFill>
                                                  <a:srgbClr val="0070C0"/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en-US" sz="2400" b="1" i="1">
                                                <a:solidFill>
                                                  <a:srgbClr val="0070C0"/>
                                                </a:solidFill>
                                                <a:latin typeface="Cambria Math"/>
                                              </a:rPr>
                                              <m:t>𝟐</m:t>
                                            </m:r>
                                          </m:e>
                                        </m:rad>
                                      </m:den>
                                    </m:f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sz="1600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en-US" sz="1600" dirty="0" smtClean="0"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en-US" sz="2400" dirty="0" smtClean="0"/>
                  <a:t>                             =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C00000"/>
                        </a:solidFill>
                        <a:latin typeface="Cambria Math"/>
                      </a:rPr>
                      <m:t>𝒒</m:t>
                    </m:r>
                    <m:d>
                      <m:dPr>
                        <m:ctrlPr>
                          <a:rPr lang="en-US" sz="2400" b="1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𝒏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2400" b="1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b="1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e>
                            </m:rad>
                          </m:den>
                        </m:f>
                      </m:e>
                    </m:d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/>
                      </a:rPr>
                      <m:t> −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𝒒</m:t>
                            </m:r>
                            <m:d>
                              <m:dPr>
                                <m:ctrlPr>
                                  <a:rPr lang="en-US" sz="2400" b="1" i="1"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400" b="1" i="1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1" i="1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  <m:t>𝒏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US" sz="2400" b="1" i="1">
                                            <a:solidFill>
                                              <a:srgbClr val="0070C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2400" b="1" i="1">
                                            <a:solidFill>
                                              <a:srgbClr val="0070C0"/>
                                            </a:solidFill>
                                            <a:latin typeface="Cambria Math"/>
                                          </a:rPr>
                                          <m:t>𝟐</m:t>
                                        </m:r>
                                      </m:e>
                                    </m:rad>
                                  </m:den>
                                </m:f>
                              </m:e>
                            </m:d>
                          </m:e>
                        </m:d>
                      </m:e>
                      <m:sup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 smtClean="0">
                    <a:latin typeface="Cambria Math"/>
                  </a:rPr>
                  <a:t> </a:t>
                </a:r>
                <a:r>
                  <a:rPr lang="en-US" sz="1600" dirty="0" smtClean="0">
                    <a:latin typeface="Cambria Math"/>
                  </a:rPr>
                  <a:t>                               </a:t>
                </a:r>
                <a:endParaRPr lang="en-US" sz="1600" dirty="0">
                  <a:latin typeface="Cambria Math"/>
                </a:endParaRPr>
              </a:p>
              <a:p>
                <a:pPr marL="0" indent="0">
                  <a:buNone/>
                </a:pPr>
                <a:endParaRPr lang="en-US" sz="2000" b="1" dirty="0" smtClean="0"/>
              </a:p>
              <a:p>
                <a:pPr marL="0" indent="0">
                  <a:buNone/>
                </a:pPr>
                <a:r>
                  <a:rPr lang="en-US" sz="2000" dirty="0" smtClean="0"/>
                  <a:t>Substituting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2000" b="1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000" b="1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𝒌</m:t>
                        </m:r>
                      </m:sup>
                    </m:sSup>
                  </m:oMath>
                </a14:m>
                <a:r>
                  <a:rPr lang="en-US" sz="2000" dirty="0" smtClean="0"/>
                  <a:t>, we get the recurrence</a:t>
                </a:r>
              </a:p>
              <a:p>
                <a:pPr marL="0" indent="0">
                  <a:buNone/>
                </a:pPr>
                <a:r>
                  <a:rPr lang="en-US" sz="2000" dirty="0"/>
                  <a:t>For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𝒌</m:t>
                    </m:r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𝟎</m:t>
                    </m:r>
                  </m:oMath>
                </a14:m>
                <a:r>
                  <a:rPr lang="en-US" sz="2000" dirty="0"/>
                  <a:t>,</a:t>
                </a:r>
                <a:r>
                  <a:rPr lang="en-US" sz="2000" b="1" dirty="0">
                    <a:solidFill>
                      <a:srgbClr val="0070C0"/>
                    </a:solidFill>
                  </a:rPr>
                  <a:t>  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/>
                      </a:rPr>
                      <m:t>𝒑</m:t>
                    </m:r>
                    <m:d>
                      <m:dPr>
                        <m:ctrlPr>
                          <a:rPr lang="en-US" sz="20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𝒌</m:t>
                        </m:r>
                      </m:e>
                    </m:d>
                    <m:r>
                      <a:rPr lang="en-US" sz="2000" b="1" i="1">
                        <a:latin typeface="Cambria Math"/>
                      </a:rPr>
                      <m:t>=</m:t>
                    </m:r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𝟏</m:t>
                    </m:r>
                  </m:oMath>
                </a14:m>
                <a:r>
                  <a:rPr lang="en-US" sz="2000" b="1" dirty="0">
                    <a:solidFill>
                      <a:srgbClr val="0070C0"/>
                    </a:solidFill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2000" dirty="0"/>
                  <a:t>For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𝒌</m:t>
                    </m:r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&gt;</m:t>
                    </m:r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𝟎</m:t>
                    </m:r>
                  </m:oMath>
                </a14:m>
                <a:r>
                  <a:rPr lang="en-US" sz="2000" dirty="0"/>
                  <a:t>,</a:t>
                </a:r>
                <a:r>
                  <a:rPr lang="en-US" sz="2000" b="1" dirty="0">
                    <a:solidFill>
                      <a:srgbClr val="0070C0"/>
                    </a:solidFill>
                  </a:rPr>
                  <a:t>  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C00000"/>
                        </a:solidFill>
                        <a:latin typeface="Cambria Math"/>
                      </a:rPr>
                      <m:t>𝒑</m:t>
                    </m:r>
                    <m:d>
                      <m:dPr>
                        <m:ctrlPr>
                          <a:rPr lang="en-US" sz="20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𝒌</m:t>
                        </m:r>
                      </m:e>
                    </m:d>
                    <m:r>
                      <a:rPr lang="en-US" sz="2000" b="1" i="1">
                        <a:latin typeface="Cambria Math"/>
                      </a:rPr>
                      <m:t>=</m:t>
                    </m:r>
                    <m:r>
                      <a:rPr lang="en-US" sz="2000" b="1" i="1">
                        <a:solidFill>
                          <a:srgbClr val="C00000"/>
                        </a:solidFill>
                        <a:latin typeface="Cambria Math"/>
                      </a:rPr>
                      <m:t>𝒑</m:t>
                    </m:r>
                    <m:d>
                      <m:dPr>
                        <m:ctrlPr>
                          <a:rPr lang="en-US" sz="20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𝒌</m:t>
                        </m:r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  <m:sSup>
                      <m:sSupPr>
                        <m:ctrlP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b="1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𝒑</m:t>
                            </m:r>
                            <m:d>
                              <m:dPr>
                                <m:ctrlPr>
                                  <a:rPr lang="en-US" sz="2000" b="1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000" b="1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𝒌</m:t>
                                </m:r>
                                <m:r>
                                  <a:rPr lang="en-US" sz="2000" b="1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000" b="1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endParaRPr lang="en-US" sz="2000" b="1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11" t="-674" b="-10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2E9ED8-BBDD-47A1-9C62-8C7F2ACFBD70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868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rgbClr val="7030A0"/>
                </a:solidFill>
              </a:rPr>
              <a:t>Solving the recurrence</a:t>
            </a:r>
            <a:endParaRPr lang="en-US" sz="3600" b="1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z="2000" dirty="0" smtClean="0"/>
                  <a:t>For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≤</m:t>
                    </m:r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𝟏𝟎</m:t>
                    </m:r>
                  </m:oMath>
                </a14:m>
                <a:r>
                  <a:rPr lang="en-US" sz="2000" dirty="0"/>
                  <a:t>,</a:t>
                </a:r>
                <a:r>
                  <a:rPr lang="en-US" sz="2000" b="1" dirty="0">
                    <a:solidFill>
                      <a:srgbClr val="0070C0"/>
                    </a:solidFill>
                  </a:rPr>
                  <a:t>  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C00000"/>
                        </a:solidFill>
                        <a:latin typeface="Cambria Math"/>
                      </a:rPr>
                      <m:t>𝒒</m:t>
                    </m:r>
                    <m:d>
                      <m:dPr>
                        <m:ctrlPr>
                          <a:rPr lang="en-US" sz="20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e>
                    </m:d>
                    <m:r>
                      <a:rPr lang="en-US" sz="2000" b="1" i="1">
                        <a:latin typeface="Cambria Math"/>
                      </a:rPr>
                      <m:t>=</m:t>
                    </m:r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𝟏</m:t>
                    </m:r>
                  </m:oMath>
                </a14:m>
                <a:r>
                  <a:rPr lang="en-US" sz="2000" b="1" dirty="0">
                    <a:solidFill>
                      <a:srgbClr val="0070C0"/>
                    </a:solidFill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2000" b="1" i="1" dirty="0">
                    <a:solidFill>
                      <a:srgbClr val="0070C0"/>
                    </a:solidFill>
                    <a:latin typeface="Cambria Math"/>
                  </a:rPr>
                  <a:t> </a:t>
                </a:r>
                <a:r>
                  <a:rPr lang="en-US" sz="2000" dirty="0"/>
                  <a:t>For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&gt;</m:t>
                    </m:r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𝟏𝟎</m:t>
                    </m:r>
                  </m:oMath>
                </a14:m>
                <a:r>
                  <a:rPr lang="en-US" sz="2000" dirty="0"/>
                  <a:t>,</a:t>
                </a:r>
                <a:r>
                  <a:rPr lang="en-US" sz="2000" b="1" dirty="0">
                    <a:solidFill>
                      <a:srgbClr val="0070C0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C00000"/>
                        </a:solidFill>
                        <a:latin typeface="Cambria Math"/>
                      </a:rPr>
                      <m:t>𝒒</m:t>
                    </m:r>
                    <m:d>
                      <m:dPr>
                        <m:ctrlPr>
                          <a:rPr lang="en-US" sz="20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e>
                    </m:d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z="2000" b="1" i="1" dirty="0">
                    <a:solidFill>
                      <a:srgbClr val="0070C0"/>
                    </a:solidFill>
                    <a:latin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>
                            <a:latin typeface="Cambria Math"/>
                          </a:rPr>
                          <m:t>1−</m:t>
                        </m:r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000">
                                    <a:latin typeface="Cambria Math"/>
                                  </a:rPr>
                                  <m:t>1−</m:t>
                                </m:r>
                                <m:r>
                                  <a:rPr lang="en-US" sz="2400" b="1" i="1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𝒒</m:t>
                                </m:r>
                                <m:d>
                                  <m:dPr>
                                    <m:ctrlPr>
                                      <a:rPr lang="en-US" sz="2400" b="1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2400" b="1" i="1">
                                            <a:solidFill>
                                              <a:srgbClr val="0070C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400" b="1" i="1">
                                            <a:solidFill>
                                              <a:srgbClr val="0070C0"/>
                                            </a:solidFill>
                                            <a:latin typeface="Cambria Math"/>
                                          </a:rPr>
                                          <m:t>𝒏</m:t>
                                        </m:r>
                                      </m:num>
                                      <m:den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sz="2400" b="1" i="1">
                                                <a:solidFill>
                                                  <a:srgbClr val="0070C0"/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en-US" sz="2400" b="1" i="1">
                                                <a:solidFill>
                                                  <a:srgbClr val="0070C0"/>
                                                </a:solidFill>
                                                <a:latin typeface="Cambria Math"/>
                                              </a:rPr>
                                              <m:t>𝟐</m:t>
                                            </m:r>
                                          </m:e>
                                        </m:rad>
                                      </m:den>
                                    </m:f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sz="1600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en-US" sz="1600" dirty="0" smtClean="0"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en-US" sz="2400" dirty="0" smtClean="0"/>
                  <a:t>                             =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C00000"/>
                        </a:solidFill>
                        <a:latin typeface="Cambria Math"/>
                      </a:rPr>
                      <m:t>𝒒</m:t>
                    </m:r>
                    <m:d>
                      <m:dPr>
                        <m:ctrlPr>
                          <a:rPr lang="en-US" sz="2400" b="1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𝒏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2400" b="1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b="1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e>
                            </m:rad>
                          </m:den>
                        </m:f>
                      </m:e>
                    </m:d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/>
                      </a:rPr>
                      <m:t> −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𝒒</m:t>
                            </m:r>
                            <m:d>
                              <m:dPr>
                                <m:ctrlPr>
                                  <a:rPr lang="en-US" sz="2400" b="1" i="1"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400" b="1" i="1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1" i="1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  <m:t>𝒏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US" sz="2400" b="1" i="1">
                                            <a:solidFill>
                                              <a:srgbClr val="0070C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2400" b="1" i="1">
                                            <a:solidFill>
                                              <a:srgbClr val="0070C0"/>
                                            </a:solidFill>
                                            <a:latin typeface="Cambria Math"/>
                                          </a:rPr>
                                          <m:t>𝟐</m:t>
                                        </m:r>
                                      </m:e>
                                    </m:rad>
                                  </m:den>
                                </m:f>
                              </m:e>
                            </m:d>
                          </m:e>
                        </m:d>
                      </m:e>
                      <m:sup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 smtClean="0">
                    <a:latin typeface="Cambria Math"/>
                  </a:rPr>
                  <a:t> </a:t>
                </a:r>
                <a:r>
                  <a:rPr lang="en-US" sz="1600" dirty="0" smtClean="0">
                    <a:latin typeface="Cambria Math"/>
                  </a:rPr>
                  <a:t>                               </a:t>
                </a:r>
                <a:endParaRPr lang="en-US" sz="1600" dirty="0"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en-US" sz="1800" dirty="0" smtClean="0"/>
                  <a:t>It suffices to consider the above recurrence only for those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1800" dirty="0" smtClean="0"/>
                  <a:t>which are powers of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sz="1800" dirty="0" smtClean="0"/>
                  <a:t>.</a:t>
                </a:r>
                <a:endParaRPr lang="en-US" sz="1800" dirty="0" smtClean="0"/>
              </a:p>
              <a:p>
                <a:pPr marL="0" indent="0">
                  <a:buNone/>
                </a:pPr>
                <a:r>
                  <a:rPr lang="en-US" sz="2000" dirty="0" smtClean="0"/>
                  <a:t>For the sake of </a:t>
                </a:r>
                <a:r>
                  <a:rPr lang="en-US" sz="2000" i="1" dirty="0" smtClean="0"/>
                  <a:t>neatness</a:t>
                </a:r>
                <a:r>
                  <a:rPr lang="en-US" sz="2000" dirty="0" smtClean="0"/>
                  <a:t>, let us use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C00000"/>
                        </a:solidFill>
                        <a:latin typeface="Cambria Math"/>
                      </a:rPr>
                      <m:t>𝒑</m:t>
                    </m:r>
                    <m:d>
                      <m:dPr>
                        <m:ctrlPr>
                          <a:rPr lang="en-US" sz="20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𝒌</m:t>
                        </m:r>
                      </m:e>
                    </m:d>
                    <m:r>
                      <a:rPr lang="en-US" sz="2000" b="1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 smtClean="0"/>
                  <a:t>to denote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C00000"/>
                        </a:solidFill>
                        <a:latin typeface="Cambria Math"/>
                      </a:rPr>
                      <m:t>𝒒</m:t>
                    </m:r>
                    <m:d>
                      <m:dPr>
                        <m:ctrlPr>
                          <a:rPr lang="en-US" sz="2000" b="1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b="1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en-US" sz="2000" b="1" i="1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000" b="1" i="1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  <m:t>𝟐</m:t>
                                    </m:r>
                                  </m:e>
                                </m:rad>
                              </m:e>
                            </m:d>
                          </m:e>
                          <m:sup>
                            <m:r>
                              <a:rPr lang="en-US" sz="20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𝒌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000" dirty="0" smtClean="0"/>
                  <a:t>. Thus the above recurrence can be expressed </a:t>
                </a:r>
                <a:r>
                  <a:rPr lang="en-US" sz="2000" dirty="0" smtClean="0"/>
                  <a:t>as</a:t>
                </a:r>
                <a:endParaRPr lang="en-US" sz="20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>
                          <a:solidFill>
                            <a:srgbClr val="C00000"/>
                          </a:solidFill>
                          <a:latin typeface="Cambria Math"/>
                        </a:rPr>
                        <m:t>𝒑</m:t>
                      </m:r>
                      <m:d>
                        <m:dPr>
                          <m:ctrlPr>
                            <a:rPr lang="en-US" sz="20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𝒌</m:t>
                          </m:r>
                        </m:e>
                      </m:d>
                      <m:r>
                        <a:rPr lang="en-US" sz="2000" b="1" i="1">
                          <a:latin typeface="Cambria Math"/>
                        </a:rPr>
                        <m:t>=</m:t>
                      </m:r>
                      <m:r>
                        <a:rPr lang="en-US" sz="2000" b="1" i="1">
                          <a:solidFill>
                            <a:srgbClr val="C00000"/>
                          </a:solidFill>
                          <a:latin typeface="Cambria Math"/>
                        </a:rPr>
                        <m:t>𝒑</m:t>
                      </m:r>
                      <m:d>
                        <m:dPr>
                          <m:ctrlPr>
                            <a:rPr lang="en-US" sz="20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𝒌</m:t>
                          </m:r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</m:t>
                          </m:r>
                        </m:e>
                      </m:d>
                      <m:r>
                        <a:rPr lang="en-US" sz="20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  <m:sSup>
                        <m:sSupPr>
                          <m:ctrlP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𝒑</m:t>
                              </m:r>
                              <m:d>
                                <m:dPr>
                                  <m:ctrlPr>
                                    <a:rPr lang="en-US" sz="2000" b="1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1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𝒌</m:t>
                                  </m:r>
                                  <m:r>
                                    <a:rPr lang="en-US" sz="2000" b="1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2000" b="1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𝟏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2000" b="1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11" t="-674" b="-161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2E9ED8-BBDD-47A1-9C62-8C7F2ACFBD70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41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7030A0"/>
                </a:solidFill>
              </a:rPr>
              <a:t>Solving the recurrence</a:t>
            </a:r>
            <a:endParaRPr lang="en-US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z="2000" dirty="0" smtClean="0"/>
                  <a:t>It suffices to solve the following recurrence.</a:t>
                </a:r>
                <a:endParaRPr lang="en-US" sz="2000" b="1" i="1" dirty="0" smtClean="0">
                  <a:solidFill>
                    <a:srgbClr val="C00000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C00000"/>
                        </a:solidFill>
                        <a:latin typeface="Cambria Math"/>
                      </a:rPr>
                      <m:t>𝒑</m:t>
                    </m:r>
                    <m:d>
                      <m:dPr>
                        <m:ctrlPr>
                          <a:rPr lang="en-US" sz="20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𝟎</m:t>
                        </m:r>
                      </m:e>
                    </m:d>
                    <m:r>
                      <a:rPr lang="en-US" sz="2000" b="1" i="1">
                        <a:latin typeface="Cambria Math"/>
                      </a:rPr>
                      <m:t>=</m:t>
                    </m:r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𝟏</m:t>
                    </m:r>
                  </m:oMath>
                </a14:m>
                <a:r>
                  <a:rPr lang="en-US" sz="2000" dirty="0"/>
                  <a:t>,</a:t>
                </a:r>
                <a:r>
                  <a:rPr lang="en-US" sz="2000" b="1" dirty="0">
                    <a:solidFill>
                      <a:srgbClr val="0070C0"/>
                    </a:solidFill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2000" dirty="0"/>
                  <a:t>For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𝒌</m:t>
                    </m:r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&gt;</m:t>
                    </m:r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𝟎</m:t>
                    </m:r>
                  </m:oMath>
                </a14:m>
                <a:r>
                  <a:rPr lang="en-US" sz="2000" dirty="0"/>
                  <a:t>,</a:t>
                </a:r>
                <a:r>
                  <a:rPr lang="en-US" sz="2000" b="1" dirty="0">
                    <a:solidFill>
                      <a:srgbClr val="0070C0"/>
                    </a:solidFill>
                  </a:rPr>
                  <a:t>  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C00000"/>
                        </a:solidFill>
                        <a:latin typeface="Cambria Math"/>
                      </a:rPr>
                      <m:t>𝒑</m:t>
                    </m:r>
                    <m:d>
                      <m:dPr>
                        <m:ctrlPr>
                          <a:rPr lang="en-US" sz="20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𝒌</m:t>
                        </m:r>
                      </m:e>
                    </m:d>
                    <m:r>
                      <a:rPr lang="en-US" sz="2000" b="1" i="1">
                        <a:latin typeface="Cambria Math"/>
                      </a:rPr>
                      <m:t>=</m:t>
                    </m:r>
                    <m:r>
                      <a:rPr lang="en-US" sz="2000" b="1" i="1">
                        <a:solidFill>
                          <a:srgbClr val="C00000"/>
                        </a:solidFill>
                        <a:latin typeface="Cambria Math"/>
                      </a:rPr>
                      <m:t>𝒑</m:t>
                    </m:r>
                    <m:d>
                      <m:dPr>
                        <m:ctrlPr>
                          <a:rPr lang="en-US" sz="20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𝒌</m:t>
                        </m:r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  <m:sSup>
                      <m:sSupPr>
                        <m:ctrlP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b="1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𝒑</m:t>
                            </m:r>
                            <m:d>
                              <m:dPr>
                                <m:ctrlPr>
                                  <a:rPr lang="en-US" sz="2000" b="1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000" b="1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𝒌</m:t>
                                </m:r>
                                <m:r>
                                  <a:rPr lang="en-US" sz="2000" b="1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000" b="1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endParaRPr lang="en-US" sz="2000" b="1" dirty="0" smtClean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endParaRPr lang="en-US" sz="2000" b="1" dirty="0" smtClean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endParaRPr lang="en-US" sz="2000" b="1" dirty="0">
                  <a:solidFill>
                    <a:srgbClr val="0070C0"/>
                  </a:solidFill>
                </a:endParaRPr>
              </a:p>
              <a:p>
                <a:pPr>
                  <a:buFont typeface="Wingdings" pitchFamily="2" charset="2"/>
                  <a:buChar char="v"/>
                </a:pPr>
                <a:r>
                  <a:rPr lang="en-US" sz="2000" dirty="0" smtClean="0"/>
                  <a:t>The recurrence still looks difficult since it does not belong to the pool of  recurrences you are familiar with. </a:t>
                </a:r>
              </a:p>
              <a:p>
                <a:pPr>
                  <a:buFont typeface="Wingdings" pitchFamily="2" charset="2"/>
                  <a:buChar char="v"/>
                </a:pPr>
                <a:r>
                  <a:rPr lang="en-US" sz="2000" dirty="0" smtClean="0"/>
                  <a:t>However, it has a very short and elementary solution. In fact the solution is very inspiring. </a:t>
                </a:r>
              </a:p>
              <a:p>
                <a:pPr>
                  <a:buFont typeface="Wingdings" pitchFamily="2" charset="2"/>
                  <a:buChar char="v"/>
                </a:pPr>
                <a:r>
                  <a:rPr lang="en-US" sz="2000" dirty="0"/>
                  <a:t>F</a:t>
                </a:r>
                <a:r>
                  <a:rPr lang="en-US" sz="2000" dirty="0" smtClean="0"/>
                  <a:t>irst try on your own before proceeding to the following slides.</a:t>
                </a:r>
                <a:endParaRPr lang="en-US" sz="20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741" t="-9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581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7030A0"/>
                </a:solidFill>
              </a:rPr>
              <a:t>Solving the recurrence</a:t>
            </a:r>
            <a:endParaRPr lang="en-US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029200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C00000"/>
                        </a:solidFill>
                        <a:latin typeface="Cambria Math"/>
                      </a:rPr>
                      <m:t>𝒑</m:t>
                    </m:r>
                    <m:d>
                      <m:dPr>
                        <m:ctrlPr>
                          <a:rPr lang="en-US" sz="20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𝟎</m:t>
                        </m:r>
                      </m:e>
                    </m:d>
                    <m:r>
                      <a:rPr lang="en-US" sz="2000" b="1" i="1">
                        <a:latin typeface="Cambria Math"/>
                      </a:rPr>
                      <m:t>=</m:t>
                    </m:r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𝟏</m:t>
                    </m:r>
                  </m:oMath>
                </a14:m>
                <a:r>
                  <a:rPr lang="en-US" sz="2000" dirty="0"/>
                  <a:t>,</a:t>
                </a:r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/>
                  <a:t>For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𝒌</m:t>
                    </m:r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&gt;</m:t>
                    </m:r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𝟎</m:t>
                    </m:r>
                  </m:oMath>
                </a14:m>
                <a:r>
                  <a:rPr lang="en-US" sz="2000" dirty="0"/>
                  <a:t>,</a:t>
                </a:r>
                <a:r>
                  <a:rPr lang="en-US" sz="2000" b="1" dirty="0">
                    <a:solidFill>
                      <a:srgbClr val="0070C0"/>
                    </a:solidFill>
                  </a:rPr>
                  <a:t>  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C00000"/>
                        </a:solidFill>
                        <a:latin typeface="Cambria Math"/>
                      </a:rPr>
                      <m:t>𝒑</m:t>
                    </m:r>
                    <m:d>
                      <m:dPr>
                        <m:ctrlPr>
                          <a:rPr lang="en-US" sz="20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𝒌</m:t>
                        </m:r>
                      </m:e>
                    </m:d>
                    <m:r>
                      <a:rPr lang="en-US" sz="2000" b="1" i="1">
                        <a:latin typeface="Cambria Math"/>
                      </a:rPr>
                      <m:t>=</m:t>
                    </m:r>
                    <m:r>
                      <a:rPr lang="en-US" sz="2000" b="1" i="1">
                        <a:solidFill>
                          <a:srgbClr val="C00000"/>
                        </a:solidFill>
                        <a:latin typeface="Cambria Math"/>
                      </a:rPr>
                      <m:t>𝒑</m:t>
                    </m:r>
                    <m:d>
                      <m:dPr>
                        <m:ctrlPr>
                          <a:rPr lang="en-US" sz="20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𝒌</m:t>
                        </m:r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  <m:sSup>
                      <m:sSupPr>
                        <m:ctrlP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b="1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𝒑</m:t>
                            </m:r>
                            <m:d>
                              <m:dPr>
                                <m:ctrlPr>
                                  <a:rPr lang="en-US" sz="2000" b="1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000" b="1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𝒌</m:t>
                                </m:r>
                                <m:r>
                                  <a:rPr lang="en-US" sz="2000" b="1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000" b="1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endParaRPr lang="en-US" sz="2000" b="1" dirty="0" smtClean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sz="1400" b="1" dirty="0" smtClean="0">
                    <a:solidFill>
                      <a:srgbClr val="0070C0"/>
                    </a:solidFill>
                  </a:rPr>
                  <a:t>  </a:t>
                </a:r>
              </a:p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rgbClr val="7030A0"/>
                    </a:solidFill>
                  </a:rPr>
                  <a:t>Observation 1:</a:t>
                </a:r>
                <a:r>
                  <a:rPr lang="en-US" sz="2000" b="1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C00000"/>
                        </a:solidFill>
                        <a:latin typeface="Cambria Math"/>
                      </a:rPr>
                      <m:t>𝒑</m:t>
                    </m:r>
                    <m:d>
                      <m:dPr>
                        <m:ctrlPr>
                          <a:rPr lang="en-US" sz="20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en-US" sz="2000" b="1" i="1">
                        <a:latin typeface="Cambria Math"/>
                      </a:rPr>
                      <m:t>=</m:t>
                    </m:r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𝟏</m:t>
                    </m:r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/</m:t>
                    </m:r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𝟐</m:t>
                    </m:r>
                  </m:oMath>
                </a14:m>
                <a:r>
                  <a:rPr lang="en-US" sz="2000" b="1" dirty="0">
                    <a:solidFill>
                      <a:srgbClr val="0070C0"/>
                    </a:solidFill>
                  </a:rPr>
                  <a:t> </a:t>
                </a:r>
                <a:endParaRPr lang="en-US" sz="2000" b="1" dirty="0" smtClean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rgbClr val="7030A0"/>
                    </a:solidFill>
                  </a:rPr>
                  <a:t>Observation 2: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C00000"/>
                        </a:solidFill>
                        <a:latin typeface="Cambria Math"/>
                      </a:rPr>
                      <m:t>𝒑</m:t>
                    </m:r>
                    <m:d>
                      <m:dPr>
                        <m:ctrlPr>
                          <a:rPr lang="en-US" sz="20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𝒌</m:t>
                        </m:r>
                      </m:e>
                    </m:d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≥</m:t>
                    </m:r>
                    <m:f>
                      <m:fPr>
                        <m:ctrlP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sz="2000" b="1" i="1">
                        <a:solidFill>
                          <a:srgbClr val="C00000"/>
                        </a:solidFill>
                        <a:latin typeface="Cambria Math"/>
                      </a:rPr>
                      <m:t>𝒑</m:t>
                    </m:r>
                    <m:d>
                      <m:dPr>
                        <m:ctrlPr>
                          <a:rPr lang="en-US" sz="20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𝒌</m:t>
                        </m:r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e>
                    </m:d>
                  </m:oMath>
                </a14:m>
                <a:endParaRPr lang="en-US" sz="2000" b="1" dirty="0" smtClean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r>
                  <a:rPr lang="en-US" sz="2000" dirty="0" smtClean="0"/>
                  <a:t>Hence,</a:t>
                </a:r>
                <a:r>
                  <a:rPr lang="en-US" sz="2000" b="1" dirty="0" smtClean="0">
                    <a:solidFill>
                      <a:srgbClr val="0070C0"/>
                    </a:solidFill>
                  </a:rPr>
                  <a:t>  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C00000"/>
                        </a:solidFill>
                        <a:latin typeface="Cambria Math"/>
                      </a:rPr>
                      <m:t>𝒑</m:t>
                    </m:r>
                    <m:d>
                      <m:dPr>
                        <m:ctrlPr>
                          <a:rPr lang="en-US" sz="20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𝒌</m:t>
                        </m:r>
                      </m:e>
                    </m:d>
                    <m:r>
                      <a:rPr lang="en-US" sz="2000" b="1" i="1" smtClean="0">
                        <a:latin typeface="Cambria Math"/>
                      </a:rPr>
                      <m:t>≥</m:t>
                    </m:r>
                    <m:r>
                      <a:rPr lang="en-US" sz="2000" b="1" i="1">
                        <a:solidFill>
                          <a:srgbClr val="C00000"/>
                        </a:solidFill>
                        <a:latin typeface="Cambria Math"/>
                      </a:rPr>
                      <m:t>𝒑</m:t>
                    </m:r>
                    <m:d>
                      <m:dPr>
                        <m:ctrlPr>
                          <a:rPr lang="en-US" sz="20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𝒌</m:t>
                        </m:r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−</m:t>
                    </m:r>
                    <m:r>
                      <a:rPr lang="en-US" sz="2000" b="1" i="1">
                        <a:solidFill>
                          <a:srgbClr val="C00000"/>
                        </a:solidFill>
                        <a:latin typeface="Cambria Math"/>
                      </a:rPr>
                      <m:t>𝒑</m:t>
                    </m:r>
                    <m:d>
                      <m:dPr>
                        <m:ctrlPr>
                          <a:rPr lang="en-US" sz="20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𝒌</m:t>
                        </m:r>
                      </m:e>
                    </m:d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000" b="1" i="1">
                        <a:solidFill>
                          <a:srgbClr val="C00000"/>
                        </a:solidFill>
                        <a:latin typeface="Cambria Math"/>
                      </a:rPr>
                      <m:t>𝒑</m:t>
                    </m:r>
                    <m:d>
                      <m:dPr>
                        <m:ctrlPr>
                          <a:rPr lang="en-US" sz="20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𝒌</m:t>
                        </m:r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e>
                    </m:d>
                  </m:oMath>
                </a14:m>
                <a:endParaRPr lang="en-US" sz="2000" b="1" dirty="0" smtClean="0">
                  <a:solidFill>
                    <a:srgbClr val="0070C0"/>
                  </a:solidFill>
                </a:endParaRPr>
              </a:p>
              <a:p>
                <a:pPr>
                  <a:buFont typeface="Wingdings"/>
                  <a:buChar char="è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1" i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𝒑</m:t>
                        </m:r>
                        <m:d>
                          <m:dPr>
                            <m:ctrlPr>
                              <a:rPr lang="en-US" sz="2000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𝒌</m:t>
                            </m:r>
                            <m:r>
                              <a:rPr lang="en-US" sz="20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20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𝟏</m:t>
                            </m:r>
                          </m:e>
                        </m:d>
                      </m:den>
                    </m:f>
                    <m:r>
                      <a:rPr lang="en-US" sz="2000" b="1" i="1">
                        <a:latin typeface="Cambria Math"/>
                      </a:rPr>
                      <m:t>≥</m:t>
                    </m:r>
                    <m:f>
                      <m:fPr>
                        <m:ctrlPr>
                          <a:rPr lang="en-US" sz="20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𝒑</m:t>
                        </m:r>
                        <m:d>
                          <m:dPr>
                            <m:ctrlPr>
                              <a:rPr lang="en-US" sz="2000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𝒌</m:t>
                            </m:r>
                          </m:e>
                        </m:d>
                      </m:den>
                    </m:f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−</m:t>
                    </m:r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𝟏</m:t>
                    </m:r>
                  </m:oMath>
                </a14:m>
                <a:endParaRPr lang="en-US" sz="2000" b="1" dirty="0" smtClean="0">
                  <a:solidFill>
                    <a:srgbClr val="0070C0"/>
                  </a:solidFill>
                </a:endParaRPr>
              </a:p>
              <a:p>
                <a:pPr>
                  <a:buFont typeface="Wingdings"/>
                  <a:buChar char="è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𝒑</m:t>
                        </m:r>
                        <m:d>
                          <m:dPr>
                            <m:ctrlPr>
                              <a:rPr lang="en-US" sz="2000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𝒌</m:t>
                            </m:r>
                          </m:e>
                        </m:d>
                      </m:den>
                    </m:f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/>
                      </a:rPr>
                      <m:t>≤</m:t>
                    </m:r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𝟏</m:t>
                    </m:r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20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1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𝒑</m:t>
                        </m:r>
                        <m:d>
                          <m:dPr>
                            <m:ctrlPr>
                              <a:rPr lang="en-US" sz="2000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𝒌</m:t>
                            </m:r>
                            <m:r>
                              <a:rPr lang="en-US" sz="20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20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𝟏</m:t>
                            </m:r>
                          </m:e>
                        </m:d>
                      </m:den>
                    </m:f>
                  </m:oMath>
                </a14:m>
                <a:endParaRPr lang="en-US" sz="2000" b="1" dirty="0" smtClean="0">
                  <a:solidFill>
                    <a:srgbClr val="0070C0"/>
                  </a:solidFill>
                </a:endParaRPr>
              </a:p>
              <a:p>
                <a:pPr>
                  <a:buFont typeface="Wingdings"/>
                  <a:buChar char="è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𝒑</m:t>
                        </m:r>
                        <m:d>
                          <m:dPr>
                            <m:ctrlPr>
                              <a:rPr lang="en-US" sz="2000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𝒌</m:t>
                            </m:r>
                          </m:e>
                        </m:d>
                      </m:den>
                    </m:f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/>
                      </a:rPr>
                      <m:t>≤</m:t>
                    </m:r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𝒌</m:t>
                    </m:r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𝟏</m:t>
                    </m:r>
                  </m:oMath>
                </a14:m>
                <a:r>
                  <a:rPr lang="en-US" sz="2000" b="1" dirty="0" smtClean="0">
                    <a:solidFill>
                      <a:srgbClr val="0070C0"/>
                    </a:solidFill>
                  </a:rPr>
                  <a:t>      </a:t>
                </a:r>
                <a:r>
                  <a:rPr lang="en-US" sz="2000" dirty="0" smtClean="0"/>
                  <a:t>// by unfolding and using the fact that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C00000"/>
                        </a:solidFill>
                        <a:latin typeface="Cambria Math"/>
                      </a:rPr>
                      <m:t>𝒑</m:t>
                    </m:r>
                    <m:d>
                      <m:dPr>
                        <m:ctrlPr>
                          <a:rPr lang="en-US" sz="20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𝟎</m:t>
                        </m:r>
                      </m:e>
                    </m:d>
                    <m:r>
                      <a:rPr lang="en-US" sz="2000" b="1" i="1">
                        <a:latin typeface="Cambria Math"/>
                      </a:rPr>
                      <m:t>=</m:t>
                    </m:r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𝟏</m:t>
                    </m:r>
                  </m:oMath>
                </a14:m>
                <a:r>
                  <a:rPr lang="en-US" sz="2000" b="1" dirty="0">
                    <a:solidFill>
                      <a:srgbClr val="0070C0"/>
                    </a:solidFill>
                  </a:rPr>
                  <a:t> </a:t>
                </a:r>
              </a:p>
              <a:p>
                <a:pPr>
                  <a:buFont typeface="Wingdings"/>
                  <a:buChar char="è"/>
                </a:pPr>
                <a:r>
                  <a:rPr lang="en-US" sz="2000" b="1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C00000"/>
                        </a:solidFill>
                        <a:latin typeface="Cambria Math"/>
                      </a:rPr>
                      <m:t>𝒑</m:t>
                    </m:r>
                    <m:d>
                      <m:dPr>
                        <m:ctrlPr>
                          <a:rPr lang="en-US" sz="20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𝒌</m:t>
                        </m:r>
                      </m:e>
                    </m:d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/>
                      </a:rPr>
                      <m:t>≥</m:t>
                    </m:r>
                    <m:f>
                      <m:fPr>
                        <m:ctrlP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𝒌</m:t>
                        </m:r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sz="2000" b="1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sz="2000" dirty="0"/>
                  <a:t> </a:t>
                </a:r>
                <a:r>
                  <a:rPr lang="en-US" sz="2000" dirty="0" smtClean="0"/>
                  <a:t>// and we are done.</a:t>
                </a:r>
                <a:endParaRPr lang="en-US" sz="2000" b="1" dirty="0" smtClean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029200"/>
              </a:xfrm>
              <a:blipFill rotWithShape="1">
                <a:blip r:embed="rId2"/>
                <a:stretch>
                  <a:fillRect l="-741" t="-606" b="-16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2057400" y="2209800"/>
            <a:ext cx="7086600" cy="1755648"/>
            <a:chOff x="2057400" y="2209800"/>
            <a:chExt cx="7086600" cy="1755648"/>
          </a:xfrm>
        </p:grpSpPr>
        <p:grpSp>
          <p:nvGrpSpPr>
            <p:cNvPr id="7" name="Group 6"/>
            <p:cNvGrpSpPr/>
            <p:nvPr/>
          </p:nvGrpSpPr>
          <p:grpSpPr>
            <a:xfrm>
              <a:off x="4495800" y="2209800"/>
              <a:ext cx="4648200" cy="1755648"/>
              <a:chOff x="4495800" y="2209800"/>
              <a:chExt cx="4648200" cy="1755648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" name="Line Callout 2 4"/>
                  <p:cNvSpPr/>
                  <p:nvPr/>
                </p:nvSpPr>
                <p:spPr>
                  <a:xfrm>
                    <a:off x="4495800" y="2590800"/>
                    <a:ext cx="4648200" cy="1374648"/>
                  </a:xfrm>
                  <a:prstGeom prst="borderCallout2">
                    <a:avLst>
                      <a:gd name="adj1" fmla="val 46053"/>
                      <a:gd name="adj2" fmla="val -576"/>
                      <a:gd name="adj3" fmla="val 64097"/>
                      <a:gd name="adj4" fmla="val -713"/>
                      <a:gd name="adj5" fmla="val 63828"/>
                      <a:gd name="adj6" fmla="val -5403"/>
                    </a:avLst>
                  </a:prstGeom>
                  <a:solidFill>
                    <a:schemeClr val="accent2">
                      <a:lumMod val="20000"/>
                      <a:lumOff val="8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14:m>
                      <m:oMath xmlns:m="http://schemas.openxmlformats.org/officeDocument/2006/math">
                        <m:r>
                          <a:rPr lang="en-US" sz="16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𝒑</m:t>
                        </m:r>
                        <m:d>
                          <m:dPr>
                            <m:ctrlPr>
                              <a:rPr lang="en-US" sz="16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6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𝒌</m:t>
                            </m:r>
                          </m:e>
                        </m:d>
                        <m:r>
                          <a:rPr lang="en-US" sz="16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16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𝒑</m:t>
                        </m:r>
                        <m:d>
                          <m:dPr>
                            <m:ctrlPr>
                              <a:rPr lang="en-US" sz="16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6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𝒌</m:t>
                            </m:r>
                            <m:r>
                              <a:rPr lang="en-US" sz="16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16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𝟏</m:t>
                            </m:r>
                          </m:e>
                        </m:d>
                        <m:r>
                          <a:rPr lang="en-US" sz="16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16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16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16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𝟐</m:t>
                            </m:r>
                          </m:den>
                        </m:f>
                        <m:sSup>
                          <m:sSupPr>
                            <m:ctrlPr>
                              <a:rPr lang="en-US" sz="16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16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1600" b="1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𝒑</m:t>
                                </m:r>
                                <m:d>
                                  <m:dPr>
                                    <m:ctrlPr>
                                      <a:rPr lang="en-US" sz="1600" b="1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1" i="1" smtClean="0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  <m:t>𝒌</m:t>
                                    </m:r>
                                    <m:r>
                                      <a:rPr lang="en-US" sz="1600" b="1" i="1" smtClean="0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sz="1600" b="1" i="1" smtClean="0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  <m:t>𝟏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sz="16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oMath>
                    </a14:m>
                    <a:r>
                      <a:rPr lang="en-US" sz="1600" dirty="0" smtClean="0"/>
                      <a:t> </a:t>
                    </a:r>
                  </a:p>
                  <a:p>
                    <a:r>
                      <a:rPr lang="en-US" sz="1600" b="1" dirty="0" smtClean="0">
                        <a:solidFill>
                          <a:schemeClr val="tx1"/>
                        </a:solidFill>
                      </a:rPr>
                      <a:t>        </a:t>
                    </a:r>
                    <a14:m>
                      <m:oMath xmlns:m="http://schemas.openxmlformats.org/officeDocument/2006/math">
                        <m:r>
                          <a:rPr lang="en-US" sz="16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≥</m:t>
                        </m:r>
                        <m:r>
                          <a:rPr lang="en-US" sz="16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𝒑</m:t>
                        </m:r>
                        <m:d>
                          <m:dPr>
                            <m:ctrlPr>
                              <a:rPr lang="en-US" sz="16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6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𝒌</m:t>
                            </m:r>
                            <m:r>
                              <a:rPr lang="en-US" sz="16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16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𝟏</m:t>
                            </m:r>
                          </m:e>
                        </m:d>
                        <m:r>
                          <a:rPr lang="en-US" sz="16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16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16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16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𝟐</m:t>
                            </m:r>
                          </m:den>
                        </m:f>
                        <m:r>
                          <a:rPr lang="en-US" sz="16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𝒑</m:t>
                        </m:r>
                        <m:d>
                          <m:dPr>
                            <m:ctrlPr>
                              <a:rPr lang="en-US" sz="16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6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𝒌</m:t>
                            </m:r>
                            <m:r>
                              <a:rPr lang="en-US" sz="16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16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𝟏</m:t>
                            </m:r>
                          </m:e>
                        </m:d>
                      </m:oMath>
                    </a14:m>
                    <a:r>
                      <a:rPr lang="en-US" sz="1600" dirty="0" smtClean="0"/>
                      <a:t>  </a:t>
                    </a:r>
                    <a:r>
                      <a:rPr lang="en-US" sz="1600" dirty="0" smtClean="0">
                        <a:solidFill>
                          <a:schemeClr val="tx1"/>
                        </a:solidFill>
                      </a:rPr>
                      <a:t>//since </a:t>
                    </a:r>
                    <a14:m>
                      <m:oMath xmlns:m="http://schemas.openxmlformats.org/officeDocument/2006/math">
                        <m:r>
                          <a:rPr lang="en-US" sz="16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𝒑</m:t>
                        </m:r>
                        <m:d>
                          <m:dPr>
                            <m:ctrlPr>
                              <a:rPr lang="en-US" sz="16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6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𝒌</m:t>
                            </m:r>
                            <m:r>
                              <a:rPr lang="en-US" sz="16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16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𝟏</m:t>
                            </m:r>
                          </m:e>
                        </m:d>
                        <m:r>
                          <a:rPr lang="en-US" sz="16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≤</m:t>
                        </m:r>
                        <m:r>
                          <a:rPr lang="en-US" sz="16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oMath>
                    </a14:m>
                    <a:endParaRPr lang="en-US" sz="1600" b="1" i="1" dirty="0" smtClean="0">
                      <a:solidFill>
                        <a:srgbClr val="0070C0"/>
                      </a:solidFill>
                      <a:latin typeface="Cambria Math"/>
                    </a:endParaRPr>
                  </a:p>
                  <a:p>
                    <a:r>
                      <a:rPr lang="en-US" sz="1600" b="1" dirty="0" smtClean="0">
                        <a:solidFill>
                          <a:schemeClr val="tx1"/>
                        </a:solidFill>
                      </a:rPr>
                      <a:t>        </a:t>
                    </a:r>
                    <a14:m>
                      <m:oMath xmlns:m="http://schemas.openxmlformats.org/officeDocument/2006/math">
                        <m:r>
                          <a:rPr lang="en-US" sz="16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sz="16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16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16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𝟐</m:t>
                            </m:r>
                          </m:den>
                        </m:f>
                        <m:r>
                          <a:rPr lang="en-US" sz="16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𝒑</m:t>
                        </m:r>
                        <m:d>
                          <m:dPr>
                            <m:ctrlPr>
                              <a:rPr lang="en-US" sz="16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6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𝒌</m:t>
                            </m:r>
                            <m:r>
                              <a:rPr lang="en-US" sz="16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16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𝟏</m:t>
                            </m:r>
                          </m:e>
                        </m:d>
                      </m:oMath>
                    </a14:m>
                    <a:endParaRPr lang="en-US" sz="16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5" name="Line Callout 2 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95800" y="2590800"/>
                    <a:ext cx="4648200" cy="1374648"/>
                  </a:xfrm>
                  <a:prstGeom prst="borderCallout2">
                    <a:avLst>
                      <a:gd name="adj1" fmla="val 46053"/>
                      <a:gd name="adj2" fmla="val -576"/>
                      <a:gd name="adj3" fmla="val 64097"/>
                      <a:gd name="adj4" fmla="val -713"/>
                      <a:gd name="adj5" fmla="val 63828"/>
                      <a:gd name="adj6" fmla="val -5403"/>
                    </a:avLst>
                  </a:prstGeom>
                  <a:blipFill rotWithShape="1">
                    <a:blip r:embed="rId3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6" name="TextBox 5"/>
              <p:cNvSpPr txBox="1"/>
              <p:nvPr/>
            </p:nvSpPr>
            <p:spPr>
              <a:xfrm>
                <a:off x="6465686" y="2209800"/>
                <a:ext cx="697114" cy="369332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proof</a:t>
                </a:r>
                <a:endParaRPr lang="en-US" dirty="0"/>
              </a:p>
            </p:txBody>
          </p:sp>
        </p:grpSp>
        <p:sp>
          <p:nvSpPr>
            <p:cNvPr id="8" name="Rounded Rectangle 7"/>
            <p:cNvSpPr/>
            <p:nvPr/>
          </p:nvSpPr>
          <p:spPr>
            <a:xfrm>
              <a:off x="2057400" y="3200400"/>
              <a:ext cx="2209800" cy="6096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04854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/>
          <a:lstStyle/>
          <a:p>
            <a:pPr algn="ctr"/>
            <a:r>
              <a:rPr lang="en-US" sz="3600" dirty="0" smtClean="0">
                <a:solidFill>
                  <a:srgbClr val="7030A0"/>
                </a:solidFill>
              </a:rPr>
              <a:t>Recap </a:t>
            </a:r>
            <a:r>
              <a:rPr lang="en-US" sz="3600" dirty="0" smtClean="0"/>
              <a:t>of the previous lecture</a:t>
            </a:r>
            <a:endParaRPr lang="en-US" sz="36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580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2400" dirty="0" smtClean="0">
              <a:solidFill>
                <a:srgbClr val="7030A0"/>
              </a:solidFill>
            </a:endParaRPr>
          </a:p>
          <a:p>
            <a:pPr marL="0" indent="0" algn="ctr">
              <a:buNone/>
            </a:pPr>
            <a:endParaRPr lang="en-US" sz="2400" dirty="0" smtClean="0">
              <a:solidFill>
                <a:srgbClr val="7030A0"/>
              </a:solidFill>
            </a:endParaRPr>
          </a:p>
          <a:p>
            <a:pPr marL="0" indent="0" algn="ctr">
              <a:buNone/>
            </a:pPr>
            <a:endParaRPr lang="en-US" sz="2400" dirty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en-US" sz="2400" dirty="0" smtClean="0">
                <a:solidFill>
                  <a:srgbClr val="7030A0"/>
                </a:solidFill>
              </a:rPr>
              <a:t>This lecture introduced many concepts which can be used for design and analysis of efficient randomized algorithms. Try to reflect upon these concept…</a:t>
            </a:r>
            <a:r>
              <a:rPr lang="en-US" sz="2400" dirty="0" smtClean="0">
                <a:solidFill>
                  <a:srgbClr val="7030A0"/>
                </a:solidFill>
                <a:sym typeface="Wingdings" pitchFamily="2" charset="2"/>
              </a:rPr>
              <a:t>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960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rgbClr val="7030A0"/>
                </a:solidFill>
              </a:rPr>
              <a:t>Graph and Multi-graph</a:t>
            </a:r>
            <a:endParaRPr lang="en-U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A multi-graph may have:</a:t>
            </a:r>
          </a:p>
          <a:p>
            <a:r>
              <a:rPr lang="en-US" sz="2000" b="1" dirty="0" smtClean="0"/>
              <a:t>More than one edge </a:t>
            </a:r>
            <a:r>
              <a:rPr lang="en-US" sz="2000" dirty="0" smtClean="0"/>
              <a:t>between a pair of vertices</a:t>
            </a:r>
          </a:p>
          <a:p>
            <a:r>
              <a:rPr lang="en-US" sz="2000" b="1" dirty="0" smtClean="0"/>
              <a:t>No self loop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2E9ED8-BBDD-47A1-9C62-8C7F2ACFBD7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1201476" y="1981200"/>
            <a:ext cx="6189924" cy="2209800"/>
            <a:chOff x="1125276" y="3962400"/>
            <a:chExt cx="6189924" cy="22098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TextBox 79"/>
                <p:cNvSpPr txBox="1"/>
                <p:nvPr/>
              </p:nvSpPr>
              <p:spPr>
                <a:xfrm>
                  <a:off x="3834927" y="5105400"/>
                  <a:ext cx="37061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𝒙</m:t>
                        </m:r>
                      </m:oMath>
                    </m:oMathPara>
                  </a14:m>
                  <a:endParaRPr lang="en-US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0" name="TextBox 7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34927" y="5105400"/>
                  <a:ext cx="370614" cy="369332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t="-8333" r="-23333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extBox 75"/>
                <p:cNvSpPr txBox="1"/>
                <p:nvPr/>
              </p:nvSpPr>
              <p:spPr>
                <a:xfrm>
                  <a:off x="2268276" y="3962400"/>
                  <a:ext cx="38664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/>
                          </a:rPr>
                          <m:t>𝒖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76" name="TextBox 7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68276" y="3962400"/>
                  <a:ext cx="386644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t="-8197" r="-20635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extBox 76"/>
                <p:cNvSpPr txBox="1"/>
                <p:nvPr/>
              </p:nvSpPr>
              <p:spPr>
                <a:xfrm>
                  <a:off x="1125276" y="5040868"/>
                  <a:ext cx="37542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/>
                          </a:rPr>
                          <m:t>𝒗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77" name="TextBox 7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5276" y="5040868"/>
                  <a:ext cx="375424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t="-8197" r="-20968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extBox 77"/>
                <p:cNvSpPr txBox="1"/>
                <p:nvPr/>
              </p:nvSpPr>
              <p:spPr>
                <a:xfrm>
                  <a:off x="2197652" y="5802868"/>
                  <a:ext cx="41870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/>
                          </a:rPr>
                          <m:t>𝒘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78" name="TextBox 7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97652" y="5802868"/>
                  <a:ext cx="418704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t="-8197" r="-18841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TextBox 80"/>
                <p:cNvSpPr txBox="1"/>
                <p:nvPr/>
              </p:nvSpPr>
              <p:spPr>
                <a:xfrm>
                  <a:off x="5326662" y="4202668"/>
                  <a:ext cx="38023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/>
                          </a:rPr>
                          <m:t>𝒂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81" name="TextBox 8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26662" y="4202668"/>
                  <a:ext cx="380232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t="-8197" r="-20635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TextBox 81"/>
                <p:cNvSpPr txBox="1"/>
                <p:nvPr/>
              </p:nvSpPr>
              <p:spPr>
                <a:xfrm>
                  <a:off x="5317044" y="5650468"/>
                  <a:ext cx="37702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/>
                          </a:rPr>
                          <m:t>𝒃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82" name="TextBox 8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7044" y="5650468"/>
                  <a:ext cx="377026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t="-8197" r="-20968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/>
                <p:cNvSpPr txBox="1"/>
                <p:nvPr/>
              </p:nvSpPr>
              <p:spPr>
                <a:xfrm>
                  <a:off x="6920450" y="5574268"/>
                  <a:ext cx="38343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/>
                          </a:rPr>
                          <m:t>𝒉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83" name="TextBox 8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20450" y="5574268"/>
                  <a:ext cx="383438" cy="3693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t="-8197" r="-20635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/>
                <p:cNvSpPr txBox="1"/>
                <p:nvPr/>
              </p:nvSpPr>
              <p:spPr>
                <a:xfrm>
                  <a:off x="6992676" y="4202668"/>
                  <a:ext cx="32252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/>
                          </a:rPr>
                          <m:t>𝒍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84" name="TextBox 8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92676" y="4202668"/>
                  <a:ext cx="322524" cy="36933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t="-8197" r="-22642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5" name="Group 34"/>
          <p:cNvGrpSpPr/>
          <p:nvPr/>
        </p:nvGrpSpPr>
        <p:grpSpPr>
          <a:xfrm>
            <a:off x="1447800" y="2362200"/>
            <a:ext cx="5638800" cy="1447800"/>
            <a:chOff x="1447800" y="3200400"/>
            <a:chExt cx="5638800" cy="1447800"/>
          </a:xfrm>
        </p:grpSpPr>
        <p:sp>
          <p:nvSpPr>
            <p:cNvPr id="36" name="Oval 35"/>
            <p:cNvSpPr/>
            <p:nvPr/>
          </p:nvSpPr>
          <p:spPr>
            <a:xfrm>
              <a:off x="2438400" y="3200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2362200" y="4572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4038600" y="3962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5486400" y="3429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     </a:t>
              </a:r>
              <a:endParaRPr lang="en-US" dirty="0"/>
            </a:p>
          </p:txBody>
        </p:sp>
        <p:sp>
          <p:nvSpPr>
            <p:cNvPr id="41" name="Oval 40"/>
            <p:cNvSpPr/>
            <p:nvPr/>
          </p:nvSpPr>
          <p:spPr>
            <a:xfrm>
              <a:off x="1447800" y="38862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5486400" y="44196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7010400" y="44196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7010400" y="33528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5" name="Straight Connector 44"/>
            <p:cNvCxnSpPr>
              <a:stCxn id="41" idx="7"/>
              <a:endCxn id="36" idx="3"/>
            </p:cNvCxnSpPr>
            <p:nvPr/>
          </p:nvCxnSpPr>
          <p:spPr>
            <a:xfrm flipV="1">
              <a:off x="1512841" y="3265441"/>
              <a:ext cx="936718" cy="6319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stCxn id="41" idx="5"/>
              <a:endCxn id="38" idx="1"/>
            </p:cNvCxnSpPr>
            <p:nvPr/>
          </p:nvCxnSpPr>
          <p:spPr>
            <a:xfrm>
              <a:off x="1512841" y="3951241"/>
              <a:ext cx="860518" cy="6319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stCxn id="38" idx="5"/>
              <a:endCxn id="39" idx="2"/>
            </p:cNvCxnSpPr>
            <p:nvPr/>
          </p:nvCxnSpPr>
          <p:spPr>
            <a:xfrm flipV="1">
              <a:off x="2427241" y="4000500"/>
              <a:ext cx="1611359" cy="63654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39" idx="2"/>
              <a:endCxn id="36" idx="6"/>
            </p:cNvCxnSpPr>
            <p:nvPr/>
          </p:nvCxnSpPr>
          <p:spPr>
            <a:xfrm flipH="1" flipV="1">
              <a:off x="2514600" y="3238500"/>
              <a:ext cx="152400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36" idx="4"/>
              <a:endCxn id="38" idx="0"/>
            </p:cNvCxnSpPr>
            <p:nvPr/>
          </p:nvCxnSpPr>
          <p:spPr>
            <a:xfrm flipH="1">
              <a:off x="2400300" y="3276600"/>
              <a:ext cx="76200" cy="1295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41" idx="7"/>
              <a:endCxn id="39" idx="1"/>
            </p:cNvCxnSpPr>
            <p:nvPr/>
          </p:nvCxnSpPr>
          <p:spPr>
            <a:xfrm>
              <a:off x="1512841" y="3897359"/>
              <a:ext cx="2536918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40" idx="6"/>
              <a:endCxn id="44" idx="3"/>
            </p:cNvCxnSpPr>
            <p:nvPr/>
          </p:nvCxnSpPr>
          <p:spPr>
            <a:xfrm flipV="1">
              <a:off x="5562600" y="3417841"/>
              <a:ext cx="1458959" cy="4925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42" idx="1"/>
              <a:endCxn id="43" idx="0"/>
            </p:cNvCxnSpPr>
            <p:nvPr/>
          </p:nvCxnSpPr>
          <p:spPr>
            <a:xfrm flipV="1">
              <a:off x="5497559" y="4419600"/>
              <a:ext cx="1550941" cy="1115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40" idx="5"/>
              <a:endCxn id="42" idx="0"/>
            </p:cNvCxnSpPr>
            <p:nvPr/>
          </p:nvCxnSpPr>
          <p:spPr>
            <a:xfrm flipH="1">
              <a:off x="5524500" y="3494041"/>
              <a:ext cx="26941" cy="92555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44" idx="3"/>
              <a:endCxn id="43" idx="0"/>
            </p:cNvCxnSpPr>
            <p:nvPr/>
          </p:nvCxnSpPr>
          <p:spPr>
            <a:xfrm>
              <a:off x="7021559" y="3417841"/>
              <a:ext cx="26941" cy="100175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40" idx="5"/>
              <a:endCxn id="43" idx="1"/>
            </p:cNvCxnSpPr>
            <p:nvPr/>
          </p:nvCxnSpPr>
          <p:spPr>
            <a:xfrm>
              <a:off x="5551441" y="3494041"/>
              <a:ext cx="1470118" cy="9367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stCxn id="44" idx="3"/>
              <a:endCxn id="42" idx="7"/>
            </p:cNvCxnSpPr>
            <p:nvPr/>
          </p:nvCxnSpPr>
          <p:spPr>
            <a:xfrm flipH="1">
              <a:off x="5551441" y="3417841"/>
              <a:ext cx="1470118" cy="10129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>
              <a:stCxn id="40" idx="3"/>
              <a:endCxn id="39" idx="7"/>
            </p:cNvCxnSpPr>
            <p:nvPr/>
          </p:nvCxnSpPr>
          <p:spPr>
            <a:xfrm flipH="1">
              <a:off x="4103641" y="3494041"/>
              <a:ext cx="1393918" cy="4795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42" idx="0"/>
              <a:endCxn id="39" idx="6"/>
            </p:cNvCxnSpPr>
            <p:nvPr/>
          </p:nvCxnSpPr>
          <p:spPr>
            <a:xfrm flipH="1" flipV="1">
              <a:off x="4114800" y="4000500"/>
              <a:ext cx="1409700" cy="4191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5" name="Freeform 84"/>
          <p:cNvSpPr/>
          <p:nvPr/>
        </p:nvSpPr>
        <p:spPr>
          <a:xfrm>
            <a:off x="2419815" y="3200400"/>
            <a:ext cx="1650380" cy="646837"/>
          </a:xfrm>
          <a:custGeom>
            <a:avLst/>
            <a:gdLst>
              <a:gd name="connsiteX0" fmla="*/ 0 w 1650380"/>
              <a:gd name="connsiteY0" fmla="*/ 591015 h 707078"/>
              <a:gd name="connsiteX1" fmla="*/ 557561 w 1650380"/>
              <a:gd name="connsiteY1" fmla="*/ 702527 h 707078"/>
              <a:gd name="connsiteX2" fmla="*/ 1182029 w 1650380"/>
              <a:gd name="connsiteY2" fmla="*/ 613317 h 707078"/>
              <a:gd name="connsiteX3" fmla="*/ 1650380 w 1650380"/>
              <a:gd name="connsiteY3" fmla="*/ 0 h 707078"/>
              <a:gd name="connsiteX0" fmla="*/ 0 w 1650380"/>
              <a:gd name="connsiteY0" fmla="*/ 591015 h 706883"/>
              <a:gd name="connsiteX1" fmla="*/ 557561 w 1650380"/>
              <a:gd name="connsiteY1" fmla="*/ 702527 h 706883"/>
              <a:gd name="connsiteX2" fmla="*/ 1248937 w 1650380"/>
              <a:gd name="connsiteY2" fmla="*/ 446049 h 706883"/>
              <a:gd name="connsiteX3" fmla="*/ 1650380 w 1650380"/>
              <a:gd name="connsiteY3" fmla="*/ 0 h 706883"/>
              <a:gd name="connsiteX0" fmla="*/ 0 w 1650380"/>
              <a:gd name="connsiteY0" fmla="*/ 591015 h 646837"/>
              <a:gd name="connsiteX1" fmla="*/ 557561 w 1650380"/>
              <a:gd name="connsiteY1" fmla="*/ 635620 h 646837"/>
              <a:gd name="connsiteX2" fmla="*/ 1248937 w 1650380"/>
              <a:gd name="connsiteY2" fmla="*/ 446049 h 646837"/>
              <a:gd name="connsiteX3" fmla="*/ 1650380 w 1650380"/>
              <a:gd name="connsiteY3" fmla="*/ 0 h 646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50380" h="646837">
                <a:moveTo>
                  <a:pt x="0" y="591015"/>
                </a:moveTo>
                <a:cubicBezTo>
                  <a:pt x="180278" y="644912"/>
                  <a:pt x="349405" y="659781"/>
                  <a:pt x="557561" y="635620"/>
                </a:cubicBezTo>
                <a:cubicBezTo>
                  <a:pt x="765717" y="611459"/>
                  <a:pt x="1066801" y="551986"/>
                  <a:pt x="1248937" y="446049"/>
                </a:cubicBezTo>
                <a:cubicBezTo>
                  <a:pt x="1431073" y="340112"/>
                  <a:pt x="1507273" y="248114"/>
                  <a:pt x="1650380" y="0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Freeform 85"/>
          <p:cNvSpPr/>
          <p:nvPr/>
        </p:nvSpPr>
        <p:spPr>
          <a:xfrm rot="12971213">
            <a:off x="2509142" y="2445560"/>
            <a:ext cx="1735728" cy="521317"/>
          </a:xfrm>
          <a:custGeom>
            <a:avLst/>
            <a:gdLst>
              <a:gd name="connsiteX0" fmla="*/ 0 w 1650380"/>
              <a:gd name="connsiteY0" fmla="*/ 591015 h 707078"/>
              <a:gd name="connsiteX1" fmla="*/ 557561 w 1650380"/>
              <a:gd name="connsiteY1" fmla="*/ 702527 h 707078"/>
              <a:gd name="connsiteX2" fmla="*/ 1182029 w 1650380"/>
              <a:gd name="connsiteY2" fmla="*/ 613317 h 707078"/>
              <a:gd name="connsiteX3" fmla="*/ 1650380 w 1650380"/>
              <a:gd name="connsiteY3" fmla="*/ 0 h 707078"/>
              <a:gd name="connsiteX0" fmla="*/ 0 w 1650380"/>
              <a:gd name="connsiteY0" fmla="*/ 591015 h 705113"/>
              <a:gd name="connsiteX1" fmla="*/ 557561 w 1650380"/>
              <a:gd name="connsiteY1" fmla="*/ 702527 h 705113"/>
              <a:gd name="connsiteX2" fmla="*/ 978350 w 1650380"/>
              <a:gd name="connsiteY2" fmla="*/ 485987 h 705113"/>
              <a:gd name="connsiteX3" fmla="*/ 1650380 w 1650380"/>
              <a:gd name="connsiteY3" fmla="*/ 0 h 705113"/>
              <a:gd name="connsiteX0" fmla="*/ 0 w 1650380"/>
              <a:gd name="connsiteY0" fmla="*/ 591015 h 606087"/>
              <a:gd name="connsiteX1" fmla="*/ 466050 w 1650380"/>
              <a:gd name="connsiteY1" fmla="*/ 520774 h 606087"/>
              <a:gd name="connsiteX2" fmla="*/ 978350 w 1650380"/>
              <a:gd name="connsiteY2" fmla="*/ 485987 h 606087"/>
              <a:gd name="connsiteX3" fmla="*/ 1650380 w 1650380"/>
              <a:gd name="connsiteY3" fmla="*/ 0 h 606087"/>
              <a:gd name="connsiteX0" fmla="*/ 0 w 1735728"/>
              <a:gd name="connsiteY0" fmla="*/ 266590 h 549930"/>
              <a:gd name="connsiteX1" fmla="*/ 551398 w 1735728"/>
              <a:gd name="connsiteY1" fmla="*/ 520774 h 549930"/>
              <a:gd name="connsiteX2" fmla="*/ 1063698 w 1735728"/>
              <a:gd name="connsiteY2" fmla="*/ 485987 h 549930"/>
              <a:gd name="connsiteX3" fmla="*/ 1735728 w 1735728"/>
              <a:gd name="connsiteY3" fmla="*/ 0 h 549930"/>
              <a:gd name="connsiteX0" fmla="*/ 0 w 1735728"/>
              <a:gd name="connsiteY0" fmla="*/ 266590 h 525494"/>
              <a:gd name="connsiteX1" fmla="*/ 551398 w 1735728"/>
              <a:gd name="connsiteY1" fmla="*/ 520774 h 525494"/>
              <a:gd name="connsiteX2" fmla="*/ 1220867 w 1735728"/>
              <a:gd name="connsiteY2" fmla="*/ 398645 h 525494"/>
              <a:gd name="connsiteX3" fmla="*/ 1735728 w 1735728"/>
              <a:gd name="connsiteY3" fmla="*/ 0 h 525494"/>
              <a:gd name="connsiteX0" fmla="*/ 0 w 1735728"/>
              <a:gd name="connsiteY0" fmla="*/ 266590 h 479443"/>
              <a:gd name="connsiteX1" fmla="*/ 431558 w 1735728"/>
              <a:gd name="connsiteY1" fmla="*/ 470276 h 479443"/>
              <a:gd name="connsiteX2" fmla="*/ 1220867 w 1735728"/>
              <a:gd name="connsiteY2" fmla="*/ 398645 h 479443"/>
              <a:gd name="connsiteX3" fmla="*/ 1735728 w 1735728"/>
              <a:gd name="connsiteY3" fmla="*/ 0 h 479443"/>
              <a:gd name="connsiteX0" fmla="*/ 0 w 1735728"/>
              <a:gd name="connsiteY0" fmla="*/ 266590 h 474043"/>
              <a:gd name="connsiteX1" fmla="*/ 431558 w 1735728"/>
              <a:gd name="connsiteY1" fmla="*/ 470276 h 474043"/>
              <a:gd name="connsiteX2" fmla="*/ 1074027 w 1735728"/>
              <a:gd name="connsiteY2" fmla="*/ 367900 h 474043"/>
              <a:gd name="connsiteX3" fmla="*/ 1735728 w 1735728"/>
              <a:gd name="connsiteY3" fmla="*/ 0 h 474043"/>
              <a:gd name="connsiteX0" fmla="*/ 0 w 1735728"/>
              <a:gd name="connsiteY0" fmla="*/ 266590 h 437145"/>
              <a:gd name="connsiteX1" fmla="*/ 374054 w 1735728"/>
              <a:gd name="connsiteY1" fmla="*/ 429442 h 437145"/>
              <a:gd name="connsiteX2" fmla="*/ 1074027 w 1735728"/>
              <a:gd name="connsiteY2" fmla="*/ 367900 h 437145"/>
              <a:gd name="connsiteX3" fmla="*/ 1735728 w 1735728"/>
              <a:gd name="connsiteY3" fmla="*/ 0 h 437145"/>
              <a:gd name="connsiteX0" fmla="*/ 0 w 1735728"/>
              <a:gd name="connsiteY0" fmla="*/ 266590 h 432853"/>
              <a:gd name="connsiteX1" fmla="*/ 494558 w 1735728"/>
              <a:gd name="connsiteY1" fmla="*/ 424187 h 432853"/>
              <a:gd name="connsiteX2" fmla="*/ 1074027 w 1735728"/>
              <a:gd name="connsiteY2" fmla="*/ 367900 h 432853"/>
              <a:gd name="connsiteX3" fmla="*/ 1735728 w 1735728"/>
              <a:gd name="connsiteY3" fmla="*/ 0 h 432853"/>
              <a:gd name="connsiteX0" fmla="*/ 0 w 1735728"/>
              <a:gd name="connsiteY0" fmla="*/ 266590 h 482911"/>
              <a:gd name="connsiteX1" fmla="*/ 494558 w 1735728"/>
              <a:gd name="connsiteY1" fmla="*/ 424187 h 482911"/>
              <a:gd name="connsiteX2" fmla="*/ 997194 w 1735728"/>
              <a:gd name="connsiteY2" fmla="*/ 451740 h 482911"/>
              <a:gd name="connsiteX3" fmla="*/ 1735728 w 1735728"/>
              <a:gd name="connsiteY3" fmla="*/ 0 h 482911"/>
              <a:gd name="connsiteX0" fmla="*/ 0 w 1735728"/>
              <a:gd name="connsiteY0" fmla="*/ 266590 h 515658"/>
              <a:gd name="connsiteX1" fmla="*/ 475894 w 1735728"/>
              <a:gd name="connsiteY1" fmla="*/ 493107 h 515658"/>
              <a:gd name="connsiteX2" fmla="*/ 997194 w 1735728"/>
              <a:gd name="connsiteY2" fmla="*/ 451740 h 515658"/>
              <a:gd name="connsiteX3" fmla="*/ 1735728 w 1735728"/>
              <a:gd name="connsiteY3" fmla="*/ 0 h 515658"/>
              <a:gd name="connsiteX0" fmla="*/ 0 w 1735728"/>
              <a:gd name="connsiteY0" fmla="*/ 266590 h 528603"/>
              <a:gd name="connsiteX1" fmla="*/ 696486 w 1735728"/>
              <a:gd name="connsiteY1" fmla="*/ 511351 h 528603"/>
              <a:gd name="connsiteX2" fmla="*/ 997194 w 1735728"/>
              <a:gd name="connsiteY2" fmla="*/ 451740 h 528603"/>
              <a:gd name="connsiteX3" fmla="*/ 1735728 w 1735728"/>
              <a:gd name="connsiteY3" fmla="*/ 0 h 528603"/>
              <a:gd name="connsiteX0" fmla="*/ 0 w 1735728"/>
              <a:gd name="connsiteY0" fmla="*/ 266590 h 543976"/>
              <a:gd name="connsiteX1" fmla="*/ 696486 w 1735728"/>
              <a:gd name="connsiteY1" fmla="*/ 511351 h 543976"/>
              <a:gd name="connsiteX2" fmla="*/ 1007946 w 1735728"/>
              <a:gd name="connsiteY2" fmla="*/ 485324 h 543976"/>
              <a:gd name="connsiteX3" fmla="*/ 1735728 w 1735728"/>
              <a:gd name="connsiteY3" fmla="*/ 0 h 543976"/>
              <a:gd name="connsiteX0" fmla="*/ 0 w 1735728"/>
              <a:gd name="connsiteY0" fmla="*/ 266590 h 535299"/>
              <a:gd name="connsiteX1" fmla="*/ 696486 w 1735728"/>
              <a:gd name="connsiteY1" fmla="*/ 511351 h 535299"/>
              <a:gd name="connsiteX2" fmla="*/ 1007946 w 1735728"/>
              <a:gd name="connsiteY2" fmla="*/ 485324 h 535299"/>
              <a:gd name="connsiteX3" fmla="*/ 1735728 w 1735728"/>
              <a:gd name="connsiteY3" fmla="*/ 0 h 535299"/>
              <a:gd name="connsiteX0" fmla="*/ 0 w 1735728"/>
              <a:gd name="connsiteY0" fmla="*/ 266590 h 521317"/>
              <a:gd name="connsiteX1" fmla="*/ 696486 w 1735728"/>
              <a:gd name="connsiteY1" fmla="*/ 511351 h 521317"/>
              <a:gd name="connsiteX2" fmla="*/ 1007946 w 1735728"/>
              <a:gd name="connsiteY2" fmla="*/ 485324 h 521317"/>
              <a:gd name="connsiteX3" fmla="*/ 1735728 w 1735728"/>
              <a:gd name="connsiteY3" fmla="*/ 0 h 521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5728" h="521317">
                <a:moveTo>
                  <a:pt x="0" y="266590"/>
                </a:moveTo>
                <a:cubicBezTo>
                  <a:pt x="180278" y="320487"/>
                  <a:pt x="499079" y="510230"/>
                  <a:pt x="696486" y="511351"/>
                </a:cubicBezTo>
                <a:cubicBezTo>
                  <a:pt x="893893" y="512472"/>
                  <a:pt x="774819" y="545301"/>
                  <a:pt x="1007946" y="485324"/>
                </a:cubicBezTo>
                <a:cubicBezTo>
                  <a:pt x="1241073" y="425347"/>
                  <a:pt x="1592621" y="248114"/>
                  <a:pt x="1735728" y="0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Freeform 88"/>
          <p:cNvSpPr/>
          <p:nvPr/>
        </p:nvSpPr>
        <p:spPr>
          <a:xfrm>
            <a:off x="3945948" y="2667000"/>
            <a:ext cx="351376" cy="475480"/>
          </a:xfrm>
          <a:custGeom>
            <a:avLst/>
            <a:gdLst>
              <a:gd name="connsiteX0" fmla="*/ 101945 w 351376"/>
              <a:gd name="connsiteY0" fmla="*/ 442027 h 475480"/>
              <a:gd name="connsiteX1" fmla="*/ 12735 w 351376"/>
              <a:gd name="connsiteY1" fmla="*/ 40583 h 475480"/>
              <a:gd name="connsiteX2" fmla="*/ 347272 w 351376"/>
              <a:gd name="connsiteY2" fmla="*/ 62885 h 475480"/>
              <a:gd name="connsiteX3" fmla="*/ 168852 w 351376"/>
              <a:gd name="connsiteY3" fmla="*/ 475480 h 475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1376" h="475480">
                <a:moveTo>
                  <a:pt x="101945" y="442027"/>
                </a:moveTo>
                <a:cubicBezTo>
                  <a:pt x="36896" y="272900"/>
                  <a:pt x="-28153" y="103773"/>
                  <a:pt x="12735" y="40583"/>
                </a:cubicBezTo>
                <a:cubicBezTo>
                  <a:pt x="53623" y="-22607"/>
                  <a:pt x="321253" y="-9598"/>
                  <a:pt x="347272" y="62885"/>
                </a:cubicBezTo>
                <a:cubicBezTo>
                  <a:pt x="373291" y="135368"/>
                  <a:pt x="271071" y="305424"/>
                  <a:pt x="168852" y="475480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>
            <a:off x="5542156" y="3601844"/>
            <a:ext cx="1516566" cy="157778"/>
          </a:xfrm>
          <a:custGeom>
            <a:avLst/>
            <a:gdLst>
              <a:gd name="connsiteX0" fmla="*/ 0 w 1516566"/>
              <a:gd name="connsiteY0" fmla="*/ 11151 h 157778"/>
              <a:gd name="connsiteX1" fmla="*/ 289932 w 1516566"/>
              <a:gd name="connsiteY1" fmla="*/ 78058 h 157778"/>
              <a:gd name="connsiteX2" fmla="*/ 959005 w 1516566"/>
              <a:gd name="connsiteY2" fmla="*/ 156117 h 157778"/>
              <a:gd name="connsiteX3" fmla="*/ 1516566 w 1516566"/>
              <a:gd name="connsiteY3" fmla="*/ 0 h 157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6566" h="157778">
                <a:moveTo>
                  <a:pt x="0" y="11151"/>
                </a:moveTo>
                <a:cubicBezTo>
                  <a:pt x="65049" y="32524"/>
                  <a:pt x="130098" y="53897"/>
                  <a:pt x="289932" y="78058"/>
                </a:cubicBezTo>
                <a:cubicBezTo>
                  <a:pt x="449766" y="102219"/>
                  <a:pt x="754566" y="169127"/>
                  <a:pt x="959005" y="156117"/>
                </a:cubicBezTo>
                <a:cubicBezTo>
                  <a:pt x="1163444" y="143107"/>
                  <a:pt x="1423639" y="22302"/>
                  <a:pt x="1516566" y="0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0" name="Group 99"/>
          <p:cNvGrpSpPr/>
          <p:nvPr/>
        </p:nvGrpSpPr>
        <p:grpSpPr>
          <a:xfrm>
            <a:off x="5519854" y="3601844"/>
            <a:ext cx="1538868" cy="499739"/>
            <a:chOff x="5519854" y="3601844"/>
            <a:chExt cx="1538868" cy="499739"/>
          </a:xfrm>
        </p:grpSpPr>
        <p:sp>
          <p:nvSpPr>
            <p:cNvPr id="3" name="Freeform 2"/>
            <p:cNvSpPr/>
            <p:nvPr/>
          </p:nvSpPr>
          <p:spPr>
            <a:xfrm>
              <a:off x="5519854" y="3601844"/>
              <a:ext cx="1527717" cy="315476"/>
            </a:xfrm>
            <a:custGeom>
              <a:avLst/>
              <a:gdLst>
                <a:gd name="connsiteX0" fmla="*/ 0 w 1527717"/>
                <a:gd name="connsiteY0" fmla="*/ 0 h 315476"/>
                <a:gd name="connsiteX1" fmla="*/ 256478 w 1527717"/>
                <a:gd name="connsiteY1" fmla="*/ 167268 h 315476"/>
                <a:gd name="connsiteX2" fmla="*/ 914400 w 1527717"/>
                <a:gd name="connsiteY2" fmla="*/ 312234 h 315476"/>
                <a:gd name="connsiteX3" fmla="*/ 1527717 w 1527717"/>
                <a:gd name="connsiteY3" fmla="*/ 22302 h 315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7717" h="315476">
                  <a:moveTo>
                    <a:pt x="0" y="0"/>
                  </a:moveTo>
                  <a:cubicBezTo>
                    <a:pt x="52039" y="57614"/>
                    <a:pt x="104078" y="115229"/>
                    <a:pt x="256478" y="167268"/>
                  </a:cubicBezTo>
                  <a:cubicBezTo>
                    <a:pt x="408878" y="219307"/>
                    <a:pt x="702527" y="336395"/>
                    <a:pt x="914400" y="312234"/>
                  </a:cubicBezTo>
                  <a:cubicBezTo>
                    <a:pt x="1126273" y="288073"/>
                    <a:pt x="1326995" y="155187"/>
                    <a:pt x="1527717" y="22302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5531005" y="3612995"/>
              <a:ext cx="1527717" cy="488588"/>
            </a:xfrm>
            <a:custGeom>
              <a:avLst/>
              <a:gdLst>
                <a:gd name="connsiteX0" fmla="*/ 0 w 1527717"/>
                <a:gd name="connsiteY0" fmla="*/ 0 h 488588"/>
                <a:gd name="connsiteX1" fmla="*/ 189571 w 1527717"/>
                <a:gd name="connsiteY1" fmla="*/ 278781 h 488588"/>
                <a:gd name="connsiteX2" fmla="*/ 613317 w 1527717"/>
                <a:gd name="connsiteY2" fmla="*/ 434898 h 488588"/>
                <a:gd name="connsiteX3" fmla="*/ 1081668 w 1527717"/>
                <a:gd name="connsiteY3" fmla="*/ 457200 h 488588"/>
                <a:gd name="connsiteX4" fmla="*/ 1527717 w 1527717"/>
                <a:gd name="connsiteY4" fmla="*/ 22303 h 488588"/>
                <a:gd name="connsiteX5" fmla="*/ 1527717 w 1527717"/>
                <a:gd name="connsiteY5" fmla="*/ 22303 h 488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27717" h="488588">
                  <a:moveTo>
                    <a:pt x="0" y="0"/>
                  </a:moveTo>
                  <a:cubicBezTo>
                    <a:pt x="43676" y="103149"/>
                    <a:pt x="87352" y="206298"/>
                    <a:pt x="189571" y="278781"/>
                  </a:cubicBezTo>
                  <a:cubicBezTo>
                    <a:pt x="291790" y="351264"/>
                    <a:pt x="464634" y="405161"/>
                    <a:pt x="613317" y="434898"/>
                  </a:cubicBezTo>
                  <a:cubicBezTo>
                    <a:pt x="762000" y="464635"/>
                    <a:pt x="929268" y="525966"/>
                    <a:pt x="1081668" y="457200"/>
                  </a:cubicBezTo>
                  <a:cubicBezTo>
                    <a:pt x="1234068" y="388434"/>
                    <a:pt x="1527717" y="22303"/>
                    <a:pt x="1527717" y="22303"/>
                  </a:cubicBezTo>
                  <a:lnTo>
                    <a:pt x="1527717" y="22303"/>
                  </a:ln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3962400" y="2514600"/>
            <a:ext cx="297964" cy="304800"/>
            <a:chOff x="4121636" y="4191000"/>
            <a:chExt cx="297964" cy="304800"/>
          </a:xfrm>
        </p:grpSpPr>
        <p:cxnSp>
          <p:nvCxnSpPr>
            <p:cNvPr id="75" name="Straight Connector 74"/>
            <p:cNvCxnSpPr/>
            <p:nvPr/>
          </p:nvCxnSpPr>
          <p:spPr>
            <a:xfrm>
              <a:off x="4121636" y="4191000"/>
              <a:ext cx="297964" cy="30480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flipV="1">
              <a:off x="4121636" y="4191000"/>
              <a:ext cx="297964" cy="30480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1" name="Freeform 100"/>
          <p:cNvSpPr/>
          <p:nvPr/>
        </p:nvSpPr>
        <p:spPr>
          <a:xfrm>
            <a:off x="7058722" y="2542478"/>
            <a:ext cx="297784" cy="1059366"/>
          </a:xfrm>
          <a:custGeom>
            <a:avLst/>
            <a:gdLst>
              <a:gd name="connsiteX0" fmla="*/ 0 w 297784"/>
              <a:gd name="connsiteY0" fmla="*/ 0 h 1059366"/>
              <a:gd name="connsiteX1" fmla="*/ 245327 w 297784"/>
              <a:gd name="connsiteY1" fmla="*/ 379142 h 1059366"/>
              <a:gd name="connsiteX2" fmla="*/ 278780 w 297784"/>
              <a:gd name="connsiteY2" fmla="*/ 691376 h 1059366"/>
              <a:gd name="connsiteX3" fmla="*/ 11151 w 297784"/>
              <a:gd name="connsiteY3" fmla="*/ 1059366 h 1059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784" h="1059366">
                <a:moveTo>
                  <a:pt x="0" y="0"/>
                </a:moveTo>
                <a:cubicBezTo>
                  <a:pt x="99432" y="131956"/>
                  <a:pt x="198864" y="263913"/>
                  <a:pt x="245327" y="379142"/>
                </a:cubicBezTo>
                <a:cubicBezTo>
                  <a:pt x="291790" y="494371"/>
                  <a:pt x="317809" y="578005"/>
                  <a:pt x="278780" y="691376"/>
                </a:cubicBezTo>
                <a:cubicBezTo>
                  <a:pt x="239751" y="804747"/>
                  <a:pt x="125451" y="932056"/>
                  <a:pt x="11151" y="1059366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516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5" grpId="0" animBg="1"/>
      <p:bldP spid="86" grpId="0" animBg="1"/>
      <p:bldP spid="89" grpId="0" animBg="1"/>
      <p:bldP spid="89" grpId="1" animBg="1"/>
      <p:bldP spid="37" grpId="0" animBg="1"/>
      <p:bldP spid="10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rgbClr val="7030A0"/>
                </a:solidFill>
              </a:rPr>
              <a:t>Min-Cut</a:t>
            </a:r>
            <a:endParaRPr lang="en-US" sz="3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/>
                      </a:rPr>
                      <m:t>𝑮</m:t>
                    </m:r>
                    <m:r>
                      <a:rPr lang="en-US" sz="2000" b="1" i="1" smtClean="0">
                        <a:latin typeface="Cambria Math"/>
                      </a:rPr>
                      <m:t>=(</m:t>
                    </m:r>
                    <m:r>
                      <a:rPr lang="en-US" sz="2000" b="1" i="1" smtClean="0">
                        <a:latin typeface="Cambria Math"/>
                      </a:rPr>
                      <m:t>𝑽</m:t>
                    </m:r>
                    <m:r>
                      <a:rPr lang="en-US" sz="2000" b="1" i="1" smtClean="0">
                        <a:latin typeface="Cambria Math"/>
                      </a:rPr>
                      <m:t>,</m:t>
                    </m:r>
                    <m:r>
                      <a:rPr lang="en-US" sz="2000" b="1" i="1" smtClean="0">
                        <a:latin typeface="Cambria Math"/>
                      </a:rPr>
                      <m:t>𝑬</m:t>
                    </m:r>
                    <m:r>
                      <a:rPr lang="en-US" sz="2000" b="1" i="1" smtClean="0">
                        <a:latin typeface="Cambria Math"/>
                      </a:rPr>
                      <m:t>) </m:t>
                    </m:r>
                  </m:oMath>
                </a14:m>
                <a:r>
                  <a:rPr lang="en-US" sz="2000" b="1" dirty="0" smtClean="0">
                    <a:solidFill>
                      <a:srgbClr val="C00000"/>
                    </a:solidFill>
                  </a:rPr>
                  <a:t>: </a:t>
                </a:r>
                <a:r>
                  <a:rPr lang="en-US" sz="2000" dirty="0"/>
                  <a:t>undirected </a:t>
                </a:r>
                <a:r>
                  <a:rPr lang="en-US" sz="2000" dirty="0" smtClean="0"/>
                  <a:t>connected graph </a:t>
                </a:r>
              </a:p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rgbClr val="7030A0"/>
                    </a:solidFill>
                  </a:rPr>
                  <a:t>Definition (cut):</a:t>
                </a:r>
              </a:p>
              <a:p>
                <a:pPr marL="0" indent="0">
                  <a:buNone/>
                </a:pPr>
                <a:r>
                  <a:rPr lang="en-US" sz="2000" dirty="0" smtClean="0"/>
                  <a:t>A subset 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/>
                      </a:rPr>
                      <m:t>𝑪</m:t>
                    </m:r>
                    <m:r>
                      <a:rPr lang="en-US" sz="2000" b="1" i="1" smtClean="0">
                        <a:latin typeface="Cambria Math"/>
                      </a:rPr>
                      <m:t>⊆</m:t>
                    </m:r>
                    <m:r>
                      <a:rPr lang="en-US" sz="2000" b="1" i="1" smtClean="0">
                        <a:latin typeface="Cambria Math"/>
                      </a:rPr>
                      <m:t>𝑬</m:t>
                    </m:r>
                    <m:r>
                      <a:rPr lang="en-US" sz="2000" b="1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 smtClean="0"/>
                  <a:t>whose removal disconnects the graph.</a:t>
                </a:r>
              </a:p>
              <a:p>
                <a:pPr marL="0" indent="0">
                  <a:buNone/>
                </a:pPr>
                <a:endParaRPr lang="en-US" sz="2000" b="1" dirty="0" smtClean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endParaRPr lang="en-US" sz="2000" b="1" dirty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endParaRPr lang="en-US" sz="2000" b="1" dirty="0" smtClean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endParaRPr lang="en-US" sz="2000" b="1" dirty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endParaRPr lang="en-US" sz="2000" b="1" dirty="0" smtClean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endParaRPr lang="en-US" sz="2000" b="1" dirty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endParaRPr lang="en-US" sz="2000" b="1" dirty="0" smtClean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rgbClr val="7030A0"/>
                    </a:solidFill>
                  </a:rPr>
                  <a:t>Definition (min-cut): </a:t>
                </a:r>
                <a:r>
                  <a:rPr lang="en-US" sz="2000" dirty="0" smtClean="0"/>
                  <a:t>A cut of smallest size.</a:t>
                </a:r>
              </a:p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rgbClr val="C00000"/>
                    </a:solidFill>
                  </a:rPr>
                  <a:t>Problem Definition:</a:t>
                </a:r>
                <a:r>
                  <a:rPr lang="en-US" sz="2000" dirty="0"/>
                  <a:t> </a:t>
                </a:r>
                <a:r>
                  <a:rPr lang="en-US" sz="2000" dirty="0" smtClean="0"/>
                  <a:t>Design algorithm to compute min-cut of a given graph.</a:t>
                </a:r>
                <a:endParaRPr lang="en-US" sz="20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741" t="-6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2E9ED8-BBDD-47A1-9C62-8C7F2ACFBD7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grpSp>
        <p:nvGrpSpPr>
          <p:cNvPr id="70" name="Group 69"/>
          <p:cNvGrpSpPr/>
          <p:nvPr/>
        </p:nvGrpSpPr>
        <p:grpSpPr>
          <a:xfrm>
            <a:off x="1447800" y="3200400"/>
            <a:ext cx="5638800" cy="1447800"/>
            <a:chOff x="1447800" y="3200400"/>
            <a:chExt cx="5638800" cy="1447800"/>
          </a:xfrm>
        </p:grpSpPr>
        <p:sp>
          <p:nvSpPr>
            <p:cNvPr id="7" name="Oval 6"/>
            <p:cNvSpPr/>
            <p:nvPr/>
          </p:nvSpPr>
          <p:spPr>
            <a:xfrm>
              <a:off x="2438400" y="3200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4038600" y="3429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362200" y="4572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4038600" y="4343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5486400" y="3429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     </a:t>
              </a:r>
              <a:endParaRPr lang="en-US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1447800" y="38862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5486400" y="44196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7010400" y="44196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7010400" y="33528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" name="Straight Connector 2"/>
            <p:cNvCxnSpPr>
              <a:stCxn id="12" idx="7"/>
              <a:endCxn id="7" idx="3"/>
            </p:cNvCxnSpPr>
            <p:nvPr/>
          </p:nvCxnSpPr>
          <p:spPr>
            <a:xfrm flipV="1">
              <a:off x="1512841" y="3265441"/>
              <a:ext cx="936718" cy="6319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7" idx="6"/>
              <a:endCxn id="8" idx="3"/>
            </p:cNvCxnSpPr>
            <p:nvPr/>
          </p:nvCxnSpPr>
          <p:spPr>
            <a:xfrm>
              <a:off x="2514600" y="3238500"/>
              <a:ext cx="1535159" cy="25554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12" idx="5"/>
              <a:endCxn id="9" idx="1"/>
            </p:cNvCxnSpPr>
            <p:nvPr/>
          </p:nvCxnSpPr>
          <p:spPr>
            <a:xfrm>
              <a:off x="1512841" y="3951241"/>
              <a:ext cx="860518" cy="6319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9" idx="5"/>
              <a:endCxn id="10" idx="2"/>
            </p:cNvCxnSpPr>
            <p:nvPr/>
          </p:nvCxnSpPr>
          <p:spPr>
            <a:xfrm flipV="1">
              <a:off x="2427241" y="4381500"/>
              <a:ext cx="1611359" cy="25554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10" idx="0"/>
              <a:endCxn id="8" idx="5"/>
            </p:cNvCxnSpPr>
            <p:nvPr/>
          </p:nvCxnSpPr>
          <p:spPr>
            <a:xfrm flipV="1">
              <a:off x="4076700" y="3494041"/>
              <a:ext cx="26941" cy="84935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10" idx="2"/>
              <a:endCxn id="7" idx="6"/>
            </p:cNvCxnSpPr>
            <p:nvPr/>
          </p:nvCxnSpPr>
          <p:spPr>
            <a:xfrm flipH="1" flipV="1">
              <a:off x="2514600" y="3238500"/>
              <a:ext cx="1524000" cy="1143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8" idx="5"/>
              <a:endCxn id="12" idx="7"/>
            </p:cNvCxnSpPr>
            <p:nvPr/>
          </p:nvCxnSpPr>
          <p:spPr>
            <a:xfrm flipH="1">
              <a:off x="1512841" y="3494041"/>
              <a:ext cx="2590800" cy="4033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8" idx="3"/>
              <a:endCxn id="9" idx="0"/>
            </p:cNvCxnSpPr>
            <p:nvPr/>
          </p:nvCxnSpPr>
          <p:spPr>
            <a:xfrm flipH="1">
              <a:off x="2400300" y="3494041"/>
              <a:ext cx="1649459" cy="107795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7" idx="4"/>
              <a:endCxn id="9" idx="0"/>
            </p:cNvCxnSpPr>
            <p:nvPr/>
          </p:nvCxnSpPr>
          <p:spPr>
            <a:xfrm flipH="1">
              <a:off x="2400300" y="3276600"/>
              <a:ext cx="76200" cy="1295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12" idx="7"/>
              <a:endCxn id="10" idx="1"/>
            </p:cNvCxnSpPr>
            <p:nvPr/>
          </p:nvCxnSpPr>
          <p:spPr>
            <a:xfrm>
              <a:off x="1512841" y="3897359"/>
              <a:ext cx="2536918" cy="457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11" idx="6"/>
              <a:endCxn id="16" idx="3"/>
            </p:cNvCxnSpPr>
            <p:nvPr/>
          </p:nvCxnSpPr>
          <p:spPr>
            <a:xfrm flipV="1">
              <a:off x="5562600" y="3417841"/>
              <a:ext cx="1458959" cy="4925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14" idx="1"/>
              <a:endCxn id="15" idx="0"/>
            </p:cNvCxnSpPr>
            <p:nvPr/>
          </p:nvCxnSpPr>
          <p:spPr>
            <a:xfrm flipV="1">
              <a:off x="5497559" y="4419600"/>
              <a:ext cx="1550941" cy="1115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11" idx="5"/>
              <a:endCxn id="14" idx="0"/>
            </p:cNvCxnSpPr>
            <p:nvPr/>
          </p:nvCxnSpPr>
          <p:spPr>
            <a:xfrm flipH="1">
              <a:off x="5524500" y="3494041"/>
              <a:ext cx="26941" cy="92555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16" idx="3"/>
              <a:endCxn id="15" idx="0"/>
            </p:cNvCxnSpPr>
            <p:nvPr/>
          </p:nvCxnSpPr>
          <p:spPr>
            <a:xfrm>
              <a:off x="7021559" y="3417841"/>
              <a:ext cx="26941" cy="100175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11" idx="5"/>
              <a:endCxn id="15" idx="1"/>
            </p:cNvCxnSpPr>
            <p:nvPr/>
          </p:nvCxnSpPr>
          <p:spPr>
            <a:xfrm>
              <a:off x="5551441" y="3494041"/>
              <a:ext cx="1470118" cy="9367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>
              <a:stCxn id="16" idx="3"/>
              <a:endCxn id="14" idx="7"/>
            </p:cNvCxnSpPr>
            <p:nvPr/>
          </p:nvCxnSpPr>
          <p:spPr>
            <a:xfrm flipH="1">
              <a:off x="5551441" y="3417841"/>
              <a:ext cx="1470118" cy="10129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11" idx="3"/>
              <a:endCxn id="8" idx="5"/>
            </p:cNvCxnSpPr>
            <p:nvPr/>
          </p:nvCxnSpPr>
          <p:spPr>
            <a:xfrm flipH="1">
              <a:off x="4103641" y="3494041"/>
              <a:ext cx="139391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14" idx="0"/>
              <a:endCxn id="10" idx="6"/>
            </p:cNvCxnSpPr>
            <p:nvPr/>
          </p:nvCxnSpPr>
          <p:spPr>
            <a:xfrm flipH="1" flipV="1">
              <a:off x="4114800" y="4381500"/>
              <a:ext cx="1409700" cy="381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2" name="Straight Connector 71"/>
          <p:cNvCxnSpPr/>
          <p:nvPr/>
        </p:nvCxnSpPr>
        <p:spPr>
          <a:xfrm>
            <a:off x="1981200" y="3048000"/>
            <a:ext cx="0" cy="1981200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2133600" y="3048000"/>
            <a:ext cx="1600200" cy="1981200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4800600" y="3048000"/>
            <a:ext cx="0" cy="2057400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2751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/>
          <a:lstStyle/>
          <a:p>
            <a:pPr algn="ctr"/>
            <a:r>
              <a:rPr lang="en-US" sz="3600" dirty="0" smtClean="0"/>
              <a:t>some basic facts</a:t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678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rgbClr val="7030A0"/>
                </a:solidFill>
              </a:rPr>
              <a:t>Min-Cut 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07273"/>
                <a:ext cx="8229600" cy="4817327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en-US" sz="2000" b="1" dirty="0" smtClean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endParaRPr lang="en-US" sz="2000" b="1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endParaRPr lang="en-US" sz="2000" b="1" dirty="0" smtClean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endParaRPr lang="en-US" sz="2000" b="1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endParaRPr lang="en-US" sz="2000" b="1" dirty="0" smtClean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endParaRPr lang="en-US" sz="2000" b="1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rgbClr val="C00000"/>
                    </a:solidFill>
                  </a:rPr>
                  <a:t>Question</a:t>
                </a:r>
                <a:r>
                  <a:rPr lang="en-US" sz="2000" dirty="0" smtClean="0"/>
                  <a:t>: How many cuts ?</a:t>
                </a:r>
              </a:p>
              <a:p>
                <a:pPr marL="0" indent="0">
                  <a:buNone/>
                </a:pPr>
                <a:r>
                  <a:rPr lang="en-US" sz="2000" dirty="0" smtClean="0"/>
                  <a:t>Answer: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𝟐</m:t>
                            </m:r>
                          </m:e>
                          <m:sup>
                            <m:r>
                              <a:rPr lang="en-US" sz="20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𝒏</m:t>
                            </m:r>
                          </m:sup>
                        </m:sSup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endParaRPr lang="en-US" sz="2000" dirty="0" smtClean="0"/>
              </a:p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rgbClr val="C00000"/>
                    </a:solidFill>
                  </a:rPr>
                  <a:t>Question </a:t>
                </a:r>
                <a:r>
                  <a:rPr lang="en-US" sz="2000" dirty="0" smtClean="0"/>
                  <a:t>: what is relation between </a:t>
                </a:r>
                <a:r>
                  <a:rPr lang="en-US" sz="2000" b="1" dirty="0" smtClean="0"/>
                  <a:t>degree</a:t>
                </a:r>
                <a:r>
                  <a:rPr lang="en-US" sz="2000" dirty="0" smtClean="0"/>
                  <a:t>(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/>
                      </a:rPr>
                      <m:t>𝒖</m:t>
                    </m:r>
                  </m:oMath>
                </a14:m>
                <a:r>
                  <a:rPr lang="en-US" sz="2000" dirty="0" smtClean="0"/>
                  <a:t>) and </a:t>
                </a:r>
                <a:r>
                  <a:rPr lang="en-US" sz="2000" b="1" dirty="0" smtClean="0"/>
                  <a:t>size</a:t>
                </a:r>
                <a:r>
                  <a:rPr lang="en-US" sz="2000" dirty="0" smtClean="0"/>
                  <a:t> of </a:t>
                </a:r>
                <a:r>
                  <a:rPr lang="en-US" sz="2000" dirty="0" smtClean="0">
                    <a:solidFill>
                      <a:srgbClr val="7030A0"/>
                    </a:solidFill>
                  </a:rPr>
                  <a:t>min-cut</a:t>
                </a:r>
                <a:r>
                  <a:rPr lang="en-US" sz="2000" dirty="0" smtClean="0"/>
                  <a:t> ?</a:t>
                </a:r>
              </a:p>
              <a:p>
                <a:pPr marL="0" indent="0">
                  <a:buNone/>
                </a:pPr>
                <a:r>
                  <a:rPr lang="en-US" sz="2000" dirty="0"/>
                  <a:t>Answer</a:t>
                </a:r>
                <a:r>
                  <a:rPr lang="en-US" sz="2000" dirty="0" smtClean="0"/>
                  <a:t>: </a:t>
                </a:r>
                <a:r>
                  <a:rPr lang="en-US" sz="2000" b="1" dirty="0"/>
                  <a:t>size</a:t>
                </a:r>
                <a:r>
                  <a:rPr lang="en-US" sz="2000" dirty="0"/>
                  <a:t> of </a:t>
                </a:r>
                <a:r>
                  <a:rPr lang="en-US" sz="2000" dirty="0">
                    <a:solidFill>
                      <a:srgbClr val="7030A0"/>
                    </a:solidFill>
                  </a:rPr>
                  <a:t>min-cut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/>
                      </a:rPr>
                      <m:t>≤</m:t>
                    </m:r>
                  </m:oMath>
                </a14:m>
                <a:r>
                  <a:rPr lang="en-US" sz="2000" b="1" dirty="0"/>
                  <a:t> degree</a:t>
                </a:r>
                <a:r>
                  <a:rPr lang="en-US" sz="2000" dirty="0"/>
                  <a:t>(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𝒖</m:t>
                    </m:r>
                  </m:oMath>
                </a14:m>
                <a:r>
                  <a:rPr lang="en-US" sz="2000" dirty="0"/>
                  <a:t>) </a:t>
                </a:r>
                <a:endParaRPr lang="en-US" sz="2000" dirty="0" smtClean="0"/>
              </a:p>
              <a:p>
                <a:pPr marL="0" indent="0">
                  <a:buNone/>
                </a:pPr>
                <a:r>
                  <a:rPr lang="en-US" sz="2000" b="1" dirty="0">
                    <a:solidFill>
                      <a:srgbClr val="C00000"/>
                    </a:solidFill>
                  </a:rPr>
                  <a:t>Question </a:t>
                </a:r>
                <a:r>
                  <a:rPr lang="en-US" sz="2000" dirty="0"/>
                  <a:t>: </a:t>
                </a:r>
                <a:r>
                  <a:rPr lang="en-US" sz="2000" dirty="0" smtClean="0"/>
                  <a:t>If </a:t>
                </a:r>
                <a:r>
                  <a:rPr lang="en-US" sz="2000" b="1" dirty="0"/>
                  <a:t>size</a:t>
                </a:r>
                <a:r>
                  <a:rPr lang="en-US" sz="2000" dirty="0"/>
                  <a:t> of </a:t>
                </a:r>
                <a:r>
                  <a:rPr lang="en-US" sz="2000" dirty="0">
                    <a:solidFill>
                      <a:srgbClr val="7030A0"/>
                    </a:solidFill>
                  </a:rPr>
                  <a:t>min-cut</a:t>
                </a:r>
                <a:r>
                  <a:rPr lang="en-US" sz="2000" dirty="0"/>
                  <a:t> </a:t>
                </a:r>
                <a:r>
                  <a:rPr lang="en-US" sz="2000" dirty="0" smtClean="0"/>
                  <a:t>is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𝒌</m:t>
                    </m:r>
                  </m:oMath>
                </a14:m>
                <a:r>
                  <a:rPr lang="en-US" sz="2000" dirty="0" smtClean="0"/>
                  <a:t>, what can be minimum value of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𝒎</m:t>
                    </m:r>
                  </m:oMath>
                </a14:m>
                <a:r>
                  <a:rPr lang="en-US" sz="2000" dirty="0" smtClean="0"/>
                  <a:t> ?</a:t>
                </a:r>
              </a:p>
              <a:p>
                <a:pPr marL="0" indent="0">
                  <a:buNone/>
                </a:pPr>
                <a:r>
                  <a:rPr lang="en-US" sz="2000" dirty="0"/>
                  <a:t>Answer:</a:t>
                </a:r>
                <a:r>
                  <a:rPr lang="en-US" sz="2000" b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𝒏𝒌</m:t>
                        </m:r>
                      </m:num>
                      <m:den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07273"/>
                <a:ext cx="8229600" cy="4817327"/>
              </a:xfrm>
              <a:blipFill rotWithShape="1">
                <a:blip r:embed="rId2"/>
                <a:stretch>
                  <a:fillRect l="-741" t="-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447800" y="1828800"/>
            <a:ext cx="5638800" cy="1447800"/>
            <a:chOff x="1447800" y="3200400"/>
            <a:chExt cx="5638800" cy="1447800"/>
          </a:xfrm>
        </p:grpSpPr>
        <p:sp>
          <p:nvSpPr>
            <p:cNvPr id="6" name="Oval 5"/>
            <p:cNvSpPr/>
            <p:nvPr/>
          </p:nvSpPr>
          <p:spPr>
            <a:xfrm>
              <a:off x="2438400" y="3200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4038600" y="3429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362200" y="4572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4038600" y="4343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5486400" y="3429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     </a:t>
              </a:r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1447800" y="38862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5486400" y="44196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7010400" y="44196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7010400" y="33528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/>
            <p:cNvCxnSpPr>
              <a:stCxn id="11" idx="7"/>
              <a:endCxn id="6" idx="3"/>
            </p:cNvCxnSpPr>
            <p:nvPr/>
          </p:nvCxnSpPr>
          <p:spPr>
            <a:xfrm flipV="1">
              <a:off x="1512841" y="3265441"/>
              <a:ext cx="936718" cy="6319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6" idx="6"/>
              <a:endCxn id="7" idx="3"/>
            </p:cNvCxnSpPr>
            <p:nvPr/>
          </p:nvCxnSpPr>
          <p:spPr>
            <a:xfrm>
              <a:off x="2514600" y="3238500"/>
              <a:ext cx="1535159" cy="25554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11" idx="5"/>
              <a:endCxn id="8" idx="1"/>
            </p:cNvCxnSpPr>
            <p:nvPr/>
          </p:nvCxnSpPr>
          <p:spPr>
            <a:xfrm>
              <a:off x="1512841" y="3951241"/>
              <a:ext cx="860518" cy="6319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8" idx="5"/>
              <a:endCxn id="9" idx="2"/>
            </p:cNvCxnSpPr>
            <p:nvPr/>
          </p:nvCxnSpPr>
          <p:spPr>
            <a:xfrm flipV="1">
              <a:off x="2427241" y="4381500"/>
              <a:ext cx="1611359" cy="25554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9" idx="0"/>
              <a:endCxn id="7" idx="5"/>
            </p:cNvCxnSpPr>
            <p:nvPr/>
          </p:nvCxnSpPr>
          <p:spPr>
            <a:xfrm flipV="1">
              <a:off x="4076700" y="3494041"/>
              <a:ext cx="26941" cy="84935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9" idx="2"/>
              <a:endCxn id="6" idx="6"/>
            </p:cNvCxnSpPr>
            <p:nvPr/>
          </p:nvCxnSpPr>
          <p:spPr>
            <a:xfrm flipH="1" flipV="1">
              <a:off x="2514600" y="3238500"/>
              <a:ext cx="1524000" cy="1143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7" idx="3"/>
              <a:endCxn id="8" idx="0"/>
            </p:cNvCxnSpPr>
            <p:nvPr/>
          </p:nvCxnSpPr>
          <p:spPr>
            <a:xfrm flipH="1">
              <a:off x="2400300" y="3494041"/>
              <a:ext cx="1649459" cy="107795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6" idx="4"/>
              <a:endCxn id="8" idx="0"/>
            </p:cNvCxnSpPr>
            <p:nvPr/>
          </p:nvCxnSpPr>
          <p:spPr>
            <a:xfrm flipH="1">
              <a:off x="2400300" y="3276600"/>
              <a:ext cx="76200" cy="1295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11" idx="7"/>
              <a:endCxn id="9" idx="1"/>
            </p:cNvCxnSpPr>
            <p:nvPr/>
          </p:nvCxnSpPr>
          <p:spPr>
            <a:xfrm>
              <a:off x="1512841" y="3897359"/>
              <a:ext cx="2536918" cy="457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10" idx="6"/>
              <a:endCxn id="14" idx="3"/>
            </p:cNvCxnSpPr>
            <p:nvPr/>
          </p:nvCxnSpPr>
          <p:spPr>
            <a:xfrm flipV="1">
              <a:off x="5562600" y="3417841"/>
              <a:ext cx="1458959" cy="4925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12" idx="1"/>
              <a:endCxn id="13" idx="0"/>
            </p:cNvCxnSpPr>
            <p:nvPr/>
          </p:nvCxnSpPr>
          <p:spPr>
            <a:xfrm flipV="1">
              <a:off x="5497559" y="4419600"/>
              <a:ext cx="1550941" cy="1115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10" idx="5"/>
              <a:endCxn id="12" idx="0"/>
            </p:cNvCxnSpPr>
            <p:nvPr/>
          </p:nvCxnSpPr>
          <p:spPr>
            <a:xfrm flipH="1">
              <a:off x="5524500" y="3494041"/>
              <a:ext cx="26941" cy="92555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14" idx="3"/>
              <a:endCxn id="13" idx="0"/>
            </p:cNvCxnSpPr>
            <p:nvPr/>
          </p:nvCxnSpPr>
          <p:spPr>
            <a:xfrm>
              <a:off x="7021559" y="3417841"/>
              <a:ext cx="26941" cy="100175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10" idx="5"/>
              <a:endCxn id="13" idx="1"/>
            </p:cNvCxnSpPr>
            <p:nvPr/>
          </p:nvCxnSpPr>
          <p:spPr>
            <a:xfrm>
              <a:off x="5551441" y="3494041"/>
              <a:ext cx="1470118" cy="9367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14" idx="3"/>
              <a:endCxn id="12" idx="7"/>
            </p:cNvCxnSpPr>
            <p:nvPr/>
          </p:nvCxnSpPr>
          <p:spPr>
            <a:xfrm flipH="1">
              <a:off x="5551441" y="3417841"/>
              <a:ext cx="1470118" cy="10129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10" idx="3"/>
              <a:endCxn id="7" idx="5"/>
            </p:cNvCxnSpPr>
            <p:nvPr/>
          </p:nvCxnSpPr>
          <p:spPr>
            <a:xfrm flipH="1">
              <a:off x="4103641" y="3494041"/>
              <a:ext cx="139391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12" idx="0"/>
              <a:endCxn id="9" idx="6"/>
            </p:cNvCxnSpPr>
            <p:nvPr/>
          </p:nvCxnSpPr>
          <p:spPr>
            <a:xfrm flipH="1" flipV="1">
              <a:off x="4114800" y="4381500"/>
              <a:ext cx="1409700" cy="381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1905000" y="1368472"/>
            <a:ext cx="4800601" cy="2212928"/>
            <a:chOff x="1981200" y="2892472"/>
            <a:chExt cx="4800601" cy="2212928"/>
          </a:xfrm>
        </p:grpSpPr>
        <p:cxnSp>
          <p:nvCxnSpPr>
            <p:cNvPr id="33" name="Straight Connector 32"/>
            <p:cNvCxnSpPr/>
            <p:nvPr/>
          </p:nvCxnSpPr>
          <p:spPr>
            <a:xfrm>
              <a:off x="1981200" y="3048000"/>
              <a:ext cx="0" cy="1981200"/>
            </a:xfrm>
            <a:prstGeom prst="line">
              <a:avLst/>
            </a:prstGeom>
            <a:ln w="28575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5029200" y="2892472"/>
              <a:ext cx="1752601" cy="2136728"/>
            </a:xfrm>
            <a:prstGeom prst="line">
              <a:avLst/>
            </a:prstGeom>
            <a:ln w="28575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4800600" y="3048000"/>
              <a:ext cx="0" cy="2057400"/>
            </a:xfrm>
            <a:prstGeom prst="line">
              <a:avLst/>
            </a:prstGeom>
            <a:ln w="28575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1066800" y="2362200"/>
                <a:ext cx="3866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𝒖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2362200"/>
                <a:ext cx="386644" cy="369332"/>
              </a:xfrm>
              <a:prstGeom prst="rect">
                <a:avLst/>
              </a:prstGeom>
              <a:blipFill rotWithShape="1">
                <a:blip r:embed="rId3"/>
                <a:stretch>
                  <a:fillRect t="-8333" r="-20635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Down Ribbon 20"/>
          <p:cNvSpPr/>
          <p:nvPr/>
        </p:nvSpPr>
        <p:spPr>
          <a:xfrm>
            <a:off x="4114800" y="3581400"/>
            <a:ext cx="4572000" cy="685800"/>
          </a:xfrm>
          <a:prstGeom prst="ribbon">
            <a:avLst>
              <a:gd name="adj1" fmla="val 16667"/>
              <a:gd name="adj2" fmla="val 7500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How about cuts in multi-graph ?</a:t>
            </a:r>
            <a:endParaRPr lang="en-US" dirty="0">
              <a:solidFill>
                <a:srgbClr val="C00000"/>
              </a:solidFill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1471961" y="1668791"/>
            <a:ext cx="5586761" cy="1878948"/>
            <a:chOff x="1471961" y="1668791"/>
            <a:chExt cx="5586761" cy="1878948"/>
          </a:xfrm>
        </p:grpSpPr>
        <p:grpSp>
          <p:nvGrpSpPr>
            <p:cNvPr id="38" name="Group 37"/>
            <p:cNvGrpSpPr/>
            <p:nvPr/>
          </p:nvGrpSpPr>
          <p:grpSpPr>
            <a:xfrm>
              <a:off x="5519854" y="3048000"/>
              <a:ext cx="1538868" cy="499739"/>
              <a:chOff x="5519854" y="3601844"/>
              <a:chExt cx="1538868" cy="499739"/>
            </a:xfrm>
          </p:grpSpPr>
          <p:sp>
            <p:nvSpPr>
              <p:cNvPr id="39" name="Freeform 38"/>
              <p:cNvSpPr/>
              <p:nvPr/>
            </p:nvSpPr>
            <p:spPr>
              <a:xfrm>
                <a:off x="5519854" y="3601844"/>
                <a:ext cx="1527717" cy="315476"/>
              </a:xfrm>
              <a:custGeom>
                <a:avLst/>
                <a:gdLst>
                  <a:gd name="connsiteX0" fmla="*/ 0 w 1527717"/>
                  <a:gd name="connsiteY0" fmla="*/ 0 h 315476"/>
                  <a:gd name="connsiteX1" fmla="*/ 256478 w 1527717"/>
                  <a:gd name="connsiteY1" fmla="*/ 167268 h 315476"/>
                  <a:gd name="connsiteX2" fmla="*/ 914400 w 1527717"/>
                  <a:gd name="connsiteY2" fmla="*/ 312234 h 315476"/>
                  <a:gd name="connsiteX3" fmla="*/ 1527717 w 1527717"/>
                  <a:gd name="connsiteY3" fmla="*/ 22302 h 315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27717" h="315476">
                    <a:moveTo>
                      <a:pt x="0" y="0"/>
                    </a:moveTo>
                    <a:cubicBezTo>
                      <a:pt x="52039" y="57614"/>
                      <a:pt x="104078" y="115229"/>
                      <a:pt x="256478" y="167268"/>
                    </a:cubicBezTo>
                    <a:cubicBezTo>
                      <a:pt x="408878" y="219307"/>
                      <a:pt x="702527" y="336395"/>
                      <a:pt x="914400" y="312234"/>
                    </a:cubicBezTo>
                    <a:cubicBezTo>
                      <a:pt x="1126273" y="288073"/>
                      <a:pt x="1326995" y="155187"/>
                      <a:pt x="1527717" y="22302"/>
                    </a:cubicBez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Freeform 39"/>
              <p:cNvSpPr/>
              <p:nvPr/>
            </p:nvSpPr>
            <p:spPr>
              <a:xfrm>
                <a:off x="5531005" y="3612995"/>
                <a:ext cx="1527717" cy="488588"/>
              </a:xfrm>
              <a:custGeom>
                <a:avLst/>
                <a:gdLst>
                  <a:gd name="connsiteX0" fmla="*/ 0 w 1527717"/>
                  <a:gd name="connsiteY0" fmla="*/ 0 h 488588"/>
                  <a:gd name="connsiteX1" fmla="*/ 189571 w 1527717"/>
                  <a:gd name="connsiteY1" fmla="*/ 278781 h 488588"/>
                  <a:gd name="connsiteX2" fmla="*/ 613317 w 1527717"/>
                  <a:gd name="connsiteY2" fmla="*/ 434898 h 488588"/>
                  <a:gd name="connsiteX3" fmla="*/ 1081668 w 1527717"/>
                  <a:gd name="connsiteY3" fmla="*/ 457200 h 488588"/>
                  <a:gd name="connsiteX4" fmla="*/ 1527717 w 1527717"/>
                  <a:gd name="connsiteY4" fmla="*/ 22303 h 488588"/>
                  <a:gd name="connsiteX5" fmla="*/ 1527717 w 1527717"/>
                  <a:gd name="connsiteY5" fmla="*/ 22303 h 488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27717" h="488588">
                    <a:moveTo>
                      <a:pt x="0" y="0"/>
                    </a:moveTo>
                    <a:cubicBezTo>
                      <a:pt x="43676" y="103149"/>
                      <a:pt x="87352" y="206298"/>
                      <a:pt x="189571" y="278781"/>
                    </a:cubicBezTo>
                    <a:cubicBezTo>
                      <a:pt x="291790" y="351264"/>
                      <a:pt x="464634" y="405161"/>
                      <a:pt x="613317" y="434898"/>
                    </a:cubicBezTo>
                    <a:cubicBezTo>
                      <a:pt x="762000" y="464635"/>
                      <a:pt x="929268" y="525966"/>
                      <a:pt x="1081668" y="457200"/>
                    </a:cubicBezTo>
                    <a:cubicBezTo>
                      <a:pt x="1234068" y="388434"/>
                      <a:pt x="1527717" y="22303"/>
                      <a:pt x="1527717" y="22303"/>
                    </a:cubicBezTo>
                    <a:lnTo>
                      <a:pt x="1527717" y="22303"/>
                    </a:ln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1" name="Freeform 40"/>
            <p:cNvSpPr/>
            <p:nvPr/>
          </p:nvSpPr>
          <p:spPr>
            <a:xfrm rot="12264566">
              <a:off x="2509338" y="1668791"/>
              <a:ext cx="1566934" cy="524753"/>
            </a:xfrm>
            <a:custGeom>
              <a:avLst/>
              <a:gdLst>
                <a:gd name="connsiteX0" fmla="*/ 0 w 1650380"/>
                <a:gd name="connsiteY0" fmla="*/ 591015 h 707078"/>
                <a:gd name="connsiteX1" fmla="*/ 557561 w 1650380"/>
                <a:gd name="connsiteY1" fmla="*/ 702527 h 707078"/>
                <a:gd name="connsiteX2" fmla="*/ 1182029 w 1650380"/>
                <a:gd name="connsiteY2" fmla="*/ 613317 h 707078"/>
                <a:gd name="connsiteX3" fmla="*/ 1650380 w 1650380"/>
                <a:gd name="connsiteY3" fmla="*/ 0 h 707078"/>
                <a:gd name="connsiteX0" fmla="*/ 0 w 1650380"/>
                <a:gd name="connsiteY0" fmla="*/ 591015 h 705113"/>
                <a:gd name="connsiteX1" fmla="*/ 557561 w 1650380"/>
                <a:gd name="connsiteY1" fmla="*/ 702527 h 705113"/>
                <a:gd name="connsiteX2" fmla="*/ 978350 w 1650380"/>
                <a:gd name="connsiteY2" fmla="*/ 485987 h 705113"/>
                <a:gd name="connsiteX3" fmla="*/ 1650380 w 1650380"/>
                <a:gd name="connsiteY3" fmla="*/ 0 h 705113"/>
                <a:gd name="connsiteX0" fmla="*/ 0 w 1650380"/>
                <a:gd name="connsiteY0" fmla="*/ 591015 h 606087"/>
                <a:gd name="connsiteX1" fmla="*/ 466050 w 1650380"/>
                <a:gd name="connsiteY1" fmla="*/ 520774 h 606087"/>
                <a:gd name="connsiteX2" fmla="*/ 978350 w 1650380"/>
                <a:gd name="connsiteY2" fmla="*/ 485987 h 606087"/>
                <a:gd name="connsiteX3" fmla="*/ 1650380 w 1650380"/>
                <a:gd name="connsiteY3" fmla="*/ 0 h 606087"/>
                <a:gd name="connsiteX0" fmla="*/ 0 w 1735728"/>
                <a:gd name="connsiteY0" fmla="*/ 266590 h 549930"/>
                <a:gd name="connsiteX1" fmla="*/ 551398 w 1735728"/>
                <a:gd name="connsiteY1" fmla="*/ 520774 h 549930"/>
                <a:gd name="connsiteX2" fmla="*/ 1063698 w 1735728"/>
                <a:gd name="connsiteY2" fmla="*/ 485987 h 549930"/>
                <a:gd name="connsiteX3" fmla="*/ 1735728 w 1735728"/>
                <a:gd name="connsiteY3" fmla="*/ 0 h 549930"/>
                <a:gd name="connsiteX0" fmla="*/ 0 w 1735728"/>
                <a:gd name="connsiteY0" fmla="*/ 266590 h 525494"/>
                <a:gd name="connsiteX1" fmla="*/ 551398 w 1735728"/>
                <a:gd name="connsiteY1" fmla="*/ 520774 h 525494"/>
                <a:gd name="connsiteX2" fmla="*/ 1220867 w 1735728"/>
                <a:gd name="connsiteY2" fmla="*/ 398645 h 525494"/>
                <a:gd name="connsiteX3" fmla="*/ 1735728 w 1735728"/>
                <a:gd name="connsiteY3" fmla="*/ 0 h 525494"/>
                <a:gd name="connsiteX0" fmla="*/ 0 w 1735728"/>
                <a:gd name="connsiteY0" fmla="*/ 266590 h 479443"/>
                <a:gd name="connsiteX1" fmla="*/ 431558 w 1735728"/>
                <a:gd name="connsiteY1" fmla="*/ 470276 h 479443"/>
                <a:gd name="connsiteX2" fmla="*/ 1220867 w 1735728"/>
                <a:gd name="connsiteY2" fmla="*/ 398645 h 479443"/>
                <a:gd name="connsiteX3" fmla="*/ 1735728 w 1735728"/>
                <a:gd name="connsiteY3" fmla="*/ 0 h 479443"/>
                <a:gd name="connsiteX0" fmla="*/ 0 w 1735728"/>
                <a:gd name="connsiteY0" fmla="*/ 266590 h 474043"/>
                <a:gd name="connsiteX1" fmla="*/ 431558 w 1735728"/>
                <a:gd name="connsiteY1" fmla="*/ 470276 h 474043"/>
                <a:gd name="connsiteX2" fmla="*/ 1074027 w 1735728"/>
                <a:gd name="connsiteY2" fmla="*/ 367900 h 474043"/>
                <a:gd name="connsiteX3" fmla="*/ 1735728 w 1735728"/>
                <a:gd name="connsiteY3" fmla="*/ 0 h 474043"/>
                <a:gd name="connsiteX0" fmla="*/ 0 w 1735728"/>
                <a:gd name="connsiteY0" fmla="*/ 266590 h 437145"/>
                <a:gd name="connsiteX1" fmla="*/ 374054 w 1735728"/>
                <a:gd name="connsiteY1" fmla="*/ 429442 h 437145"/>
                <a:gd name="connsiteX2" fmla="*/ 1074027 w 1735728"/>
                <a:gd name="connsiteY2" fmla="*/ 367900 h 437145"/>
                <a:gd name="connsiteX3" fmla="*/ 1735728 w 1735728"/>
                <a:gd name="connsiteY3" fmla="*/ 0 h 437145"/>
                <a:gd name="connsiteX0" fmla="*/ 0 w 1735728"/>
                <a:gd name="connsiteY0" fmla="*/ 266590 h 432853"/>
                <a:gd name="connsiteX1" fmla="*/ 494558 w 1735728"/>
                <a:gd name="connsiteY1" fmla="*/ 424187 h 432853"/>
                <a:gd name="connsiteX2" fmla="*/ 1074027 w 1735728"/>
                <a:gd name="connsiteY2" fmla="*/ 367900 h 432853"/>
                <a:gd name="connsiteX3" fmla="*/ 1735728 w 1735728"/>
                <a:gd name="connsiteY3" fmla="*/ 0 h 432853"/>
                <a:gd name="connsiteX0" fmla="*/ 0 w 1735728"/>
                <a:gd name="connsiteY0" fmla="*/ 266590 h 482911"/>
                <a:gd name="connsiteX1" fmla="*/ 494558 w 1735728"/>
                <a:gd name="connsiteY1" fmla="*/ 424187 h 482911"/>
                <a:gd name="connsiteX2" fmla="*/ 997194 w 1735728"/>
                <a:gd name="connsiteY2" fmla="*/ 451740 h 482911"/>
                <a:gd name="connsiteX3" fmla="*/ 1735728 w 1735728"/>
                <a:gd name="connsiteY3" fmla="*/ 0 h 482911"/>
                <a:gd name="connsiteX0" fmla="*/ 0 w 1735728"/>
                <a:gd name="connsiteY0" fmla="*/ 266590 h 515658"/>
                <a:gd name="connsiteX1" fmla="*/ 475894 w 1735728"/>
                <a:gd name="connsiteY1" fmla="*/ 493107 h 515658"/>
                <a:gd name="connsiteX2" fmla="*/ 997194 w 1735728"/>
                <a:gd name="connsiteY2" fmla="*/ 451740 h 515658"/>
                <a:gd name="connsiteX3" fmla="*/ 1735728 w 1735728"/>
                <a:gd name="connsiteY3" fmla="*/ 0 h 515658"/>
                <a:gd name="connsiteX0" fmla="*/ 0 w 1735728"/>
                <a:gd name="connsiteY0" fmla="*/ 266590 h 528603"/>
                <a:gd name="connsiteX1" fmla="*/ 696486 w 1735728"/>
                <a:gd name="connsiteY1" fmla="*/ 511351 h 528603"/>
                <a:gd name="connsiteX2" fmla="*/ 997194 w 1735728"/>
                <a:gd name="connsiteY2" fmla="*/ 451740 h 528603"/>
                <a:gd name="connsiteX3" fmla="*/ 1735728 w 1735728"/>
                <a:gd name="connsiteY3" fmla="*/ 0 h 528603"/>
                <a:gd name="connsiteX0" fmla="*/ 0 w 1735728"/>
                <a:gd name="connsiteY0" fmla="*/ 266590 h 543976"/>
                <a:gd name="connsiteX1" fmla="*/ 696486 w 1735728"/>
                <a:gd name="connsiteY1" fmla="*/ 511351 h 543976"/>
                <a:gd name="connsiteX2" fmla="*/ 1007946 w 1735728"/>
                <a:gd name="connsiteY2" fmla="*/ 485324 h 543976"/>
                <a:gd name="connsiteX3" fmla="*/ 1735728 w 1735728"/>
                <a:gd name="connsiteY3" fmla="*/ 0 h 543976"/>
                <a:gd name="connsiteX0" fmla="*/ 0 w 1735728"/>
                <a:gd name="connsiteY0" fmla="*/ 266590 h 535299"/>
                <a:gd name="connsiteX1" fmla="*/ 696486 w 1735728"/>
                <a:gd name="connsiteY1" fmla="*/ 511351 h 535299"/>
                <a:gd name="connsiteX2" fmla="*/ 1007946 w 1735728"/>
                <a:gd name="connsiteY2" fmla="*/ 485324 h 535299"/>
                <a:gd name="connsiteX3" fmla="*/ 1735728 w 1735728"/>
                <a:gd name="connsiteY3" fmla="*/ 0 h 535299"/>
                <a:gd name="connsiteX0" fmla="*/ 0 w 1735728"/>
                <a:gd name="connsiteY0" fmla="*/ 266590 h 521317"/>
                <a:gd name="connsiteX1" fmla="*/ 696486 w 1735728"/>
                <a:gd name="connsiteY1" fmla="*/ 511351 h 521317"/>
                <a:gd name="connsiteX2" fmla="*/ 1007946 w 1735728"/>
                <a:gd name="connsiteY2" fmla="*/ 485324 h 521317"/>
                <a:gd name="connsiteX3" fmla="*/ 1735728 w 1735728"/>
                <a:gd name="connsiteY3" fmla="*/ 0 h 521317"/>
                <a:gd name="connsiteX0" fmla="*/ 0 w 1566934"/>
                <a:gd name="connsiteY0" fmla="*/ 422660 h 524753"/>
                <a:gd name="connsiteX1" fmla="*/ 527692 w 1566934"/>
                <a:gd name="connsiteY1" fmla="*/ 511351 h 524753"/>
                <a:gd name="connsiteX2" fmla="*/ 839152 w 1566934"/>
                <a:gd name="connsiteY2" fmla="*/ 485324 h 524753"/>
                <a:gd name="connsiteX3" fmla="*/ 1566934 w 1566934"/>
                <a:gd name="connsiteY3" fmla="*/ 0 h 524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6934" h="524753">
                  <a:moveTo>
                    <a:pt x="0" y="422660"/>
                  </a:moveTo>
                  <a:cubicBezTo>
                    <a:pt x="180278" y="476557"/>
                    <a:pt x="387833" y="500907"/>
                    <a:pt x="527692" y="511351"/>
                  </a:cubicBezTo>
                  <a:cubicBezTo>
                    <a:pt x="667551" y="521795"/>
                    <a:pt x="606025" y="545301"/>
                    <a:pt x="839152" y="485324"/>
                  </a:cubicBezTo>
                  <a:cubicBezTo>
                    <a:pt x="1072279" y="425347"/>
                    <a:pt x="1423827" y="248114"/>
                    <a:pt x="1566934" y="0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4125951" y="2821687"/>
              <a:ext cx="1393903" cy="233747"/>
            </a:xfrm>
            <a:custGeom>
              <a:avLst/>
              <a:gdLst>
                <a:gd name="connsiteX0" fmla="*/ 0 w 1393903"/>
                <a:gd name="connsiteY0" fmla="*/ 155689 h 233747"/>
                <a:gd name="connsiteX1" fmla="*/ 334537 w 1393903"/>
                <a:gd name="connsiteY1" fmla="*/ 21874 h 233747"/>
                <a:gd name="connsiteX2" fmla="*/ 1003610 w 1393903"/>
                <a:gd name="connsiteY2" fmla="*/ 21874 h 233747"/>
                <a:gd name="connsiteX3" fmla="*/ 1393903 w 1393903"/>
                <a:gd name="connsiteY3" fmla="*/ 233747 h 233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93903" h="233747">
                  <a:moveTo>
                    <a:pt x="0" y="155689"/>
                  </a:moveTo>
                  <a:cubicBezTo>
                    <a:pt x="83634" y="99932"/>
                    <a:pt x="167269" y="44176"/>
                    <a:pt x="334537" y="21874"/>
                  </a:cubicBezTo>
                  <a:cubicBezTo>
                    <a:pt x="501805" y="-428"/>
                    <a:pt x="827049" y="-13438"/>
                    <a:pt x="1003610" y="21874"/>
                  </a:cubicBezTo>
                  <a:cubicBezTo>
                    <a:pt x="1180171" y="57186"/>
                    <a:pt x="1287037" y="145466"/>
                    <a:pt x="1393903" y="233747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1471961" y="2531327"/>
              <a:ext cx="914400" cy="779781"/>
            </a:xfrm>
            <a:custGeom>
              <a:avLst/>
              <a:gdLst>
                <a:gd name="connsiteX0" fmla="*/ 0 w 914400"/>
                <a:gd name="connsiteY0" fmla="*/ 0 h 779781"/>
                <a:gd name="connsiteX1" fmla="*/ 133815 w 914400"/>
                <a:gd name="connsiteY1" fmla="*/ 468351 h 779781"/>
                <a:gd name="connsiteX2" fmla="*/ 557561 w 914400"/>
                <a:gd name="connsiteY2" fmla="*/ 758283 h 779781"/>
                <a:gd name="connsiteX3" fmla="*/ 914400 w 914400"/>
                <a:gd name="connsiteY3" fmla="*/ 735980 h 779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4400" h="779781">
                  <a:moveTo>
                    <a:pt x="0" y="0"/>
                  </a:moveTo>
                  <a:cubicBezTo>
                    <a:pt x="20444" y="170985"/>
                    <a:pt x="40888" y="341971"/>
                    <a:pt x="133815" y="468351"/>
                  </a:cubicBezTo>
                  <a:cubicBezTo>
                    <a:pt x="226742" y="594731"/>
                    <a:pt x="427464" y="713678"/>
                    <a:pt x="557561" y="758283"/>
                  </a:cubicBezTo>
                  <a:cubicBezTo>
                    <a:pt x="687658" y="802888"/>
                    <a:pt x="801029" y="769434"/>
                    <a:pt x="914400" y="735980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64961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7" grpId="0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4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sz="3600" b="1" dirty="0" smtClean="0">
                    <a:solidFill>
                      <a:srgbClr val="7030A0"/>
                    </a:solidFill>
                  </a:rPr>
                  <a:t>Contract</a:t>
                </a:r>
                <a:r>
                  <a:rPr lang="en-US" sz="3600" dirty="0" smtClean="0"/>
                  <a:t>(</a:t>
                </a:r>
                <a14:m>
                  <m:oMath xmlns:m="http://schemas.openxmlformats.org/officeDocument/2006/math">
                    <m:r>
                      <a:rPr lang="en-US" sz="3600" b="1" i="1">
                        <a:latin typeface="Cambria Math"/>
                      </a:rPr>
                      <m:t>𝑮</m:t>
                    </m:r>
                    <m:r>
                      <a:rPr lang="en-US" sz="3600" b="1" i="1" smtClean="0">
                        <a:latin typeface="Cambria Math"/>
                      </a:rPr>
                      <m:t>,</m:t>
                    </m:r>
                    <m:r>
                      <a:rPr lang="en-US" sz="3600" b="1" i="1" smtClean="0">
                        <a:latin typeface="Cambria Math"/>
                      </a:rPr>
                      <m:t>𝒆</m:t>
                    </m:r>
                  </m:oMath>
                </a14:m>
                <a:r>
                  <a:rPr lang="en-US" sz="3600" dirty="0" smtClean="0">
                    <a:solidFill>
                      <a:srgbClr val="7030A0"/>
                    </a:solidFill>
                  </a:rPr>
                  <a:t>)</a:t>
                </a:r>
                <a:endParaRPr lang="en-US" sz="3600" dirty="0"/>
              </a:p>
            </p:txBody>
          </p:sp>
        </mc:Choice>
        <mc:Fallback xmlns="">
          <p:sp>
            <p:nvSpPr>
              <p:cNvPr id="5" name="Tit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2E9ED8-BBDD-47A1-9C62-8C7F2ACFBD7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grpSp>
        <p:nvGrpSpPr>
          <p:cNvPr id="64" name="Group 63"/>
          <p:cNvGrpSpPr/>
          <p:nvPr/>
        </p:nvGrpSpPr>
        <p:grpSpPr>
          <a:xfrm>
            <a:off x="1447800" y="1828800"/>
            <a:ext cx="5638800" cy="1447800"/>
            <a:chOff x="1447800" y="1828800"/>
            <a:chExt cx="5638800" cy="1447800"/>
          </a:xfrm>
        </p:grpSpPr>
        <p:grpSp>
          <p:nvGrpSpPr>
            <p:cNvPr id="7" name="Group 6"/>
            <p:cNvGrpSpPr/>
            <p:nvPr/>
          </p:nvGrpSpPr>
          <p:grpSpPr>
            <a:xfrm>
              <a:off x="1447800" y="1828800"/>
              <a:ext cx="5638800" cy="1447800"/>
              <a:chOff x="1447800" y="3200400"/>
              <a:chExt cx="5638800" cy="1447800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438400" y="3200400"/>
                <a:ext cx="76200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4038600" y="3429000"/>
                <a:ext cx="76200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2362200" y="4572000"/>
                <a:ext cx="76200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4038600" y="4343400"/>
                <a:ext cx="76200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5486400" y="3429000"/>
                <a:ext cx="76200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            </a:t>
                </a:r>
                <a:endParaRPr lang="en-US" dirty="0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1447800" y="3886200"/>
                <a:ext cx="76200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5486400" y="4419600"/>
                <a:ext cx="76200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7010400" y="4419600"/>
                <a:ext cx="76200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7010400" y="3352800"/>
                <a:ext cx="76200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7" name="Straight Connector 16"/>
              <p:cNvCxnSpPr>
                <a:stCxn id="13" idx="7"/>
                <a:endCxn id="8" idx="3"/>
              </p:cNvCxnSpPr>
              <p:nvPr/>
            </p:nvCxnSpPr>
            <p:spPr>
              <a:xfrm flipV="1">
                <a:off x="1512841" y="3265441"/>
                <a:ext cx="936718" cy="6319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>
                <a:stCxn id="8" idx="6"/>
                <a:endCxn id="9" idx="3"/>
              </p:cNvCxnSpPr>
              <p:nvPr/>
            </p:nvCxnSpPr>
            <p:spPr>
              <a:xfrm>
                <a:off x="2514600" y="3238500"/>
                <a:ext cx="1535159" cy="25554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>
                <a:stCxn id="13" idx="5"/>
                <a:endCxn id="10" idx="1"/>
              </p:cNvCxnSpPr>
              <p:nvPr/>
            </p:nvCxnSpPr>
            <p:spPr>
              <a:xfrm>
                <a:off x="1512841" y="3951241"/>
                <a:ext cx="860518" cy="6319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>
                <a:stCxn id="10" idx="5"/>
                <a:endCxn id="11" idx="2"/>
              </p:cNvCxnSpPr>
              <p:nvPr/>
            </p:nvCxnSpPr>
            <p:spPr>
              <a:xfrm flipV="1">
                <a:off x="2427241" y="4381500"/>
                <a:ext cx="1611359" cy="25554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>
                <a:stCxn id="11" idx="0"/>
                <a:endCxn id="9" idx="5"/>
              </p:cNvCxnSpPr>
              <p:nvPr/>
            </p:nvCxnSpPr>
            <p:spPr>
              <a:xfrm flipV="1">
                <a:off x="4076700" y="3494041"/>
                <a:ext cx="26941" cy="84935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>
                <a:stCxn id="9" idx="3"/>
                <a:endCxn id="10" idx="0"/>
              </p:cNvCxnSpPr>
              <p:nvPr/>
            </p:nvCxnSpPr>
            <p:spPr>
              <a:xfrm flipH="1">
                <a:off x="2400300" y="3494041"/>
                <a:ext cx="1649459" cy="107795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>
                <a:stCxn id="8" idx="4"/>
                <a:endCxn id="10" idx="0"/>
              </p:cNvCxnSpPr>
              <p:nvPr/>
            </p:nvCxnSpPr>
            <p:spPr>
              <a:xfrm flipH="1">
                <a:off x="2400300" y="3276600"/>
                <a:ext cx="76200" cy="1295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>
                <a:stCxn id="13" idx="7"/>
                <a:endCxn id="11" idx="1"/>
              </p:cNvCxnSpPr>
              <p:nvPr/>
            </p:nvCxnSpPr>
            <p:spPr>
              <a:xfrm>
                <a:off x="1512841" y="3897359"/>
                <a:ext cx="2536918" cy="4572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>
                <a:stCxn id="12" idx="6"/>
                <a:endCxn id="16" idx="3"/>
              </p:cNvCxnSpPr>
              <p:nvPr/>
            </p:nvCxnSpPr>
            <p:spPr>
              <a:xfrm flipV="1">
                <a:off x="5562600" y="3417841"/>
                <a:ext cx="1458959" cy="4925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>
                <a:stCxn id="14" idx="1"/>
                <a:endCxn id="15" idx="0"/>
              </p:cNvCxnSpPr>
              <p:nvPr/>
            </p:nvCxnSpPr>
            <p:spPr>
              <a:xfrm flipV="1">
                <a:off x="5497559" y="4419600"/>
                <a:ext cx="1550941" cy="1115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>
                <a:stCxn id="12" idx="5"/>
                <a:endCxn id="14" idx="0"/>
              </p:cNvCxnSpPr>
              <p:nvPr/>
            </p:nvCxnSpPr>
            <p:spPr>
              <a:xfrm flipH="1">
                <a:off x="5524500" y="3494041"/>
                <a:ext cx="26941" cy="92555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>
                <a:stCxn id="16" idx="3"/>
                <a:endCxn id="15" idx="0"/>
              </p:cNvCxnSpPr>
              <p:nvPr/>
            </p:nvCxnSpPr>
            <p:spPr>
              <a:xfrm>
                <a:off x="7021559" y="3417841"/>
                <a:ext cx="26941" cy="100175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>
                <a:stCxn id="12" idx="5"/>
                <a:endCxn id="15" idx="1"/>
              </p:cNvCxnSpPr>
              <p:nvPr/>
            </p:nvCxnSpPr>
            <p:spPr>
              <a:xfrm>
                <a:off x="5551441" y="3494041"/>
                <a:ext cx="1470118" cy="9367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>
                <a:stCxn id="16" idx="3"/>
                <a:endCxn id="14" idx="7"/>
              </p:cNvCxnSpPr>
              <p:nvPr/>
            </p:nvCxnSpPr>
            <p:spPr>
              <a:xfrm flipH="1">
                <a:off x="5551441" y="3417841"/>
                <a:ext cx="1470118" cy="10129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>
                <a:stCxn id="12" idx="3"/>
                <a:endCxn id="9" idx="5"/>
              </p:cNvCxnSpPr>
              <p:nvPr/>
            </p:nvCxnSpPr>
            <p:spPr>
              <a:xfrm flipH="1">
                <a:off x="4103641" y="3494041"/>
                <a:ext cx="139391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>
                <a:stCxn id="14" idx="0"/>
                <a:endCxn id="11" idx="6"/>
              </p:cNvCxnSpPr>
              <p:nvPr/>
            </p:nvCxnSpPr>
            <p:spPr>
              <a:xfrm flipH="1" flipV="1">
                <a:off x="4114800" y="4381500"/>
                <a:ext cx="1409700" cy="381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3" name="Straight Connector 62"/>
            <p:cNvCxnSpPr/>
            <p:nvPr/>
          </p:nvCxnSpPr>
          <p:spPr>
            <a:xfrm flipH="1" flipV="1">
              <a:off x="2514600" y="1866900"/>
              <a:ext cx="1524000" cy="1143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 73"/>
          <p:cNvGrpSpPr/>
          <p:nvPr/>
        </p:nvGrpSpPr>
        <p:grpSpPr>
          <a:xfrm>
            <a:off x="1143000" y="1447800"/>
            <a:ext cx="6189924" cy="2209800"/>
            <a:chOff x="1143000" y="1447800"/>
            <a:chExt cx="6189924" cy="22098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Box 64"/>
                <p:cNvSpPr txBox="1"/>
                <p:nvPr/>
              </p:nvSpPr>
              <p:spPr>
                <a:xfrm>
                  <a:off x="2286000" y="1447800"/>
                  <a:ext cx="38664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/>
                          </a:rPr>
                          <m:t>𝒖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65" name="TextBox 6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6000" y="1447800"/>
                  <a:ext cx="386644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t="-8333" r="-20635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65"/>
                <p:cNvSpPr txBox="1"/>
                <p:nvPr/>
              </p:nvSpPr>
              <p:spPr>
                <a:xfrm>
                  <a:off x="1143000" y="2526268"/>
                  <a:ext cx="37542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/>
                          </a:rPr>
                          <m:t>𝒗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66" name="TextBox 6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3000" y="2526268"/>
                  <a:ext cx="375424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t="-8197" r="-21311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/>
                <p:cNvSpPr txBox="1"/>
                <p:nvPr/>
              </p:nvSpPr>
              <p:spPr>
                <a:xfrm>
                  <a:off x="2215376" y="3288268"/>
                  <a:ext cx="41870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/>
                          </a:rPr>
                          <m:t>𝒘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67" name="TextBox 6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15376" y="3288268"/>
                  <a:ext cx="418704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t="-8197" r="-18841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/>
                <p:cNvSpPr txBox="1"/>
                <p:nvPr/>
              </p:nvSpPr>
              <p:spPr>
                <a:xfrm>
                  <a:off x="3886200" y="3048000"/>
                  <a:ext cx="37542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/>
                          </a:rPr>
                          <m:t>𝒚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68" name="TextBox 6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86200" y="3048000"/>
                  <a:ext cx="375424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t="-8197" r="-21311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Box 68"/>
                <p:cNvSpPr txBox="1"/>
                <p:nvPr/>
              </p:nvSpPr>
              <p:spPr>
                <a:xfrm>
                  <a:off x="3972786" y="1688068"/>
                  <a:ext cx="37061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/>
                          </a:rPr>
                          <m:t>𝒙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69" name="TextBox 6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72786" y="1688068"/>
                  <a:ext cx="370614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t="-8197" r="-21311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TextBox 69"/>
                <p:cNvSpPr txBox="1"/>
                <p:nvPr/>
              </p:nvSpPr>
              <p:spPr>
                <a:xfrm>
                  <a:off x="5344386" y="1688068"/>
                  <a:ext cx="38023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/>
                          </a:rPr>
                          <m:t>𝒂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70" name="TextBox 6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44386" y="1688068"/>
                  <a:ext cx="380232" cy="3693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t="-8197" r="-20968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Box 70"/>
                <p:cNvSpPr txBox="1"/>
                <p:nvPr/>
              </p:nvSpPr>
              <p:spPr>
                <a:xfrm>
                  <a:off x="5334768" y="3135868"/>
                  <a:ext cx="37702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/>
                          </a:rPr>
                          <m:t>𝒃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71" name="TextBox 7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34768" y="3135868"/>
                  <a:ext cx="377026" cy="36933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t="-8197" r="-22581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TextBox 71"/>
                <p:cNvSpPr txBox="1"/>
                <p:nvPr/>
              </p:nvSpPr>
              <p:spPr>
                <a:xfrm>
                  <a:off x="6938174" y="3059668"/>
                  <a:ext cx="38343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/>
                          </a:rPr>
                          <m:t>𝒉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72" name="TextBox 7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38174" y="3059668"/>
                  <a:ext cx="383438" cy="369332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t="-8197" r="-22222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TextBox 72"/>
                <p:cNvSpPr txBox="1"/>
                <p:nvPr/>
              </p:nvSpPr>
              <p:spPr>
                <a:xfrm>
                  <a:off x="7010400" y="1688068"/>
                  <a:ext cx="32252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/>
                          </a:rPr>
                          <m:t>𝒍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73" name="TextBox 7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0400" y="1688068"/>
                  <a:ext cx="322524" cy="369332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t="-8197" r="-22642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3834927" y="5105400"/>
                <a:ext cx="5084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𝒙𝒚</m:t>
                      </m:r>
                    </m:oMath>
                  </m:oMathPara>
                </a14:m>
                <a:endParaRPr lang="en-US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4927" y="5105400"/>
                <a:ext cx="508473" cy="369332"/>
              </a:xfrm>
              <a:prstGeom prst="rect">
                <a:avLst/>
              </a:prstGeom>
              <a:blipFill rotWithShape="1">
                <a:blip r:embed="rId12"/>
                <a:stretch>
                  <a:fillRect t="-8333" r="-15476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3" name="Group 92"/>
          <p:cNvGrpSpPr/>
          <p:nvPr/>
        </p:nvGrpSpPr>
        <p:grpSpPr>
          <a:xfrm>
            <a:off x="1125276" y="3962400"/>
            <a:ext cx="6189924" cy="2209800"/>
            <a:chOff x="1125276" y="3962400"/>
            <a:chExt cx="6189924" cy="22098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extBox 75"/>
                <p:cNvSpPr txBox="1"/>
                <p:nvPr/>
              </p:nvSpPr>
              <p:spPr>
                <a:xfrm>
                  <a:off x="2268276" y="3962400"/>
                  <a:ext cx="38664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/>
                          </a:rPr>
                          <m:t>𝒖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76" name="TextBox 7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68276" y="3962400"/>
                  <a:ext cx="386644" cy="369332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 t="-8197" r="-20313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extBox 76"/>
                <p:cNvSpPr txBox="1"/>
                <p:nvPr/>
              </p:nvSpPr>
              <p:spPr>
                <a:xfrm>
                  <a:off x="1125276" y="5040868"/>
                  <a:ext cx="37542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/>
                          </a:rPr>
                          <m:t>𝒗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77" name="TextBox 7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5276" y="5040868"/>
                  <a:ext cx="375424" cy="369332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 t="-8197" r="-21311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extBox 77"/>
                <p:cNvSpPr txBox="1"/>
                <p:nvPr/>
              </p:nvSpPr>
              <p:spPr>
                <a:xfrm>
                  <a:off x="2197652" y="5802868"/>
                  <a:ext cx="41870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/>
                          </a:rPr>
                          <m:t>𝒘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78" name="TextBox 7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97652" y="5802868"/>
                  <a:ext cx="418704" cy="369332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 t="-8197" r="-19118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TextBox 80"/>
                <p:cNvSpPr txBox="1"/>
                <p:nvPr/>
              </p:nvSpPr>
              <p:spPr>
                <a:xfrm>
                  <a:off x="5326662" y="4202668"/>
                  <a:ext cx="38023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/>
                          </a:rPr>
                          <m:t>𝒂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81" name="TextBox 8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26662" y="4202668"/>
                  <a:ext cx="380232" cy="369332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 t="-8197" r="-20968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TextBox 81"/>
                <p:cNvSpPr txBox="1"/>
                <p:nvPr/>
              </p:nvSpPr>
              <p:spPr>
                <a:xfrm>
                  <a:off x="5317044" y="5650468"/>
                  <a:ext cx="37702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/>
                          </a:rPr>
                          <m:t>𝒃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82" name="TextBox 8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7044" y="5650468"/>
                  <a:ext cx="377026" cy="369332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 t="-8197" r="-22581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/>
                <p:cNvSpPr txBox="1"/>
                <p:nvPr/>
              </p:nvSpPr>
              <p:spPr>
                <a:xfrm>
                  <a:off x="6920450" y="5574268"/>
                  <a:ext cx="38343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/>
                          </a:rPr>
                          <m:t>𝒉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83" name="TextBox 8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20450" y="5574268"/>
                  <a:ext cx="383438" cy="369332"/>
                </a:xfrm>
                <a:prstGeom prst="rect">
                  <a:avLst/>
                </a:prstGeom>
                <a:blipFill rotWithShape="1">
                  <a:blip r:embed="rId18"/>
                  <a:stretch>
                    <a:fillRect t="-8197" r="-22222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/>
                <p:cNvSpPr txBox="1"/>
                <p:nvPr/>
              </p:nvSpPr>
              <p:spPr>
                <a:xfrm>
                  <a:off x="6992676" y="4202668"/>
                  <a:ext cx="32252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/>
                          </a:rPr>
                          <m:t>𝒍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84" name="TextBox 8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92676" y="4202668"/>
                  <a:ext cx="322524" cy="369332"/>
                </a:xfrm>
                <a:prstGeom prst="rect">
                  <a:avLst/>
                </a:prstGeom>
                <a:blipFill rotWithShape="1">
                  <a:blip r:embed="rId19"/>
                  <a:stretch>
                    <a:fillRect t="-8197" r="-24528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90" name="Group 89"/>
            <p:cNvGrpSpPr/>
            <p:nvPr/>
          </p:nvGrpSpPr>
          <p:grpSpPr>
            <a:xfrm>
              <a:off x="1447800" y="4267200"/>
              <a:ext cx="5638800" cy="1475743"/>
              <a:chOff x="1447800" y="4267200"/>
              <a:chExt cx="5638800" cy="1475743"/>
            </a:xfrm>
          </p:grpSpPr>
          <p:grpSp>
            <p:nvGrpSpPr>
              <p:cNvPr id="35" name="Group 34"/>
              <p:cNvGrpSpPr/>
              <p:nvPr/>
            </p:nvGrpSpPr>
            <p:grpSpPr>
              <a:xfrm>
                <a:off x="1447800" y="4267200"/>
                <a:ext cx="5638800" cy="1447800"/>
                <a:chOff x="1447800" y="3200400"/>
                <a:chExt cx="5638800" cy="1447800"/>
              </a:xfrm>
            </p:grpSpPr>
            <p:sp>
              <p:nvSpPr>
                <p:cNvPr id="36" name="Oval 35"/>
                <p:cNvSpPr/>
                <p:nvPr/>
              </p:nvSpPr>
              <p:spPr>
                <a:xfrm>
                  <a:off x="2438400" y="3200400"/>
                  <a:ext cx="76200" cy="762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Oval 37"/>
                <p:cNvSpPr/>
                <p:nvPr/>
              </p:nvSpPr>
              <p:spPr>
                <a:xfrm>
                  <a:off x="2362200" y="4572000"/>
                  <a:ext cx="76200" cy="762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Oval 38"/>
                <p:cNvSpPr/>
                <p:nvPr/>
              </p:nvSpPr>
              <p:spPr>
                <a:xfrm>
                  <a:off x="4038600" y="3962400"/>
                  <a:ext cx="76200" cy="762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Oval 39"/>
                <p:cNvSpPr/>
                <p:nvPr/>
              </p:nvSpPr>
              <p:spPr>
                <a:xfrm>
                  <a:off x="5486400" y="3429000"/>
                  <a:ext cx="76200" cy="762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            </a:t>
                  </a:r>
                  <a:endParaRPr lang="en-US" dirty="0"/>
                </a:p>
              </p:txBody>
            </p:sp>
            <p:sp>
              <p:nvSpPr>
                <p:cNvPr id="41" name="Oval 40"/>
                <p:cNvSpPr/>
                <p:nvPr/>
              </p:nvSpPr>
              <p:spPr>
                <a:xfrm>
                  <a:off x="1447800" y="3886200"/>
                  <a:ext cx="76200" cy="762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Oval 41"/>
                <p:cNvSpPr/>
                <p:nvPr/>
              </p:nvSpPr>
              <p:spPr>
                <a:xfrm>
                  <a:off x="5486400" y="4419600"/>
                  <a:ext cx="76200" cy="762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Oval 42"/>
                <p:cNvSpPr/>
                <p:nvPr/>
              </p:nvSpPr>
              <p:spPr>
                <a:xfrm>
                  <a:off x="7010400" y="4419600"/>
                  <a:ext cx="76200" cy="762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Oval 43"/>
                <p:cNvSpPr/>
                <p:nvPr/>
              </p:nvSpPr>
              <p:spPr>
                <a:xfrm>
                  <a:off x="7010400" y="3352800"/>
                  <a:ext cx="76200" cy="762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5" name="Straight Connector 44"/>
                <p:cNvCxnSpPr>
                  <a:stCxn id="41" idx="7"/>
                  <a:endCxn id="36" idx="3"/>
                </p:cNvCxnSpPr>
                <p:nvPr/>
              </p:nvCxnSpPr>
              <p:spPr>
                <a:xfrm flipV="1">
                  <a:off x="1512841" y="3265441"/>
                  <a:ext cx="936718" cy="63191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>
                  <a:stCxn id="41" idx="5"/>
                  <a:endCxn id="38" idx="1"/>
                </p:cNvCxnSpPr>
                <p:nvPr/>
              </p:nvCxnSpPr>
              <p:spPr>
                <a:xfrm>
                  <a:off x="1512841" y="3951241"/>
                  <a:ext cx="860518" cy="63191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/>
                <p:cNvCxnSpPr>
                  <a:stCxn id="38" idx="5"/>
                  <a:endCxn id="39" idx="2"/>
                </p:cNvCxnSpPr>
                <p:nvPr/>
              </p:nvCxnSpPr>
              <p:spPr>
                <a:xfrm flipV="1">
                  <a:off x="2427241" y="4000500"/>
                  <a:ext cx="1611359" cy="63654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/>
                <p:cNvCxnSpPr>
                  <a:stCxn id="39" idx="2"/>
                  <a:endCxn id="36" idx="6"/>
                </p:cNvCxnSpPr>
                <p:nvPr/>
              </p:nvCxnSpPr>
              <p:spPr>
                <a:xfrm flipH="1" flipV="1">
                  <a:off x="2514600" y="3238500"/>
                  <a:ext cx="1524000" cy="7620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>
                  <a:stCxn id="36" idx="4"/>
                  <a:endCxn id="38" idx="0"/>
                </p:cNvCxnSpPr>
                <p:nvPr/>
              </p:nvCxnSpPr>
              <p:spPr>
                <a:xfrm flipH="1">
                  <a:off x="2400300" y="3276600"/>
                  <a:ext cx="76200" cy="12954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>
                  <a:stCxn id="41" idx="7"/>
                  <a:endCxn id="39" idx="1"/>
                </p:cNvCxnSpPr>
                <p:nvPr/>
              </p:nvCxnSpPr>
              <p:spPr>
                <a:xfrm>
                  <a:off x="1512841" y="3897359"/>
                  <a:ext cx="2536918" cy="762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>
                  <a:stCxn id="40" idx="6"/>
                  <a:endCxn id="44" idx="3"/>
                </p:cNvCxnSpPr>
                <p:nvPr/>
              </p:nvCxnSpPr>
              <p:spPr>
                <a:xfrm flipV="1">
                  <a:off x="5562600" y="3417841"/>
                  <a:ext cx="1458959" cy="4925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>
                  <a:stCxn id="42" idx="1"/>
                  <a:endCxn id="43" idx="0"/>
                </p:cNvCxnSpPr>
                <p:nvPr/>
              </p:nvCxnSpPr>
              <p:spPr>
                <a:xfrm flipV="1">
                  <a:off x="5497559" y="4419600"/>
                  <a:ext cx="1550941" cy="1115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>
                  <a:stCxn id="40" idx="5"/>
                  <a:endCxn id="42" idx="0"/>
                </p:cNvCxnSpPr>
                <p:nvPr/>
              </p:nvCxnSpPr>
              <p:spPr>
                <a:xfrm flipH="1">
                  <a:off x="5524500" y="3494041"/>
                  <a:ext cx="26941" cy="92555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>
                  <a:stCxn id="44" idx="3"/>
                  <a:endCxn id="43" idx="0"/>
                </p:cNvCxnSpPr>
                <p:nvPr/>
              </p:nvCxnSpPr>
              <p:spPr>
                <a:xfrm>
                  <a:off x="7021559" y="3417841"/>
                  <a:ext cx="26941" cy="100175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>
                  <a:stCxn id="40" idx="5"/>
                  <a:endCxn id="43" idx="1"/>
                </p:cNvCxnSpPr>
                <p:nvPr/>
              </p:nvCxnSpPr>
              <p:spPr>
                <a:xfrm>
                  <a:off x="5551441" y="3494041"/>
                  <a:ext cx="1470118" cy="93671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/>
                <p:cNvCxnSpPr>
                  <a:stCxn id="44" idx="3"/>
                  <a:endCxn id="42" idx="7"/>
                </p:cNvCxnSpPr>
                <p:nvPr/>
              </p:nvCxnSpPr>
              <p:spPr>
                <a:xfrm flipH="1">
                  <a:off x="5551441" y="3417841"/>
                  <a:ext cx="1470118" cy="101291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/>
                <p:cNvCxnSpPr>
                  <a:stCxn id="40" idx="3"/>
                  <a:endCxn id="39" idx="7"/>
                </p:cNvCxnSpPr>
                <p:nvPr/>
              </p:nvCxnSpPr>
              <p:spPr>
                <a:xfrm flipH="1">
                  <a:off x="4103641" y="3494041"/>
                  <a:ext cx="1393918" cy="47951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/>
                <p:cNvCxnSpPr>
                  <a:stCxn id="42" idx="0"/>
                  <a:endCxn id="39" idx="6"/>
                </p:cNvCxnSpPr>
                <p:nvPr/>
              </p:nvCxnSpPr>
              <p:spPr>
                <a:xfrm flipH="1" flipV="1">
                  <a:off x="4114800" y="4000500"/>
                  <a:ext cx="1409700" cy="4191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5" name="Freeform 84"/>
              <p:cNvSpPr/>
              <p:nvPr/>
            </p:nvSpPr>
            <p:spPr>
              <a:xfrm>
                <a:off x="2419815" y="5096106"/>
                <a:ext cx="1650380" cy="646837"/>
              </a:xfrm>
              <a:custGeom>
                <a:avLst/>
                <a:gdLst>
                  <a:gd name="connsiteX0" fmla="*/ 0 w 1650380"/>
                  <a:gd name="connsiteY0" fmla="*/ 591015 h 707078"/>
                  <a:gd name="connsiteX1" fmla="*/ 557561 w 1650380"/>
                  <a:gd name="connsiteY1" fmla="*/ 702527 h 707078"/>
                  <a:gd name="connsiteX2" fmla="*/ 1182029 w 1650380"/>
                  <a:gd name="connsiteY2" fmla="*/ 613317 h 707078"/>
                  <a:gd name="connsiteX3" fmla="*/ 1650380 w 1650380"/>
                  <a:gd name="connsiteY3" fmla="*/ 0 h 707078"/>
                  <a:gd name="connsiteX0" fmla="*/ 0 w 1650380"/>
                  <a:gd name="connsiteY0" fmla="*/ 591015 h 706883"/>
                  <a:gd name="connsiteX1" fmla="*/ 557561 w 1650380"/>
                  <a:gd name="connsiteY1" fmla="*/ 702527 h 706883"/>
                  <a:gd name="connsiteX2" fmla="*/ 1248937 w 1650380"/>
                  <a:gd name="connsiteY2" fmla="*/ 446049 h 706883"/>
                  <a:gd name="connsiteX3" fmla="*/ 1650380 w 1650380"/>
                  <a:gd name="connsiteY3" fmla="*/ 0 h 706883"/>
                  <a:gd name="connsiteX0" fmla="*/ 0 w 1650380"/>
                  <a:gd name="connsiteY0" fmla="*/ 591015 h 646837"/>
                  <a:gd name="connsiteX1" fmla="*/ 557561 w 1650380"/>
                  <a:gd name="connsiteY1" fmla="*/ 635620 h 646837"/>
                  <a:gd name="connsiteX2" fmla="*/ 1248937 w 1650380"/>
                  <a:gd name="connsiteY2" fmla="*/ 446049 h 646837"/>
                  <a:gd name="connsiteX3" fmla="*/ 1650380 w 1650380"/>
                  <a:gd name="connsiteY3" fmla="*/ 0 h 646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50380" h="646837">
                    <a:moveTo>
                      <a:pt x="0" y="591015"/>
                    </a:moveTo>
                    <a:cubicBezTo>
                      <a:pt x="180278" y="644912"/>
                      <a:pt x="349405" y="659781"/>
                      <a:pt x="557561" y="635620"/>
                    </a:cubicBezTo>
                    <a:cubicBezTo>
                      <a:pt x="765717" y="611459"/>
                      <a:pt x="1066801" y="551986"/>
                      <a:pt x="1248937" y="446049"/>
                    </a:cubicBezTo>
                    <a:cubicBezTo>
                      <a:pt x="1431073" y="340112"/>
                      <a:pt x="1507273" y="248114"/>
                      <a:pt x="1650380" y="0"/>
                    </a:cubicBez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Freeform 85"/>
              <p:cNvSpPr/>
              <p:nvPr/>
            </p:nvSpPr>
            <p:spPr>
              <a:xfrm rot="12971213">
                <a:off x="2509142" y="4307839"/>
                <a:ext cx="1735728" cy="521317"/>
              </a:xfrm>
              <a:custGeom>
                <a:avLst/>
                <a:gdLst>
                  <a:gd name="connsiteX0" fmla="*/ 0 w 1650380"/>
                  <a:gd name="connsiteY0" fmla="*/ 591015 h 707078"/>
                  <a:gd name="connsiteX1" fmla="*/ 557561 w 1650380"/>
                  <a:gd name="connsiteY1" fmla="*/ 702527 h 707078"/>
                  <a:gd name="connsiteX2" fmla="*/ 1182029 w 1650380"/>
                  <a:gd name="connsiteY2" fmla="*/ 613317 h 707078"/>
                  <a:gd name="connsiteX3" fmla="*/ 1650380 w 1650380"/>
                  <a:gd name="connsiteY3" fmla="*/ 0 h 707078"/>
                  <a:gd name="connsiteX0" fmla="*/ 0 w 1650380"/>
                  <a:gd name="connsiteY0" fmla="*/ 591015 h 705113"/>
                  <a:gd name="connsiteX1" fmla="*/ 557561 w 1650380"/>
                  <a:gd name="connsiteY1" fmla="*/ 702527 h 705113"/>
                  <a:gd name="connsiteX2" fmla="*/ 978350 w 1650380"/>
                  <a:gd name="connsiteY2" fmla="*/ 485987 h 705113"/>
                  <a:gd name="connsiteX3" fmla="*/ 1650380 w 1650380"/>
                  <a:gd name="connsiteY3" fmla="*/ 0 h 705113"/>
                  <a:gd name="connsiteX0" fmla="*/ 0 w 1650380"/>
                  <a:gd name="connsiteY0" fmla="*/ 591015 h 606087"/>
                  <a:gd name="connsiteX1" fmla="*/ 466050 w 1650380"/>
                  <a:gd name="connsiteY1" fmla="*/ 520774 h 606087"/>
                  <a:gd name="connsiteX2" fmla="*/ 978350 w 1650380"/>
                  <a:gd name="connsiteY2" fmla="*/ 485987 h 606087"/>
                  <a:gd name="connsiteX3" fmla="*/ 1650380 w 1650380"/>
                  <a:gd name="connsiteY3" fmla="*/ 0 h 606087"/>
                  <a:gd name="connsiteX0" fmla="*/ 0 w 1735728"/>
                  <a:gd name="connsiteY0" fmla="*/ 266590 h 549930"/>
                  <a:gd name="connsiteX1" fmla="*/ 551398 w 1735728"/>
                  <a:gd name="connsiteY1" fmla="*/ 520774 h 549930"/>
                  <a:gd name="connsiteX2" fmla="*/ 1063698 w 1735728"/>
                  <a:gd name="connsiteY2" fmla="*/ 485987 h 549930"/>
                  <a:gd name="connsiteX3" fmla="*/ 1735728 w 1735728"/>
                  <a:gd name="connsiteY3" fmla="*/ 0 h 549930"/>
                  <a:gd name="connsiteX0" fmla="*/ 0 w 1735728"/>
                  <a:gd name="connsiteY0" fmla="*/ 266590 h 525494"/>
                  <a:gd name="connsiteX1" fmla="*/ 551398 w 1735728"/>
                  <a:gd name="connsiteY1" fmla="*/ 520774 h 525494"/>
                  <a:gd name="connsiteX2" fmla="*/ 1220867 w 1735728"/>
                  <a:gd name="connsiteY2" fmla="*/ 398645 h 525494"/>
                  <a:gd name="connsiteX3" fmla="*/ 1735728 w 1735728"/>
                  <a:gd name="connsiteY3" fmla="*/ 0 h 525494"/>
                  <a:gd name="connsiteX0" fmla="*/ 0 w 1735728"/>
                  <a:gd name="connsiteY0" fmla="*/ 266590 h 479443"/>
                  <a:gd name="connsiteX1" fmla="*/ 431558 w 1735728"/>
                  <a:gd name="connsiteY1" fmla="*/ 470276 h 479443"/>
                  <a:gd name="connsiteX2" fmla="*/ 1220867 w 1735728"/>
                  <a:gd name="connsiteY2" fmla="*/ 398645 h 479443"/>
                  <a:gd name="connsiteX3" fmla="*/ 1735728 w 1735728"/>
                  <a:gd name="connsiteY3" fmla="*/ 0 h 479443"/>
                  <a:gd name="connsiteX0" fmla="*/ 0 w 1735728"/>
                  <a:gd name="connsiteY0" fmla="*/ 266590 h 474043"/>
                  <a:gd name="connsiteX1" fmla="*/ 431558 w 1735728"/>
                  <a:gd name="connsiteY1" fmla="*/ 470276 h 474043"/>
                  <a:gd name="connsiteX2" fmla="*/ 1074027 w 1735728"/>
                  <a:gd name="connsiteY2" fmla="*/ 367900 h 474043"/>
                  <a:gd name="connsiteX3" fmla="*/ 1735728 w 1735728"/>
                  <a:gd name="connsiteY3" fmla="*/ 0 h 474043"/>
                  <a:gd name="connsiteX0" fmla="*/ 0 w 1735728"/>
                  <a:gd name="connsiteY0" fmla="*/ 266590 h 437145"/>
                  <a:gd name="connsiteX1" fmla="*/ 374054 w 1735728"/>
                  <a:gd name="connsiteY1" fmla="*/ 429442 h 437145"/>
                  <a:gd name="connsiteX2" fmla="*/ 1074027 w 1735728"/>
                  <a:gd name="connsiteY2" fmla="*/ 367900 h 437145"/>
                  <a:gd name="connsiteX3" fmla="*/ 1735728 w 1735728"/>
                  <a:gd name="connsiteY3" fmla="*/ 0 h 437145"/>
                  <a:gd name="connsiteX0" fmla="*/ 0 w 1735728"/>
                  <a:gd name="connsiteY0" fmla="*/ 266590 h 432853"/>
                  <a:gd name="connsiteX1" fmla="*/ 494558 w 1735728"/>
                  <a:gd name="connsiteY1" fmla="*/ 424187 h 432853"/>
                  <a:gd name="connsiteX2" fmla="*/ 1074027 w 1735728"/>
                  <a:gd name="connsiteY2" fmla="*/ 367900 h 432853"/>
                  <a:gd name="connsiteX3" fmla="*/ 1735728 w 1735728"/>
                  <a:gd name="connsiteY3" fmla="*/ 0 h 432853"/>
                  <a:gd name="connsiteX0" fmla="*/ 0 w 1735728"/>
                  <a:gd name="connsiteY0" fmla="*/ 266590 h 482911"/>
                  <a:gd name="connsiteX1" fmla="*/ 494558 w 1735728"/>
                  <a:gd name="connsiteY1" fmla="*/ 424187 h 482911"/>
                  <a:gd name="connsiteX2" fmla="*/ 997194 w 1735728"/>
                  <a:gd name="connsiteY2" fmla="*/ 451740 h 482911"/>
                  <a:gd name="connsiteX3" fmla="*/ 1735728 w 1735728"/>
                  <a:gd name="connsiteY3" fmla="*/ 0 h 482911"/>
                  <a:gd name="connsiteX0" fmla="*/ 0 w 1735728"/>
                  <a:gd name="connsiteY0" fmla="*/ 266590 h 515658"/>
                  <a:gd name="connsiteX1" fmla="*/ 475894 w 1735728"/>
                  <a:gd name="connsiteY1" fmla="*/ 493107 h 515658"/>
                  <a:gd name="connsiteX2" fmla="*/ 997194 w 1735728"/>
                  <a:gd name="connsiteY2" fmla="*/ 451740 h 515658"/>
                  <a:gd name="connsiteX3" fmla="*/ 1735728 w 1735728"/>
                  <a:gd name="connsiteY3" fmla="*/ 0 h 515658"/>
                  <a:gd name="connsiteX0" fmla="*/ 0 w 1735728"/>
                  <a:gd name="connsiteY0" fmla="*/ 266590 h 528603"/>
                  <a:gd name="connsiteX1" fmla="*/ 696486 w 1735728"/>
                  <a:gd name="connsiteY1" fmla="*/ 511351 h 528603"/>
                  <a:gd name="connsiteX2" fmla="*/ 997194 w 1735728"/>
                  <a:gd name="connsiteY2" fmla="*/ 451740 h 528603"/>
                  <a:gd name="connsiteX3" fmla="*/ 1735728 w 1735728"/>
                  <a:gd name="connsiteY3" fmla="*/ 0 h 528603"/>
                  <a:gd name="connsiteX0" fmla="*/ 0 w 1735728"/>
                  <a:gd name="connsiteY0" fmla="*/ 266590 h 543976"/>
                  <a:gd name="connsiteX1" fmla="*/ 696486 w 1735728"/>
                  <a:gd name="connsiteY1" fmla="*/ 511351 h 543976"/>
                  <a:gd name="connsiteX2" fmla="*/ 1007946 w 1735728"/>
                  <a:gd name="connsiteY2" fmla="*/ 485324 h 543976"/>
                  <a:gd name="connsiteX3" fmla="*/ 1735728 w 1735728"/>
                  <a:gd name="connsiteY3" fmla="*/ 0 h 543976"/>
                  <a:gd name="connsiteX0" fmla="*/ 0 w 1735728"/>
                  <a:gd name="connsiteY0" fmla="*/ 266590 h 535299"/>
                  <a:gd name="connsiteX1" fmla="*/ 696486 w 1735728"/>
                  <a:gd name="connsiteY1" fmla="*/ 511351 h 535299"/>
                  <a:gd name="connsiteX2" fmla="*/ 1007946 w 1735728"/>
                  <a:gd name="connsiteY2" fmla="*/ 485324 h 535299"/>
                  <a:gd name="connsiteX3" fmla="*/ 1735728 w 1735728"/>
                  <a:gd name="connsiteY3" fmla="*/ 0 h 535299"/>
                  <a:gd name="connsiteX0" fmla="*/ 0 w 1735728"/>
                  <a:gd name="connsiteY0" fmla="*/ 266590 h 521317"/>
                  <a:gd name="connsiteX1" fmla="*/ 696486 w 1735728"/>
                  <a:gd name="connsiteY1" fmla="*/ 511351 h 521317"/>
                  <a:gd name="connsiteX2" fmla="*/ 1007946 w 1735728"/>
                  <a:gd name="connsiteY2" fmla="*/ 485324 h 521317"/>
                  <a:gd name="connsiteX3" fmla="*/ 1735728 w 1735728"/>
                  <a:gd name="connsiteY3" fmla="*/ 0 h 521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35728" h="521317">
                    <a:moveTo>
                      <a:pt x="0" y="266590"/>
                    </a:moveTo>
                    <a:cubicBezTo>
                      <a:pt x="180278" y="320487"/>
                      <a:pt x="499079" y="510230"/>
                      <a:pt x="696486" y="511351"/>
                    </a:cubicBezTo>
                    <a:cubicBezTo>
                      <a:pt x="893893" y="512472"/>
                      <a:pt x="774819" y="545301"/>
                      <a:pt x="1007946" y="485324"/>
                    </a:cubicBezTo>
                    <a:cubicBezTo>
                      <a:pt x="1241073" y="425347"/>
                      <a:pt x="1592621" y="248114"/>
                      <a:pt x="1735728" y="0"/>
                    </a:cubicBez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89" name="Freeform 88"/>
          <p:cNvSpPr/>
          <p:nvPr/>
        </p:nvSpPr>
        <p:spPr>
          <a:xfrm>
            <a:off x="3945948" y="4576022"/>
            <a:ext cx="351376" cy="475480"/>
          </a:xfrm>
          <a:custGeom>
            <a:avLst/>
            <a:gdLst>
              <a:gd name="connsiteX0" fmla="*/ 101945 w 351376"/>
              <a:gd name="connsiteY0" fmla="*/ 442027 h 475480"/>
              <a:gd name="connsiteX1" fmla="*/ 12735 w 351376"/>
              <a:gd name="connsiteY1" fmla="*/ 40583 h 475480"/>
              <a:gd name="connsiteX2" fmla="*/ 347272 w 351376"/>
              <a:gd name="connsiteY2" fmla="*/ 62885 h 475480"/>
              <a:gd name="connsiteX3" fmla="*/ 168852 w 351376"/>
              <a:gd name="connsiteY3" fmla="*/ 475480 h 475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1376" h="475480">
                <a:moveTo>
                  <a:pt x="101945" y="442027"/>
                </a:moveTo>
                <a:cubicBezTo>
                  <a:pt x="36896" y="272900"/>
                  <a:pt x="-28153" y="103773"/>
                  <a:pt x="12735" y="40583"/>
                </a:cubicBezTo>
                <a:cubicBezTo>
                  <a:pt x="53623" y="-22607"/>
                  <a:pt x="321253" y="-9598"/>
                  <a:pt x="347272" y="62885"/>
                </a:cubicBezTo>
                <a:cubicBezTo>
                  <a:pt x="373291" y="135368"/>
                  <a:pt x="271071" y="305424"/>
                  <a:pt x="168852" y="475480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1" name="Straight Connector 90"/>
          <p:cNvCxnSpPr/>
          <p:nvPr/>
        </p:nvCxnSpPr>
        <p:spPr>
          <a:xfrm flipV="1">
            <a:off x="4087859" y="2133600"/>
            <a:ext cx="26941" cy="8493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5" name="Group 94"/>
          <p:cNvGrpSpPr/>
          <p:nvPr/>
        </p:nvGrpSpPr>
        <p:grpSpPr>
          <a:xfrm>
            <a:off x="4261624" y="3581400"/>
            <a:ext cx="3129776" cy="489466"/>
            <a:chOff x="4261624" y="3581400"/>
            <a:chExt cx="3129776" cy="489466"/>
          </a:xfrm>
        </p:grpSpPr>
        <p:sp>
          <p:nvSpPr>
            <p:cNvPr id="92" name="Down Arrow 91"/>
            <p:cNvSpPr/>
            <p:nvPr/>
          </p:nvSpPr>
          <p:spPr>
            <a:xfrm>
              <a:off x="4261624" y="3581400"/>
              <a:ext cx="1055420" cy="489466"/>
            </a:xfrm>
            <a:prstGeom prst="down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/>
                <p:cNvSpPr txBox="1"/>
                <p:nvPr/>
              </p:nvSpPr>
              <p:spPr>
                <a:xfrm>
                  <a:off x="5364050" y="3593068"/>
                  <a:ext cx="202735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 smtClean="0">
                      <a:solidFill>
                        <a:srgbClr val="7030A0"/>
                      </a:solidFill>
                    </a:rPr>
                    <a:t>Contract</a:t>
                  </a:r>
                  <a:r>
                    <a:rPr lang="en-US" dirty="0"/>
                    <a:t>(</a:t>
                  </a:r>
                  <a14:m>
                    <m:oMath xmlns:m="http://schemas.openxmlformats.org/officeDocument/2006/math">
                      <m:r>
                        <a:rPr lang="en-US" b="1" i="1">
                          <a:latin typeface="Cambria Math"/>
                        </a:rPr>
                        <m:t>𝑮</m:t>
                      </m:r>
                      <m:r>
                        <a:rPr lang="en-US" b="1" i="1">
                          <a:latin typeface="Cambria Math"/>
                        </a:rPr>
                        <m:t>,(</m:t>
                      </m:r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,</m:t>
                      </m:r>
                      <m:r>
                        <a:rPr lang="en-US" b="1" i="1" smtClean="0">
                          <a:latin typeface="Cambria Math"/>
                        </a:rPr>
                        <m:t>𝒚</m:t>
                      </m:r>
                      <m:r>
                        <a:rPr lang="en-US" b="1" i="1" smtClean="0">
                          <a:latin typeface="Cambria Math"/>
                        </a:rPr>
                        <m:t>))</m:t>
                      </m:r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4" name="TextBox 9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64050" y="3593068"/>
                  <a:ext cx="2027350" cy="369332"/>
                </a:xfrm>
                <a:prstGeom prst="rect">
                  <a:avLst/>
                </a:prstGeom>
                <a:blipFill rotWithShape="1">
                  <a:blip r:embed="rId20"/>
                  <a:stretch>
                    <a:fillRect l="-2703" t="-8197" r="-1201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848021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89" grpId="0" animBg="1"/>
      <p:bldP spid="8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sz="3600" b="1" dirty="0">
                    <a:solidFill>
                      <a:srgbClr val="7030A0"/>
                    </a:solidFill>
                  </a:rPr>
                  <a:t>Contract</a:t>
                </a:r>
                <a:r>
                  <a:rPr lang="en-US" sz="3600" dirty="0"/>
                  <a:t>(</a:t>
                </a:r>
                <a14:m>
                  <m:oMath xmlns:m="http://schemas.openxmlformats.org/officeDocument/2006/math">
                    <m:r>
                      <a:rPr lang="en-US" sz="3600" b="1" i="1">
                        <a:latin typeface="Cambria Math"/>
                      </a:rPr>
                      <m:t>𝑮</m:t>
                    </m:r>
                    <m:r>
                      <a:rPr lang="en-US" sz="3600" b="1" i="1">
                        <a:latin typeface="Cambria Math"/>
                      </a:rPr>
                      <m:t>,</m:t>
                    </m:r>
                    <m:r>
                      <a:rPr lang="en-US" sz="3600" b="1" i="1">
                        <a:latin typeface="Cambria Math"/>
                      </a:rPr>
                      <m:t>𝒆</m:t>
                    </m:r>
                  </m:oMath>
                </a14:m>
                <a:r>
                  <a:rPr lang="en-US" sz="3600" dirty="0"/>
                  <a:t>)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 sz="2000" b="1" dirty="0" smtClean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rgbClr val="7030A0"/>
                    </a:solidFill>
                  </a:rPr>
                  <a:t>Contract</a:t>
                </a:r>
                <a:r>
                  <a:rPr lang="en-US" sz="2000" dirty="0"/>
                  <a:t>(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𝑮</m:t>
                    </m:r>
                    <m:r>
                      <a:rPr lang="en-US" sz="2000" b="1" i="1">
                        <a:latin typeface="Cambria Math"/>
                      </a:rPr>
                      <m:t>,</m:t>
                    </m:r>
                    <m:r>
                      <a:rPr lang="en-US" sz="2000" b="1" i="1">
                        <a:latin typeface="Cambria Math"/>
                      </a:rPr>
                      <m:t>𝒆</m:t>
                    </m:r>
                  </m:oMath>
                </a14:m>
                <a:r>
                  <a:rPr lang="en-US" sz="2000" dirty="0" smtClean="0"/>
                  <a:t>)</a:t>
                </a:r>
              </a:p>
              <a:p>
                <a:pPr marL="0" indent="0">
                  <a:buNone/>
                </a:pPr>
                <a:r>
                  <a:rPr lang="en-US" sz="2000" dirty="0" smtClean="0"/>
                  <a:t>{   Let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𝒆</m:t>
                    </m:r>
                    <m:r>
                      <a:rPr lang="en-US" sz="2000" b="1" i="1" smtClean="0">
                        <a:latin typeface="Cambria Math"/>
                      </a:rPr>
                      <m:t>=(</m:t>
                    </m:r>
                    <m:r>
                      <a:rPr lang="en-US" sz="2000" b="1" i="1" smtClean="0">
                        <a:latin typeface="Cambria Math"/>
                      </a:rPr>
                      <m:t>𝒙</m:t>
                    </m:r>
                    <m:r>
                      <a:rPr lang="en-US" sz="2000" b="1" i="1" smtClean="0">
                        <a:latin typeface="Cambria Math"/>
                      </a:rPr>
                      <m:t>,</m:t>
                    </m:r>
                    <m:r>
                      <a:rPr lang="en-US" sz="2000" b="1" i="1" smtClean="0">
                        <a:latin typeface="Cambria Math"/>
                      </a:rPr>
                      <m:t>𝒚</m:t>
                    </m:r>
                    <m:r>
                      <a:rPr lang="en-US" sz="2000" b="1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 smtClean="0"/>
                  <a:t>;</a:t>
                </a:r>
              </a:p>
              <a:p>
                <a:pPr marL="0" indent="0">
                  <a:buNone/>
                </a:pPr>
                <a:r>
                  <a:rPr lang="en-US" sz="2000" dirty="0"/>
                  <a:t> </a:t>
                </a:r>
                <a:r>
                  <a:rPr lang="en-US" sz="2000" dirty="0" smtClean="0"/>
                  <a:t>    Merge the two vertices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𝒙</m:t>
                    </m:r>
                    <m:r>
                      <a:rPr lang="en-US" sz="2000" b="1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 smtClean="0"/>
                  <a:t>and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/>
                      </a:rPr>
                      <m:t>𝒚</m:t>
                    </m:r>
                  </m:oMath>
                </a14:m>
                <a:r>
                  <a:rPr lang="en-US" sz="2000" dirty="0" smtClean="0"/>
                  <a:t> into one vertex;</a:t>
                </a:r>
              </a:p>
              <a:p>
                <a:pPr marL="0" indent="0">
                  <a:buNone/>
                </a:pPr>
                <a:r>
                  <a:rPr lang="en-US" sz="2000" b="1" dirty="0"/>
                  <a:t> </a:t>
                </a:r>
                <a:r>
                  <a:rPr lang="en-US" sz="2000" b="1" dirty="0" smtClean="0"/>
                  <a:t>    Preserve </a:t>
                </a:r>
                <a:r>
                  <a:rPr lang="en-US" sz="2000" dirty="0" smtClean="0"/>
                  <a:t>multi-edges;</a:t>
                </a:r>
              </a:p>
              <a:p>
                <a:pPr marL="0" indent="0">
                  <a:buNone/>
                </a:pPr>
                <a:r>
                  <a:rPr lang="en-US" sz="2000" dirty="0"/>
                  <a:t> </a:t>
                </a:r>
                <a:r>
                  <a:rPr lang="en-US" sz="2000" dirty="0" smtClean="0"/>
                  <a:t>    Remove the edge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1" i="1">
                            <a:latin typeface="Cambria Math"/>
                          </a:rPr>
                          <m:t>𝒙</m:t>
                        </m:r>
                        <m:r>
                          <a:rPr lang="en-US" sz="2000" b="1" i="1">
                            <a:latin typeface="Cambria Math"/>
                          </a:rPr>
                          <m:t>,</m:t>
                        </m:r>
                        <m:r>
                          <a:rPr lang="en-US" sz="2000" b="1" i="1">
                            <a:latin typeface="Cambria Math"/>
                          </a:rPr>
                          <m:t>𝒚</m:t>
                        </m:r>
                      </m:e>
                    </m:d>
                  </m:oMath>
                </a14:m>
                <a:r>
                  <a:rPr lang="en-US" sz="2000" dirty="0" smtClean="0"/>
                  <a:t>;</a:t>
                </a:r>
              </a:p>
              <a:p>
                <a:pPr marL="0" indent="0">
                  <a:buNone/>
                </a:pPr>
                <a:r>
                  <a:rPr lang="en-US" sz="2000" dirty="0"/>
                  <a:t> </a:t>
                </a:r>
                <a:r>
                  <a:rPr lang="en-US" sz="2000" dirty="0" smtClean="0"/>
                  <a:t>    Let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𝑮</m:t>
                    </m:r>
                    <m:r>
                      <a:rPr lang="en-US" sz="2000" b="1" i="1" smtClean="0">
                        <a:latin typeface="Cambria Math"/>
                      </a:rPr>
                      <m:t>′</m:t>
                    </m:r>
                  </m:oMath>
                </a14:m>
                <a:r>
                  <a:rPr lang="en-US" sz="2000" dirty="0" smtClean="0"/>
                  <a:t> be the modified graph;</a:t>
                </a:r>
              </a:p>
              <a:p>
                <a:pPr marL="0" indent="0">
                  <a:buNone/>
                </a:pPr>
                <a:r>
                  <a:rPr lang="en-US" sz="2000" dirty="0"/>
                  <a:t> </a:t>
                </a:r>
                <a:r>
                  <a:rPr lang="en-US" sz="2000" dirty="0" smtClean="0"/>
                  <a:t>    return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𝑮</m:t>
                    </m:r>
                    <m:r>
                      <a:rPr lang="en-US" sz="2000" b="1" i="1" smtClean="0">
                        <a:latin typeface="Cambria Math"/>
                      </a:rPr>
                      <m:t>′</m:t>
                    </m:r>
                  </m:oMath>
                </a14:m>
                <a:r>
                  <a:rPr lang="en-US" sz="2000" dirty="0" smtClean="0"/>
                  <a:t>;</a:t>
                </a:r>
              </a:p>
              <a:p>
                <a:pPr marL="0" indent="0">
                  <a:buNone/>
                </a:pPr>
                <a:r>
                  <a:rPr lang="en-US" sz="2000" dirty="0" smtClean="0"/>
                  <a:t>}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r>
                  <a:rPr lang="en-US" sz="2000" b="1" dirty="0" smtClean="0"/>
                  <a:t>Time complexity </a:t>
                </a:r>
                <a:r>
                  <a:rPr lang="en-US" sz="2000" dirty="0" smtClean="0"/>
                  <a:t>of </a:t>
                </a:r>
                <a:r>
                  <a:rPr lang="en-US" sz="2000" b="1" dirty="0">
                    <a:solidFill>
                      <a:srgbClr val="7030A0"/>
                    </a:solidFill>
                  </a:rPr>
                  <a:t>Contract</a:t>
                </a:r>
                <a:r>
                  <a:rPr lang="en-US" sz="2000" dirty="0"/>
                  <a:t>(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𝑮</m:t>
                    </m:r>
                    <m:r>
                      <a:rPr lang="en-US" sz="2000" b="1" i="1">
                        <a:latin typeface="Cambria Math"/>
                      </a:rPr>
                      <m:t>,</m:t>
                    </m:r>
                    <m:r>
                      <a:rPr lang="en-US" sz="2000" b="1" i="1">
                        <a:latin typeface="Cambria Math"/>
                      </a:rPr>
                      <m:t>𝒆</m:t>
                    </m:r>
                  </m:oMath>
                </a14:m>
                <a:r>
                  <a:rPr lang="en-US" sz="2000" dirty="0" smtClean="0"/>
                  <a:t>):     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/>
                      </a:rPr>
                      <m:t>𝑶</m:t>
                    </m:r>
                    <m:r>
                      <a:rPr lang="en-US" sz="2000" b="1" i="1" smtClean="0">
                        <a:latin typeface="Cambria Math"/>
                      </a:rPr>
                      <m:t>(</m:t>
                    </m:r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  <m:r>
                      <a:rPr lang="en-US" sz="2000" b="1" i="1" smtClean="0">
                        <a:latin typeface="Cambria Math"/>
                      </a:rPr>
                      <m:t>)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741" t="-6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Down Ribbon 4"/>
              <p:cNvSpPr/>
              <p:nvPr/>
            </p:nvSpPr>
            <p:spPr>
              <a:xfrm>
                <a:off x="4114800" y="4267200"/>
                <a:ext cx="4572000" cy="685800"/>
              </a:xfrm>
              <a:prstGeom prst="ribbon">
                <a:avLst>
                  <a:gd name="adj1" fmla="val 16667"/>
                  <a:gd name="adj2" fmla="val 75000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rgbClr val="C00000"/>
                    </a:solidFill>
                  </a:rPr>
                  <a:t>Relation between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𝑮</m:t>
                    </m:r>
                    <m:r>
                      <a:rPr lang="en-US" b="1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rgbClr val="C00000"/>
                    </a:solidFill>
                  </a:rPr>
                  <a:t>and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𝑮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′</m:t>
                    </m:r>
                  </m:oMath>
                </a14:m>
                <a:r>
                  <a:rPr lang="en-US" dirty="0" smtClean="0">
                    <a:solidFill>
                      <a:srgbClr val="C00000"/>
                    </a:solidFill>
                  </a:rPr>
                  <a:t>?</a:t>
                </a:r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Down Ribbon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4267200"/>
                <a:ext cx="4572000" cy="685800"/>
              </a:xfrm>
              <a:prstGeom prst="ribbon">
                <a:avLst>
                  <a:gd name="adj1" fmla="val 16667"/>
                  <a:gd name="adj2" fmla="val 75000"/>
                </a:avLst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5359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5045</TotalTime>
  <Words>2578</Words>
  <Application>Microsoft Office PowerPoint</Application>
  <PresentationFormat>On-screen Show (4:3)</PresentationFormat>
  <Paragraphs>403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Randomized Algorithms CS648 </vt:lpstr>
      <vt:lpstr>Overview</vt:lpstr>
      <vt:lpstr>Recap of the previous lecture</vt:lpstr>
      <vt:lpstr>Graph and Multi-graph</vt:lpstr>
      <vt:lpstr>Min-Cut</vt:lpstr>
      <vt:lpstr>some basic facts </vt:lpstr>
      <vt:lpstr>Min-Cut </vt:lpstr>
      <vt:lpstr>Contract(G,e)</vt:lpstr>
      <vt:lpstr>Contract(G,e)</vt:lpstr>
      <vt:lpstr>Relation between G and G′? </vt:lpstr>
      <vt:lpstr>Observations about Contract(G,e)</vt:lpstr>
      <vt:lpstr>Contract(G,e)</vt:lpstr>
      <vt:lpstr>Algorithm for min-cut</vt:lpstr>
      <vt:lpstr>Algorithm for min-cut</vt:lpstr>
      <vt:lpstr>Algorithm for min-cut</vt:lpstr>
      <vt:lpstr>Revisiting Recurrences  </vt:lpstr>
      <vt:lpstr>Common recurrences</vt:lpstr>
      <vt:lpstr>Common recurrences</vt:lpstr>
      <vt:lpstr>Faster Min-cut algorithm</vt:lpstr>
      <vt:lpstr>Revisiting algorithm for min-cut</vt:lpstr>
      <vt:lpstr>Algorithm for min-cut</vt:lpstr>
      <vt:lpstr>Key observations about  Min-Cut algorithm</vt:lpstr>
      <vt:lpstr>Revised algorithm for min-cut</vt:lpstr>
      <vt:lpstr>Faster algorithm for min-cut</vt:lpstr>
      <vt:lpstr>Success probability of Fast-Min-cut(G)</vt:lpstr>
      <vt:lpstr>Solving the recurrence</vt:lpstr>
      <vt:lpstr>Solving the recurrence</vt:lpstr>
      <vt:lpstr>Solving the recurrence</vt:lpstr>
      <vt:lpstr>Solving the recurrence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Surender Baswana</dc:creator>
  <cp:lastModifiedBy>Surender Baswana</cp:lastModifiedBy>
  <cp:revision>654</cp:revision>
  <dcterms:created xsi:type="dcterms:W3CDTF">2011-12-03T04:13:03Z</dcterms:created>
  <dcterms:modified xsi:type="dcterms:W3CDTF">2013-10-17T16:16:56Z</dcterms:modified>
</cp:coreProperties>
</file>