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2"/>
  </p:notesMasterIdLst>
  <p:sldIdLst>
    <p:sldId id="428" r:id="rId2"/>
    <p:sldId id="480" r:id="rId3"/>
    <p:sldId id="520" r:id="rId4"/>
    <p:sldId id="521" r:id="rId5"/>
    <p:sldId id="523" r:id="rId6"/>
    <p:sldId id="525" r:id="rId7"/>
    <p:sldId id="524" r:id="rId8"/>
    <p:sldId id="526" r:id="rId9"/>
    <p:sldId id="522" r:id="rId10"/>
    <p:sldId id="527" r:id="rId11"/>
    <p:sldId id="519" r:id="rId12"/>
    <p:sldId id="478" r:id="rId13"/>
    <p:sldId id="513" r:id="rId14"/>
    <p:sldId id="464" r:id="rId15"/>
    <p:sldId id="516" r:id="rId16"/>
    <p:sldId id="514" r:id="rId17"/>
    <p:sldId id="487" r:id="rId18"/>
    <p:sldId id="528" r:id="rId19"/>
    <p:sldId id="529" r:id="rId20"/>
    <p:sldId id="530" r:id="rId21"/>
    <p:sldId id="517" r:id="rId22"/>
    <p:sldId id="484" r:id="rId23"/>
    <p:sldId id="488" r:id="rId24"/>
    <p:sldId id="486" r:id="rId25"/>
    <p:sldId id="490" r:id="rId26"/>
    <p:sldId id="511" r:id="rId27"/>
    <p:sldId id="491" r:id="rId28"/>
    <p:sldId id="512" r:id="rId29"/>
    <p:sldId id="518" r:id="rId30"/>
    <p:sldId id="531" r:id="rId31"/>
    <p:sldId id="494" r:id="rId32"/>
    <p:sldId id="495" r:id="rId33"/>
    <p:sldId id="498" r:id="rId34"/>
    <p:sldId id="532" r:id="rId35"/>
    <p:sldId id="497" r:id="rId36"/>
    <p:sldId id="500" r:id="rId37"/>
    <p:sldId id="496" r:id="rId38"/>
    <p:sldId id="499" r:id="rId39"/>
    <p:sldId id="501" r:id="rId40"/>
    <p:sldId id="492" r:id="rId41"/>
    <p:sldId id="535" r:id="rId42"/>
    <p:sldId id="505" r:id="rId43"/>
    <p:sldId id="506" r:id="rId44"/>
    <p:sldId id="507" r:id="rId45"/>
    <p:sldId id="504" r:id="rId46"/>
    <p:sldId id="508" r:id="rId47"/>
    <p:sldId id="509" r:id="rId48"/>
    <p:sldId id="510" r:id="rId49"/>
    <p:sldId id="533" r:id="rId50"/>
    <p:sldId id="53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5" d="100"/>
          <a:sy n="75" d="100"/>
        </p:scale>
        <p:origin x="-142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3A7DB-FD4B-4A56-961D-EE92B832D86A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8B6ACE-7DA9-451D-B4FE-F8D8CCE4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B87-0EAF-4D3F-A8FE-4D644E3BA938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87-4399-4169-8EAA-A2FF838D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F363-266E-4B39-9664-0E5F96917999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759C-6D63-4A5B-8A92-29BD5C9D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2EBB-5C32-49A2-ADCD-F3C86202F8FA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702-FB5B-4ADB-8DA9-1EFEE2FC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3F-070E-4955-A2E9-D262826D12BE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F34-CCFE-4664-990B-25D48250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857-66C0-437E-ACBA-BF7BCE55233B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D8-BBDD-47A1-9C62-8C7F2ACFB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FB79-49E0-495C-87BE-B2A1C6E0B2F0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573-F1C1-4830-B7EC-9EBDAFC3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81FA-412A-4421-9246-D21324FE2C44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61BB-7A72-48FB-85BD-B2543F1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A6B7-3376-42F2-8702-2D1FCF5FB182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056-B04C-48AB-8C53-BBF1FF11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6330-39E0-4348-93D8-084D75D931AB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31A-5F98-4DE9-B58E-5AC46F8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380A-2B94-4740-AAA2-00B55E91136B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9EF9-6F51-43C7-88C5-01DDD3A5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F8B-C8E2-441C-9E33-F2F799897A47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FE0-7502-4E07-8F32-3833EEC2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4DF6E-159B-4851-B8CD-5F6A63451708}" type="datetime1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7F3E5-79B2-43C4-81B5-7811AF1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0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png"/><Relationship Id="rId7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7.png"/><Relationship Id="rId7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9.png"/><Relationship Id="rId5" Type="http://schemas.openxmlformats.org/officeDocument/2006/relationships/image" Target="../media/image43.png"/><Relationship Id="rId10" Type="http://schemas.openxmlformats.org/officeDocument/2006/relationships/image" Target="../media/image410.png"/><Relationship Id="rId4" Type="http://schemas.openxmlformats.org/officeDocument/2006/relationships/image" Target="../media/image42.png"/><Relationship Id="rId9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17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Miscellaneous applications of </a:t>
            </a:r>
            <a:r>
              <a:rPr lang="en-US" sz="2400" b="1" dirty="0" smtClean="0">
                <a:solidFill>
                  <a:srgbClr val="7030A0"/>
                </a:solidFill>
              </a:rPr>
              <a:t>Backward analysis</a:t>
            </a:r>
            <a:endParaRPr lang="en-US" sz="2400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USING Backward analysis for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7030A0"/>
                </a:solidFill>
              </a:rPr>
              <a:t>Miscellaneous Applications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problem 1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7030A0"/>
                </a:solidFill>
              </a:rPr>
              <a:t>SMALLEST Enclosing circle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Smallest </a:t>
            </a:r>
            <a:r>
              <a:rPr lang="en-US" sz="3600" b="1" dirty="0">
                <a:solidFill>
                  <a:srgbClr val="7030A0"/>
                </a:solidFill>
              </a:rPr>
              <a:t>Enclosing </a:t>
            </a:r>
            <a:r>
              <a:rPr lang="en-US" sz="3600" b="1" dirty="0" smtClean="0">
                <a:solidFill>
                  <a:srgbClr val="7030A0"/>
                </a:solidFill>
              </a:rPr>
              <a:t>Circle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43200" y="2438400"/>
            <a:ext cx="4267200" cy="3048000"/>
            <a:chOff x="2743200" y="2438400"/>
            <a:chExt cx="4267200" cy="3048000"/>
          </a:xfrm>
        </p:grpSpPr>
        <p:sp>
          <p:nvSpPr>
            <p:cNvPr id="34" name="Oval 33"/>
            <p:cNvSpPr/>
            <p:nvPr/>
          </p:nvSpPr>
          <p:spPr>
            <a:xfrm>
              <a:off x="3276600" y="2895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343400" y="3048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29400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91000" y="4953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019800" y="3886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0960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181600" y="2438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800600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47700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24200" y="5334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743200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5105400" y="5410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934200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8100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962400" y="4191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124200" y="4343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867400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800600" y="3810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715000" y="3352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486400" y="2819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581400" y="4724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648200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8006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6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Smallest </a:t>
            </a:r>
            <a:r>
              <a:rPr lang="en-US" sz="3600" b="1" dirty="0">
                <a:solidFill>
                  <a:srgbClr val="7030A0"/>
                </a:solidFill>
              </a:rPr>
              <a:t>Enclosing </a:t>
            </a:r>
            <a:r>
              <a:rPr lang="en-US" sz="3600" b="1" dirty="0" smtClean="0">
                <a:solidFill>
                  <a:srgbClr val="7030A0"/>
                </a:solidFill>
              </a:rPr>
              <a:t>Circle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 smtClean="0"/>
                  <a:t>: Suppose we sample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 smtClean="0"/>
                  <a:t> points randomly uniformly from a set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points,  what is the expected number of points that remain outside the smallest circle enclosing the sample?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76600" y="2895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343400" y="3048000"/>
            <a:ext cx="76200" cy="762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629400" y="3505200"/>
            <a:ext cx="76200" cy="762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91000" y="4953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6019800" y="3886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096000" y="5181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181600" y="2438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00600" y="3352800"/>
            <a:ext cx="76200" cy="762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5257800" y="4572000"/>
            <a:ext cx="76200" cy="762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4770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124200" y="5334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27432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51054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9342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3810000" y="3733800"/>
            <a:ext cx="76200" cy="762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962400" y="4191000"/>
            <a:ext cx="76200" cy="762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124200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8674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800600" y="3810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715000" y="3352800"/>
            <a:ext cx="76200" cy="762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486400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81400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6482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800600" y="5181600"/>
            <a:ext cx="76200" cy="762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000" y="2438400"/>
            <a:ext cx="2971800" cy="2857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Down Ribbon 5"/>
              <p:cNvSpPr/>
              <p:nvPr/>
            </p:nvSpPr>
            <p:spPr>
              <a:xfrm>
                <a:off x="2286000" y="5715000"/>
                <a:ext cx="5181600" cy="612648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the answer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𝟏𝟎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Down Ribb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715000"/>
                <a:ext cx="5181600" cy="612648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3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0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problem </a:t>
            </a:r>
            <a:r>
              <a:rPr lang="en-US" sz="3600" dirty="0"/>
              <a:t>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7030A0"/>
                </a:solidFill>
              </a:rPr>
              <a:t>smallest length interval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43000" y="3962400"/>
            <a:ext cx="7235886" cy="445532"/>
            <a:chOff x="1143000" y="3962400"/>
            <a:chExt cx="7235886" cy="445532"/>
          </a:xfrm>
        </p:grpSpPr>
        <p:grpSp>
          <p:nvGrpSpPr>
            <p:cNvPr id="29" name="Group 28"/>
            <p:cNvGrpSpPr/>
            <p:nvPr/>
          </p:nvGrpSpPr>
          <p:grpSpPr>
            <a:xfrm>
              <a:off x="1143000" y="3962400"/>
              <a:ext cx="7235886" cy="445532"/>
              <a:chOff x="1143000" y="3962400"/>
              <a:chExt cx="7235886" cy="445532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447800" y="4158734"/>
                <a:ext cx="67056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143000" y="40386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077200" y="39624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1447800" y="4038600"/>
              <a:ext cx="0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53400" y="4038600"/>
              <a:ext cx="0" cy="1524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Sampling points from a </a:t>
            </a:r>
            <a:r>
              <a:rPr lang="en-US" sz="3200" b="1" dirty="0" smtClean="0">
                <a:solidFill>
                  <a:srgbClr val="00B050"/>
                </a:solidFill>
              </a:rPr>
              <a:t>unit interval</a:t>
            </a:r>
            <a:endParaRPr lang="en-US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 smtClean="0"/>
                  <a:t> Suppose we select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points from interval [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2000" dirty="0" smtClean="0"/>
                  <a:t>,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], what is expected length of the smallest sub-interval </a:t>
                </a:r>
                <a:r>
                  <a:rPr lang="en-US" sz="2000" b="1" dirty="0" smtClean="0"/>
                  <a:t>?</a:t>
                </a:r>
              </a:p>
              <a:p>
                <a:r>
                  <a:rPr lang="en-US" sz="2000" dirty="0" smtClean="0"/>
                  <a:t>for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 smtClean="0"/>
                  <a:t>, it is  ?? </a:t>
                </a:r>
              </a:p>
              <a:p>
                <a:r>
                  <a:rPr lang="en-US" sz="2000" dirty="0"/>
                  <a:t>for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/>
                  <a:t>, it </a:t>
                </a:r>
                <a:r>
                  <a:rPr lang="en-US" sz="2000" dirty="0" smtClean="0"/>
                  <a:t>is  ?? </a:t>
                </a:r>
              </a:p>
              <a:p>
                <a:endParaRPr lang="en-US" sz="1800" b="1" dirty="0"/>
              </a:p>
              <a:p>
                <a:r>
                  <a:rPr lang="en-US" sz="2000" b="1" dirty="0" smtClean="0"/>
                  <a:t>General solution :     ?? </a:t>
                </a:r>
              </a:p>
              <a:p>
                <a:endParaRPr lang="en-US" sz="2000" b="1" dirty="0"/>
              </a:p>
              <a:p>
                <a:endParaRPr lang="en-US" sz="2000" b="1" dirty="0" smtClean="0"/>
              </a:p>
              <a:p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 smtClean="0"/>
                  <a:t>This bound  can be derived  using </a:t>
                </a:r>
                <a:r>
                  <a:rPr lang="en-US" sz="2000" b="1" dirty="0" smtClean="0"/>
                  <a:t>two</a:t>
                </a:r>
                <a:r>
                  <a:rPr lang="en-US" sz="2000" dirty="0" smtClean="0"/>
                  <a:t> methods.</a:t>
                </a:r>
              </a:p>
              <a:p>
                <a:r>
                  <a:rPr lang="en-US" sz="2000" dirty="0" smtClean="0"/>
                  <a:t>One method is based on establishing a relationship between uniform distribution and exponential distribution.</a:t>
                </a:r>
              </a:p>
              <a:p>
                <a:r>
                  <a:rPr lang="en-US" sz="2000" dirty="0" smtClean="0"/>
                  <a:t>Second method (for nearly same asymptotic bound) using Backward analysis.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74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22860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5814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624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768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056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315200" y="4084320"/>
            <a:ext cx="152400" cy="106680"/>
          </a:xfrm>
          <a:prstGeom prst="ellipse">
            <a:avLst/>
          </a:prstGeom>
          <a:solidFill>
            <a:srgbClr val="C0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81400" y="434340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2200" y="2252104"/>
                <a:ext cx="338554" cy="49109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252104"/>
                <a:ext cx="338554" cy="491096"/>
              </a:xfrm>
              <a:prstGeom prst="rect">
                <a:avLst/>
              </a:prstGeom>
              <a:blipFill rotWithShape="1">
                <a:blip r:embed="rId3"/>
                <a:stretch>
                  <a:fillRect l="-16364" r="-30909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4646" y="2709304"/>
                <a:ext cx="338554" cy="49244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646" y="2709304"/>
                <a:ext cx="338554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4286" r="-30357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95600" y="3048000"/>
                <a:ext cx="1094338" cy="65197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  <m:r>
                                    <a:rPr lang="en-US" b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048000"/>
                <a:ext cx="1094338" cy="651973"/>
              </a:xfrm>
              <a:prstGeom prst="rect">
                <a:avLst/>
              </a:prstGeom>
              <a:blipFill rotWithShape="1">
                <a:blip r:embed="rId5"/>
                <a:stretch>
                  <a:fillRect r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6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9" grpId="0" animBg="1"/>
      <p:bldP spid="3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problem 3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7030A0"/>
                </a:solidFill>
              </a:rPr>
              <a:t>Minimum spanning tree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Light Edge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Content Placeholder 25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Definition: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0" i="1" smtClean="0">
                        <a:latin typeface="Cambria Math"/>
                      </a:rPr>
                      <m:t>⊂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dirty="0" smtClean="0"/>
                  <a:t>.  An edge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𝒆</m:t>
                    </m:r>
                    <m:r>
                      <a:rPr lang="en-US" sz="2000" b="1" i="1" smtClean="0">
                        <a:latin typeface="Cambria Math"/>
                      </a:rPr>
                      <m:t>∈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\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is said to be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light</a:t>
                </a:r>
                <a:r>
                  <a:rPr lang="en-US" sz="2000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if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⊂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dirty="0" smtClean="0"/>
                  <a:t> and  |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|=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how many edges from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\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are light with respect 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on expectation ?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53" name="Content Placeholder 25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481" b="-19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1143000" y="1219200"/>
            <a:ext cx="6462664" cy="2438400"/>
            <a:chOff x="1143000" y="1219200"/>
            <a:chExt cx="6462664" cy="2438400"/>
          </a:xfrm>
        </p:grpSpPr>
        <p:sp>
          <p:nvSpPr>
            <p:cNvPr id="34" name="Oval 33"/>
            <p:cNvSpPr/>
            <p:nvPr/>
          </p:nvSpPr>
          <p:spPr>
            <a:xfrm>
              <a:off x="1689410" y="19772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84610" y="30059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813610" y="267046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966010" y="16761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454562" y="313231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956610" y="221140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492190" y="208874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299010" y="25905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315200" y="189638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>
              <a:stCxn id="34" idx="5"/>
              <a:endCxn id="52" idx="6"/>
            </p:cNvCxnSpPr>
            <p:nvPr/>
          </p:nvCxnSpPr>
          <p:spPr>
            <a:xfrm>
              <a:off x="1754451" y="2042274"/>
              <a:ext cx="620759" cy="586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5" idx="0"/>
              <a:endCxn id="52" idx="3"/>
            </p:cNvCxnSpPr>
            <p:nvPr/>
          </p:nvCxnSpPr>
          <p:spPr>
            <a:xfrm flipV="1">
              <a:off x="1422710" y="2655591"/>
              <a:ext cx="887459" cy="3503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1" idx="2"/>
            </p:cNvCxnSpPr>
            <p:nvPr/>
          </p:nvCxnSpPr>
          <p:spPr>
            <a:xfrm flipV="1">
              <a:off x="2375210" y="2126845"/>
              <a:ext cx="1116980" cy="4966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5"/>
              <a:endCxn id="43" idx="1"/>
            </p:cNvCxnSpPr>
            <p:nvPr/>
          </p:nvCxnSpPr>
          <p:spPr>
            <a:xfrm>
              <a:off x="2364051" y="2655591"/>
              <a:ext cx="1101670" cy="4878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1" idx="2"/>
              <a:endCxn id="43" idx="0"/>
            </p:cNvCxnSpPr>
            <p:nvPr/>
          </p:nvCxnSpPr>
          <p:spPr>
            <a:xfrm>
              <a:off x="3492190" y="2126845"/>
              <a:ext cx="472" cy="10054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2" idx="3"/>
              <a:endCxn id="51" idx="7"/>
            </p:cNvCxnSpPr>
            <p:nvPr/>
          </p:nvCxnSpPr>
          <p:spPr>
            <a:xfrm flipH="1">
              <a:off x="3557231" y="1741191"/>
              <a:ext cx="1419938" cy="3587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6" idx="1"/>
              <a:endCxn id="51" idx="4"/>
            </p:cNvCxnSpPr>
            <p:nvPr/>
          </p:nvCxnSpPr>
          <p:spPr>
            <a:xfrm flipH="1" flipV="1">
              <a:off x="3530290" y="2164945"/>
              <a:ext cx="1294479" cy="5166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3" idx="0"/>
              <a:endCxn id="36" idx="4"/>
            </p:cNvCxnSpPr>
            <p:nvPr/>
          </p:nvCxnSpPr>
          <p:spPr>
            <a:xfrm flipV="1">
              <a:off x="3492662" y="2746667"/>
              <a:ext cx="1359048" cy="3856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0" idx="1"/>
              <a:endCxn id="42" idx="5"/>
            </p:cNvCxnSpPr>
            <p:nvPr/>
          </p:nvCxnSpPr>
          <p:spPr>
            <a:xfrm flipH="1" flipV="1">
              <a:off x="5031051" y="1741191"/>
              <a:ext cx="936718" cy="481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6" idx="7"/>
              <a:endCxn id="50" idx="3"/>
            </p:cNvCxnSpPr>
            <p:nvPr/>
          </p:nvCxnSpPr>
          <p:spPr>
            <a:xfrm flipV="1">
              <a:off x="4878651" y="2276449"/>
              <a:ext cx="1089118" cy="4051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50" idx="6"/>
            </p:cNvCxnSpPr>
            <p:nvPr/>
          </p:nvCxnSpPr>
          <p:spPr>
            <a:xfrm flipH="1">
              <a:off x="6032810" y="1920547"/>
              <a:ext cx="1282390" cy="3289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34" idx="3"/>
              <a:endCxn id="35" idx="0"/>
            </p:cNvCxnSpPr>
            <p:nvPr/>
          </p:nvCxnSpPr>
          <p:spPr>
            <a:xfrm flipH="1">
              <a:off x="1422710" y="2042274"/>
              <a:ext cx="277859" cy="963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4854498" y="1936345"/>
              <a:ext cx="2486722" cy="1052574"/>
            </a:xfrm>
            <a:custGeom>
              <a:avLst/>
              <a:gdLst>
                <a:gd name="connsiteX0" fmla="*/ 0 w 2486722"/>
                <a:gd name="connsiteY0" fmla="*/ 791737 h 1052574"/>
                <a:gd name="connsiteX1" fmla="*/ 479502 w 2486722"/>
                <a:gd name="connsiteY1" fmla="*/ 970156 h 1052574"/>
                <a:gd name="connsiteX2" fmla="*/ 1092819 w 2486722"/>
                <a:gd name="connsiteY2" fmla="*/ 1048215 h 1052574"/>
                <a:gd name="connsiteX3" fmla="*/ 1906858 w 2486722"/>
                <a:gd name="connsiteY3" fmla="*/ 847493 h 1052574"/>
                <a:gd name="connsiteX4" fmla="*/ 2486722 w 2486722"/>
                <a:gd name="connsiteY4" fmla="*/ 0 h 105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722" h="1052574">
                  <a:moveTo>
                    <a:pt x="0" y="791737"/>
                  </a:moveTo>
                  <a:cubicBezTo>
                    <a:pt x="148683" y="859573"/>
                    <a:pt x="297366" y="927410"/>
                    <a:pt x="479502" y="970156"/>
                  </a:cubicBezTo>
                  <a:cubicBezTo>
                    <a:pt x="661639" y="1012902"/>
                    <a:pt x="854926" y="1068659"/>
                    <a:pt x="1092819" y="1048215"/>
                  </a:cubicBezTo>
                  <a:cubicBezTo>
                    <a:pt x="1330712" y="1027771"/>
                    <a:pt x="1674541" y="1022195"/>
                    <a:pt x="1906858" y="847493"/>
                  </a:cubicBezTo>
                  <a:cubicBezTo>
                    <a:pt x="2139175" y="672791"/>
                    <a:pt x="2312948" y="336395"/>
                    <a:pt x="2486722" y="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505200" y="1947496"/>
              <a:ext cx="3847171" cy="1697290"/>
            </a:xfrm>
            <a:custGeom>
              <a:avLst/>
              <a:gdLst>
                <a:gd name="connsiteX0" fmla="*/ 0 w 3847171"/>
                <a:gd name="connsiteY0" fmla="*/ 1226634 h 1887357"/>
                <a:gd name="connsiteX1" fmla="*/ 591015 w 3847171"/>
                <a:gd name="connsiteY1" fmla="*/ 1572322 h 1887357"/>
                <a:gd name="connsiteX2" fmla="*/ 1393903 w 3847171"/>
                <a:gd name="connsiteY2" fmla="*/ 1851103 h 1887357"/>
                <a:gd name="connsiteX3" fmla="*/ 2364059 w 3847171"/>
                <a:gd name="connsiteY3" fmla="*/ 1851103 h 1887357"/>
                <a:gd name="connsiteX4" fmla="*/ 3200400 w 3847171"/>
                <a:gd name="connsiteY4" fmla="*/ 1550020 h 1887357"/>
                <a:gd name="connsiteX5" fmla="*/ 3679903 w 3847171"/>
                <a:gd name="connsiteY5" fmla="*/ 869795 h 1887357"/>
                <a:gd name="connsiteX6" fmla="*/ 3847171 w 3847171"/>
                <a:gd name="connsiteY6" fmla="*/ 0 h 1887357"/>
                <a:gd name="connsiteX7" fmla="*/ 3847171 w 3847171"/>
                <a:gd name="connsiteY7" fmla="*/ 0 h 1887357"/>
                <a:gd name="connsiteX0" fmla="*/ 0 w 3847171"/>
                <a:gd name="connsiteY0" fmla="*/ 1226634 h 1853995"/>
                <a:gd name="connsiteX1" fmla="*/ 591015 w 3847171"/>
                <a:gd name="connsiteY1" fmla="*/ 1572322 h 1853995"/>
                <a:gd name="connsiteX2" fmla="*/ 1906859 w 3847171"/>
                <a:gd name="connsiteY2" fmla="*/ 1694986 h 1853995"/>
                <a:gd name="connsiteX3" fmla="*/ 2364059 w 3847171"/>
                <a:gd name="connsiteY3" fmla="*/ 1851103 h 1853995"/>
                <a:gd name="connsiteX4" fmla="*/ 3200400 w 3847171"/>
                <a:gd name="connsiteY4" fmla="*/ 1550020 h 1853995"/>
                <a:gd name="connsiteX5" fmla="*/ 3679903 w 3847171"/>
                <a:gd name="connsiteY5" fmla="*/ 869795 h 1853995"/>
                <a:gd name="connsiteX6" fmla="*/ 3847171 w 3847171"/>
                <a:gd name="connsiteY6" fmla="*/ 0 h 1853995"/>
                <a:gd name="connsiteX7" fmla="*/ 3847171 w 3847171"/>
                <a:gd name="connsiteY7" fmla="*/ 0 h 1853995"/>
                <a:gd name="connsiteX0" fmla="*/ 0 w 3847171"/>
                <a:gd name="connsiteY0" fmla="*/ 1226634 h 1695014"/>
                <a:gd name="connsiteX1" fmla="*/ 591015 w 3847171"/>
                <a:gd name="connsiteY1" fmla="*/ 1572322 h 1695014"/>
                <a:gd name="connsiteX2" fmla="*/ 1906859 w 3847171"/>
                <a:gd name="connsiteY2" fmla="*/ 1694986 h 1695014"/>
                <a:gd name="connsiteX3" fmla="*/ 2653991 w 3847171"/>
                <a:gd name="connsiteY3" fmla="*/ 1583474 h 1695014"/>
                <a:gd name="connsiteX4" fmla="*/ 3200400 w 3847171"/>
                <a:gd name="connsiteY4" fmla="*/ 1550020 h 1695014"/>
                <a:gd name="connsiteX5" fmla="*/ 3679903 w 3847171"/>
                <a:gd name="connsiteY5" fmla="*/ 869795 h 1695014"/>
                <a:gd name="connsiteX6" fmla="*/ 3847171 w 3847171"/>
                <a:gd name="connsiteY6" fmla="*/ 0 h 1695014"/>
                <a:gd name="connsiteX7" fmla="*/ 3847171 w 3847171"/>
                <a:gd name="connsiteY7" fmla="*/ 0 h 1695014"/>
                <a:gd name="connsiteX0" fmla="*/ 0 w 3847171"/>
                <a:gd name="connsiteY0" fmla="*/ 1226634 h 1695044"/>
                <a:gd name="connsiteX1" fmla="*/ 591015 w 3847171"/>
                <a:gd name="connsiteY1" fmla="*/ 1572322 h 1695044"/>
                <a:gd name="connsiteX2" fmla="*/ 1906859 w 3847171"/>
                <a:gd name="connsiteY2" fmla="*/ 1694986 h 1695044"/>
                <a:gd name="connsiteX3" fmla="*/ 2653991 w 3847171"/>
                <a:gd name="connsiteY3" fmla="*/ 1583474 h 1695044"/>
                <a:gd name="connsiteX4" fmla="*/ 3323064 w 3847171"/>
                <a:gd name="connsiteY4" fmla="*/ 1271240 h 1695044"/>
                <a:gd name="connsiteX5" fmla="*/ 3679903 w 3847171"/>
                <a:gd name="connsiteY5" fmla="*/ 869795 h 1695044"/>
                <a:gd name="connsiteX6" fmla="*/ 3847171 w 3847171"/>
                <a:gd name="connsiteY6" fmla="*/ 0 h 1695044"/>
                <a:gd name="connsiteX7" fmla="*/ 3847171 w 3847171"/>
                <a:gd name="connsiteY7" fmla="*/ 0 h 1695044"/>
                <a:gd name="connsiteX0" fmla="*/ 0 w 3847171"/>
                <a:gd name="connsiteY0" fmla="*/ 1226634 h 1695044"/>
                <a:gd name="connsiteX1" fmla="*/ 591015 w 3847171"/>
                <a:gd name="connsiteY1" fmla="*/ 1572322 h 1695044"/>
                <a:gd name="connsiteX2" fmla="*/ 1906859 w 3847171"/>
                <a:gd name="connsiteY2" fmla="*/ 1694986 h 1695044"/>
                <a:gd name="connsiteX3" fmla="*/ 2653991 w 3847171"/>
                <a:gd name="connsiteY3" fmla="*/ 1583474 h 1695044"/>
                <a:gd name="connsiteX4" fmla="*/ 3323064 w 3847171"/>
                <a:gd name="connsiteY4" fmla="*/ 1271240 h 1695044"/>
                <a:gd name="connsiteX5" fmla="*/ 3668751 w 3847171"/>
                <a:gd name="connsiteY5" fmla="*/ 646771 h 1695044"/>
                <a:gd name="connsiteX6" fmla="*/ 3847171 w 3847171"/>
                <a:gd name="connsiteY6" fmla="*/ 0 h 1695044"/>
                <a:gd name="connsiteX7" fmla="*/ 3847171 w 3847171"/>
                <a:gd name="connsiteY7" fmla="*/ 0 h 1695044"/>
                <a:gd name="connsiteX0" fmla="*/ 0 w 3847171"/>
                <a:gd name="connsiteY0" fmla="*/ 1226634 h 1696932"/>
                <a:gd name="connsiteX1" fmla="*/ 669073 w 3847171"/>
                <a:gd name="connsiteY1" fmla="*/ 1505414 h 1696932"/>
                <a:gd name="connsiteX2" fmla="*/ 1906859 w 3847171"/>
                <a:gd name="connsiteY2" fmla="*/ 1694986 h 1696932"/>
                <a:gd name="connsiteX3" fmla="*/ 2653991 w 3847171"/>
                <a:gd name="connsiteY3" fmla="*/ 1583474 h 1696932"/>
                <a:gd name="connsiteX4" fmla="*/ 3323064 w 3847171"/>
                <a:gd name="connsiteY4" fmla="*/ 1271240 h 1696932"/>
                <a:gd name="connsiteX5" fmla="*/ 3668751 w 3847171"/>
                <a:gd name="connsiteY5" fmla="*/ 646771 h 1696932"/>
                <a:gd name="connsiteX6" fmla="*/ 3847171 w 3847171"/>
                <a:gd name="connsiteY6" fmla="*/ 0 h 1696932"/>
                <a:gd name="connsiteX7" fmla="*/ 3847171 w 3847171"/>
                <a:gd name="connsiteY7" fmla="*/ 0 h 1696932"/>
                <a:gd name="connsiteX0" fmla="*/ 0 w 3847171"/>
                <a:gd name="connsiteY0" fmla="*/ 1226634 h 1697290"/>
                <a:gd name="connsiteX1" fmla="*/ 669073 w 3847171"/>
                <a:gd name="connsiteY1" fmla="*/ 1505414 h 1697290"/>
                <a:gd name="connsiteX2" fmla="*/ 1906859 w 3847171"/>
                <a:gd name="connsiteY2" fmla="*/ 1694986 h 1697290"/>
                <a:gd name="connsiteX3" fmla="*/ 2653991 w 3847171"/>
                <a:gd name="connsiteY3" fmla="*/ 1583474 h 1697290"/>
                <a:gd name="connsiteX4" fmla="*/ 3256156 w 3847171"/>
                <a:gd name="connsiteY4" fmla="*/ 1204332 h 1697290"/>
                <a:gd name="connsiteX5" fmla="*/ 3668751 w 3847171"/>
                <a:gd name="connsiteY5" fmla="*/ 646771 h 1697290"/>
                <a:gd name="connsiteX6" fmla="*/ 3847171 w 3847171"/>
                <a:gd name="connsiteY6" fmla="*/ 0 h 1697290"/>
                <a:gd name="connsiteX7" fmla="*/ 3847171 w 3847171"/>
                <a:gd name="connsiteY7" fmla="*/ 0 h 169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7171" h="1697290">
                  <a:moveTo>
                    <a:pt x="0" y="1226634"/>
                  </a:moveTo>
                  <a:cubicBezTo>
                    <a:pt x="179349" y="1347439"/>
                    <a:pt x="351263" y="1427355"/>
                    <a:pt x="669073" y="1505414"/>
                  </a:cubicBezTo>
                  <a:cubicBezTo>
                    <a:pt x="986883" y="1583473"/>
                    <a:pt x="1576039" y="1681976"/>
                    <a:pt x="1906859" y="1694986"/>
                  </a:cubicBezTo>
                  <a:cubicBezTo>
                    <a:pt x="2237679" y="1707996"/>
                    <a:pt x="2429108" y="1665250"/>
                    <a:pt x="2653991" y="1583474"/>
                  </a:cubicBezTo>
                  <a:cubicBezTo>
                    <a:pt x="2878874" y="1501698"/>
                    <a:pt x="3087029" y="1360449"/>
                    <a:pt x="3256156" y="1204332"/>
                  </a:cubicBezTo>
                  <a:cubicBezTo>
                    <a:pt x="3425283" y="1048215"/>
                    <a:pt x="3570249" y="847493"/>
                    <a:pt x="3668751" y="646771"/>
                  </a:cubicBezTo>
                  <a:cubicBezTo>
                    <a:pt x="3767253" y="446049"/>
                    <a:pt x="3817434" y="107795"/>
                    <a:pt x="3847171" y="0"/>
                  </a:cubicBezTo>
                  <a:lnTo>
                    <a:pt x="3847171" y="0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431073" y="3051467"/>
              <a:ext cx="2051825" cy="444277"/>
            </a:xfrm>
            <a:custGeom>
              <a:avLst/>
              <a:gdLst>
                <a:gd name="connsiteX0" fmla="*/ 0 w 2051825"/>
                <a:gd name="connsiteY0" fmla="*/ 0 h 444277"/>
                <a:gd name="connsiteX1" fmla="*/ 646771 w 2051825"/>
                <a:gd name="connsiteY1" fmla="*/ 334537 h 444277"/>
                <a:gd name="connsiteX2" fmla="*/ 1193181 w 2051825"/>
                <a:gd name="connsiteY2" fmla="*/ 434898 h 444277"/>
                <a:gd name="connsiteX3" fmla="*/ 2051825 w 2051825"/>
                <a:gd name="connsiteY3" fmla="*/ 133815 h 4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825" h="444277">
                  <a:moveTo>
                    <a:pt x="0" y="0"/>
                  </a:moveTo>
                  <a:cubicBezTo>
                    <a:pt x="223954" y="131027"/>
                    <a:pt x="447908" y="262054"/>
                    <a:pt x="646771" y="334537"/>
                  </a:cubicBezTo>
                  <a:cubicBezTo>
                    <a:pt x="845634" y="407020"/>
                    <a:pt x="959005" y="468352"/>
                    <a:pt x="1193181" y="434898"/>
                  </a:cubicBezTo>
                  <a:cubicBezTo>
                    <a:pt x="1427357" y="401444"/>
                    <a:pt x="1739591" y="267629"/>
                    <a:pt x="2051825" y="133815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727510" y="1445425"/>
              <a:ext cx="3238500" cy="531807"/>
            </a:xfrm>
            <a:custGeom>
              <a:avLst/>
              <a:gdLst>
                <a:gd name="connsiteX0" fmla="*/ 0 w 3267308"/>
                <a:gd name="connsiteY0" fmla="*/ 535524 h 535524"/>
                <a:gd name="connsiteX1" fmla="*/ 959005 w 3267308"/>
                <a:gd name="connsiteY1" fmla="*/ 156383 h 535524"/>
                <a:gd name="connsiteX2" fmla="*/ 1906859 w 3267308"/>
                <a:gd name="connsiteY2" fmla="*/ 265 h 535524"/>
                <a:gd name="connsiteX3" fmla="*/ 2765503 w 3267308"/>
                <a:gd name="connsiteY3" fmla="*/ 122929 h 535524"/>
                <a:gd name="connsiteX4" fmla="*/ 3267308 w 3267308"/>
                <a:gd name="connsiteY4" fmla="*/ 267895 h 53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7308" h="535524">
                  <a:moveTo>
                    <a:pt x="0" y="535524"/>
                  </a:moveTo>
                  <a:cubicBezTo>
                    <a:pt x="320597" y="390558"/>
                    <a:pt x="641195" y="245593"/>
                    <a:pt x="959005" y="156383"/>
                  </a:cubicBezTo>
                  <a:cubicBezTo>
                    <a:pt x="1276815" y="67173"/>
                    <a:pt x="1605776" y="5841"/>
                    <a:pt x="1906859" y="265"/>
                  </a:cubicBezTo>
                  <a:cubicBezTo>
                    <a:pt x="2207942" y="-5311"/>
                    <a:pt x="2538762" y="78324"/>
                    <a:pt x="2765503" y="122929"/>
                  </a:cubicBezTo>
                  <a:cubicBezTo>
                    <a:pt x="2992245" y="167534"/>
                    <a:pt x="3129776" y="217714"/>
                    <a:pt x="3267308" y="267895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494049" y="1248270"/>
              <a:ext cx="3858322" cy="855343"/>
            </a:xfrm>
            <a:custGeom>
              <a:avLst/>
              <a:gdLst>
                <a:gd name="connsiteX0" fmla="*/ 0 w 3858322"/>
                <a:gd name="connsiteY0" fmla="*/ 960613 h 960613"/>
                <a:gd name="connsiteX1" fmla="*/ 1081668 w 3858322"/>
                <a:gd name="connsiteY1" fmla="*/ 246935 h 960613"/>
                <a:gd name="connsiteX2" fmla="*/ 2419815 w 3858322"/>
                <a:gd name="connsiteY2" fmla="*/ 23911 h 960613"/>
                <a:gd name="connsiteX3" fmla="*/ 3858322 w 3858322"/>
                <a:gd name="connsiteY3" fmla="*/ 748740 h 960613"/>
                <a:gd name="connsiteX4" fmla="*/ 3858322 w 3858322"/>
                <a:gd name="connsiteY4" fmla="*/ 748740 h 960613"/>
                <a:gd name="connsiteX0" fmla="*/ 0 w 3858322"/>
                <a:gd name="connsiteY0" fmla="*/ 855343 h 855343"/>
                <a:gd name="connsiteX1" fmla="*/ 1081668 w 3858322"/>
                <a:gd name="connsiteY1" fmla="*/ 141665 h 855343"/>
                <a:gd name="connsiteX2" fmla="*/ 2587083 w 3858322"/>
                <a:gd name="connsiteY2" fmla="*/ 41304 h 855343"/>
                <a:gd name="connsiteX3" fmla="*/ 3858322 w 3858322"/>
                <a:gd name="connsiteY3" fmla="*/ 643470 h 855343"/>
                <a:gd name="connsiteX4" fmla="*/ 3858322 w 3858322"/>
                <a:gd name="connsiteY4" fmla="*/ 643470 h 85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8322" h="855343">
                  <a:moveTo>
                    <a:pt x="0" y="855343"/>
                  </a:moveTo>
                  <a:cubicBezTo>
                    <a:pt x="339183" y="576562"/>
                    <a:pt x="650487" y="277338"/>
                    <a:pt x="1081668" y="141665"/>
                  </a:cubicBezTo>
                  <a:cubicBezTo>
                    <a:pt x="1512849" y="5992"/>
                    <a:pt x="2124307" y="-42330"/>
                    <a:pt x="2587083" y="41304"/>
                  </a:cubicBezTo>
                  <a:cubicBezTo>
                    <a:pt x="3049859" y="124938"/>
                    <a:pt x="3646449" y="543109"/>
                    <a:pt x="3858322" y="643470"/>
                  </a:cubicBezTo>
                  <a:lnTo>
                    <a:pt x="3858322" y="643470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43000" y="29718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39920" y="259080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21102" y="2362200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76800" y="13832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447800" y="18404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15200" y="17642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864102" y="222146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249133" y="2819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73302" y="176426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248400" y="26670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18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362200" y="3215431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7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828800" y="27432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75792" y="1981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19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95400" y="2362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22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604163" y="2817911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10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848162" y="22860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200400" y="24384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823592" y="22860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823592" y="27402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15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57800" y="22098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11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414392" y="18288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5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576192" y="1219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16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667000" y="15210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17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95192" y="33498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21" name="Straight Connector 120"/>
            <p:cNvCxnSpPr>
              <a:stCxn id="54" idx="1"/>
              <a:endCxn id="42" idx="0"/>
            </p:cNvCxnSpPr>
            <p:nvPr/>
          </p:nvCxnSpPr>
          <p:spPr>
            <a:xfrm flipH="1" flipV="1">
              <a:off x="5004110" y="1676150"/>
              <a:ext cx="2322249" cy="2313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4343400" y="1825823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4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81600" y="18288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943600" y="15240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9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86" name="Straight Connector 185"/>
            <p:cNvCxnSpPr>
              <a:stCxn id="34" idx="6"/>
              <a:endCxn id="95" idx="0"/>
            </p:cNvCxnSpPr>
            <p:nvPr/>
          </p:nvCxnSpPr>
          <p:spPr>
            <a:xfrm>
              <a:off x="1765610" y="2015333"/>
              <a:ext cx="1728439" cy="882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2009962" y="21336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6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H="1" flipV="1">
            <a:off x="3557231" y="2153786"/>
            <a:ext cx="2453706" cy="676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72000" y="21336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31</a:t>
            </a:r>
            <a:endParaRPr lang="en-US" sz="1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90488" y="4114800"/>
                <a:ext cx="2600712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MST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{</m:t>
                    </m:r>
                    <m:r>
                      <a:rPr lang="en-US" b="1" i="1">
                        <a:latin typeface="Cambria Math"/>
                      </a:rPr>
                      <m:t>𝒆</m:t>
                    </m:r>
                    <m:r>
                      <a:rPr lang="en-US" b="1" i="1">
                        <a:latin typeface="Cambria Math"/>
                      </a:rPr>
                      <m:t>}∪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 smtClean="0"/>
                  <a:t>)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b="1" dirty="0" smtClean="0"/>
                  <a:t>MST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488" y="4114800"/>
                <a:ext cx="260071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874" t="-8197" r="-30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0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using Backward analysis for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7030A0"/>
                </a:solidFill>
              </a:rPr>
              <a:t>The 3 problems :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/>
              <a:t>A General </a:t>
            </a:r>
            <a:r>
              <a:rPr lang="en-US" sz="3600" dirty="0"/>
              <a:t>framework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 </a:t>
            </a:r>
            <a:r>
              <a:rPr lang="en-US" sz="3600" b="1" dirty="0"/>
              <a:t>General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𝒁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be the desired random variable in any of these problems/random experiment. 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Step 1</a:t>
                </a:r>
                <a:r>
                  <a:rPr lang="en-US" sz="2000" dirty="0" smtClean="0"/>
                  <a:t>: Define an </a:t>
                </a:r>
                <a:r>
                  <a:rPr lang="en-US" sz="2000" b="1" dirty="0" smtClean="0"/>
                  <a:t>event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en-US" sz="2000" dirty="0" smtClean="0"/>
                  <a:t> related to the random variable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𝒁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endParaRPr lang="en-US" sz="2000" dirty="0"/>
              </a:p>
              <a:p>
                <a:r>
                  <a:rPr lang="en-US" sz="2000" b="1" dirty="0">
                    <a:solidFill>
                      <a:srgbClr val="7030A0"/>
                    </a:solidFill>
                  </a:rPr>
                  <a:t>Step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2: </a:t>
                </a:r>
                <a:r>
                  <a:rPr lang="en-US" sz="2000" dirty="0"/>
                  <a:t>Calculate probability of </a:t>
                </a:r>
                <a:r>
                  <a:rPr lang="en-US" sz="2000" b="1" dirty="0"/>
                  <a:t>event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using </a:t>
                </a:r>
                <a:r>
                  <a:rPr lang="en-US" sz="2000" dirty="0" smtClean="0"/>
                  <a:t> standard </a:t>
                </a:r>
                <a:r>
                  <a:rPr lang="en-US" sz="2000" b="1" dirty="0" smtClean="0"/>
                  <a:t>method </a:t>
                </a:r>
                <a:r>
                  <a:rPr lang="en-US" sz="2000" b="1" dirty="0"/>
                  <a:t>based on </a:t>
                </a:r>
                <a:r>
                  <a:rPr lang="en-US" sz="2000" b="1" dirty="0" smtClean="0"/>
                  <a:t>definition</a:t>
                </a:r>
                <a:r>
                  <a:rPr lang="en-US" sz="2000" dirty="0" smtClean="0"/>
                  <a:t>. (This establishes a relationship between )</a:t>
                </a:r>
                <a:endParaRPr lang="en-US" sz="2000" b="1" dirty="0"/>
              </a:p>
              <a:p>
                <a:endParaRPr lang="en-US" sz="2000" dirty="0" smtClean="0"/>
              </a:p>
              <a:p>
                <a:r>
                  <a:rPr lang="en-US" sz="2000" b="1" dirty="0">
                    <a:solidFill>
                      <a:srgbClr val="7030A0"/>
                    </a:solidFill>
                  </a:rPr>
                  <a:t>Step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3: </a:t>
                </a:r>
                <a:r>
                  <a:rPr lang="en-US" sz="2000" dirty="0" smtClean="0"/>
                  <a:t>Express the underlying </a:t>
                </a:r>
                <a:r>
                  <a:rPr lang="en-US" sz="2000" b="1" dirty="0" smtClean="0"/>
                  <a:t>random experiment</a:t>
                </a:r>
                <a:r>
                  <a:rPr lang="en-US" sz="2000" dirty="0" smtClean="0"/>
                  <a:t> as a Randomized incremental construction and calculate the probability of the event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en-US" sz="2000" dirty="0" smtClean="0"/>
                  <a:t> using Backward analysis.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Step 4</a:t>
                </a:r>
                <a:r>
                  <a:rPr lang="en-US" sz="2000" dirty="0" smtClean="0"/>
                  <a:t>: Equate the expressions  from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Steps</a:t>
                </a:r>
                <a:r>
                  <a:rPr lang="en-US" sz="2000" dirty="0" smtClean="0"/>
                  <a:t>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1 </a:t>
                </a:r>
                <a:r>
                  <a:rPr lang="en-US" sz="2000" dirty="0" smtClean="0"/>
                  <a:t>and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2 </a:t>
                </a:r>
                <a:r>
                  <a:rPr lang="en-US" sz="2000" dirty="0" smtClean="0"/>
                  <a:t>to calculate </a:t>
                </a:r>
                <a:r>
                  <a:rPr lang="en-US" sz="2000" b="1" dirty="0" smtClean="0"/>
                  <a:t>E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𝒁</m:t>
                    </m:r>
                  </m:oMath>
                </a14:m>
                <a:r>
                  <a:rPr lang="en-US" sz="2000" dirty="0" smtClean="0"/>
                  <a:t>].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741" t="-645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Minimum spanning tree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problem 3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7030A0"/>
                </a:solidFill>
              </a:rPr>
              <a:t>Minimum spanning tree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/>
          <a:lstStyle/>
          <a:p>
            <a:pPr algn="ctr"/>
            <a:r>
              <a:rPr lang="en-US" sz="3600" dirty="0" smtClean="0"/>
              <a:t>A Better understanding of </a:t>
            </a:r>
            <a:r>
              <a:rPr lang="en-US" sz="3600" dirty="0">
                <a:solidFill>
                  <a:srgbClr val="7030A0"/>
                </a:solidFill>
              </a:rPr>
              <a:t/>
            </a:r>
            <a:br>
              <a:rPr lang="en-US" sz="3600" dirty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light edges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Minimum spanning tree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3" name="Content Placeholder 2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89410" y="19772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384610" y="30059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13610" y="267046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66010" y="16761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454562" y="313231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956610" y="221140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492190" y="208874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2299010" y="25905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315200" y="18963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34" idx="5"/>
            <a:endCxn id="52" idx="6"/>
          </p:cNvCxnSpPr>
          <p:nvPr/>
        </p:nvCxnSpPr>
        <p:spPr>
          <a:xfrm>
            <a:off x="1754451" y="2042274"/>
            <a:ext cx="620759" cy="5863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52" idx="3"/>
          </p:cNvCxnSpPr>
          <p:nvPr/>
        </p:nvCxnSpPr>
        <p:spPr>
          <a:xfrm flipV="1">
            <a:off x="1422710" y="2655591"/>
            <a:ext cx="887459" cy="35034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1" idx="2"/>
          </p:cNvCxnSpPr>
          <p:nvPr/>
        </p:nvCxnSpPr>
        <p:spPr>
          <a:xfrm flipV="1">
            <a:off x="2375210" y="2126845"/>
            <a:ext cx="1116980" cy="49669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5"/>
            <a:endCxn id="43" idx="1"/>
          </p:cNvCxnSpPr>
          <p:nvPr/>
        </p:nvCxnSpPr>
        <p:spPr>
          <a:xfrm>
            <a:off x="2364051" y="2655591"/>
            <a:ext cx="1101670" cy="4878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2"/>
            <a:endCxn id="43" idx="0"/>
          </p:cNvCxnSpPr>
          <p:nvPr/>
        </p:nvCxnSpPr>
        <p:spPr>
          <a:xfrm>
            <a:off x="3492190" y="2126845"/>
            <a:ext cx="472" cy="1005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2" idx="3"/>
            <a:endCxn id="51" idx="7"/>
          </p:cNvCxnSpPr>
          <p:nvPr/>
        </p:nvCxnSpPr>
        <p:spPr>
          <a:xfrm flipH="1">
            <a:off x="3557231" y="1741191"/>
            <a:ext cx="1419938" cy="35871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6" idx="1"/>
            <a:endCxn id="51" idx="4"/>
          </p:cNvCxnSpPr>
          <p:nvPr/>
        </p:nvCxnSpPr>
        <p:spPr>
          <a:xfrm flipH="1" flipV="1">
            <a:off x="3530290" y="2164945"/>
            <a:ext cx="1294479" cy="5166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3" idx="0"/>
            <a:endCxn id="36" idx="4"/>
          </p:cNvCxnSpPr>
          <p:nvPr/>
        </p:nvCxnSpPr>
        <p:spPr>
          <a:xfrm flipV="1">
            <a:off x="3492662" y="2746667"/>
            <a:ext cx="1359048" cy="3856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1"/>
            <a:endCxn id="42" idx="5"/>
          </p:cNvCxnSpPr>
          <p:nvPr/>
        </p:nvCxnSpPr>
        <p:spPr>
          <a:xfrm flipH="1" flipV="1">
            <a:off x="5031051" y="1741191"/>
            <a:ext cx="936718" cy="4813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6" idx="7"/>
            <a:endCxn id="50" idx="3"/>
          </p:cNvCxnSpPr>
          <p:nvPr/>
        </p:nvCxnSpPr>
        <p:spPr>
          <a:xfrm flipV="1">
            <a:off x="4878651" y="2276449"/>
            <a:ext cx="1089118" cy="405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50" idx="6"/>
          </p:cNvCxnSpPr>
          <p:nvPr/>
        </p:nvCxnSpPr>
        <p:spPr>
          <a:xfrm flipH="1">
            <a:off x="6032810" y="1920547"/>
            <a:ext cx="1282390" cy="3289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4" idx="3"/>
            <a:endCxn id="35" idx="0"/>
          </p:cNvCxnSpPr>
          <p:nvPr/>
        </p:nvCxnSpPr>
        <p:spPr>
          <a:xfrm flipH="1">
            <a:off x="1422710" y="2042274"/>
            <a:ext cx="277859" cy="963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4854498" y="1936345"/>
            <a:ext cx="2486722" cy="1052574"/>
          </a:xfrm>
          <a:custGeom>
            <a:avLst/>
            <a:gdLst>
              <a:gd name="connsiteX0" fmla="*/ 0 w 2486722"/>
              <a:gd name="connsiteY0" fmla="*/ 791737 h 1052574"/>
              <a:gd name="connsiteX1" fmla="*/ 479502 w 2486722"/>
              <a:gd name="connsiteY1" fmla="*/ 970156 h 1052574"/>
              <a:gd name="connsiteX2" fmla="*/ 1092819 w 2486722"/>
              <a:gd name="connsiteY2" fmla="*/ 1048215 h 1052574"/>
              <a:gd name="connsiteX3" fmla="*/ 1906858 w 2486722"/>
              <a:gd name="connsiteY3" fmla="*/ 847493 h 1052574"/>
              <a:gd name="connsiteX4" fmla="*/ 2486722 w 2486722"/>
              <a:gd name="connsiteY4" fmla="*/ 0 h 10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722" h="1052574">
                <a:moveTo>
                  <a:pt x="0" y="791737"/>
                </a:moveTo>
                <a:cubicBezTo>
                  <a:pt x="148683" y="859573"/>
                  <a:pt x="297366" y="927410"/>
                  <a:pt x="479502" y="970156"/>
                </a:cubicBezTo>
                <a:cubicBezTo>
                  <a:pt x="661639" y="1012902"/>
                  <a:pt x="854926" y="1068659"/>
                  <a:pt x="1092819" y="1048215"/>
                </a:cubicBezTo>
                <a:cubicBezTo>
                  <a:pt x="1330712" y="1027771"/>
                  <a:pt x="1674541" y="1022195"/>
                  <a:pt x="1906858" y="847493"/>
                </a:cubicBezTo>
                <a:cubicBezTo>
                  <a:pt x="2139175" y="672791"/>
                  <a:pt x="2312948" y="336395"/>
                  <a:pt x="2486722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505200" y="1947496"/>
            <a:ext cx="3847171" cy="1697290"/>
          </a:xfrm>
          <a:custGeom>
            <a:avLst/>
            <a:gdLst>
              <a:gd name="connsiteX0" fmla="*/ 0 w 3847171"/>
              <a:gd name="connsiteY0" fmla="*/ 1226634 h 1887357"/>
              <a:gd name="connsiteX1" fmla="*/ 591015 w 3847171"/>
              <a:gd name="connsiteY1" fmla="*/ 1572322 h 1887357"/>
              <a:gd name="connsiteX2" fmla="*/ 1393903 w 3847171"/>
              <a:gd name="connsiteY2" fmla="*/ 1851103 h 1887357"/>
              <a:gd name="connsiteX3" fmla="*/ 2364059 w 3847171"/>
              <a:gd name="connsiteY3" fmla="*/ 1851103 h 1887357"/>
              <a:gd name="connsiteX4" fmla="*/ 3200400 w 3847171"/>
              <a:gd name="connsiteY4" fmla="*/ 1550020 h 1887357"/>
              <a:gd name="connsiteX5" fmla="*/ 3679903 w 3847171"/>
              <a:gd name="connsiteY5" fmla="*/ 869795 h 1887357"/>
              <a:gd name="connsiteX6" fmla="*/ 3847171 w 3847171"/>
              <a:gd name="connsiteY6" fmla="*/ 0 h 1887357"/>
              <a:gd name="connsiteX7" fmla="*/ 3847171 w 3847171"/>
              <a:gd name="connsiteY7" fmla="*/ 0 h 1887357"/>
              <a:gd name="connsiteX0" fmla="*/ 0 w 3847171"/>
              <a:gd name="connsiteY0" fmla="*/ 1226634 h 1853995"/>
              <a:gd name="connsiteX1" fmla="*/ 591015 w 3847171"/>
              <a:gd name="connsiteY1" fmla="*/ 1572322 h 1853995"/>
              <a:gd name="connsiteX2" fmla="*/ 1906859 w 3847171"/>
              <a:gd name="connsiteY2" fmla="*/ 1694986 h 1853995"/>
              <a:gd name="connsiteX3" fmla="*/ 2364059 w 3847171"/>
              <a:gd name="connsiteY3" fmla="*/ 1851103 h 1853995"/>
              <a:gd name="connsiteX4" fmla="*/ 3200400 w 3847171"/>
              <a:gd name="connsiteY4" fmla="*/ 1550020 h 1853995"/>
              <a:gd name="connsiteX5" fmla="*/ 3679903 w 3847171"/>
              <a:gd name="connsiteY5" fmla="*/ 869795 h 1853995"/>
              <a:gd name="connsiteX6" fmla="*/ 3847171 w 3847171"/>
              <a:gd name="connsiteY6" fmla="*/ 0 h 1853995"/>
              <a:gd name="connsiteX7" fmla="*/ 3847171 w 3847171"/>
              <a:gd name="connsiteY7" fmla="*/ 0 h 1853995"/>
              <a:gd name="connsiteX0" fmla="*/ 0 w 3847171"/>
              <a:gd name="connsiteY0" fmla="*/ 1226634 h 1695014"/>
              <a:gd name="connsiteX1" fmla="*/ 591015 w 3847171"/>
              <a:gd name="connsiteY1" fmla="*/ 1572322 h 1695014"/>
              <a:gd name="connsiteX2" fmla="*/ 1906859 w 3847171"/>
              <a:gd name="connsiteY2" fmla="*/ 1694986 h 1695014"/>
              <a:gd name="connsiteX3" fmla="*/ 2653991 w 3847171"/>
              <a:gd name="connsiteY3" fmla="*/ 1583474 h 1695014"/>
              <a:gd name="connsiteX4" fmla="*/ 3200400 w 3847171"/>
              <a:gd name="connsiteY4" fmla="*/ 1550020 h 1695014"/>
              <a:gd name="connsiteX5" fmla="*/ 3679903 w 3847171"/>
              <a:gd name="connsiteY5" fmla="*/ 869795 h 1695014"/>
              <a:gd name="connsiteX6" fmla="*/ 3847171 w 3847171"/>
              <a:gd name="connsiteY6" fmla="*/ 0 h 1695014"/>
              <a:gd name="connsiteX7" fmla="*/ 3847171 w 3847171"/>
              <a:gd name="connsiteY7" fmla="*/ 0 h 169501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79903 w 3847171"/>
              <a:gd name="connsiteY5" fmla="*/ 869795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68751 w 3847171"/>
              <a:gd name="connsiteY5" fmla="*/ 646771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6932"/>
              <a:gd name="connsiteX1" fmla="*/ 669073 w 3847171"/>
              <a:gd name="connsiteY1" fmla="*/ 1505414 h 1696932"/>
              <a:gd name="connsiteX2" fmla="*/ 1906859 w 3847171"/>
              <a:gd name="connsiteY2" fmla="*/ 1694986 h 1696932"/>
              <a:gd name="connsiteX3" fmla="*/ 2653991 w 3847171"/>
              <a:gd name="connsiteY3" fmla="*/ 1583474 h 1696932"/>
              <a:gd name="connsiteX4" fmla="*/ 3323064 w 3847171"/>
              <a:gd name="connsiteY4" fmla="*/ 1271240 h 1696932"/>
              <a:gd name="connsiteX5" fmla="*/ 3668751 w 3847171"/>
              <a:gd name="connsiteY5" fmla="*/ 646771 h 1696932"/>
              <a:gd name="connsiteX6" fmla="*/ 3847171 w 3847171"/>
              <a:gd name="connsiteY6" fmla="*/ 0 h 1696932"/>
              <a:gd name="connsiteX7" fmla="*/ 3847171 w 3847171"/>
              <a:gd name="connsiteY7" fmla="*/ 0 h 1696932"/>
              <a:gd name="connsiteX0" fmla="*/ 0 w 3847171"/>
              <a:gd name="connsiteY0" fmla="*/ 1226634 h 1697290"/>
              <a:gd name="connsiteX1" fmla="*/ 669073 w 3847171"/>
              <a:gd name="connsiteY1" fmla="*/ 1505414 h 1697290"/>
              <a:gd name="connsiteX2" fmla="*/ 1906859 w 3847171"/>
              <a:gd name="connsiteY2" fmla="*/ 1694986 h 1697290"/>
              <a:gd name="connsiteX3" fmla="*/ 2653991 w 3847171"/>
              <a:gd name="connsiteY3" fmla="*/ 1583474 h 1697290"/>
              <a:gd name="connsiteX4" fmla="*/ 3256156 w 3847171"/>
              <a:gd name="connsiteY4" fmla="*/ 1204332 h 1697290"/>
              <a:gd name="connsiteX5" fmla="*/ 3668751 w 3847171"/>
              <a:gd name="connsiteY5" fmla="*/ 646771 h 1697290"/>
              <a:gd name="connsiteX6" fmla="*/ 3847171 w 3847171"/>
              <a:gd name="connsiteY6" fmla="*/ 0 h 1697290"/>
              <a:gd name="connsiteX7" fmla="*/ 3847171 w 3847171"/>
              <a:gd name="connsiteY7" fmla="*/ 0 h 16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7171" h="1697290">
                <a:moveTo>
                  <a:pt x="0" y="1226634"/>
                </a:moveTo>
                <a:cubicBezTo>
                  <a:pt x="179349" y="1347439"/>
                  <a:pt x="351263" y="1427355"/>
                  <a:pt x="669073" y="1505414"/>
                </a:cubicBezTo>
                <a:cubicBezTo>
                  <a:pt x="986883" y="1583473"/>
                  <a:pt x="1576039" y="1681976"/>
                  <a:pt x="1906859" y="1694986"/>
                </a:cubicBezTo>
                <a:cubicBezTo>
                  <a:pt x="2237679" y="1707996"/>
                  <a:pt x="2429108" y="1665250"/>
                  <a:pt x="2653991" y="1583474"/>
                </a:cubicBezTo>
                <a:cubicBezTo>
                  <a:pt x="2878874" y="1501698"/>
                  <a:pt x="3087029" y="1360449"/>
                  <a:pt x="3256156" y="1204332"/>
                </a:cubicBezTo>
                <a:cubicBezTo>
                  <a:pt x="3425283" y="1048215"/>
                  <a:pt x="3570249" y="847493"/>
                  <a:pt x="3668751" y="646771"/>
                </a:cubicBezTo>
                <a:cubicBezTo>
                  <a:pt x="3767253" y="446049"/>
                  <a:pt x="3817434" y="107795"/>
                  <a:pt x="3847171" y="0"/>
                </a:cubicBezTo>
                <a:lnTo>
                  <a:pt x="3847171" y="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431073" y="3051467"/>
            <a:ext cx="2051825" cy="444277"/>
          </a:xfrm>
          <a:custGeom>
            <a:avLst/>
            <a:gdLst>
              <a:gd name="connsiteX0" fmla="*/ 0 w 2051825"/>
              <a:gd name="connsiteY0" fmla="*/ 0 h 444277"/>
              <a:gd name="connsiteX1" fmla="*/ 646771 w 2051825"/>
              <a:gd name="connsiteY1" fmla="*/ 334537 h 444277"/>
              <a:gd name="connsiteX2" fmla="*/ 1193181 w 2051825"/>
              <a:gd name="connsiteY2" fmla="*/ 434898 h 444277"/>
              <a:gd name="connsiteX3" fmla="*/ 2051825 w 2051825"/>
              <a:gd name="connsiteY3" fmla="*/ 133815 h 44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825" h="444277">
                <a:moveTo>
                  <a:pt x="0" y="0"/>
                </a:moveTo>
                <a:cubicBezTo>
                  <a:pt x="223954" y="131027"/>
                  <a:pt x="447908" y="262054"/>
                  <a:pt x="646771" y="334537"/>
                </a:cubicBezTo>
                <a:cubicBezTo>
                  <a:pt x="845634" y="407020"/>
                  <a:pt x="959005" y="468352"/>
                  <a:pt x="1193181" y="434898"/>
                </a:cubicBezTo>
                <a:cubicBezTo>
                  <a:pt x="1427357" y="401444"/>
                  <a:pt x="1739591" y="267629"/>
                  <a:pt x="2051825" y="133815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727510" y="1445425"/>
            <a:ext cx="3238500" cy="531807"/>
          </a:xfrm>
          <a:custGeom>
            <a:avLst/>
            <a:gdLst>
              <a:gd name="connsiteX0" fmla="*/ 0 w 3267308"/>
              <a:gd name="connsiteY0" fmla="*/ 535524 h 535524"/>
              <a:gd name="connsiteX1" fmla="*/ 959005 w 3267308"/>
              <a:gd name="connsiteY1" fmla="*/ 156383 h 535524"/>
              <a:gd name="connsiteX2" fmla="*/ 1906859 w 3267308"/>
              <a:gd name="connsiteY2" fmla="*/ 265 h 535524"/>
              <a:gd name="connsiteX3" fmla="*/ 2765503 w 3267308"/>
              <a:gd name="connsiteY3" fmla="*/ 122929 h 535524"/>
              <a:gd name="connsiteX4" fmla="*/ 3267308 w 3267308"/>
              <a:gd name="connsiteY4" fmla="*/ 267895 h 5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308" h="535524">
                <a:moveTo>
                  <a:pt x="0" y="535524"/>
                </a:moveTo>
                <a:cubicBezTo>
                  <a:pt x="320597" y="390558"/>
                  <a:pt x="641195" y="245593"/>
                  <a:pt x="959005" y="156383"/>
                </a:cubicBezTo>
                <a:cubicBezTo>
                  <a:pt x="1276815" y="67173"/>
                  <a:pt x="1605776" y="5841"/>
                  <a:pt x="1906859" y="265"/>
                </a:cubicBezTo>
                <a:cubicBezTo>
                  <a:pt x="2207942" y="-5311"/>
                  <a:pt x="2538762" y="78324"/>
                  <a:pt x="2765503" y="122929"/>
                </a:cubicBezTo>
                <a:cubicBezTo>
                  <a:pt x="2992245" y="167534"/>
                  <a:pt x="3129776" y="217714"/>
                  <a:pt x="3267308" y="267895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494049" y="1248270"/>
            <a:ext cx="3858322" cy="855343"/>
          </a:xfrm>
          <a:custGeom>
            <a:avLst/>
            <a:gdLst>
              <a:gd name="connsiteX0" fmla="*/ 0 w 3858322"/>
              <a:gd name="connsiteY0" fmla="*/ 960613 h 960613"/>
              <a:gd name="connsiteX1" fmla="*/ 1081668 w 3858322"/>
              <a:gd name="connsiteY1" fmla="*/ 246935 h 960613"/>
              <a:gd name="connsiteX2" fmla="*/ 2419815 w 3858322"/>
              <a:gd name="connsiteY2" fmla="*/ 23911 h 960613"/>
              <a:gd name="connsiteX3" fmla="*/ 3858322 w 3858322"/>
              <a:gd name="connsiteY3" fmla="*/ 748740 h 960613"/>
              <a:gd name="connsiteX4" fmla="*/ 3858322 w 3858322"/>
              <a:gd name="connsiteY4" fmla="*/ 748740 h 960613"/>
              <a:gd name="connsiteX0" fmla="*/ 0 w 3858322"/>
              <a:gd name="connsiteY0" fmla="*/ 855343 h 855343"/>
              <a:gd name="connsiteX1" fmla="*/ 1081668 w 3858322"/>
              <a:gd name="connsiteY1" fmla="*/ 141665 h 855343"/>
              <a:gd name="connsiteX2" fmla="*/ 2587083 w 3858322"/>
              <a:gd name="connsiteY2" fmla="*/ 41304 h 855343"/>
              <a:gd name="connsiteX3" fmla="*/ 3858322 w 3858322"/>
              <a:gd name="connsiteY3" fmla="*/ 643470 h 855343"/>
              <a:gd name="connsiteX4" fmla="*/ 3858322 w 3858322"/>
              <a:gd name="connsiteY4" fmla="*/ 643470 h 8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322" h="855343">
                <a:moveTo>
                  <a:pt x="0" y="855343"/>
                </a:moveTo>
                <a:cubicBezTo>
                  <a:pt x="339183" y="576562"/>
                  <a:pt x="650487" y="277338"/>
                  <a:pt x="1081668" y="141665"/>
                </a:cubicBezTo>
                <a:cubicBezTo>
                  <a:pt x="1512849" y="5992"/>
                  <a:pt x="2124307" y="-42330"/>
                  <a:pt x="2587083" y="41304"/>
                </a:cubicBezTo>
                <a:cubicBezTo>
                  <a:pt x="3049859" y="124938"/>
                  <a:pt x="3646449" y="543109"/>
                  <a:pt x="3858322" y="643470"/>
                </a:cubicBezTo>
                <a:lnTo>
                  <a:pt x="3858322" y="64347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43000" y="2971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139920" y="2590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721102" y="2362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876800" y="1383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447800" y="1840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315200" y="1764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864102" y="2221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3249133" y="2819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73302" y="1764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248400" y="26670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18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62200" y="3215431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7432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75792" y="1981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95400" y="2362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604163" y="2817911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84816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00400" y="24384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2359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23592" y="27402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257800" y="22098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14392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76192" y="1219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667000" y="15210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195192" y="33498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21" name="Straight Connector 120"/>
          <p:cNvCxnSpPr>
            <a:stCxn id="54" idx="1"/>
            <a:endCxn id="42" idx="0"/>
          </p:cNvCxnSpPr>
          <p:nvPr/>
        </p:nvCxnSpPr>
        <p:spPr>
          <a:xfrm flipH="1" flipV="1">
            <a:off x="5004110" y="1676150"/>
            <a:ext cx="2322249" cy="231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343400" y="1825823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181600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943600" y="15240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86" name="Straight Connector 185"/>
          <p:cNvCxnSpPr>
            <a:stCxn id="34" idx="6"/>
            <a:endCxn id="95" idx="0"/>
          </p:cNvCxnSpPr>
          <p:nvPr/>
        </p:nvCxnSpPr>
        <p:spPr>
          <a:xfrm>
            <a:off x="1765610" y="2015333"/>
            <a:ext cx="1728439" cy="88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2009962" y="21336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 flipH="1" flipV="1">
            <a:off x="3557231" y="2153786"/>
            <a:ext cx="2453706" cy="676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157336" y="4267200"/>
            <a:ext cx="6462664" cy="2121932"/>
            <a:chOff x="1157336" y="4267200"/>
            <a:chExt cx="6462664" cy="2121932"/>
          </a:xfrm>
        </p:grpSpPr>
        <p:sp>
          <p:nvSpPr>
            <p:cNvPr id="228" name="TextBox 227"/>
            <p:cNvSpPr txBox="1"/>
            <p:nvPr/>
          </p:nvSpPr>
          <p:spPr>
            <a:xfrm>
              <a:off x="7329536" y="4812268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157336" y="4267200"/>
              <a:ext cx="6248400" cy="2121932"/>
              <a:chOff x="1157336" y="4267200"/>
              <a:chExt cx="6248400" cy="212193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157336" y="4267200"/>
                <a:ext cx="6248400" cy="2121932"/>
                <a:chOff x="1157336" y="4267200"/>
                <a:chExt cx="6248400" cy="2121932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157336" y="4267200"/>
                  <a:ext cx="6248400" cy="2121932"/>
                  <a:chOff x="1157336" y="4267200"/>
                  <a:chExt cx="6248400" cy="2121932"/>
                </a:xfrm>
              </p:grpSpPr>
              <p:sp>
                <p:nvSpPr>
                  <p:cNvPr id="197" name="Oval 196"/>
                  <p:cNvSpPr/>
                  <p:nvPr/>
                </p:nvSpPr>
                <p:spPr>
                  <a:xfrm>
                    <a:off x="1703746" y="5025233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Oval 197"/>
                  <p:cNvSpPr/>
                  <p:nvPr/>
                </p:nvSpPr>
                <p:spPr>
                  <a:xfrm>
                    <a:off x="1398946" y="6053933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Oval 198"/>
                  <p:cNvSpPr/>
                  <p:nvPr/>
                </p:nvSpPr>
                <p:spPr>
                  <a:xfrm>
                    <a:off x="4827946" y="5718467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Oval 199"/>
                  <p:cNvSpPr/>
                  <p:nvPr/>
                </p:nvSpPr>
                <p:spPr>
                  <a:xfrm>
                    <a:off x="4980346" y="472415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3468898" y="6180314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5970946" y="5259408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3506526" y="5136745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2313346" y="5638550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7329536" y="4944387"/>
                    <a:ext cx="76200" cy="76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17" name="Straight Connector 216"/>
                  <p:cNvCxnSpPr>
                    <a:stCxn id="197" idx="3"/>
                    <a:endCxn id="198" idx="0"/>
                  </p:cNvCxnSpPr>
                  <p:nvPr/>
                </p:nvCxnSpPr>
                <p:spPr>
                  <a:xfrm flipH="1">
                    <a:off x="1437046" y="5090274"/>
                    <a:ext cx="277859" cy="963659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8" name="Freeform 217"/>
                  <p:cNvSpPr/>
                  <p:nvPr/>
                </p:nvSpPr>
                <p:spPr>
                  <a:xfrm>
                    <a:off x="4868834" y="4984345"/>
                    <a:ext cx="2486722" cy="1052574"/>
                  </a:xfrm>
                  <a:custGeom>
                    <a:avLst/>
                    <a:gdLst>
                      <a:gd name="connsiteX0" fmla="*/ 0 w 2486722"/>
                      <a:gd name="connsiteY0" fmla="*/ 791737 h 1052574"/>
                      <a:gd name="connsiteX1" fmla="*/ 479502 w 2486722"/>
                      <a:gd name="connsiteY1" fmla="*/ 970156 h 1052574"/>
                      <a:gd name="connsiteX2" fmla="*/ 1092819 w 2486722"/>
                      <a:gd name="connsiteY2" fmla="*/ 1048215 h 1052574"/>
                      <a:gd name="connsiteX3" fmla="*/ 1906858 w 2486722"/>
                      <a:gd name="connsiteY3" fmla="*/ 847493 h 1052574"/>
                      <a:gd name="connsiteX4" fmla="*/ 2486722 w 2486722"/>
                      <a:gd name="connsiteY4" fmla="*/ 0 h 105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6722" h="1052574">
                        <a:moveTo>
                          <a:pt x="0" y="791737"/>
                        </a:moveTo>
                        <a:cubicBezTo>
                          <a:pt x="148683" y="859573"/>
                          <a:pt x="297366" y="927410"/>
                          <a:pt x="479502" y="970156"/>
                        </a:cubicBezTo>
                        <a:cubicBezTo>
                          <a:pt x="661639" y="1012902"/>
                          <a:pt x="854926" y="1068659"/>
                          <a:pt x="1092819" y="1048215"/>
                        </a:cubicBezTo>
                        <a:cubicBezTo>
                          <a:pt x="1330712" y="1027771"/>
                          <a:pt x="1674541" y="1022195"/>
                          <a:pt x="1906858" y="847493"/>
                        </a:cubicBezTo>
                        <a:cubicBezTo>
                          <a:pt x="2139175" y="672791"/>
                          <a:pt x="2312948" y="336395"/>
                          <a:pt x="2486722" y="0"/>
                        </a:cubicBezTo>
                      </a:path>
                    </a:pathLst>
                  </a:cu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TextBox 222"/>
                  <p:cNvSpPr txBox="1"/>
                  <p:nvPr/>
                </p:nvSpPr>
                <p:spPr>
                  <a:xfrm>
                    <a:off x="1157336" y="6019800"/>
                    <a:ext cx="30809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b</a:t>
                    </a:r>
                    <a:endParaRPr lang="en-US" b="1" dirty="0"/>
                  </a:p>
                </p:txBody>
              </p:sp>
              <p:sp>
                <p:nvSpPr>
                  <p:cNvPr id="224" name="TextBox 223"/>
                  <p:cNvSpPr txBox="1"/>
                  <p:nvPr/>
                </p:nvSpPr>
                <p:spPr>
                  <a:xfrm>
                    <a:off x="2154256" y="5638800"/>
                    <a:ext cx="29848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a</a:t>
                    </a:r>
                    <a:endParaRPr lang="en-US" b="1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4735438" y="5410200"/>
                    <a:ext cx="28084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sp>
                <p:nvSpPr>
                  <p:cNvPr id="226" name="TextBox 225"/>
                  <p:cNvSpPr txBox="1"/>
                  <p:nvPr/>
                </p:nvSpPr>
                <p:spPr>
                  <a:xfrm>
                    <a:off x="4891136" y="4431268"/>
                    <a:ext cx="30809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d</a:t>
                    </a:r>
                    <a:endParaRPr lang="en-US" b="1" dirty="0"/>
                  </a:p>
                </p:txBody>
              </p:sp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1462136" y="4888468"/>
                    <a:ext cx="30809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h</a:t>
                    </a:r>
                    <a:endParaRPr lang="en-US" b="1" dirty="0"/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5878438" y="5269468"/>
                    <a:ext cx="29367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y</a:t>
                    </a:r>
                    <a:endParaRPr lang="en-US" b="1" dirty="0"/>
                  </a:p>
                </p:txBody>
              </p: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3263469" y="5867400"/>
                    <a:ext cx="30809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u</a:t>
                    </a:r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3287638" y="4812268"/>
                    <a:ext cx="29367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v</a:t>
                    </a:r>
                    <a:endParaRPr lang="en-US" b="1" dirty="0"/>
                  </a:p>
                </p:txBody>
              </p:sp>
              <p:sp>
                <p:nvSpPr>
                  <p:cNvPr id="232" name="TextBox 231"/>
                  <p:cNvSpPr txBox="1"/>
                  <p:nvPr/>
                </p:nvSpPr>
                <p:spPr>
                  <a:xfrm>
                    <a:off x="6262736" y="5715000"/>
                    <a:ext cx="36740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18</a:t>
                    </a:r>
                    <a:endParaRPr lang="en-US" sz="1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34" name="TextBox 233"/>
                  <p:cNvSpPr txBox="1"/>
                  <p:nvPr/>
                </p:nvSpPr>
                <p:spPr>
                  <a:xfrm>
                    <a:off x="1843136" y="5791200"/>
                    <a:ext cx="2760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1</a:t>
                    </a:r>
                    <a:endParaRPr lang="en-US" sz="1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35" name="TextBox 234"/>
                  <p:cNvSpPr txBox="1"/>
                  <p:nvPr/>
                </p:nvSpPr>
                <p:spPr>
                  <a:xfrm>
                    <a:off x="2390128" y="5029200"/>
                    <a:ext cx="36740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19</a:t>
                    </a:r>
                    <a:endParaRPr lang="en-US" sz="1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36" name="TextBox 235"/>
                  <p:cNvSpPr txBox="1"/>
                  <p:nvPr/>
                </p:nvSpPr>
                <p:spPr>
                  <a:xfrm>
                    <a:off x="1309736" y="5410200"/>
                    <a:ext cx="36740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22</a:t>
                    </a:r>
                    <a:endParaRPr lang="en-US" sz="1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37" name="TextBox 236"/>
                  <p:cNvSpPr txBox="1"/>
                  <p:nvPr/>
                </p:nvSpPr>
                <p:spPr>
                  <a:xfrm>
                    <a:off x="2618499" y="5865911"/>
                    <a:ext cx="36740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10</a:t>
                    </a:r>
                    <a:endParaRPr lang="en-US" sz="1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41" name="TextBox 240"/>
                  <p:cNvSpPr txBox="1"/>
                  <p:nvPr/>
                </p:nvSpPr>
                <p:spPr>
                  <a:xfrm>
                    <a:off x="3837928" y="5788223"/>
                    <a:ext cx="36740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15</a:t>
                    </a:r>
                    <a:endParaRPr lang="en-US" sz="1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5272136" y="5257800"/>
                    <a:ext cx="36740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11</a:t>
                    </a:r>
                    <a:endParaRPr lang="en-US" sz="1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43" name="TextBox 242"/>
                  <p:cNvSpPr txBox="1"/>
                  <p:nvPr/>
                </p:nvSpPr>
                <p:spPr>
                  <a:xfrm>
                    <a:off x="6428728" y="4876800"/>
                    <a:ext cx="2760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5</a:t>
                    </a:r>
                    <a:endParaRPr lang="en-US" sz="1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5590528" y="4267200"/>
                    <a:ext cx="36740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16</a:t>
                    </a:r>
                    <a:endParaRPr lang="en-US" sz="1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48" name="TextBox 247"/>
                  <p:cNvSpPr txBox="1"/>
                  <p:nvPr/>
                </p:nvSpPr>
                <p:spPr>
                  <a:xfrm>
                    <a:off x="4357736" y="4873823"/>
                    <a:ext cx="2760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070C0"/>
                        </a:solidFill>
                      </a:rPr>
                      <a:t>4</a:t>
                    </a:r>
                    <a:endParaRPr lang="en-US" sz="1400" b="1" dirty="0">
                      <a:solidFill>
                        <a:srgbClr val="0070C0"/>
                      </a:solidFill>
                    </a:endParaRPr>
                  </a:p>
                </p:txBody>
              </p:sp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1437046" y="4296270"/>
                    <a:ext cx="5929661" cy="1895203"/>
                    <a:chOff x="1437046" y="4296270"/>
                    <a:chExt cx="5929661" cy="1895203"/>
                  </a:xfrm>
                </p:grpSpPr>
                <p:cxnSp>
                  <p:nvCxnSpPr>
                    <p:cNvPr id="207" name="Straight Connector 206"/>
                    <p:cNvCxnSpPr>
                      <a:stCxn id="198" idx="0"/>
                      <a:endCxn id="204" idx="3"/>
                    </p:cNvCxnSpPr>
                    <p:nvPr/>
                  </p:nvCxnSpPr>
                  <p:spPr>
                    <a:xfrm flipV="1">
                      <a:off x="1437046" y="5703591"/>
                      <a:ext cx="887459" cy="350342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>
                      <a:stCxn id="204" idx="5"/>
                      <a:endCxn id="201" idx="1"/>
                    </p:cNvCxnSpPr>
                    <p:nvPr/>
                  </p:nvCxnSpPr>
                  <p:spPr>
                    <a:xfrm>
                      <a:off x="2378387" y="5703591"/>
                      <a:ext cx="1101670" cy="487882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>
                      <a:stCxn id="200" idx="3"/>
                      <a:endCxn id="203" idx="7"/>
                    </p:cNvCxnSpPr>
                    <p:nvPr/>
                  </p:nvCxnSpPr>
                  <p:spPr>
                    <a:xfrm flipH="1">
                      <a:off x="3571567" y="4789191"/>
                      <a:ext cx="1419938" cy="358713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>
                      <a:stCxn id="201" idx="0"/>
                      <a:endCxn id="199" idx="4"/>
                    </p:cNvCxnSpPr>
                    <p:nvPr/>
                  </p:nvCxnSpPr>
                  <p:spPr>
                    <a:xfrm flipV="1">
                      <a:off x="3506998" y="5794667"/>
                      <a:ext cx="1359048" cy="385647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Straight Connector 214"/>
                    <p:cNvCxnSpPr>
                      <a:stCxn id="199" idx="7"/>
                      <a:endCxn id="202" idx="3"/>
                    </p:cNvCxnSpPr>
                    <p:nvPr/>
                  </p:nvCxnSpPr>
                  <p:spPr>
                    <a:xfrm flipV="1">
                      <a:off x="4892987" y="5324449"/>
                      <a:ext cx="1089118" cy="405177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215"/>
                    <p:cNvCxnSpPr>
                      <a:endCxn id="202" idx="6"/>
                    </p:cNvCxnSpPr>
                    <p:nvPr/>
                  </p:nvCxnSpPr>
                  <p:spPr>
                    <a:xfrm flipH="1">
                      <a:off x="6047146" y="4968547"/>
                      <a:ext cx="1282390" cy="328961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2" name="Freeform 221"/>
                    <p:cNvSpPr/>
                    <p:nvPr/>
                  </p:nvSpPr>
                  <p:spPr>
                    <a:xfrm>
                      <a:off x="3508385" y="4296270"/>
                      <a:ext cx="3858322" cy="855343"/>
                    </a:xfrm>
                    <a:custGeom>
                      <a:avLst/>
                      <a:gdLst>
                        <a:gd name="connsiteX0" fmla="*/ 0 w 3858322"/>
                        <a:gd name="connsiteY0" fmla="*/ 960613 h 960613"/>
                        <a:gd name="connsiteX1" fmla="*/ 1081668 w 3858322"/>
                        <a:gd name="connsiteY1" fmla="*/ 246935 h 960613"/>
                        <a:gd name="connsiteX2" fmla="*/ 2419815 w 3858322"/>
                        <a:gd name="connsiteY2" fmla="*/ 23911 h 960613"/>
                        <a:gd name="connsiteX3" fmla="*/ 3858322 w 3858322"/>
                        <a:gd name="connsiteY3" fmla="*/ 748740 h 960613"/>
                        <a:gd name="connsiteX4" fmla="*/ 3858322 w 3858322"/>
                        <a:gd name="connsiteY4" fmla="*/ 748740 h 960613"/>
                        <a:gd name="connsiteX0" fmla="*/ 0 w 3858322"/>
                        <a:gd name="connsiteY0" fmla="*/ 855343 h 855343"/>
                        <a:gd name="connsiteX1" fmla="*/ 1081668 w 3858322"/>
                        <a:gd name="connsiteY1" fmla="*/ 141665 h 855343"/>
                        <a:gd name="connsiteX2" fmla="*/ 2587083 w 3858322"/>
                        <a:gd name="connsiteY2" fmla="*/ 41304 h 855343"/>
                        <a:gd name="connsiteX3" fmla="*/ 3858322 w 3858322"/>
                        <a:gd name="connsiteY3" fmla="*/ 643470 h 855343"/>
                        <a:gd name="connsiteX4" fmla="*/ 3858322 w 3858322"/>
                        <a:gd name="connsiteY4" fmla="*/ 643470 h 855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58322" h="855343">
                          <a:moveTo>
                            <a:pt x="0" y="855343"/>
                          </a:moveTo>
                          <a:cubicBezTo>
                            <a:pt x="339183" y="576562"/>
                            <a:pt x="650487" y="277338"/>
                            <a:pt x="1081668" y="141665"/>
                          </a:cubicBezTo>
                          <a:cubicBezTo>
                            <a:pt x="1512849" y="5992"/>
                            <a:pt x="2124307" y="-42330"/>
                            <a:pt x="2587083" y="41304"/>
                          </a:cubicBezTo>
                          <a:cubicBezTo>
                            <a:pt x="3049859" y="124938"/>
                            <a:pt x="3646449" y="543109"/>
                            <a:pt x="3858322" y="643470"/>
                          </a:cubicBezTo>
                          <a:lnTo>
                            <a:pt x="3858322" y="643470"/>
                          </a:lnTo>
                        </a:path>
                      </a:pathLst>
                    </a:cu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1" name="Straight Connector 250"/>
                    <p:cNvCxnSpPr>
                      <a:stCxn id="197" idx="6"/>
                      <a:endCxn id="222" idx="0"/>
                    </p:cNvCxnSpPr>
                    <p:nvPr/>
                  </p:nvCxnSpPr>
                  <p:spPr>
                    <a:xfrm>
                      <a:off x="1779946" y="5063333"/>
                      <a:ext cx="1728439" cy="88280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23" name="Straight Connector 122"/>
                <p:cNvCxnSpPr/>
                <p:nvPr/>
              </p:nvCxnSpPr>
              <p:spPr>
                <a:xfrm flipH="1" flipV="1">
                  <a:off x="3571567" y="5201786"/>
                  <a:ext cx="2399379" cy="8133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4" name="TextBox 123"/>
              <p:cNvSpPr txBox="1"/>
              <p:nvPr/>
            </p:nvSpPr>
            <p:spPr>
              <a:xfrm>
                <a:off x="4419600" y="517862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70C0"/>
                    </a:solidFill>
                  </a:rPr>
                  <a:t>31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25" name="TextBox 124"/>
          <p:cNvSpPr txBox="1"/>
          <p:nvPr/>
        </p:nvSpPr>
        <p:spPr>
          <a:xfrm>
            <a:off x="4572000" y="21336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24783" y="3581400"/>
            <a:ext cx="1866217" cy="914400"/>
            <a:chOff x="2133600" y="3581400"/>
            <a:chExt cx="1866217" cy="914400"/>
          </a:xfrm>
        </p:grpSpPr>
        <p:sp>
          <p:nvSpPr>
            <p:cNvPr id="9" name="Down Arrow 8"/>
            <p:cNvSpPr/>
            <p:nvPr/>
          </p:nvSpPr>
          <p:spPr>
            <a:xfrm>
              <a:off x="2438400" y="3886200"/>
              <a:ext cx="1180518" cy="60960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33600" y="3581400"/>
              <a:ext cx="1866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Random sampling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457200" y="1567934"/>
                <a:ext cx="816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67934"/>
                <a:ext cx="816249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r="-89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457200" y="4659868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59868"/>
                <a:ext cx="82586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96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8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Minimum spanning tree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3" name="Content Placeholder 2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89410" y="19772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384610" y="30059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13610" y="267046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66010" y="16761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454562" y="313231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956610" y="221140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492190" y="208874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2299010" y="25905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315200" y="18963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34" idx="5"/>
            <a:endCxn id="52" idx="6"/>
          </p:cNvCxnSpPr>
          <p:nvPr/>
        </p:nvCxnSpPr>
        <p:spPr>
          <a:xfrm>
            <a:off x="1754451" y="2042274"/>
            <a:ext cx="620759" cy="5863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52" idx="3"/>
          </p:cNvCxnSpPr>
          <p:nvPr/>
        </p:nvCxnSpPr>
        <p:spPr>
          <a:xfrm flipV="1">
            <a:off x="1422710" y="2655591"/>
            <a:ext cx="887459" cy="35034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1" idx="2"/>
          </p:cNvCxnSpPr>
          <p:nvPr/>
        </p:nvCxnSpPr>
        <p:spPr>
          <a:xfrm flipV="1">
            <a:off x="2375210" y="2126845"/>
            <a:ext cx="1116980" cy="49669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5"/>
            <a:endCxn id="43" idx="1"/>
          </p:cNvCxnSpPr>
          <p:nvPr/>
        </p:nvCxnSpPr>
        <p:spPr>
          <a:xfrm>
            <a:off x="2364051" y="2655591"/>
            <a:ext cx="1101670" cy="4878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2"/>
            <a:endCxn id="43" idx="0"/>
          </p:cNvCxnSpPr>
          <p:nvPr/>
        </p:nvCxnSpPr>
        <p:spPr>
          <a:xfrm>
            <a:off x="3492190" y="2126845"/>
            <a:ext cx="472" cy="1005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2" idx="3"/>
            <a:endCxn id="51" idx="7"/>
          </p:cNvCxnSpPr>
          <p:nvPr/>
        </p:nvCxnSpPr>
        <p:spPr>
          <a:xfrm flipH="1">
            <a:off x="3557231" y="1741191"/>
            <a:ext cx="1419938" cy="35871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6" idx="1"/>
            <a:endCxn id="51" idx="4"/>
          </p:cNvCxnSpPr>
          <p:nvPr/>
        </p:nvCxnSpPr>
        <p:spPr>
          <a:xfrm flipH="1" flipV="1">
            <a:off x="3530290" y="2164945"/>
            <a:ext cx="1294479" cy="5166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3" idx="0"/>
            <a:endCxn id="36" idx="4"/>
          </p:cNvCxnSpPr>
          <p:nvPr/>
        </p:nvCxnSpPr>
        <p:spPr>
          <a:xfrm flipV="1">
            <a:off x="3492662" y="2746667"/>
            <a:ext cx="1359048" cy="3856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1"/>
            <a:endCxn id="42" idx="5"/>
          </p:cNvCxnSpPr>
          <p:nvPr/>
        </p:nvCxnSpPr>
        <p:spPr>
          <a:xfrm flipH="1" flipV="1">
            <a:off x="5031051" y="1741191"/>
            <a:ext cx="936718" cy="4813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6" idx="7"/>
            <a:endCxn id="50" idx="3"/>
          </p:cNvCxnSpPr>
          <p:nvPr/>
        </p:nvCxnSpPr>
        <p:spPr>
          <a:xfrm flipV="1">
            <a:off x="4878651" y="2276449"/>
            <a:ext cx="1089118" cy="405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50" idx="6"/>
          </p:cNvCxnSpPr>
          <p:nvPr/>
        </p:nvCxnSpPr>
        <p:spPr>
          <a:xfrm flipH="1">
            <a:off x="6032810" y="1920547"/>
            <a:ext cx="1282390" cy="3289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4" idx="3"/>
            <a:endCxn id="35" idx="0"/>
          </p:cNvCxnSpPr>
          <p:nvPr/>
        </p:nvCxnSpPr>
        <p:spPr>
          <a:xfrm flipH="1">
            <a:off x="1422710" y="2042274"/>
            <a:ext cx="277859" cy="963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4854498" y="1936345"/>
            <a:ext cx="2486722" cy="1052574"/>
          </a:xfrm>
          <a:custGeom>
            <a:avLst/>
            <a:gdLst>
              <a:gd name="connsiteX0" fmla="*/ 0 w 2486722"/>
              <a:gd name="connsiteY0" fmla="*/ 791737 h 1052574"/>
              <a:gd name="connsiteX1" fmla="*/ 479502 w 2486722"/>
              <a:gd name="connsiteY1" fmla="*/ 970156 h 1052574"/>
              <a:gd name="connsiteX2" fmla="*/ 1092819 w 2486722"/>
              <a:gd name="connsiteY2" fmla="*/ 1048215 h 1052574"/>
              <a:gd name="connsiteX3" fmla="*/ 1906858 w 2486722"/>
              <a:gd name="connsiteY3" fmla="*/ 847493 h 1052574"/>
              <a:gd name="connsiteX4" fmla="*/ 2486722 w 2486722"/>
              <a:gd name="connsiteY4" fmla="*/ 0 h 10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722" h="1052574">
                <a:moveTo>
                  <a:pt x="0" y="791737"/>
                </a:moveTo>
                <a:cubicBezTo>
                  <a:pt x="148683" y="859573"/>
                  <a:pt x="297366" y="927410"/>
                  <a:pt x="479502" y="970156"/>
                </a:cubicBezTo>
                <a:cubicBezTo>
                  <a:pt x="661639" y="1012902"/>
                  <a:pt x="854926" y="1068659"/>
                  <a:pt x="1092819" y="1048215"/>
                </a:cubicBezTo>
                <a:cubicBezTo>
                  <a:pt x="1330712" y="1027771"/>
                  <a:pt x="1674541" y="1022195"/>
                  <a:pt x="1906858" y="847493"/>
                </a:cubicBezTo>
                <a:cubicBezTo>
                  <a:pt x="2139175" y="672791"/>
                  <a:pt x="2312948" y="336395"/>
                  <a:pt x="2486722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505200" y="1947496"/>
            <a:ext cx="3847171" cy="1697290"/>
          </a:xfrm>
          <a:custGeom>
            <a:avLst/>
            <a:gdLst>
              <a:gd name="connsiteX0" fmla="*/ 0 w 3847171"/>
              <a:gd name="connsiteY0" fmla="*/ 1226634 h 1887357"/>
              <a:gd name="connsiteX1" fmla="*/ 591015 w 3847171"/>
              <a:gd name="connsiteY1" fmla="*/ 1572322 h 1887357"/>
              <a:gd name="connsiteX2" fmla="*/ 1393903 w 3847171"/>
              <a:gd name="connsiteY2" fmla="*/ 1851103 h 1887357"/>
              <a:gd name="connsiteX3" fmla="*/ 2364059 w 3847171"/>
              <a:gd name="connsiteY3" fmla="*/ 1851103 h 1887357"/>
              <a:gd name="connsiteX4" fmla="*/ 3200400 w 3847171"/>
              <a:gd name="connsiteY4" fmla="*/ 1550020 h 1887357"/>
              <a:gd name="connsiteX5" fmla="*/ 3679903 w 3847171"/>
              <a:gd name="connsiteY5" fmla="*/ 869795 h 1887357"/>
              <a:gd name="connsiteX6" fmla="*/ 3847171 w 3847171"/>
              <a:gd name="connsiteY6" fmla="*/ 0 h 1887357"/>
              <a:gd name="connsiteX7" fmla="*/ 3847171 w 3847171"/>
              <a:gd name="connsiteY7" fmla="*/ 0 h 1887357"/>
              <a:gd name="connsiteX0" fmla="*/ 0 w 3847171"/>
              <a:gd name="connsiteY0" fmla="*/ 1226634 h 1853995"/>
              <a:gd name="connsiteX1" fmla="*/ 591015 w 3847171"/>
              <a:gd name="connsiteY1" fmla="*/ 1572322 h 1853995"/>
              <a:gd name="connsiteX2" fmla="*/ 1906859 w 3847171"/>
              <a:gd name="connsiteY2" fmla="*/ 1694986 h 1853995"/>
              <a:gd name="connsiteX3" fmla="*/ 2364059 w 3847171"/>
              <a:gd name="connsiteY3" fmla="*/ 1851103 h 1853995"/>
              <a:gd name="connsiteX4" fmla="*/ 3200400 w 3847171"/>
              <a:gd name="connsiteY4" fmla="*/ 1550020 h 1853995"/>
              <a:gd name="connsiteX5" fmla="*/ 3679903 w 3847171"/>
              <a:gd name="connsiteY5" fmla="*/ 869795 h 1853995"/>
              <a:gd name="connsiteX6" fmla="*/ 3847171 w 3847171"/>
              <a:gd name="connsiteY6" fmla="*/ 0 h 1853995"/>
              <a:gd name="connsiteX7" fmla="*/ 3847171 w 3847171"/>
              <a:gd name="connsiteY7" fmla="*/ 0 h 1853995"/>
              <a:gd name="connsiteX0" fmla="*/ 0 w 3847171"/>
              <a:gd name="connsiteY0" fmla="*/ 1226634 h 1695014"/>
              <a:gd name="connsiteX1" fmla="*/ 591015 w 3847171"/>
              <a:gd name="connsiteY1" fmla="*/ 1572322 h 1695014"/>
              <a:gd name="connsiteX2" fmla="*/ 1906859 w 3847171"/>
              <a:gd name="connsiteY2" fmla="*/ 1694986 h 1695014"/>
              <a:gd name="connsiteX3" fmla="*/ 2653991 w 3847171"/>
              <a:gd name="connsiteY3" fmla="*/ 1583474 h 1695014"/>
              <a:gd name="connsiteX4" fmla="*/ 3200400 w 3847171"/>
              <a:gd name="connsiteY4" fmla="*/ 1550020 h 1695014"/>
              <a:gd name="connsiteX5" fmla="*/ 3679903 w 3847171"/>
              <a:gd name="connsiteY5" fmla="*/ 869795 h 1695014"/>
              <a:gd name="connsiteX6" fmla="*/ 3847171 w 3847171"/>
              <a:gd name="connsiteY6" fmla="*/ 0 h 1695014"/>
              <a:gd name="connsiteX7" fmla="*/ 3847171 w 3847171"/>
              <a:gd name="connsiteY7" fmla="*/ 0 h 169501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79903 w 3847171"/>
              <a:gd name="connsiteY5" fmla="*/ 869795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68751 w 3847171"/>
              <a:gd name="connsiteY5" fmla="*/ 646771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6932"/>
              <a:gd name="connsiteX1" fmla="*/ 669073 w 3847171"/>
              <a:gd name="connsiteY1" fmla="*/ 1505414 h 1696932"/>
              <a:gd name="connsiteX2" fmla="*/ 1906859 w 3847171"/>
              <a:gd name="connsiteY2" fmla="*/ 1694986 h 1696932"/>
              <a:gd name="connsiteX3" fmla="*/ 2653991 w 3847171"/>
              <a:gd name="connsiteY3" fmla="*/ 1583474 h 1696932"/>
              <a:gd name="connsiteX4" fmla="*/ 3323064 w 3847171"/>
              <a:gd name="connsiteY4" fmla="*/ 1271240 h 1696932"/>
              <a:gd name="connsiteX5" fmla="*/ 3668751 w 3847171"/>
              <a:gd name="connsiteY5" fmla="*/ 646771 h 1696932"/>
              <a:gd name="connsiteX6" fmla="*/ 3847171 w 3847171"/>
              <a:gd name="connsiteY6" fmla="*/ 0 h 1696932"/>
              <a:gd name="connsiteX7" fmla="*/ 3847171 w 3847171"/>
              <a:gd name="connsiteY7" fmla="*/ 0 h 1696932"/>
              <a:gd name="connsiteX0" fmla="*/ 0 w 3847171"/>
              <a:gd name="connsiteY0" fmla="*/ 1226634 h 1697290"/>
              <a:gd name="connsiteX1" fmla="*/ 669073 w 3847171"/>
              <a:gd name="connsiteY1" fmla="*/ 1505414 h 1697290"/>
              <a:gd name="connsiteX2" fmla="*/ 1906859 w 3847171"/>
              <a:gd name="connsiteY2" fmla="*/ 1694986 h 1697290"/>
              <a:gd name="connsiteX3" fmla="*/ 2653991 w 3847171"/>
              <a:gd name="connsiteY3" fmla="*/ 1583474 h 1697290"/>
              <a:gd name="connsiteX4" fmla="*/ 3256156 w 3847171"/>
              <a:gd name="connsiteY4" fmla="*/ 1204332 h 1697290"/>
              <a:gd name="connsiteX5" fmla="*/ 3668751 w 3847171"/>
              <a:gd name="connsiteY5" fmla="*/ 646771 h 1697290"/>
              <a:gd name="connsiteX6" fmla="*/ 3847171 w 3847171"/>
              <a:gd name="connsiteY6" fmla="*/ 0 h 1697290"/>
              <a:gd name="connsiteX7" fmla="*/ 3847171 w 3847171"/>
              <a:gd name="connsiteY7" fmla="*/ 0 h 16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7171" h="1697290">
                <a:moveTo>
                  <a:pt x="0" y="1226634"/>
                </a:moveTo>
                <a:cubicBezTo>
                  <a:pt x="179349" y="1347439"/>
                  <a:pt x="351263" y="1427355"/>
                  <a:pt x="669073" y="1505414"/>
                </a:cubicBezTo>
                <a:cubicBezTo>
                  <a:pt x="986883" y="1583473"/>
                  <a:pt x="1576039" y="1681976"/>
                  <a:pt x="1906859" y="1694986"/>
                </a:cubicBezTo>
                <a:cubicBezTo>
                  <a:pt x="2237679" y="1707996"/>
                  <a:pt x="2429108" y="1665250"/>
                  <a:pt x="2653991" y="1583474"/>
                </a:cubicBezTo>
                <a:cubicBezTo>
                  <a:pt x="2878874" y="1501698"/>
                  <a:pt x="3087029" y="1360449"/>
                  <a:pt x="3256156" y="1204332"/>
                </a:cubicBezTo>
                <a:cubicBezTo>
                  <a:pt x="3425283" y="1048215"/>
                  <a:pt x="3570249" y="847493"/>
                  <a:pt x="3668751" y="646771"/>
                </a:cubicBezTo>
                <a:cubicBezTo>
                  <a:pt x="3767253" y="446049"/>
                  <a:pt x="3817434" y="107795"/>
                  <a:pt x="3847171" y="0"/>
                </a:cubicBezTo>
                <a:lnTo>
                  <a:pt x="3847171" y="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431073" y="3051467"/>
            <a:ext cx="2051825" cy="444277"/>
          </a:xfrm>
          <a:custGeom>
            <a:avLst/>
            <a:gdLst>
              <a:gd name="connsiteX0" fmla="*/ 0 w 2051825"/>
              <a:gd name="connsiteY0" fmla="*/ 0 h 444277"/>
              <a:gd name="connsiteX1" fmla="*/ 646771 w 2051825"/>
              <a:gd name="connsiteY1" fmla="*/ 334537 h 444277"/>
              <a:gd name="connsiteX2" fmla="*/ 1193181 w 2051825"/>
              <a:gd name="connsiteY2" fmla="*/ 434898 h 444277"/>
              <a:gd name="connsiteX3" fmla="*/ 2051825 w 2051825"/>
              <a:gd name="connsiteY3" fmla="*/ 133815 h 44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825" h="444277">
                <a:moveTo>
                  <a:pt x="0" y="0"/>
                </a:moveTo>
                <a:cubicBezTo>
                  <a:pt x="223954" y="131027"/>
                  <a:pt x="447908" y="262054"/>
                  <a:pt x="646771" y="334537"/>
                </a:cubicBezTo>
                <a:cubicBezTo>
                  <a:pt x="845634" y="407020"/>
                  <a:pt x="959005" y="468352"/>
                  <a:pt x="1193181" y="434898"/>
                </a:cubicBezTo>
                <a:cubicBezTo>
                  <a:pt x="1427357" y="401444"/>
                  <a:pt x="1739591" y="267629"/>
                  <a:pt x="2051825" y="133815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727510" y="1445425"/>
            <a:ext cx="3238500" cy="531807"/>
          </a:xfrm>
          <a:custGeom>
            <a:avLst/>
            <a:gdLst>
              <a:gd name="connsiteX0" fmla="*/ 0 w 3267308"/>
              <a:gd name="connsiteY0" fmla="*/ 535524 h 535524"/>
              <a:gd name="connsiteX1" fmla="*/ 959005 w 3267308"/>
              <a:gd name="connsiteY1" fmla="*/ 156383 h 535524"/>
              <a:gd name="connsiteX2" fmla="*/ 1906859 w 3267308"/>
              <a:gd name="connsiteY2" fmla="*/ 265 h 535524"/>
              <a:gd name="connsiteX3" fmla="*/ 2765503 w 3267308"/>
              <a:gd name="connsiteY3" fmla="*/ 122929 h 535524"/>
              <a:gd name="connsiteX4" fmla="*/ 3267308 w 3267308"/>
              <a:gd name="connsiteY4" fmla="*/ 267895 h 5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308" h="535524">
                <a:moveTo>
                  <a:pt x="0" y="535524"/>
                </a:moveTo>
                <a:cubicBezTo>
                  <a:pt x="320597" y="390558"/>
                  <a:pt x="641195" y="245593"/>
                  <a:pt x="959005" y="156383"/>
                </a:cubicBezTo>
                <a:cubicBezTo>
                  <a:pt x="1276815" y="67173"/>
                  <a:pt x="1605776" y="5841"/>
                  <a:pt x="1906859" y="265"/>
                </a:cubicBezTo>
                <a:cubicBezTo>
                  <a:pt x="2207942" y="-5311"/>
                  <a:pt x="2538762" y="78324"/>
                  <a:pt x="2765503" y="122929"/>
                </a:cubicBezTo>
                <a:cubicBezTo>
                  <a:pt x="2992245" y="167534"/>
                  <a:pt x="3129776" y="217714"/>
                  <a:pt x="3267308" y="267895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494049" y="1248270"/>
            <a:ext cx="3858322" cy="855343"/>
          </a:xfrm>
          <a:custGeom>
            <a:avLst/>
            <a:gdLst>
              <a:gd name="connsiteX0" fmla="*/ 0 w 3858322"/>
              <a:gd name="connsiteY0" fmla="*/ 960613 h 960613"/>
              <a:gd name="connsiteX1" fmla="*/ 1081668 w 3858322"/>
              <a:gd name="connsiteY1" fmla="*/ 246935 h 960613"/>
              <a:gd name="connsiteX2" fmla="*/ 2419815 w 3858322"/>
              <a:gd name="connsiteY2" fmla="*/ 23911 h 960613"/>
              <a:gd name="connsiteX3" fmla="*/ 3858322 w 3858322"/>
              <a:gd name="connsiteY3" fmla="*/ 748740 h 960613"/>
              <a:gd name="connsiteX4" fmla="*/ 3858322 w 3858322"/>
              <a:gd name="connsiteY4" fmla="*/ 748740 h 960613"/>
              <a:gd name="connsiteX0" fmla="*/ 0 w 3858322"/>
              <a:gd name="connsiteY0" fmla="*/ 855343 h 855343"/>
              <a:gd name="connsiteX1" fmla="*/ 1081668 w 3858322"/>
              <a:gd name="connsiteY1" fmla="*/ 141665 h 855343"/>
              <a:gd name="connsiteX2" fmla="*/ 2587083 w 3858322"/>
              <a:gd name="connsiteY2" fmla="*/ 41304 h 855343"/>
              <a:gd name="connsiteX3" fmla="*/ 3858322 w 3858322"/>
              <a:gd name="connsiteY3" fmla="*/ 643470 h 855343"/>
              <a:gd name="connsiteX4" fmla="*/ 3858322 w 3858322"/>
              <a:gd name="connsiteY4" fmla="*/ 643470 h 8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322" h="855343">
                <a:moveTo>
                  <a:pt x="0" y="855343"/>
                </a:moveTo>
                <a:cubicBezTo>
                  <a:pt x="339183" y="576562"/>
                  <a:pt x="650487" y="277338"/>
                  <a:pt x="1081668" y="141665"/>
                </a:cubicBezTo>
                <a:cubicBezTo>
                  <a:pt x="1512849" y="5992"/>
                  <a:pt x="2124307" y="-42330"/>
                  <a:pt x="2587083" y="41304"/>
                </a:cubicBezTo>
                <a:cubicBezTo>
                  <a:pt x="3049859" y="124938"/>
                  <a:pt x="3646449" y="543109"/>
                  <a:pt x="3858322" y="643470"/>
                </a:cubicBezTo>
                <a:lnTo>
                  <a:pt x="3858322" y="64347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43000" y="2971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139920" y="2590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721102" y="2362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876800" y="1383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447800" y="1840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315200" y="1764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864102" y="2221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3249133" y="2819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73302" y="1764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248400" y="26670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18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62200" y="3215431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7432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75792" y="1981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95400" y="2362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604163" y="2817911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84816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00400" y="24384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2359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23592" y="27402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257800" y="22098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14392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76192" y="1219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667000" y="15210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195192" y="33498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21" name="Straight Connector 120"/>
          <p:cNvCxnSpPr>
            <a:stCxn id="54" idx="1"/>
            <a:endCxn id="42" idx="0"/>
          </p:cNvCxnSpPr>
          <p:nvPr/>
        </p:nvCxnSpPr>
        <p:spPr>
          <a:xfrm flipH="1" flipV="1">
            <a:off x="5004110" y="1676150"/>
            <a:ext cx="2322249" cy="231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343400" y="1825823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181600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943600" y="15240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86" name="Straight Connector 185"/>
          <p:cNvCxnSpPr>
            <a:stCxn id="34" idx="6"/>
            <a:endCxn id="95" idx="0"/>
          </p:cNvCxnSpPr>
          <p:nvPr/>
        </p:nvCxnSpPr>
        <p:spPr>
          <a:xfrm>
            <a:off x="1765610" y="2015333"/>
            <a:ext cx="1728439" cy="88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2009962" y="21336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329536" y="4812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97" name="Oval 196"/>
          <p:cNvSpPr/>
          <p:nvPr/>
        </p:nvSpPr>
        <p:spPr>
          <a:xfrm>
            <a:off x="1703746" y="50252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398946" y="60539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4827946" y="571846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980346" y="47241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/>
          <p:cNvSpPr/>
          <p:nvPr/>
        </p:nvSpPr>
        <p:spPr>
          <a:xfrm>
            <a:off x="3468898" y="618031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/>
          <p:cNvSpPr/>
          <p:nvPr/>
        </p:nvSpPr>
        <p:spPr>
          <a:xfrm>
            <a:off x="5970946" y="525940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val 202"/>
          <p:cNvSpPr/>
          <p:nvPr/>
        </p:nvSpPr>
        <p:spPr>
          <a:xfrm>
            <a:off x="3506526" y="513674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203"/>
          <p:cNvSpPr/>
          <p:nvPr/>
        </p:nvSpPr>
        <p:spPr>
          <a:xfrm>
            <a:off x="2313346" y="56385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Oval 204"/>
          <p:cNvSpPr/>
          <p:nvPr/>
        </p:nvSpPr>
        <p:spPr>
          <a:xfrm>
            <a:off x="7329536" y="49443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TextBox 222"/>
          <p:cNvSpPr txBox="1"/>
          <p:nvPr/>
        </p:nvSpPr>
        <p:spPr>
          <a:xfrm>
            <a:off x="1157336" y="6019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2154256" y="5638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4735438" y="5410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4891136" y="4431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1462136" y="4888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5878438" y="5269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3263469" y="5867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3287638" y="4812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234" name="TextBox 233"/>
          <p:cNvSpPr txBox="1"/>
          <p:nvPr/>
        </p:nvSpPr>
        <p:spPr>
          <a:xfrm>
            <a:off x="1843136" y="57912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390128" y="5029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618499" y="5865911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837928" y="57882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272136" y="52578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428728" y="4876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590528" y="4267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357736" y="4873823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207" name="Straight Connector 206"/>
          <p:cNvCxnSpPr>
            <a:stCxn id="198" idx="0"/>
            <a:endCxn id="204" idx="3"/>
          </p:cNvCxnSpPr>
          <p:nvPr/>
        </p:nvCxnSpPr>
        <p:spPr>
          <a:xfrm flipV="1">
            <a:off x="1437046" y="5703591"/>
            <a:ext cx="887459" cy="3503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204" idx="5"/>
            <a:endCxn id="201" idx="1"/>
          </p:cNvCxnSpPr>
          <p:nvPr/>
        </p:nvCxnSpPr>
        <p:spPr>
          <a:xfrm>
            <a:off x="2378387" y="5703591"/>
            <a:ext cx="1101670" cy="48788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200" idx="3"/>
            <a:endCxn id="203" idx="7"/>
          </p:cNvCxnSpPr>
          <p:nvPr/>
        </p:nvCxnSpPr>
        <p:spPr>
          <a:xfrm flipH="1">
            <a:off x="3571567" y="4789191"/>
            <a:ext cx="1419938" cy="3587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201" idx="0"/>
            <a:endCxn id="199" idx="4"/>
          </p:cNvCxnSpPr>
          <p:nvPr/>
        </p:nvCxnSpPr>
        <p:spPr>
          <a:xfrm flipV="1">
            <a:off x="3506998" y="5794667"/>
            <a:ext cx="1359048" cy="38564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99" idx="7"/>
            <a:endCxn id="202" idx="3"/>
          </p:cNvCxnSpPr>
          <p:nvPr/>
        </p:nvCxnSpPr>
        <p:spPr>
          <a:xfrm flipV="1">
            <a:off x="4892987" y="5324449"/>
            <a:ext cx="1089118" cy="40517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endCxn id="202" idx="6"/>
          </p:cNvCxnSpPr>
          <p:nvPr/>
        </p:nvCxnSpPr>
        <p:spPr>
          <a:xfrm flipH="1">
            <a:off x="6047146" y="4968547"/>
            <a:ext cx="1282390" cy="32896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Freeform 221"/>
          <p:cNvSpPr/>
          <p:nvPr/>
        </p:nvSpPr>
        <p:spPr>
          <a:xfrm>
            <a:off x="3508385" y="4296270"/>
            <a:ext cx="3858322" cy="855343"/>
          </a:xfrm>
          <a:custGeom>
            <a:avLst/>
            <a:gdLst>
              <a:gd name="connsiteX0" fmla="*/ 0 w 3858322"/>
              <a:gd name="connsiteY0" fmla="*/ 960613 h 960613"/>
              <a:gd name="connsiteX1" fmla="*/ 1081668 w 3858322"/>
              <a:gd name="connsiteY1" fmla="*/ 246935 h 960613"/>
              <a:gd name="connsiteX2" fmla="*/ 2419815 w 3858322"/>
              <a:gd name="connsiteY2" fmla="*/ 23911 h 960613"/>
              <a:gd name="connsiteX3" fmla="*/ 3858322 w 3858322"/>
              <a:gd name="connsiteY3" fmla="*/ 748740 h 960613"/>
              <a:gd name="connsiteX4" fmla="*/ 3858322 w 3858322"/>
              <a:gd name="connsiteY4" fmla="*/ 748740 h 960613"/>
              <a:gd name="connsiteX0" fmla="*/ 0 w 3858322"/>
              <a:gd name="connsiteY0" fmla="*/ 855343 h 855343"/>
              <a:gd name="connsiteX1" fmla="*/ 1081668 w 3858322"/>
              <a:gd name="connsiteY1" fmla="*/ 141665 h 855343"/>
              <a:gd name="connsiteX2" fmla="*/ 2587083 w 3858322"/>
              <a:gd name="connsiteY2" fmla="*/ 41304 h 855343"/>
              <a:gd name="connsiteX3" fmla="*/ 3858322 w 3858322"/>
              <a:gd name="connsiteY3" fmla="*/ 643470 h 855343"/>
              <a:gd name="connsiteX4" fmla="*/ 3858322 w 3858322"/>
              <a:gd name="connsiteY4" fmla="*/ 643470 h 8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322" h="855343">
                <a:moveTo>
                  <a:pt x="0" y="855343"/>
                </a:moveTo>
                <a:cubicBezTo>
                  <a:pt x="339183" y="576562"/>
                  <a:pt x="650487" y="277338"/>
                  <a:pt x="1081668" y="141665"/>
                </a:cubicBezTo>
                <a:cubicBezTo>
                  <a:pt x="1512849" y="5992"/>
                  <a:pt x="2124307" y="-42330"/>
                  <a:pt x="2587083" y="41304"/>
                </a:cubicBezTo>
                <a:cubicBezTo>
                  <a:pt x="3049859" y="124938"/>
                  <a:pt x="3646449" y="543109"/>
                  <a:pt x="3858322" y="643470"/>
                </a:cubicBezTo>
                <a:lnTo>
                  <a:pt x="3858322" y="643470"/>
                </a:ln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/>
          <p:cNvCxnSpPr>
            <a:stCxn id="197" idx="6"/>
            <a:endCxn id="222" idx="0"/>
          </p:cNvCxnSpPr>
          <p:nvPr/>
        </p:nvCxnSpPr>
        <p:spPr>
          <a:xfrm>
            <a:off x="1779946" y="5063333"/>
            <a:ext cx="1728439" cy="882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3" idx="0"/>
            <a:endCxn id="51" idx="5"/>
          </p:cNvCxnSpPr>
          <p:nvPr/>
        </p:nvCxnSpPr>
        <p:spPr>
          <a:xfrm flipH="1" flipV="1">
            <a:off x="3557231" y="2153786"/>
            <a:ext cx="2453706" cy="676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572000" y="21336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09736" y="4984345"/>
            <a:ext cx="6045820" cy="1069588"/>
            <a:chOff x="1309736" y="4984345"/>
            <a:chExt cx="6045820" cy="1069588"/>
          </a:xfrm>
        </p:grpSpPr>
        <p:cxnSp>
          <p:nvCxnSpPr>
            <p:cNvPr id="217" name="Straight Connector 216"/>
            <p:cNvCxnSpPr>
              <a:stCxn id="197" idx="3"/>
              <a:endCxn id="198" idx="0"/>
            </p:cNvCxnSpPr>
            <p:nvPr/>
          </p:nvCxnSpPr>
          <p:spPr>
            <a:xfrm flipH="1">
              <a:off x="1437046" y="5090274"/>
              <a:ext cx="277859" cy="96365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Freeform 217"/>
            <p:cNvSpPr/>
            <p:nvPr/>
          </p:nvSpPr>
          <p:spPr>
            <a:xfrm>
              <a:off x="4868834" y="4984345"/>
              <a:ext cx="2486722" cy="1052574"/>
            </a:xfrm>
            <a:custGeom>
              <a:avLst/>
              <a:gdLst>
                <a:gd name="connsiteX0" fmla="*/ 0 w 2486722"/>
                <a:gd name="connsiteY0" fmla="*/ 791737 h 1052574"/>
                <a:gd name="connsiteX1" fmla="*/ 479502 w 2486722"/>
                <a:gd name="connsiteY1" fmla="*/ 970156 h 1052574"/>
                <a:gd name="connsiteX2" fmla="*/ 1092819 w 2486722"/>
                <a:gd name="connsiteY2" fmla="*/ 1048215 h 1052574"/>
                <a:gd name="connsiteX3" fmla="*/ 1906858 w 2486722"/>
                <a:gd name="connsiteY3" fmla="*/ 847493 h 1052574"/>
                <a:gd name="connsiteX4" fmla="*/ 2486722 w 2486722"/>
                <a:gd name="connsiteY4" fmla="*/ 0 h 105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722" h="1052574">
                  <a:moveTo>
                    <a:pt x="0" y="791737"/>
                  </a:moveTo>
                  <a:cubicBezTo>
                    <a:pt x="148683" y="859573"/>
                    <a:pt x="297366" y="927410"/>
                    <a:pt x="479502" y="970156"/>
                  </a:cubicBezTo>
                  <a:cubicBezTo>
                    <a:pt x="661639" y="1012902"/>
                    <a:pt x="854926" y="1068659"/>
                    <a:pt x="1092819" y="1048215"/>
                  </a:cubicBezTo>
                  <a:cubicBezTo>
                    <a:pt x="1330712" y="1027771"/>
                    <a:pt x="1674541" y="1022195"/>
                    <a:pt x="1906858" y="847493"/>
                  </a:cubicBezTo>
                  <a:cubicBezTo>
                    <a:pt x="2139175" y="672791"/>
                    <a:pt x="2312948" y="336395"/>
                    <a:pt x="2486722" y="0"/>
                  </a:cubicBezTo>
                </a:path>
              </a:pathLst>
            </a:cu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6262736" y="57150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18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1309736" y="5410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22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23" name="Straight Connector 122"/>
            <p:cNvCxnSpPr>
              <a:endCxn id="203" idx="5"/>
            </p:cNvCxnSpPr>
            <p:nvPr/>
          </p:nvCxnSpPr>
          <p:spPr>
            <a:xfrm flipH="1" flipV="1">
              <a:off x="3571567" y="5201786"/>
              <a:ext cx="2399379" cy="8133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4419600" y="51786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31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09670" y="4419600"/>
            <a:ext cx="1281930" cy="369332"/>
            <a:chOff x="7709670" y="4419600"/>
            <a:chExt cx="1281930" cy="369332"/>
          </a:xfrm>
        </p:grpSpPr>
        <p:cxnSp>
          <p:nvCxnSpPr>
            <p:cNvPr id="126" name="Straight Connector 125"/>
            <p:cNvCxnSpPr/>
            <p:nvPr/>
          </p:nvCxnSpPr>
          <p:spPr>
            <a:xfrm flipV="1">
              <a:off x="7709670" y="4648200"/>
              <a:ext cx="443730" cy="146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091995" y="4419600"/>
                  <a:ext cx="899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MST(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1995" y="4419600"/>
                  <a:ext cx="899605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405" t="-8197" r="-1216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457200" y="1567934"/>
                <a:ext cx="816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67934"/>
                <a:ext cx="81624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89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457200" y="4659868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59868"/>
                <a:ext cx="82586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96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Minimum spanning tree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3" name="Content Placeholder 2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89410" y="19772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384610" y="30059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13610" y="267046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66010" y="16761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454562" y="313231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956610" y="221140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492190" y="208874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2299010" y="25905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315200" y="18963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34" idx="5"/>
            <a:endCxn id="52" idx="6"/>
          </p:cNvCxnSpPr>
          <p:nvPr/>
        </p:nvCxnSpPr>
        <p:spPr>
          <a:xfrm>
            <a:off x="1754451" y="2042274"/>
            <a:ext cx="620759" cy="5863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52" idx="3"/>
          </p:cNvCxnSpPr>
          <p:nvPr/>
        </p:nvCxnSpPr>
        <p:spPr>
          <a:xfrm flipV="1">
            <a:off x="1422710" y="2655591"/>
            <a:ext cx="887459" cy="35034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1" idx="2"/>
          </p:cNvCxnSpPr>
          <p:nvPr/>
        </p:nvCxnSpPr>
        <p:spPr>
          <a:xfrm flipV="1">
            <a:off x="2375210" y="2126845"/>
            <a:ext cx="1116980" cy="49669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5"/>
            <a:endCxn id="43" idx="1"/>
          </p:cNvCxnSpPr>
          <p:nvPr/>
        </p:nvCxnSpPr>
        <p:spPr>
          <a:xfrm>
            <a:off x="2364051" y="2655591"/>
            <a:ext cx="1101670" cy="4878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2"/>
            <a:endCxn id="43" idx="0"/>
          </p:cNvCxnSpPr>
          <p:nvPr/>
        </p:nvCxnSpPr>
        <p:spPr>
          <a:xfrm>
            <a:off x="3492190" y="2126845"/>
            <a:ext cx="472" cy="1005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2" idx="3"/>
            <a:endCxn id="51" idx="7"/>
          </p:cNvCxnSpPr>
          <p:nvPr/>
        </p:nvCxnSpPr>
        <p:spPr>
          <a:xfrm flipH="1">
            <a:off x="3557231" y="1741191"/>
            <a:ext cx="1419938" cy="35871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6" idx="1"/>
            <a:endCxn id="51" idx="4"/>
          </p:cNvCxnSpPr>
          <p:nvPr/>
        </p:nvCxnSpPr>
        <p:spPr>
          <a:xfrm flipH="1" flipV="1">
            <a:off x="3530290" y="2164945"/>
            <a:ext cx="1294479" cy="5166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3" idx="0"/>
            <a:endCxn id="36" idx="4"/>
          </p:cNvCxnSpPr>
          <p:nvPr/>
        </p:nvCxnSpPr>
        <p:spPr>
          <a:xfrm flipV="1">
            <a:off x="3492662" y="2746667"/>
            <a:ext cx="1359048" cy="3856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1"/>
            <a:endCxn id="42" idx="5"/>
          </p:cNvCxnSpPr>
          <p:nvPr/>
        </p:nvCxnSpPr>
        <p:spPr>
          <a:xfrm flipH="1" flipV="1">
            <a:off x="5031051" y="1741191"/>
            <a:ext cx="936718" cy="4813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6" idx="7"/>
            <a:endCxn id="50" idx="3"/>
          </p:cNvCxnSpPr>
          <p:nvPr/>
        </p:nvCxnSpPr>
        <p:spPr>
          <a:xfrm flipV="1">
            <a:off x="4878651" y="2276449"/>
            <a:ext cx="1089118" cy="405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50" idx="6"/>
          </p:cNvCxnSpPr>
          <p:nvPr/>
        </p:nvCxnSpPr>
        <p:spPr>
          <a:xfrm flipH="1">
            <a:off x="6032810" y="1920547"/>
            <a:ext cx="1282390" cy="3289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4" idx="3"/>
            <a:endCxn id="35" idx="0"/>
          </p:cNvCxnSpPr>
          <p:nvPr/>
        </p:nvCxnSpPr>
        <p:spPr>
          <a:xfrm flipH="1">
            <a:off x="1422710" y="2042274"/>
            <a:ext cx="277859" cy="963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4854498" y="1936345"/>
            <a:ext cx="2486722" cy="1052574"/>
          </a:xfrm>
          <a:custGeom>
            <a:avLst/>
            <a:gdLst>
              <a:gd name="connsiteX0" fmla="*/ 0 w 2486722"/>
              <a:gd name="connsiteY0" fmla="*/ 791737 h 1052574"/>
              <a:gd name="connsiteX1" fmla="*/ 479502 w 2486722"/>
              <a:gd name="connsiteY1" fmla="*/ 970156 h 1052574"/>
              <a:gd name="connsiteX2" fmla="*/ 1092819 w 2486722"/>
              <a:gd name="connsiteY2" fmla="*/ 1048215 h 1052574"/>
              <a:gd name="connsiteX3" fmla="*/ 1906858 w 2486722"/>
              <a:gd name="connsiteY3" fmla="*/ 847493 h 1052574"/>
              <a:gd name="connsiteX4" fmla="*/ 2486722 w 2486722"/>
              <a:gd name="connsiteY4" fmla="*/ 0 h 10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722" h="1052574">
                <a:moveTo>
                  <a:pt x="0" y="791737"/>
                </a:moveTo>
                <a:cubicBezTo>
                  <a:pt x="148683" y="859573"/>
                  <a:pt x="297366" y="927410"/>
                  <a:pt x="479502" y="970156"/>
                </a:cubicBezTo>
                <a:cubicBezTo>
                  <a:pt x="661639" y="1012902"/>
                  <a:pt x="854926" y="1068659"/>
                  <a:pt x="1092819" y="1048215"/>
                </a:cubicBezTo>
                <a:cubicBezTo>
                  <a:pt x="1330712" y="1027771"/>
                  <a:pt x="1674541" y="1022195"/>
                  <a:pt x="1906858" y="847493"/>
                </a:cubicBezTo>
                <a:cubicBezTo>
                  <a:pt x="2139175" y="672791"/>
                  <a:pt x="2312948" y="336395"/>
                  <a:pt x="2486722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505200" y="1947496"/>
            <a:ext cx="3847171" cy="1697290"/>
          </a:xfrm>
          <a:custGeom>
            <a:avLst/>
            <a:gdLst>
              <a:gd name="connsiteX0" fmla="*/ 0 w 3847171"/>
              <a:gd name="connsiteY0" fmla="*/ 1226634 h 1887357"/>
              <a:gd name="connsiteX1" fmla="*/ 591015 w 3847171"/>
              <a:gd name="connsiteY1" fmla="*/ 1572322 h 1887357"/>
              <a:gd name="connsiteX2" fmla="*/ 1393903 w 3847171"/>
              <a:gd name="connsiteY2" fmla="*/ 1851103 h 1887357"/>
              <a:gd name="connsiteX3" fmla="*/ 2364059 w 3847171"/>
              <a:gd name="connsiteY3" fmla="*/ 1851103 h 1887357"/>
              <a:gd name="connsiteX4" fmla="*/ 3200400 w 3847171"/>
              <a:gd name="connsiteY4" fmla="*/ 1550020 h 1887357"/>
              <a:gd name="connsiteX5" fmla="*/ 3679903 w 3847171"/>
              <a:gd name="connsiteY5" fmla="*/ 869795 h 1887357"/>
              <a:gd name="connsiteX6" fmla="*/ 3847171 w 3847171"/>
              <a:gd name="connsiteY6" fmla="*/ 0 h 1887357"/>
              <a:gd name="connsiteX7" fmla="*/ 3847171 w 3847171"/>
              <a:gd name="connsiteY7" fmla="*/ 0 h 1887357"/>
              <a:gd name="connsiteX0" fmla="*/ 0 w 3847171"/>
              <a:gd name="connsiteY0" fmla="*/ 1226634 h 1853995"/>
              <a:gd name="connsiteX1" fmla="*/ 591015 w 3847171"/>
              <a:gd name="connsiteY1" fmla="*/ 1572322 h 1853995"/>
              <a:gd name="connsiteX2" fmla="*/ 1906859 w 3847171"/>
              <a:gd name="connsiteY2" fmla="*/ 1694986 h 1853995"/>
              <a:gd name="connsiteX3" fmla="*/ 2364059 w 3847171"/>
              <a:gd name="connsiteY3" fmla="*/ 1851103 h 1853995"/>
              <a:gd name="connsiteX4" fmla="*/ 3200400 w 3847171"/>
              <a:gd name="connsiteY4" fmla="*/ 1550020 h 1853995"/>
              <a:gd name="connsiteX5" fmla="*/ 3679903 w 3847171"/>
              <a:gd name="connsiteY5" fmla="*/ 869795 h 1853995"/>
              <a:gd name="connsiteX6" fmla="*/ 3847171 w 3847171"/>
              <a:gd name="connsiteY6" fmla="*/ 0 h 1853995"/>
              <a:gd name="connsiteX7" fmla="*/ 3847171 w 3847171"/>
              <a:gd name="connsiteY7" fmla="*/ 0 h 1853995"/>
              <a:gd name="connsiteX0" fmla="*/ 0 w 3847171"/>
              <a:gd name="connsiteY0" fmla="*/ 1226634 h 1695014"/>
              <a:gd name="connsiteX1" fmla="*/ 591015 w 3847171"/>
              <a:gd name="connsiteY1" fmla="*/ 1572322 h 1695014"/>
              <a:gd name="connsiteX2" fmla="*/ 1906859 w 3847171"/>
              <a:gd name="connsiteY2" fmla="*/ 1694986 h 1695014"/>
              <a:gd name="connsiteX3" fmla="*/ 2653991 w 3847171"/>
              <a:gd name="connsiteY3" fmla="*/ 1583474 h 1695014"/>
              <a:gd name="connsiteX4" fmla="*/ 3200400 w 3847171"/>
              <a:gd name="connsiteY4" fmla="*/ 1550020 h 1695014"/>
              <a:gd name="connsiteX5" fmla="*/ 3679903 w 3847171"/>
              <a:gd name="connsiteY5" fmla="*/ 869795 h 1695014"/>
              <a:gd name="connsiteX6" fmla="*/ 3847171 w 3847171"/>
              <a:gd name="connsiteY6" fmla="*/ 0 h 1695014"/>
              <a:gd name="connsiteX7" fmla="*/ 3847171 w 3847171"/>
              <a:gd name="connsiteY7" fmla="*/ 0 h 169501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79903 w 3847171"/>
              <a:gd name="connsiteY5" fmla="*/ 869795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68751 w 3847171"/>
              <a:gd name="connsiteY5" fmla="*/ 646771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6932"/>
              <a:gd name="connsiteX1" fmla="*/ 669073 w 3847171"/>
              <a:gd name="connsiteY1" fmla="*/ 1505414 h 1696932"/>
              <a:gd name="connsiteX2" fmla="*/ 1906859 w 3847171"/>
              <a:gd name="connsiteY2" fmla="*/ 1694986 h 1696932"/>
              <a:gd name="connsiteX3" fmla="*/ 2653991 w 3847171"/>
              <a:gd name="connsiteY3" fmla="*/ 1583474 h 1696932"/>
              <a:gd name="connsiteX4" fmla="*/ 3323064 w 3847171"/>
              <a:gd name="connsiteY4" fmla="*/ 1271240 h 1696932"/>
              <a:gd name="connsiteX5" fmla="*/ 3668751 w 3847171"/>
              <a:gd name="connsiteY5" fmla="*/ 646771 h 1696932"/>
              <a:gd name="connsiteX6" fmla="*/ 3847171 w 3847171"/>
              <a:gd name="connsiteY6" fmla="*/ 0 h 1696932"/>
              <a:gd name="connsiteX7" fmla="*/ 3847171 w 3847171"/>
              <a:gd name="connsiteY7" fmla="*/ 0 h 1696932"/>
              <a:gd name="connsiteX0" fmla="*/ 0 w 3847171"/>
              <a:gd name="connsiteY0" fmla="*/ 1226634 h 1697290"/>
              <a:gd name="connsiteX1" fmla="*/ 669073 w 3847171"/>
              <a:gd name="connsiteY1" fmla="*/ 1505414 h 1697290"/>
              <a:gd name="connsiteX2" fmla="*/ 1906859 w 3847171"/>
              <a:gd name="connsiteY2" fmla="*/ 1694986 h 1697290"/>
              <a:gd name="connsiteX3" fmla="*/ 2653991 w 3847171"/>
              <a:gd name="connsiteY3" fmla="*/ 1583474 h 1697290"/>
              <a:gd name="connsiteX4" fmla="*/ 3256156 w 3847171"/>
              <a:gd name="connsiteY4" fmla="*/ 1204332 h 1697290"/>
              <a:gd name="connsiteX5" fmla="*/ 3668751 w 3847171"/>
              <a:gd name="connsiteY5" fmla="*/ 646771 h 1697290"/>
              <a:gd name="connsiteX6" fmla="*/ 3847171 w 3847171"/>
              <a:gd name="connsiteY6" fmla="*/ 0 h 1697290"/>
              <a:gd name="connsiteX7" fmla="*/ 3847171 w 3847171"/>
              <a:gd name="connsiteY7" fmla="*/ 0 h 16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7171" h="1697290">
                <a:moveTo>
                  <a:pt x="0" y="1226634"/>
                </a:moveTo>
                <a:cubicBezTo>
                  <a:pt x="179349" y="1347439"/>
                  <a:pt x="351263" y="1427355"/>
                  <a:pt x="669073" y="1505414"/>
                </a:cubicBezTo>
                <a:cubicBezTo>
                  <a:pt x="986883" y="1583473"/>
                  <a:pt x="1576039" y="1681976"/>
                  <a:pt x="1906859" y="1694986"/>
                </a:cubicBezTo>
                <a:cubicBezTo>
                  <a:pt x="2237679" y="1707996"/>
                  <a:pt x="2429108" y="1665250"/>
                  <a:pt x="2653991" y="1583474"/>
                </a:cubicBezTo>
                <a:cubicBezTo>
                  <a:pt x="2878874" y="1501698"/>
                  <a:pt x="3087029" y="1360449"/>
                  <a:pt x="3256156" y="1204332"/>
                </a:cubicBezTo>
                <a:cubicBezTo>
                  <a:pt x="3425283" y="1048215"/>
                  <a:pt x="3570249" y="847493"/>
                  <a:pt x="3668751" y="646771"/>
                </a:cubicBezTo>
                <a:cubicBezTo>
                  <a:pt x="3767253" y="446049"/>
                  <a:pt x="3817434" y="107795"/>
                  <a:pt x="3847171" y="0"/>
                </a:cubicBezTo>
                <a:lnTo>
                  <a:pt x="3847171" y="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431073" y="3051467"/>
            <a:ext cx="2051825" cy="444277"/>
          </a:xfrm>
          <a:custGeom>
            <a:avLst/>
            <a:gdLst>
              <a:gd name="connsiteX0" fmla="*/ 0 w 2051825"/>
              <a:gd name="connsiteY0" fmla="*/ 0 h 444277"/>
              <a:gd name="connsiteX1" fmla="*/ 646771 w 2051825"/>
              <a:gd name="connsiteY1" fmla="*/ 334537 h 444277"/>
              <a:gd name="connsiteX2" fmla="*/ 1193181 w 2051825"/>
              <a:gd name="connsiteY2" fmla="*/ 434898 h 444277"/>
              <a:gd name="connsiteX3" fmla="*/ 2051825 w 2051825"/>
              <a:gd name="connsiteY3" fmla="*/ 133815 h 44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825" h="444277">
                <a:moveTo>
                  <a:pt x="0" y="0"/>
                </a:moveTo>
                <a:cubicBezTo>
                  <a:pt x="223954" y="131027"/>
                  <a:pt x="447908" y="262054"/>
                  <a:pt x="646771" y="334537"/>
                </a:cubicBezTo>
                <a:cubicBezTo>
                  <a:pt x="845634" y="407020"/>
                  <a:pt x="959005" y="468352"/>
                  <a:pt x="1193181" y="434898"/>
                </a:cubicBezTo>
                <a:cubicBezTo>
                  <a:pt x="1427357" y="401444"/>
                  <a:pt x="1739591" y="267629"/>
                  <a:pt x="2051825" y="133815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727510" y="1445425"/>
            <a:ext cx="3238500" cy="531807"/>
          </a:xfrm>
          <a:custGeom>
            <a:avLst/>
            <a:gdLst>
              <a:gd name="connsiteX0" fmla="*/ 0 w 3267308"/>
              <a:gd name="connsiteY0" fmla="*/ 535524 h 535524"/>
              <a:gd name="connsiteX1" fmla="*/ 959005 w 3267308"/>
              <a:gd name="connsiteY1" fmla="*/ 156383 h 535524"/>
              <a:gd name="connsiteX2" fmla="*/ 1906859 w 3267308"/>
              <a:gd name="connsiteY2" fmla="*/ 265 h 535524"/>
              <a:gd name="connsiteX3" fmla="*/ 2765503 w 3267308"/>
              <a:gd name="connsiteY3" fmla="*/ 122929 h 535524"/>
              <a:gd name="connsiteX4" fmla="*/ 3267308 w 3267308"/>
              <a:gd name="connsiteY4" fmla="*/ 267895 h 5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308" h="535524">
                <a:moveTo>
                  <a:pt x="0" y="535524"/>
                </a:moveTo>
                <a:cubicBezTo>
                  <a:pt x="320597" y="390558"/>
                  <a:pt x="641195" y="245593"/>
                  <a:pt x="959005" y="156383"/>
                </a:cubicBezTo>
                <a:cubicBezTo>
                  <a:pt x="1276815" y="67173"/>
                  <a:pt x="1605776" y="5841"/>
                  <a:pt x="1906859" y="265"/>
                </a:cubicBezTo>
                <a:cubicBezTo>
                  <a:pt x="2207942" y="-5311"/>
                  <a:pt x="2538762" y="78324"/>
                  <a:pt x="2765503" y="122929"/>
                </a:cubicBezTo>
                <a:cubicBezTo>
                  <a:pt x="2992245" y="167534"/>
                  <a:pt x="3129776" y="217714"/>
                  <a:pt x="3267308" y="267895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494049" y="1248270"/>
            <a:ext cx="3858322" cy="855343"/>
          </a:xfrm>
          <a:custGeom>
            <a:avLst/>
            <a:gdLst>
              <a:gd name="connsiteX0" fmla="*/ 0 w 3858322"/>
              <a:gd name="connsiteY0" fmla="*/ 960613 h 960613"/>
              <a:gd name="connsiteX1" fmla="*/ 1081668 w 3858322"/>
              <a:gd name="connsiteY1" fmla="*/ 246935 h 960613"/>
              <a:gd name="connsiteX2" fmla="*/ 2419815 w 3858322"/>
              <a:gd name="connsiteY2" fmla="*/ 23911 h 960613"/>
              <a:gd name="connsiteX3" fmla="*/ 3858322 w 3858322"/>
              <a:gd name="connsiteY3" fmla="*/ 748740 h 960613"/>
              <a:gd name="connsiteX4" fmla="*/ 3858322 w 3858322"/>
              <a:gd name="connsiteY4" fmla="*/ 748740 h 960613"/>
              <a:gd name="connsiteX0" fmla="*/ 0 w 3858322"/>
              <a:gd name="connsiteY0" fmla="*/ 855343 h 855343"/>
              <a:gd name="connsiteX1" fmla="*/ 1081668 w 3858322"/>
              <a:gd name="connsiteY1" fmla="*/ 141665 h 855343"/>
              <a:gd name="connsiteX2" fmla="*/ 2587083 w 3858322"/>
              <a:gd name="connsiteY2" fmla="*/ 41304 h 855343"/>
              <a:gd name="connsiteX3" fmla="*/ 3858322 w 3858322"/>
              <a:gd name="connsiteY3" fmla="*/ 643470 h 855343"/>
              <a:gd name="connsiteX4" fmla="*/ 3858322 w 3858322"/>
              <a:gd name="connsiteY4" fmla="*/ 643470 h 8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322" h="855343">
                <a:moveTo>
                  <a:pt x="0" y="855343"/>
                </a:moveTo>
                <a:cubicBezTo>
                  <a:pt x="339183" y="576562"/>
                  <a:pt x="650487" y="277338"/>
                  <a:pt x="1081668" y="141665"/>
                </a:cubicBezTo>
                <a:cubicBezTo>
                  <a:pt x="1512849" y="5992"/>
                  <a:pt x="2124307" y="-42330"/>
                  <a:pt x="2587083" y="41304"/>
                </a:cubicBezTo>
                <a:cubicBezTo>
                  <a:pt x="3049859" y="124938"/>
                  <a:pt x="3646449" y="543109"/>
                  <a:pt x="3858322" y="643470"/>
                </a:cubicBezTo>
                <a:lnTo>
                  <a:pt x="3858322" y="64347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43000" y="2971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139920" y="2590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721102" y="2362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876800" y="1383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447800" y="1840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315200" y="1764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864102" y="2221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3249133" y="2819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73302" y="1764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248400" y="26670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18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62200" y="3215431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7432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75792" y="1981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95400" y="2362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604163" y="2817911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84816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00400" y="24384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2359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23592" y="27402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257800" y="22098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14392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76192" y="1219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667000" y="15210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195192" y="33498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21" name="Straight Connector 120"/>
          <p:cNvCxnSpPr>
            <a:stCxn id="54" idx="1"/>
            <a:endCxn id="42" idx="0"/>
          </p:cNvCxnSpPr>
          <p:nvPr/>
        </p:nvCxnSpPr>
        <p:spPr>
          <a:xfrm flipH="1" flipV="1">
            <a:off x="5004110" y="1676150"/>
            <a:ext cx="2322249" cy="231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343400" y="1825823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181600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943600" y="15240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86" name="Straight Connector 185"/>
          <p:cNvCxnSpPr>
            <a:stCxn id="34" idx="6"/>
            <a:endCxn id="95" idx="0"/>
          </p:cNvCxnSpPr>
          <p:nvPr/>
        </p:nvCxnSpPr>
        <p:spPr>
          <a:xfrm>
            <a:off x="1765610" y="2015333"/>
            <a:ext cx="1728439" cy="88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2009962" y="21336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1703746" y="50252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398946" y="60539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4827946" y="571846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980346" y="47241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/>
          <p:cNvSpPr/>
          <p:nvPr/>
        </p:nvSpPr>
        <p:spPr>
          <a:xfrm>
            <a:off x="3468898" y="618031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/>
          <p:cNvSpPr/>
          <p:nvPr/>
        </p:nvSpPr>
        <p:spPr>
          <a:xfrm>
            <a:off x="5970946" y="525940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val 202"/>
          <p:cNvSpPr/>
          <p:nvPr/>
        </p:nvSpPr>
        <p:spPr>
          <a:xfrm>
            <a:off x="3506526" y="513674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203"/>
          <p:cNvSpPr/>
          <p:nvPr/>
        </p:nvSpPr>
        <p:spPr>
          <a:xfrm>
            <a:off x="2313346" y="56385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Oval 204"/>
          <p:cNvSpPr/>
          <p:nvPr/>
        </p:nvSpPr>
        <p:spPr>
          <a:xfrm>
            <a:off x="7329536" y="49443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TextBox 222"/>
          <p:cNvSpPr txBox="1"/>
          <p:nvPr/>
        </p:nvSpPr>
        <p:spPr>
          <a:xfrm>
            <a:off x="1157336" y="6019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2154256" y="5638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4735438" y="5410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4891136" y="4431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1462136" y="4888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228" name="TextBox 227"/>
          <p:cNvSpPr txBox="1"/>
          <p:nvPr/>
        </p:nvSpPr>
        <p:spPr>
          <a:xfrm>
            <a:off x="7329536" y="4812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5878438" y="5269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3263469" y="5867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3287638" y="4812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234" name="TextBox 233"/>
          <p:cNvSpPr txBox="1"/>
          <p:nvPr/>
        </p:nvSpPr>
        <p:spPr>
          <a:xfrm>
            <a:off x="1843136" y="57912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390128" y="5029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618499" y="5865911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837928" y="57882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272136" y="52578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428728" y="4876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590528" y="4267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357736" y="4873823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207" name="Straight Connector 206"/>
          <p:cNvCxnSpPr>
            <a:stCxn id="198" idx="0"/>
            <a:endCxn id="204" idx="3"/>
          </p:cNvCxnSpPr>
          <p:nvPr/>
        </p:nvCxnSpPr>
        <p:spPr>
          <a:xfrm flipV="1">
            <a:off x="1437046" y="5703591"/>
            <a:ext cx="887459" cy="3503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204" idx="5"/>
            <a:endCxn id="201" idx="1"/>
          </p:cNvCxnSpPr>
          <p:nvPr/>
        </p:nvCxnSpPr>
        <p:spPr>
          <a:xfrm>
            <a:off x="2378387" y="5703591"/>
            <a:ext cx="1101670" cy="48788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200" idx="3"/>
            <a:endCxn id="203" idx="7"/>
          </p:cNvCxnSpPr>
          <p:nvPr/>
        </p:nvCxnSpPr>
        <p:spPr>
          <a:xfrm flipH="1">
            <a:off x="3571567" y="4789191"/>
            <a:ext cx="1419938" cy="3587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201" idx="0"/>
            <a:endCxn id="199" idx="4"/>
          </p:cNvCxnSpPr>
          <p:nvPr/>
        </p:nvCxnSpPr>
        <p:spPr>
          <a:xfrm flipV="1">
            <a:off x="3506998" y="5794667"/>
            <a:ext cx="1359048" cy="38564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99" idx="7"/>
            <a:endCxn id="202" idx="3"/>
          </p:cNvCxnSpPr>
          <p:nvPr/>
        </p:nvCxnSpPr>
        <p:spPr>
          <a:xfrm flipV="1">
            <a:off x="4892987" y="5324449"/>
            <a:ext cx="1089118" cy="40517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endCxn id="202" idx="6"/>
          </p:cNvCxnSpPr>
          <p:nvPr/>
        </p:nvCxnSpPr>
        <p:spPr>
          <a:xfrm flipH="1">
            <a:off x="6047146" y="4968547"/>
            <a:ext cx="1282390" cy="32896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Freeform 221"/>
          <p:cNvSpPr/>
          <p:nvPr/>
        </p:nvSpPr>
        <p:spPr>
          <a:xfrm>
            <a:off x="3508385" y="4296270"/>
            <a:ext cx="3858322" cy="855343"/>
          </a:xfrm>
          <a:custGeom>
            <a:avLst/>
            <a:gdLst>
              <a:gd name="connsiteX0" fmla="*/ 0 w 3858322"/>
              <a:gd name="connsiteY0" fmla="*/ 960613 h 960613"/>
              <a:gd name="connsiteX1" fmla="*/ 1081668 w 3858322"/>
              <a:gd name="connsiteY1" fmla="*/ 246935 h 960613"/>
              <a:gd name="connsiteX2" fmla="*/ 2419815 w 3858322"/>
              <a:gd name="connsiteY2" fmla="*/ 23911 h 960613"/>
              <a:gd name="connsiteX3" fmla="*/ 3858322 w 3858322"/>
              <a:gd name="connsiteY3" fmla="*/ 748740 h 960613"/>
              <a:gd name="connsiteX4" fmla="*/ 3858322 w 3858322"/>
              <a:gd name="connsiteY4" fmla="*/ 748740 h 960613"/>
              <a:gd name="connsiteX0" fmla="*/ 0 w 3858322"/>
              <a:gd name="connsiteY0" fmla="*/ 855343 h 855343"/>
              <a:gd name="connsiteX1" fmla="*/ 1081668 w 3858322"/>
              <a:gd name="connsiteY1" fmla="*/ 141665 h 855343"/>
              <a:gd name="connsiteX2" fmla="*/ 2587083 w 3858322"/>
              <a:gd name="connsiteY2" fmla="*/ 41304 h 855343"/>
              <a:gd name="connsiteX3" fmla="*/ 3858322 w 3858322"/>
              <a:gd name="connsiteY3" fmla="*/ 643470 h 855343"/>
              <a:gd name="connsiteX4" fmla="*/ 3858322 w 3858322"/>
              <a:gd name="connsiteY4" fmla="*/ 643470 h 8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322" h="855343">
                <a:moveTo>
                  <a:pt x="0" y="855343"/>
                </a:moveTo>
                <a:cubicBezTo>
                  <a:pt x="339183" y="576562"/>
                  <a:pt x="650487" y="277338"/>
                  <a:pt x="1081668" y="141665"/>
                </a:cubicBezTo>
                <a:cubicBezTo>
                  <a:pt x="1512849" y="5992"/>
                  <a:pt x="2124307" y="-42330"/>
                  <a:pt x="2587083" y="41304"/>
                </a:cubicBezTo>
                <a:cubicBezTo>
                  <a:pt x="3049859" y="124938"/>
                  <a:pt x="3646449" y="543109"/>
                  <a:pt x="3858322" y="643470"/>
                </a:cubicBezTo>
                <a:lnTo>
                  <a:pt x="3858322" y="643470"/>
                </a:ln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/>
          <p:cNvCxnSpPr>
            <a:stCxn id="197" idx="6"/>
            <a:endCxn id="222" idx="0"/>
          </p:cNvCxnSpPr>
          <p:nvPr/>
        </p:nvCxnSpPr>
        <p:spPr>
          <a:xfrm>
            <a:off x="1779946" y="5063333"/>
            <a:ext cx="1728439" cy="882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445409" y="4493425"/>
            <a:ext cx="5921298" cy="2212175"/>
            <a:chOff x="1445409" y="4493425"/>
            <a:chExt cx="5921298" cy="2212175"/>
          </a:xfrm>
        </p:grpSpPr>
        <p:cxnSp>
          <p:nvCxnSpPr>
            <p:cNvPr id="247" name="Straight Connector 246"/>
            <p:cNvCxnSpPr>
              <a:stCxn id="205" idx="1"/>
              <a:endCxn id="200" idx="0"/>
            </p:cNvCxnSpPr>
            <p:nvPr/>
          </p:nvCxnSpPr>
          <p:spPr>
            <a:xfrm flipH="1" flipV="1">
              <a:off x="5018446" y="4724150"/>
              <a:ext cx="2322249" cy="23139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445409" y="4493425"/>
              <a:ext cx="5921298" cy="2212175"/>
              <a:chOff x="1445409" y="4493425"/>
              <a:chExt cx="5921298" cy="2212175"/>
            </a:xfrm>
          </p:grpSpPr>
          <p:cxnSp>
            <p:nvCxnSpPr>
              <p:cNvPr id="206" name="Straight Connector 205"/>
              <p:cNvCxnSpPr>
                <a:stCxn id="197" idx="5"/>
                <a:endCxn id="204" idx="6"/>
              </p:cNvCxnSpPr>
              <p:nvPr/>
            </p:nvCxnSpPr>
            <p:spPr>
              <a:xfrm>
                <a:off x="1768787" y="5090274"/>
                <a:ext cx="620759" cy="586376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endCxn id="203" idx="2"/>
              </p:cNvCxnSpPr>
              <p:nvPr/>
            </p:nvCxnSpPr>
            <p:spPr>
              <a:xfrm flipV="1">
                <a:off x="2389546" y="5174845"/>
                <a:ext cx="1116980" cy="49669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203" idx="2"/>
                <a:endCxn id="201" idx="0"/>
              </p:cNvCxnSpPr>
              <p:nvPr/>
            </p:nvCxnSpPr>
            <p:spPr>
              <a:xfrm>
                <a:off x="3506526" y="5174845"/>
                <a:ext cx="472" cy="1005469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>
                <a:stCxn id="199" idx="1"/>
                <a:endCxn id="203" idx="4"/>
              </p:cNvCxnSpPr>
              <p:nvPr/>
            </p:nvCxnSpPr>
            <p:spPr>
              <a:xfrm flipH="1" flipV="1">
                <a:off x="3544626" y="5212945"/>
                <a:ext cx="1294479" cy="516681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>
                <a:stCxn id="202" idx="1"/>
                <a:endCxn id="200" idx="5"/>
              </p:cNvCxnSpPr>
              <p:nvPr/>
            </p:nvCxnSpPr>
            <p:spPr>
              <a:xfrm flipH="1" flipV="1">
                <a:off x="5045387" y="4789191"/>
                <a:ext cx="936718" cy="481376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Freeform 218"/>
              <p:cNvSpPr/>
              <p:nvPr/>
            </p:nvSpPr>
            <p:spPr>
              <a:xfrm>
                <a:off x="3519536" y="4995496"/>
                <a:ext cx="3847171" cy="1697290"/>
              </a:xfrm>
              <a:custGeom>
                <a:avLst/>
                <a:gdLst>
                  <a:gd name="connsiteX0" fmla="*/ 0 w 3847171"/>
                  <a:gd name="connsiteY0" fmla="*/ 1226634 h 1887357"/>
                  <a:gd name="connsiteX1" fmla="*/ 591015 w 3847171"/>
                  <a:gd name="connsiteY1" fmla="*/ 1572322 h 1887357"/>
                  <a:gd name="connsiteX2" fmla="*/ 1393903 w 3847171"/>
                  <a:gd name="connsiteY2" fmla="*/ 1851103 h 1887357"/>
                  <a:gd name="connsiteX3" fmla="*/ 2364059 w 3847171"/>
                  <a:gd name="connsiteY3" fmla="*/ 1851103 h 1887357"/>
                  <a:gd name="connsiteX4" fmla="*/ 3200400 w 3847171"/>
                  <a:gd name="connsiteY4" fmla="*/ 1550020 h 1887357"/>
                  <a:gd name="connsiteX5" fmla="*/ 3679903 w 3847171"/>
                  <a:gd name="connsiteY5" fmla="*/ 869795 h 1887357"/>
                  <a:gd name="connsiteX6" fmla="*/ 3847171 w 3847171"/>
                  <a:gd name="connsiteY6" fmla="*/ 0 h 1887357"/>
                  <a:gd name="connsiteX7" fmla="*/ 3847171 w 3847171"/>
                  <a:gd name="connsiteY7" fmla="*/ 0 h 1887357"/>
                  <a:gd name="connsiteX0" fmla="*/ 0 w 3847171"/>
                  <a:gd name="connsiteY0" fmla="*/ 1226634 h 1853995"/>
                  <a:gd name="connsiteX1" fmla="*/ 591015 w 3847171"/>
                  <a:gd name="connsiteY1" fmla="*/ 1572322 h 1853995"/>
                  <a:gd name="connsiteX2" fmla="*/ 1906859 w 3847171"/>
                  <a:gd name="connsiteY2" fmla="*/ 1694986 h 1853995"/>
                  <a:gd name="connsiteX3" fmla="*/ 2364059 w 3847171"/>
                  <a:gd name="connsiteY3" fmla="*/ 1851103 h 1853995"/>
                  <a:gd name="connsiteX4" fmla="*/ 3200400 w 3847171"/>
                  <a:gd name="connsiteY4" fmla="*/ 1550020 h 1853995"/>
                  <a:gd name="connsiteX5" fmla="*/ 3679903 w 3847171"/>
                  <a:gd name="connsiteY5" fmla="*/ 869795 h 1853995"/>
                  <a:gd name="connsiteX6" fmla="*/ 3847171 w 3847171"/>
                  <a:gd name="connsiteY6" fmla="*/ 0 h 1853995"/>
                  <a:gd name="connsiteX7" fmla="*/ 3847171 w 3847171"/>
                  <a:gd name="connsiteY7" fmla="*/ 0 h 1853995"/>
                  <a:gd name="connsiteX0" fmla="*/ 0 w 3847171"/>
                  <a:gd name="connsiteY0" fmla="*/ 1226634 h 1695014"/>
                  <a:gd name="connsiteX1" fmla="*/ 591015 w 3847171"/>
                  <a:gd name="connsiteY1" fmla="*/ 1572322 h 1695014"/>
                  <a:gd name="connsiteX2" fmla="*/ 1906859 w 3847171"/>
                  <a:gd name="connsiteY2" fmla="*/ 1694986 h 1695014"/>
                  <a:gd name="connsiteX3" fmla="*/ 2653991 w 3847171"/>
                  <a:gd name="connsiteY3" fmla="*/ 1583474 h 1695014"/>
                  <a:gd name="connsiteX4" fmla="*/ 3200400 w 3847171"/>
                  <a:gd name="connsiteY4" fmla="*/ 1550020 h 1695014"/>
                  <a:gd name="connsiteX5" fmla="*/ 3679903 w 3847171"/>
                  <a:gd name="connsiteY5" fmla="*/ 869795 h 1695014"/>
                  <a:gd name="connsiteX6" fmla="*/ 3847171 w 3847171"/>
                  <a:gd name="connsiteY6" fmla="*/ 0 h 1695014"/>
                  <a:gd name="connsiteX7" fmla="*/ 3847171 w 3847171"/>
                  <a:gd name="connsiteY7" fmla="*/ 0 h 1695014"/>
                  <a:gd name="connsiteX0" fmla="*/ 0 w 3847171"/>
                  <a:gd name="connsiteY0" fmla="*/ 1226634 h 1695044"/>
                  <a:gd name="connsiteX1" fmla="*/ 591015 w 3847171"/>
                  <a:gd name="connsiteY1" fmla="*/ 1572322 h 1695044"/>
                  <a:gd name="connsiteX2" fmla="*/ 1906859 w 3847171"/>
                  <a:gd name="connsiteY2" fmla="*/ 1694986 h 1695044"/>
                  <a:gd name="connsiteX3" fmla="*/ 2653991 w 3847171"/>
                  <a:gd name="connsiteY3" fmla="*/ 1583474 h 1695044"/>
                  <a:gd name="connsiteX4" fmla="*/ 3323064 w 3847171"/>
                  <a:gd name="connsiteY4" fmla="*/ 1271240 h 1695044"/>
                  <a:gd name="connsiteX5" fmla="*/ 3679903 w 3847171"/>
                  <a:gd name="connsiteY5" fmla="*/ 869795 h 1695044"/>
                  <a:gd name="connsiteX6" fmla="*/ 3847171 w 3847171"/>
                  <a:gd name="connsiteY6" fmla="*/ 0 h 1695044"/>
                  <a:gd name="connsiteX7" fmla="*/ 3847171 w 3847171"/>
                  <a:gd name="connsiteY7" fmla="*/ 0 h 1695044"/>
                  <a:gd name="connsiteX0" fmla="*/ 0 w 3847171"/>
                  <a:gd name="connsiteY0" fmla="*/ 1226634 h 1695044"/>
                  <a:gd name="connsiteX1" fmla="*/ 591015 w 3847171"/>
                  <a:gd name="connsiteY1" fmla="*/ 1572322 h 1695044"/>
                  <a:gd name="connsiteX2" fmla="*/ 1906859 w 3847171"/>
                  <a:gd name="connsiteY2" fmla="*/ 1694986 h 1695044"/>
                  <a:gd name="connsiteX3" fmla="*/ 2653991 w 3847171"/>
                  <a:gd name="connsiteY3" fmla="*/ 1583474 h 1695044"/>
                  <a:gd name="connsiteX4" fmla="*/ 3323064 w 3847171"/>
                  <a:gd name="connsiteY4" fmla="*/ 1271240 h 1695044"/>
                  <a:gd name="connsiteX5" fmla="*/ 3668751 w 3847171"/>
                  <a:gd name="connsiteY5" fmla="*/ 646771 h 1695044"/>
                  <a:gd name="connsiteX6" fmla="*/ 3847171 w 3847171"/>
                  <a:gd name="connsiteY6" fmla="*/ 0 h 1695044"/>
                  <a:gd name="connsiteX7" fmla="*/ 3847171 w 3847171"/>
                  <a:gd name="connsiteY7" fmla="*/ 0 h 1695044"/>
                  <a:gd name="connsiteX0" fmla="*/ 0 w 3847171"/>
                  <a:gd name="connsiteY0" fmla="*/ 1226634 h 1696932"/>
                  <a:gd name="connsiteX1" fmla="*/ 669073 w 3847171"/>
                  <a:gd name="connsiteY1" fmla="*/ 1505414 h 1696932"/>
                  <a:gd name="connsiteX2" fmla="*/ 1906859 w 3847171"/>
                  <a:gd name="connsiteY2" fmla="*/ 1694986 h 1696932"/>
                  <a:gd name="connsiteX3" fmla="*/ 2653991 w 3847171"/>
                  <a:gd name="connsiteY3" fmla="*/ 1583474 h 1696932"/>
                  <a:gd name="connsiteX4" fmla="*/ 3323064 w 3847171"/>
                  <a:gd name="connsiteY4" fmla="*/ 1271240 h 1696932"/>
                  <a:gd name="connsiteX5" fmla="*/ 3668751 w 3847171"/>
                  <a:gd name="connsiteY5" fmla="*/ 646771 h 1696932"/>
                  <a:gd name="connsiteX6" fmla="*/ 3847171 w 3847171"/>
                  <a:gd name="connsiteY6" fmla="*/ 0 h 1696932"/>
                  <a:gd name="connsiteX7" fmla="*/ 3847171 w 3847171"/>
                  <a:gd name="connsiteY7" fmla="*/ 0 h 1696932"/>
                  <a:gd name="connsiteX0" fmla="*/ 0 w 3847171"/>
                  <a:gd name="connsiteY0" fmla="*/ 1226634 h 1697290"/>
                  <a:gd name="connsiteX1" fmla="*/ 669073 w 3847171"/>
                  <a:gd name="connsiteY1" fmla="*/ 1505414 h 1697290"/>
                  <a:gd name="connsiteX2" fmla="*/ 1906859 w 3847171"/>
                  <a:gd name="connsiteY2" fmla="*/ 1694986 h 1697290"/>
                  <a:gd name="connsiteX3" fmla="*/ 2653991 w 3847171"/>
                  <a:gd name="connsiteY3" fmla="*/ 1583474 h 1697290"/>
                  <a:gd name="connsiteX4" fmla="*/ 3256156 w 3847171"/>
                  <a:gd name="connsiteY4" fmla="*/ 1204332 h 1697290"/>
                  <a:gd name="connsiteX5" fmla="*/ 3668751 w 3847171"/>
                  <a:gd name="connsiteY5" fmla="*/ 646771 h 1697290"/>
                  <a:gd name="connsiteX6" fmla="*/ 3847171 w 3847171"/>
                  <a:gd name="connsiteY6" fmla="*/ 0 h 1697290"/>
                  <a:gd name="connsiteX7" fmla="*/ 3847171 w 3847171"/>
                  <a:gd name="connsiteY7" fmla="*/ 0 h 169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7171" h="1697290">
                    <a:moveTo>
                      <a:pt x="0" y="1226634"/>
                    </a:moveTo>
                    <a:cubicBezTo>
                      <a:pt x="179349" y="1347439"/>
                      <a:pt x="351263" y="1427355"/>
                      <a:pt x="669073" y="1505414"/>
                    </a:cubicBezTo>
                    <a:cubicBezTo>
                      <a:pt x="986883" y="1583473"/>
                      <a:pt x="1576039" y="1681976"/>
                      <a:pt x="1906859" y="1694986"/>
                    </a:cubicBezTo>
                    <a:cubicBezTo>
                      <a:pt x="2237679" y="1707996"/>
                      <a:pt x="2429108" y="1665250"/>
                      <a:pt x="2653991" y="1583474"/>
                    </a:cubicBezTo>
                    <a:cubicBezTo>
                      <a:pt x="2878874" y="1501698"/>
                      <a:pt x="3087029" y="1360449"/>
                      <a:pt x="3256156" y="1204332"/>
                    </a:cubicBezTo>
                    <a:cubicBezTo>
                      <a:pt x="3425283" y="1048215"/>
                      <a:pt x="3570249" y="847493"/>
                      <a:pt x="3668751" y="646771"/>
                    </a:cubicBezTo>
                    <a:cubicBezTo>
                      <a:pt x="3767253" y="446049"/>
                      <a:pt x="3817434" y="107795"/>
                      <a:pt x="3847171" y="0"/>
                    </a:cubicBezTo>
                    <a:lnTo>
                      <a:pt x="3847171" y="0"/>
                    </a:lnTo>
                  </a:path>
                </a:pathLst>
              </a:cu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1445409" y="6099467"/>
                <a:ext cx="2051825" cy="444277"/>
              </a:xfrm>
              <a:custGeom>
                <a:avLst/>
                <a:gdLst>
                  <a:gd name="connsiteX0" fmla="*/ 0 w 2051825"/>
                  <a:gd name="connsiteY0" fmla="*/ 0 h 444277"/>
                  <a:gd name="connsiteX1" fmla="*/ 646771 w 2051825"/>
                  <a:gd name="connsiteY1" fmla="*/ 334537 h 444277"/>
                  <a:gd name="connsiteX2" fmla="*/ 1193181 w 2051825"/>
                  <a:gd name="connsiteY2" fmla="*/ 434898 h 444277"/>
                  <a:gd name="connsiteX3" fmla="*/ 2051825 w 2051825"/>
                  <a:gd name="connsiteY3" fmla="*/ 133815 h 444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1825" h="444277">
                    <a:moveTo>
                      <a:pt x="0" y="0"/>
                    </a:moveTo>
                    <a:cubicBezTo>
                      <a:pt x="223954" y="131027"/>
                      <a:pt x="447908" y="262054"/>
                      <a:pt x="646771" y="334537"/>
                    </a:cubicBezTo>
                    <a:cubicBezTo>
                      <a:pt x="845634" y="407020"/>
                      <a:pt x="959005" y="468352"/>
                      <a:pt x="1193181" y="434898"/>
                    </a:cubicBezTo>
                    <a:cubicBezTo>
                      <a:pt x="1427357" y="401444"/>
                      <a:pt x="1739591" y="267629"/>
                      <a:pt x="2051825" y="133815"/>
                    </a:cubicBezTo>
                  </a:path>
                </a:pathLst>
              </a:cu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1741846" y="4493425"/>
                <a:ext cx="3238500" cy="531807"/>
              </a:xfrm>
              <a:custGeom>
                <a:avLst/>
                <a:gdLst>
                  <a:gd name="connsiteX0" fmla="*/ 0 w 3267308"/>
                  <a:gd name="connsiteY0" fmla="*/ 535524 h 535524"/>
                  <a:gd name="connsiteX1" fmla="*/ 959005 w 3267308"/>
                  <a:gd name="connsiteY1" fmla="*/ 156383 h 535524"/>
                  <a:gd name="connsiteX2" fmla="*/ 1906859 w 3267308"/>
                  <a:gd name="connsiteY2" fmla="*/ 265 h 535524"/>
                  <a:gd name="connsiteX3" fmla="*/ 2765503 w 3267308"/>
                  <a:gd name="connsiteY3" fmla="*/ 122929 h 535524"/>
                  <a:gd name="connsiteX4" fmla="*/ 3267308 w 3267308"/>
                  <a:gd name="connsiteY4" fmla="*/ 267895 h 5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7308" h="535524">
                    <a:moveTo>
                      <a:pt x="0" y="535524"/>
                    </a:moveTo>
                    <a:cubicBezTo>
                      <a:pt x="320597" y="390558"/>
                      <a:pt x="641195" y="245593"/>
                      <a:pt x="959005" y="156383"/>
                    </a:cubicBezTo>
                    <a:cubicBezTo>
                      <a:pt x="1276815" y="67173"/>
                      <a:pt x="1605776" y="5841"/>
                      <a:pt x="1906859" y="265"/>
                    </a:cubicBezTo>
                    <a:cubicBezTo>
                      <a:pt x="2207942" y="-5311"/>
                      <a:pt x="2538762" y="78324"/>
                      <a:pt x="2765503" y="122929"/>
                    </a:cubicBezTo>
                    <a:cubicBezTo>
                      <a:pt x="2992245" y="167534"/>
                      <a:pt x="3129776" y="217714"/>
                      <a:pt x="3267308" y="267895"/>
                    </a:cubicBezTo>
                  </a:path>
                </a:pathLst>
              </a:cu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2376536" y="6263431"/>
                <a:ext cx="276038" cy="30777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7</a:t>
                </a:r>
                <a:endParaRPr lang="en-US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2862498" y="5334000"/>
                <a:ext cx="276038" cy="30777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3214736" y="5486400"/>
                <a:ext cx="367408" cy="30777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42</a:t>
                </a:r>
                <a:endParaRPr lang="en-US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3837928" y="5334000"/>
                <a:ext cx="276038" cy="30777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2681336" y="4569023"/>
                <a:ext cx="367408" cy="30777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17</a:t>
                </a:r>
                <a:endParaRPr lang="en-US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5209528" y="6397823"/>
                <a:ext cx="367408" cy="30777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23</a:t>
                </a:r>
                <a:endParaRPr lang="en-US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5195936" y="4876800"/>
                <a:ext cx="276038" cy="30777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5957936" y="4572000"/>
                <a:ext cx="367408" cy="30777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19</a:t>
                </a:r>
                <a:endParaRPr lang="en-US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2024298" y="5181600"/>
                <a:ext cx="276038" cy="30777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6</a:t>
                </a:r>
                <a:endParaRPr lang="en-US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cxnSp>
        <p:nvCxnSpPr>
          <p:cNvPr id="124" name="Straight Connector 123"/>
          <p:cNvCxnSpPr/>
          <p:nvPr/>
        </p:nvCxnSpPr>
        <p:spPr>
          <a:xfrm flipH="1" flipV="1">
            <a:off x="3557231" y="2153786"/>
            <a:ext cx="2453706" cy="676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572000" y="21336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7709670" y="4419600"/>
            <a:ext cx="1281930" cy="369332"/>
            <a:chOff x="7709670" y="4419600"/>
            <a:chExt cx="1281930" cy="369332"/>
          </a:xfrm>
        </p:grpSpPr>
        <p:cxnSp>
          <p:nvCxnSpPr>
            <p:cNvPr id="130" name="Straight Connector 129"/>
            <p:cNvCxnSpPr/>
            <p:nvPr/>
          </p:nvCxnSpPr>
          <p:spPr>
            <a:xfrm flipV="1">
              <a:off x="7709670" y="4648200"/>
              <a:ext cx="443730" cy="146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8091995" y="4419600"/>
                  <a:ext cx="899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MST(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1995" y="4419600"/>
                  <a:ext cx="899605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405" t="-8197" r="-1216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457200" y="1567934"/>
                <a:ext cx="816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67934"/>
                <a:ext cx="81624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89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457200" y="4659868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59868"/>
                <a:ext cx="82586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96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7761241" y="4964668"/>
            <a:ext cx="1077959" cy="369332"/>
            <a:chOff x="7761241" y="4964668"/>
            <a:chExt cx="1077959" cy="369332"/>
          </a:xfrm>
        </p:grpSpPr>
        <p:cxnSp>
          <p:nvCxnSpPr>
            <p:cNvPr id="134" name="Straight Connector 133"/>
            <p:cNvCxnSpPr/>
            <p:nvPr/>
          </p:nvCxnSpPr>
          <p:spPr>
            <a:xfrm flipV="1">
              <a:off x="7761241" y="5133027"/>
              <a:ext cx="392159" cy="1487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176839" y="4964668"/>
                  <a:ext cx="6623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𝑬</m:t>
                        </m:r>
                        <m:r>
                          <a:rPr lang="en-US" b="1" i="1" smtClean="0">
                            <a:latin typeface="Cambria Math"/>
                          </a:rPr>
                          <m:t>\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6839" y="4964668"/>
                  <a:ext cx="66236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192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36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Minimum spanning tree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3" name="Content Placeholder 2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89410" y="19772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384610" y="30059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13610" y="267046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66010" y="16761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454562" y="313231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956610" y="221140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492190" y="208874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2299010" y="25905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315200" y="18963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34" idx="5"/>
            <a:endCxn id="52" idx="6"/>
          </p:cNvCxnSpPr>
          <p:nvPr/>
        </p:nvCxnSpPr>
        <p:spPr>
          <a:xfrm>
            <a:off x="1754451" y="2042274"/>
            <a:ext cx="620759" cy="5863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52" idx="3"/>
          </p:cNvCxnSpPr>
          <p:nvPr/>
        </p:nvCxnSpPr>
        <p:spPr>
          <a:xfrm flipV="1">
            <a:off x="1422710" y="2655591"/>
            <a:ext cx="887459" cy="35034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1" idx="2"/>
          </p:cNvCxnSpPr>
          <p:nvPr/>
        </p:nvCxnSpPr>
        <p:spPr>
          <a:xfrm flipV="1">
            <a:off x="2375210" y="2126845"/>
            <a:ext cx="1116980" cy="49669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5"/>
            <a:endCxn id="43" idx="1"/>
          </p:cNvCxnSpPr>
          <p:nvPr/>
        </p:nvCxnSpPr>
        <p:spPr>
          <a:xfrm>
            <a:off x="2364051" y="2655591"/>
            <a:ext cx="1101670" cy="4878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2"/>
            <a:endCxn id="43" idx="0"/>
          </p:cNvCxnSpPr>
          <p:nvPr/>
        </p:nvCxnSpPr>
        <p:spPr>
          <a:xfrm>
            <a:off x="3492190" y="2126845"/>
            <a:ext cx="472" cy="1005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2" idx="3"/>
            <a:endCxn id="51" idx="7"/>
          </p:cNvCxnSpPr>
          <p:nvPr/>
        </p:nvCxnSpPr>
        <p:spPr>
          <a:xfrm flipH="1">
            <a:off x="3557231" y="1741191"/>
            <a:ext cx="1419938" cy="35871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6" idx="1"/>
            <a:endCxn id="51" idx="4"/>
          </p:cNvCxnSpPr>
          <p:nvPr/>
        </p:nvCxnSpPr>
        <p:spPr>
          <a:xfrm flipH="1" flipV="1">
            <a:off x="3530290" y="2164945"/>
            <a:ext cx="1294479" cy="5166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3" idx="0"/>
            <a:endCxn id="36" idx="4"/>
          </p:cNvCxnSpPr>
          <p:nvPr/>
        </p:nvCxnSpPr>
        <p:spPr>
          <a:xfrm flipV="1">
            <a:off x="3492662" y="2746667"/>
            <a:ext cx="1359048" cy="3856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1"/>
            <a:endCxn id="42" idx="5"/>
          </p:cNvCxnSpPr>
          <p:nvPr/>
        </p:nvCxnSpPr>
        <p:spPr>
          <a:xfrm flipH="1" flipV="1">
            <a:off x="5031051" y="1741191"/>
            <a:ext cx="936718" cy="4813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6" idx="7"/>
            <a:endCxn id="50" idx="3"/>
          </p:cNvCxnSpPr>
          <p:nvPr/>
        </p:nvCxnSpPr>
        <p:spPr>
          <a:xfrm flipV="1">
            <a:off x="4878651" y="2276449"/>
            <a:ext cx="1089118" cy="405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50" idx="6"/>
          </p:cNvCxnSpPr>
          <p:nvPr/>
        </p:nvCxnSpPr>
        <p:spPr>
          <a:xfrm flipH="1">
            <a:off x="6032810" y="1920547"/>
            <a:ext cx="1282390" cy="3289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4" idx="3"/>
            <a:endCxn id="35" idx="0"/>
          </p:cNvCxnSpPr>
          <p:nvPr/>
        </p:nvCxnSpPr>
        <p:spPr>
          <a:xfrm flipH="1">
            <a:off x="1422710" y="2042274"/>
            <a:ext cx="277859" cy="963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4854498" y="1936345"/>
            <a:ext cx="2486722" cy="1052574"/>
          </a:xfrm>
          <a:custGeom>
            <a:avLst/>
            <a:gdLst>
              <a:gd name="connsiteX0" fmla="*/ 0 w 2486722"/>
              <a:gd name="connsiteY0" fmla="*/ 791737 h 1052574"/>
              <a:gd name="connsiteX1" fmla="*/ 479502 w 2486722"/>
              <a:gd name="connsiteY1" fmla="*/ 970156 h 1052574"/>
              <a:gd name="connsiteX2" fmla="*/ 1092819 w 2486722"/>
              <a:gd name="connsiteY2" fmla="*/ 1048215 h 1052574"/>
              <a:gd name="connsiteX3" fmla="*/ 1906858 w 2486722"/>
              <a:gd name="connsiteY3" fmla="*/ 847493 h 1052574"/>
              <a:gd name="connsiteX4" fmla="*/ 2486722 w 2486722"/>
              <a:gd name="connsiteY4" fmla="*/ 0 h 10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722" h="1052574">
                <a:moveTo>
                  <a:pt x="0" y="791737"/>
                </a:moveTo>
                <a:cubicBezTo>
                  <a:pt x="148683" y="859573"/>
                  <a:pt x="297366" y="927410"/>
                  <a:pt x="479502" y="970156"/>
                </a:cubicBezTo>
                <a:cubicBezTo>
                  <a:pt x="661639" y="1012902"/>
                  <a:pt x="854926" y="1068659"/>
                  <a:pt x="1092819" y="1048215"/>
                </a:cubicBezTo>
                <a:cubicBezTo>
                  <a:pt x="1330712" y="1027771"/>
                  <a:pt x="1674541" y="1022195"/>
                  <a:pt x="1906858" y="847493"/>
                </a:cubicBezTo>
                <a:cubicBezTo>
                  <a:pt x="2139175" y="672791"/>
                  <a:pt x="2312948" y="336395"/>
                  <a:pt x="2486722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505200" y="1947496"/>
            <a:ext cx="3847171" cy="1697290"/>
          </a:xfrm>
          <a:custGeom>
            <a:avLst/>
            <a:gdLst>
              <a:gd name="connsiteX0" fmla="*/ 0 w 3847171"/>
              <a:gd name="connsiteY0" fmla="*/ 1226634 h 1887357"/>
              <a:gd name="connsiteX1" fmla="*/ 591015 w 3847171"/>
              <a:gd name="connsiteY1" fmla="*/ 1572322 h 1887357"/>
              <a:gd name="connsiteX2" fmla="*/ 1393903 w 3847171"/>
              <a:gd name="connsiteY2" fmla="*/ 1851103 h 1887357"/>
              <a:gd name="connsiteX3" fmla="*/ 2364059 w 3847171"/>
              <a:gd name="connsiteY3" fmla="*/ 1851103 h 1887357"/>
              <a:gd name="connsiteX4" fmla="*/ 3200400 w 3847171"/>
              <a:gd name="connsiteY4" fmla="*/ 1550020 h 1887357"/>
              <a:gd name="connsiteX5" fmla="*/ 3679903 w 3847171"/>
              <a:gd name="connsiteY5" fmla="*/ 869795 h 1887357"/>
              <a:gd name="connsiteX6" fmla="*/ 3847171 w 3847171"/>
              <a:gd name="connsiteY6" fmla="*/ 0 h 1887357"/>
              <a:gd name="connsiteX7" fmla="*/ 3847171 w 3847171"/>
              <a:gd name="connsiteY7" fmla="*/ 0 h 1887357"/>
              <a:gd name="connsiteX0" fmla="*/ 0 w 3847171"/>
              <a:gd name="connsiteY0" fmla="*/ 1226634 h 1853995"/>
              <a:gd name="connsiteX1" fmla="*/ 591015 w 3847171"/>
              <a:gd name="connsiteY1" fmla="*/ 1572322 h 1853995"/>
              <a:gd name="connsiteX2" fmla="*/ 1906859 w 3847171"/>
              <a:gd name="connsiteY2" fmla="*/ 1694986 h 1853995"/>
              <a:gd name="connsiteX3" fmla="*/ 2364059 w 3847171"/>
              <a:gd name="connsiteY3" fmla="*/ 1851103 h 1853995"/>
              <a:gd name="connsiteX4" fmla="*/ 3200400 w 3847171"/>
              <a:gd name="connsiteY4" fmla="*/ 1550020 h 1853995"/>
              <a:gd name="connsiteX5" fmla="*/ 3679903 w 3847171"/>
              <a:gd name="connsiteY5" fmla="*/ 869795 h 1853995"/>
              <a:gd name="connsiteX6" fmla="*/ 3847171 w 3847171"/>
              <a:gd name="connsiteY6" fmla="*/ 0 h 1853995"/>
              <a:gd name="connsiteX7" fmla="*/ 3847171 w 3847171"/>
              <a:gd name="connsiteY7" fmla="*/ 0 h 1853995"/>
              <a:gd name="connsiteX0" fmla="*/ 0 w 3847171"/>
              <a:gd name="connsiteY0" fmla="*/ 1226634 h 1695014"/>
              <a:gd name="connsiteX1" fmla="*/ 591015 w 3847171"/>
              <a:gd name="connsiteY1" fmla="*/ 1572322 h 1695014"/>
              <a:gd name="connsiteX2" fmla="*/ 1906859 w 3847171"/>
              <a:gd name="connsiteY2" fmla="*/ 1694986 h 1695014"/>
              <a:gd name="connsiteX3" fmla="*/ 2653991 w 3847171"/>
              <a:gd name="connsiteY3" fmla="*/ 1583474 h 1695014"/>
              <a:gd name="connsiteX4" fmla="*/ 3200400 w 3847171"/>
              <a:gd name="connsiteY4" fmla="*/ 1550020 h 1695014"/>
              <a:gd name="connsiteX5" fmla="*/ 3679903 w 3847171"/>
              <a:gd name="connsiteY5" fmla="*/ 869795 h 1695014"/>
              <a:gd name="connsiteX6" fmla="*/ 3847171 w 3847171"/>
              <a:gd name="connsiteY6" fmla="*/ 0 h 1695014"/>
              <a:gd name="connsiteX7" fmla="*/ 3847171 w 3847171"/>
              <a:gd name="connsiteY7" fmla="*/ 0 h 169501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79903 w 3847171"/>
              <a:gd name="connsiteY5" fmla="*/ 869795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68751 w 3847171"/>
              <a:gd name="connsiteY5" fmla="*/ 646771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6932"/>
              <a:gd name="connsiteX1" fmla="*/ 669073 w 3847171"/>
              <a:gd name="connsiteY1" fmla="*/ 1505414 h 1696932"/>
              <a:gd name="connsiteX2" fmla="*/ 1906859 w 3847171"/>
              <a:gd name="connsiteY2" fmla="*/ 1694986 h 1696932"/>
              <a:gd name="connsiteX3" fmla="*/ 2653991 w 3847171"/>
              <a:gd name="connsiteY3" fmla="*/ 1583474 h 1696932"/>
              <a:gd name="connsiteX4" fmla="*/ 3323064 w 3847171"/>
              <a:gd name="connsiteY4" fmla="*/ 1271240 h 1696932"/>
              <a:gd name="connsiteX5" fmla="*/ 3668751 w 3847171"/>
              <a:gd name="connsiteY5" fmla="*/ 646771 h 1696932"/>
              <a:gd name="connsiteX6" fmla="*/ 3847171 w 3847171"/>
              <a:gd name="connsiteY6" fmla="*/ 0 h 1696932"/>
              <a:gd name="connsiteX7" fmla="*/ 3847171 w 3847171"/>
              <a:gd name="connsiteY7" fmla="*/ 0 h 1696932"/>
              <a:gd name="connsiteX0" fmla="*/ 0 w 3847171"/>
              <a:gd name="connsiteY0" fmla="*/ 1226634 h 1697290"/>
              <a:gd name="connsiteX1" fmla="*/ 669073 w 3847171"/>
              <a:gd name="connsiteY1" fmla="*/ 1505414 h 1697290"/>
              <a:gd name="connsiteX2" fmla="*/ 1906859 w 3847171"/>
              <a:gd name="connsiteY2" fmla="*/ 1694986 h 1697290"/>
              <a:gd name="connsiteX3" fmla="*/ 2653991 w 3847171"/>
              <a:gd name="connsiteY3" fmla="*/ 1583474 h 1697290"/>
              <a:gd name="connsiteX4" fmla="*/ 3256156 w 3847171"/>
              <a:gd name="connsiteY4" fmla="*/ 1204332 h 1697290"/>
              <a:gd name="connsiteX5" fmla="*/ 3668751 w 3847171"/>
              <a:gd name="connsiteY5" fmla="*/ 646771 h 1697290"/>
              <a:gd name="connsiteX6" fmla="*/ 3847171 w 3847171"/>
              <a:gd name="connsiteY6" fmla="*/ 0 h 1697290"/>
              <a:gd name="connsiteX7" fmla="*/ 3847171 w 3847171"/>
              <a:gd name="connsiteY7" fmla="*/ 0 h 16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7171" h="1697290">
                <a:moveTo>
                  <a:pt x="0" y="1226634"/>
                </a:moveTo>
                <a:cubicBezTo>
                  <a:pt x="179349" y="1347439"/>
                  <a:pt x="351263" y="1427355"/>
                  <a:pt x="669073" y="1505414"/>
                </a:cubicBezTo>
                <a:cubicBezTo>
                  <a:pt x="986883" y="1583473"/>
                  <a:pt x="1576039" y="1681976"/>
                  <a:pt x="1906859" y="1694986"/>
                </a:cubicBezTo>
                <a:cubicBezTo>
                  <a:pt x="2237679" y="1707996"/>
                  <a:pt x="2429108" y="1665250"/>
                  <a:pt x="2653991" y="1583474"/>
                </a:cubicBezTo>
                <a:cubicBezTo>
                  <a:pt x="2878874" y="1501698"/>
                  <a:pt x="3087029" y="1360449"/>
                  <a:pt x="3256156" y="1204332"/>
                </a:cubicBezTo>
                <a:cubicBezTo>
                  <a:pt x="3425283" y="1048215"/>
                  <a:pt x="3570249" y="847493"/>
                  <a:pt x="3668751" y="646771"/>
                </a:cubicBezTo>
                <a:cubicBezTo>
                  <a:pt x="3767253" y="446049"/>
                  <a:pt x="3817434" y="107795"/>
                  <a:pt x="3847171" y="0"/>
                </a:cubicBezTo>
                <a:lnTo>
                  <a:pt x="3847171" y="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431073" y="3051467"/>
            <a:ext cx="2051825" cy="444277"/>
          </a:xfrm>
          <a:custGeom>
            <a:avLst/>
            <a:gdLst>
              <a:gd name="connsiteX0" fmla="*/ 0 w 2051825"/>
              <a:gd name="connsiteY0" fmla="*/ 0 h 444277"/>
              <a:gd name="connsiteX1" fmla="*/ 646771 w 2051825"/>
              <a:gd name="connsiteY1" fmla="*/ 334537 h 444277"/>
              <a:gd name="connsiteX2" fmla="*/ 1193181 w 2051825"/>
              <a:gd name="connsiteY2" fmla="*/ 434898 h 444277"/>
              <a:gd name="connsiteX3" fmla="*/ 2051825 w 2051825"/>
              <a:gd name="connsiteY3" fmla="*/ 133815 h 44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825" h="444277">
                <a:moveTo>
                  <a:pt x="0" y="0"/>
                </a:moveTo>
                <a:cubicBezTo>
                  <a:pt x="223954" y="131027"/>
                  <a:pt x="447908" y="262054"/>
                  <a:pt x="646771" y="334537"/>
                </a:cubicBezTo>
                <a:cubicBezTo>
                  <a:pt x="845634" y="407020"/>
                  <a:pt x="959005" y="468352"/>
                  <a:pt x="1193181" y="434898"/>
                </a:cubicBezTo>
                <a:cubicBezTo>
                  <a:pt x="1427357" y="401444"/>
                  <a:pt x="1739591" y="267629"/>
                  <a:pt x="2051825" y="133815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727510" y="1445425"/>
            <a:ext cx="3238500" cy="531807"/>
          </a:xfrm>
          <a:custGeom>
            <a:avLst/>
            <a:gdLst>
              <a:gd name="connsiteX0" fmla="*/ 0 w 3267308"/>
              <a:gd name="connsiteY0" fmla="*/ 535524 h 535524"/>
              <a:gd name="connsiteX1" fmla="*/ 959005 w 3267308"/>
              <a:gd name="connsiteY1" fmla="*/ 156383 h 535524"/>
              <a:gd name="connsiteX2" fmla="*/ 1906859 w 3267308"/>
              <a:gd name="connsiteY2" fmla="*/ 265 h 535524"/>
              <a:gd name="connsiteX3" fmla="*/ 2765503 w 3267308"/>
              <a:gd name="connsiteY3" fmla="*/ 122929 h 535524"/>
              <a:gd name="connsiteX4" fmla="*/ 3267308 w 3267308"/>
              <a:gd name="connsiteY4" fmla="*/ 267895 h 5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308" h="535524">
                <a:moveTo>
                  <a:pt x="0" y="535524"/>
                </a:moveTo>
                <a:cubicBezTo>
                  <a:pt x="320597" y="390558"/>
                  <a:pt x="641195" y="245593"/>
                  <a:pt x="959005" y="156383"/>
                </a:cubicBezTo>
                <a:cubicBezTo>
                  <a:pt x="1276815" y="67173"/>
                  <a:pt x="1605776" y="5841"/>
                  <a:pt x="1906859" y="265"/>
                </a:cubicBezTo>
                <a:cubicBezTo>
                  <a:pt x="2207942" y="-5311"/>
                  <a:pt x="2538762" y="78324"/>
                  <a:pt x="2765503" y="122929"/>
                </a:cubicBezTo>
                <a:cubicBezTo>
                  <a:pt x="2992245" y="167534"/>
                  <a:pt x="3129776" y="217714"/>
                  <a:pt x="3267308" y="267895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494049" y="1248270"/>
            <a:ext cx="3858322" cy="855343"/>
          </a:xfrm>
          <a:custGeom>
            <a:avLst/>
            <a:gdLst>
              <a:gd name="connsiteX0" fmla="*/ 0 w 3858322"/>
              <a:gd name="connsiteY0" fmla="*/ 960613 h 960613"/>
              <a:gd name="connsiteX1" fmla="*/ 1081668 w 3858322"/>
              <a:gd name="connsiteY1" fmla="*/ 246935 h 960613"/>
              <a:gd name="connsiteX2" fmla="*/ 2419815 w 3858322"/>
              <a:gd name="connsiteY2" fmla="*/ 23911 h 960613"/>
              <a:gd name="connsiteX3" fmla="*/ 3858322 w 3858322"/>
              <a:gd name="connsiteY3" fmla="*/ 748740 h 960613"/>
              <a:gd name="connsiteX4" fmla="*/ 3858322 w 3858322"/>
              <a:gd name="connsiteY4" fmla="*/ 748740 h 960613"/>
              <a:gd name="connsiteX0" fmla="*/ 0 w 3858322"/>
              <a:gd name="connsiteY0" fmla="*/ 855343 h 855343"/>
              <a:gd name="connsiteX1" fmla="*/ 1081668 w 3858322"/>
              <a:gd name="connsiteY1" fmla="*/ 141665 h 855343"/>
              <a:gd name="connsiteX2" fmla="*/ 2587083 w 3858322"/>
              <a:gd name="connsiteY2" fmla="*/ 41304 h 855343"/>
              <a:gd name="connsiteX3" fmla="*/ 3858322 w 3858322"/>
              <a:gd name="connsiteY3" fmla="*/ 643470 h 855343"/>
              <a:gd name="connsiteX4" fmla="*/ 3858322 w 3858322"/>
              <a:gd name="connsiteY4" fmla="*/ 643470 h 8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322" h="855343">
                <a:moveTo>
                  <a:pt x="0" y="855343"/>
                </a:moveTo>
                <a:cubicBezTo>
                  <a:pt x="339183" y="576562"/>
                  <a:pt x="650487" y="277338"/>
                  <a:pt x="1081668" y="141665"/>
                </a:cubicBezTo>
                <a:cubicBezTo>
                  <a:pt x="1512849" y="5992"/>
                  <a:pt x="2124307" y="-42330"/>
                  <a:pt x="2587083" y="41304"/>
                </a:cubicBezTo>
                <a:cubicBezTo>
                  <a:pt x="3049859" y="124938"/>
                  <a:pt x="3646449" y="543109"/>
                  <a:pt x="3858322" y="643470"/>
                </a:cubicBezTo>
                <a:lnTo>
                  <a:pt x="3858322" y="64347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43000" y="2971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139920" y="2590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721102" y="2362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876800" y="1383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447800" y="1840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315200" y="1764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864102" y="2221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3249133" y="2819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73302" y="1764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248400" y="26670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18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62200" y="3215431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7432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75792" y="1981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95400" y="2362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604163" y="2817911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84816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00400" y="24384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2359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23592" y="27402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257800" y="22098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14392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76192" y="1219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667000" y="15210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195192" y="33498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21" name="Straight Connector 120"/>
          <p:cNvCxnSpPr>
            <a:stCxn id="54" idx="1"/>
            <a:endCxn id="42" idx="0"/>
          </p:cNvCxnSpPr>
          <p:nvPr/>
        </p:nvCxnSpPr>
        <p:spPr>
          <a:xfrm flipH="1" flipV="1">
            <a:off x="5004110" y="1676150"/>
            <a:ext cx="2322249" cy="231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343400" y="1825823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181600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943600" y="15240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86" name="Straight Connector 185"/>
          <p:cNvCxnSpPr>
            <a:stCxn id="34" idx="6"/>
            <a:endCxn id="95" idx="0"/>
          </p:cNvCxnSpPr>
          <p:nvPr/>
        </p:nvCxnSpPr>
        <p:spPr>
          <a:xfrm>
            <a:off x="1765610" y="2015333"/>
            <a:ext cx="1728439" cy="88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2009962" y="21336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1703746" y="50252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398946" y="60539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4827946" y="571846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980346" y="47241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/>
          <p:cNvSpPr/>
          <p:nvPr/>
        </p:nvSpPr>
        <p:spPr>
          <a:xfrm>
            <a:off x="3468898" y="618031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/>
          <p:cNvSpPr/>
          <p:nvPr/>
        </p:nvSpPr>
        <p:spPr>
          <a:xfrm>
            <a:off x="5970946" y="525940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val 202"/>
          <p:cNvSpPr/>
          <p:nvPr/>
        </p:nvSpPr>
        <p:spPr>
          <a:xfrm>
            <a:off x="3506526" y="513674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203"/>
          <p:cNvSpPr/>
          <p:nvPr/>
        </p:nvSpPr>
        <p:spPr>
          <a:xfrm>
            <a:off x="2313346" y="56385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Oval 204"/>
          <p:cNvSpPr/>
          <p:nvPr/>
        </p:nvSpPr>
        <p:spPr>
          <a:xfrm>
            <a:off x="7329536" y="49443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6" name="Straight Connector 205"/>
          <p:cNvCxnSpPr>
            <a:stCxn id="197" idx="5"/>
            <a:endCxn id="204" idx="6"/>
          </p:cNvCxnSpPr>
          <p:nvPr/>
        </p:nvCxnSpPr>
        <p:spPr>
          <a:xfrm>
            <a:off x="1768787" y="5090274"/>
            <a:ext cx="620759" cy="58637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endCxn id="203" idx="2"/>
          </p:cNvCxnSpPr>
          <p:nvPr/>
        </p:nvCxnSpPr>
        <p:spPr>
          <a:xfrm flipV="1">
            <a:off x="2389546" y="5174845"/>
            <a:ext cx="1116980" cy="496694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203" idx="2"/>
            <a:endCxn id="201" idx="0"/>
          </p:cNvCxnSpPr>
          <p:nvPr/>
        </p:nvCxnSpPr>
        <p:spPr>
          <a:xfrm>
            <a:off x="3506526" y="5174845"/>
            <a:ext cx="472" cy="1005469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99" idx="1"/>
            <a:endCxn id="203" idx="4"/>
          </p:cNvCxnSpPr>
          <p:nvPr/>
        </p:nvCxnSpPr>
        <p:spPr>
          <a:xfrm flipH="1" flipV="1">
            <a:off x="3544626" y="5212945"/>
            <a:ext cx="1294479" cy="516681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02" idx="1"/>
            <a:endCxn id="200" idx="5"/>
          </p:cNvCxnSpPr>
          <p:nvPr/>
        </p:nvCxnSpPr>
        <p:spPr>
          <a:xfrm flipH="1" flipV="1">
            <a:off x="5045387" y="4789191"/>
            <a:ext cx="936718" cy="48137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Freeform 218"/>
          <p:cNvSpPr/>
          <p:nvPr/>
        </p:nvSpPr>
        <p:spPr>
          <a:xfrm>
            <a:off x="3519536" y="4995496"/>
            <a:ext cx="3847171" cy="1697290"/>
          </a:xfrm>
          <a:custGeom>
            <a:avLst/>
            <a:gdLst>
              <a:gd name="connsiteX0" fmla="*/ 0 w 3847171"/>
              <a:gd name="connsiteY0" fmla="*/ 1226634 h 1887357"/>
              <a:gd name="connsiteX1" fmla="*/ 591015 w 3847171"/>
              <a:gd name="connsiteY1" fmla="*/ 1572322 h 1887357"/>
              <a:gd name="connsiteX2" fmla="*/ 1393903 w 3847171"/>
              <a:gd name="connsiteY2" fmla="*/ 1851103 h 1887357"/>
              <a:gd name="connsiteX3" fmla="*/ 2364059 w 3847171"/>
              <a:gd name="connsiteY3" fmla="*/ 1851103 h 1887357"/>
              <a:gd name="connsiteX4" fmla="*/ 3200400 w 3847171"/>
              <a:gd name="connsiteY4" fmla="*/ 1550020 h 1887357"/>
              <a:gd name="connsiteX5" fmla="*/ 3679903 w 3847171"/>
              <a:gd name="connsiteY5" fmla="*/ 869795 h 1887357"/>
              <a:gd name="connsiteX6" fmla="*/ 3847171 w 3847171"/>
              <a:gd name="connsiteY6" fmla="*/ 0 h 1887357"/>
              <a:gd name="connsiteX7" fmla="*/ 3847171 w 3847171"/>
              <a:gd name="connsiteY7" fmla="*/ 0 h 1887357"/>
              <a:gd name="connsiteX0" fmla="*/ 0 w 3847171"/>
              <a:gd name="connsiteY0" fmla="*/ 1226634 h 1853995"/>
              <a:gd name="connsiteX1" fmla="*/ 591015 w 3847171"/>
              <a:gd name="connsiteY1" fmla="*/ 1572322 h 1853995"/>
              <a:gd name="connsiteX2" fmla="*/ 1906859 w 3847171"/>
              <a:gd name="connsiteY2" fmla="*/ 1694986 h 1853995"/>
              <a:gd name="connsiteX3" fmla="*/ 2364059 w 3847171"/>
              <a:gd name="connsiteY3" fmla="*/ 1851103 h 1853995"/>
              <a:gd name="connsiteX4" fmla="*/ 3200400 w 3847171"/>
              <a:gd name="connsiteY4" fmla="*/ 1550020 h 1853995"/>
              <a:gd name="connsiteX5" fmla="*/ 3679903 w 3847171"/>
              <a:gd name="connsiteY5" fmla="*/ 869795 h 1853995"/>
              <a:gd name="connsiteX6" fmla="*/ 3847171 w 3847171"/>
              <a:gd name="connsiteY6" fmla="*/ 0 h 1853995"/>
              <a:gd name="connsiteX7" fmla="*/ 3847171 w 3847171"/>
              <a:gd name="connsiteY7" fmla="*/ 0 h 1853995"/>
              <a:gd name="connsiteX0" fmla="*/ 0 w 3847171"/>
              <a:gd name="connsiteY0" fmla="*/ 1226634 h 1695014"/>
              <a:gd name="connsiteX1" fmla="*/ 591015 w 3847171"/>
              <a:gd name="connsiteY1" fmla="*/ 1572322 h 1695014"/>
              <a:gd name="connsiteX2" fmla="*/ 1906859 w 3847171"/>
              <a:gd name="connsiteY2" fmla="*/ 1694986 h 1695014"/>
              <a:gd name="connsiteX3" fmla="*/ 2653991 w 3847171"/>
              <a:gd name="connsiteY3" fmla="*/ 1583474 h 1695014"/>
              <a:gd name="connsiteX4" fmla="*/ 3200400 w 3847171"/>
              <a:gd name="connsiteY4" fmla="*/ 1550020 h 1695014"/>
              <a:gd name="connsiteX5" fmla="*/ 3679903 w 3847171"/>
              <a:gd name="connsiteY5" fmla="*/ 869795 h 1695014"/>
              <a:gd name="connsiteX6" fmla="*/ 3847171 w 3847171"/>
              <a:gd name="connsiteY6" fmla="*/ 0 h 1695014"/>
              <a:gd name="connsiteX7" fmla="*/ 3847171 w 3847171"/>
              <a:gd name="connsiteY7" fmla="*/ 0 h 169501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79903 w 3847171"/>
              <a:gd name="connsiteY5" fmla="*/ 869795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68751 w 3847171"/>
              <a:gd name="connsiteY5" fmla="*/ 646771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6932"/>
              <a:gd name="connsiteX1" fmla="*/ 669073 w 3847171"/>
              <a:gd name="connsiteY1" fmla="*/ 1505414 h 1696932"/>
              <a:gd name="connsiteX2" fmla="*/ 1906859 w 3847171"/>
              <a:gd name="connsiteY2" fmla="*/ 1694986 h 1696932"/>
              <a:gd name="connsiteX3" fmla="*/ 2653991 w 3847171"/>
              <a:gd name="connsiteY3" fmla="*/ 1583474 h 1696932"/>
              <a:gd name="connsiteX4" fmla="*/ 3323064 w 3847171"/>
              <a:gd name="connsiteY4" fmla="*/ 1271240 h 1696932"/>
              <a:gd name="connsiteX5" fmla="*/ 3668751 w 3847171"/>
              <a:gd name="connsiteY5" fmla="*/ 646771 h 1696932"/>
              <a:gd name="connsiteX6" fmla="*/ 3847171 w 3847171"/>
              <a:gd name="connsiteY6" fmla="*/ 0 h 1696932"/>
              <a:gd name="connsiteX7" fmla="*/ 3847171 w 3847171"/>
              <a:gd name="connsiteY7" fmla="*/ 0 h 1696932"/>
              <a:gd name="connsiteX0" fmla="*/ 0 w 3847171"/>
              <a:gd name="connsiteY0" fmla="*/ 1226634 h 1697290"/>
              <a:gd name="connsiteX1" fmla="*/ 669073 w 3847171"/>
              <a:gd name="connsiteY1" fmla="*/ 1505414 h 1697290"/>
              <a:gd name="connsiteX2" fmla="*/ 1906859 w 3847171"/>
              <a:gd name="connsiteY2" fmla="*/ 1694986 h 1697290"/>
              <a:gd name="connsiteX3" fmla="*/ 2653991 w 3847171"/>
              <a:gd name="connsiteY3" fmla="*/ 1583474 h 1697290"/>
              <a:gd name="connsiteX4" fmla="*/ 3256156 w 3847171"/>
              <a:gd name="connsiteY4" fmla="*/ 1204332 h 1697290"/>
              <a:gd name="connsiteX5" fmla="*/ 3668751 w 3847171"/>
              <a:gd name="connsiteY5" fmla="*/ 646771 h 1697290"/>
              <a:gd name="connsiteX6" fmla="*/ 3847171 w 3847171"/>
              <a:gd name="connsiteY6" fmla="*/ 0 h 1697290"/>
              <a:gd name="connsiteX7" fmla="*/ 3847171 w 3847171"/>
              <a:gd name="connsiteY7" fmla="*/ 0 h 16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7171" h="1697290">
                <a:moveTo>
                  <a:pt x="0" y="1226634"/>
                </a:moveTo>
                <a:cubicBezTo>
                  <a:pt x="179349" y="1347439"/>
                  <a:pt x="351263" y="1427355"/>
                  <a:pt x="669073" y="1505414"/>
                </a:cubicBezTo>
                <a:cubicBezTo>
                  <a:pt x="986883" y="1583473"/>
                  <a:pt x="1576039" y="1681976"/>
                  <a:pt x="1906859" y="1694986"/>
                </a:cubicBezTo>
                <a:cubicBezTo>
                  <a:pt x="2237679" y="1707996"/>
                  <a:pt x="2429108" y="1665250"/>
                  <a:pt x="2653991" y="1583474"/>
                </a:cubicBezTo>
                <a:cubicBezTo>
                  <a:pt x="2878874" y="1501698"/>
                  <a:pt x="3087029" y="1360449"/>
                  <a:pt x="3256156" y="1204332"/>
                </a:cubicBezTo>
                <a:cubicBezTo>
                  <a:pt x="3425283" y="1048215"/>
                  <a:pt x="3570249" y="847493"/>
                  <a:pt x="3668751" y="646771"/>
                </a:cubicBezTo>
                <a:cubicBezTo>
                  <a:pt x="3767253" y="446049"/>
                  <a:pt x="3817434" y="107795"/>
                  <a:pt x="3847171" y="0"/>
                </a:cubicBezTo>
                <a:lnTo>
                  <a:pt x="3847171" y="0"/>
                </a:lnTo>
              </a:path>
            </a:pathLst>
          </a:cu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0" name="Freeform 219"/>
          <p:cNvSpPr/>
          <p:nvPr/>
        </p:nvSpPr>
        <p:spPr>
          <a:xfrm>
            <a:off x="1445409" y="6099467"/>
            <a:ext cx="2051825" cy="444277"/>
          </a:xfrm>
          <a:custGeom>
            <a:avLst/>
            <a:gdLst>
              <a:gd name="connsiteX0" fmla="*/ 0 w 2051825"/>
              <a:gd name="connsiteY0" fmla="*/ 0 h 444277"/>
              <a:gd name="connsiteX1" fmla="*/ 646771 w 2051825"/>
              <a:gd name="connsiteY1" fmla="*/ 334537 h 444277"/>
              <a:gd name="connsiteX2" fmla="*/ 1193181 w 2051825"/>
              <a:gd name="connsiteY2" fmla="*/ 434898 h 444277"/>
              <a:gd name="connsiteX3" fmla="*/ 2051825 w 2051825"/>
              <a:gd name="connsiteY3" fmla="*/ 133815 h 44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825" h="444277">
                <a:moveTo>
                  <a:pt x="0" y="0"/>
                </a:moveTo>
                <a:cubicBezTo>
                  <a:pt x="223954" y="131027"/>
                  <a:pt x="447908" y="262054"/>
                  <a:pt x="646771" y="334537"/>
                </a:cubicBezTo>
                <a:cubicBezTo>
                  <a:pt x="845634" y="407020"/>
                  <a:pt x="959005" y="468352"/>
                  <a:pt x="1193181" y="434898"/>
                </a:cubicBezTo>
                <a:cubicBezTo>
                  <a:pt x="1427357" y="401444"/>
                  <a:pt x="1739591" y="267629"/>
                  <a:pt x="2051825" y="133815"/>
                </a:cubicBezTo>
              </a:path>
            </a:pathLst>
          </a:cu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1" name="Freeform 220"/>
          <p:cNvSpPr/>
          <p:nvPr/>
        </p:nvSpPr>
        <p:spPr>
          <a:xfrm>
            <a:off x="1741846" y="4493425"/>
            <a:ext cx="3238500" cy="531807"/>
          </a:xfrm>
          <a:custGeom>
            <a:avLst/>
            <a:gdLst>
              <a:gd name="connsiteX0" fmla="*/ 0 w 3267308"/>
              <a:gd name="connsiteY0" fmla="*/ 535524 h 535524"/>
              <a:gd name="connsiteX1" fmla="*/ 959005 w 3267308"/>
              <a:gd name="connsiteY1" fmla="*/ 156383 h 535524"/>
              <a:gd name="connsiteX2" fmla="*/ 1906859 w 3267308"/>
              <a:gd name="connsiteY2" fmla="*/ 265 h 535524"/>
              <a:gd name="connsiteX3" fmla="*/ 2765503 w 3267308"/>
              <a:gd name="connsiteY3" fmla="*/ 122929 h 535524"/>
              <a:gd name="connsiteX4" fmla="*/ 3267308 w 3267308"/>
              <a:gd name="connsiteY4" fmla="*/ 267895 h 5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308" h="535524">
                <a:moveTo>
                  <a:pt x="0" y="535524"/>
                </a:moveTo>
                <a:cubicBezTo>
                  <a:pt x="320597" y="390558"/>
                  <a:pt x="641195" y="245593"/>
                  <a:pt x="959005" y="156383"/>
                </a:cubicBezTo>
                <a:cubicBezTo>
                  <a:pt x="1276815" y="67173"/>
                  <a:pt x="1605776" y="5841"/>
                  <a:pt x="1906859" y="265"/>
                </a:cubicBezTo>
                <a:cubicBezTo>
                  <a:pt x="2207942" y="-5311"/>
                  <a:pt x="2538762" y="78324"/>
                  <a:pt x="2765503" y="122929"/>
                </a:cubicBezTo>
                <a:cubicBezTo>
                  <a:pt x="2992245" y="167534"/>
                  <a:pt x="3129776" y="217714"/>
                  <a:pt x="3267308" y="267895"/>
                </a:cubicBezTo>
              </a:path>
            </a:pathLst>
          </a:cu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1157336" y="6019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2154256" y="5638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4735438" y="5410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4891136" y="4431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1462136" y="4888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228" name="TextBox 227"/>
          <p:cNvSpPr txBox="1"/>
          <p:nvPr/>
        </p:nvSpPr>
        <p:spPr>
          <a:xfrm>
            <a:off x="7329536" y="4812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5878438" y="5269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3263469" y="5867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3287638" y="4812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233" name="TextBox 232"/>
          <p:cNvSpPr txBox="1"/>
          <p:nvPr/>
        </p:nvSpPr>
        <p:spPr>
          <a:xfrm>
            <a:off x="2376536" y="6263431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843136" y="57912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390128" y="5029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618499" y="5865911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862498" y="5334000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214736" y="5486400"/>
            <a:ext cx="36740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42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837928" y="5334000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837928" y="57882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272136" y="52578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428728" y="4876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590528" y="4267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681336" y="4569023"/>
            <a:ext cx="36740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17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09528" y="6397823"/>
            <a:ext cx="36740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23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47" name="Straight Connector 246"/>
          <p:cNvCxnSpPr>
            <a:stCxn id="205" idx="1"/>
            <a:endCxn id="200" idx="0"/>
          </p:cNvCxnSpPr>
          <p:nvPr/>
        </p:nvCxnSpPr>
        <p:spPr>
          <a:xfrm flipH="1" flipV="1">
            <a:off x="5018446" y="4724150"/>
            <a:ext cx="2322249" cy="231396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4357736" y="4873823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95936" y="4876800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957936" y="4572000"/>
            <a:ext cx="36740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19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07" name="Straight Connector 206"/>
          <p:cNvCxnSpPr>
            <a:stCxn id="198" idx="0"/>
            <a:endCxn id="204" idx="3"/>
          </p:cNvCxnSpPr>
          <p:nvPr/>
        </p:nvCxnSpPr>
        <p:spPr>
          <a:xfrm flipV="1">
            <a:off x="1437046" y="5703591"/>
            <a:ext cx="887459" cy="3503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204" idx="5"/>
            <a:endCxn id="201" idx="1"/>
          </p:cNvCxnSpPr>
          <p:nvPr/>
        </p:nvCxnSpPr>
        <p:spPr>
          <a:xfrm>
            <a:off x="2378387" y="5703591"/>
            <a:ext cx="1101670" cy="48788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200" idx="3"/>
            <a:endCxn id="203" idx="7"/>
          </p:cNvCxnSpPr>
          <p:nvPr/>
        </p:nvCxnSpPr>
        <p:spPr>
          <a:xfrm flipH="1">
            <a:off x="3571567" y="4789191"/>
            <a:ext cx="1419938" cy="3587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201" idx="0"/>
            <a:endCxn id="199" idx="4"/>
          </p:cNvCxnSpPr>
          <p:nvPr/>
        </p:nvCxnSpPr>
        <p:spPr>
          <a:xfrm flipV="1">
            <a:off x="3506998" y="5794667"/>
            <a:ext cx="1359048" cy="38564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99" idx="7"/>
            <a:endCxn id="202" idx="3"/>
          </p:cNvCxnSpPr>
          <p:nvPr/>
        </p:nvCxnSpPr>
        <p:spPr>
          <a:xfrm flipV="1">
            <a:off x="4892987" y="5324449"/>
            <a:ext cx="1089118" cy="40517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endCxn id="202" idx="6"/>
          </p:cNvCxnSpPr>
          <p:nvPr/>
        </p:nvCxnSpPr>
        <p:spPr>
          <a:xfrm flipH="1">
            <a:off x="6047146" y="4968547"/>
            <a:ext cx="1282390" cy="32896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Freeform 221"/>
          <p:cNvSpPr/>
          <p:nvPr/>
        </p:nvSpPr>
        <p:spPr>
          <a:xfrm>
            <a:off x="3508385" y="4296270"/>
            <a:ext cx="3858322" cy="855343"/>
          </a:xfrm>
          <a:custGeom>
            <a:avLst/>
            <a:gdLst>
              <a:gd name="connsiteX0" fmla="*/ 0 w 3858322"/>
              <a:gd name="connsiteY0" fmla="*/ 960613 h 960613"/>
              <a:gd name="connsiteX1" fmla="*/ 1081668 w 3858322"/>
              <a:gd name="connsiteY1" fmla="*/ 246935 h 960613"/>
              <a:gd name="connsiteX2" fmla="*/ 2419815 w 3858322"/>
              <a:gd name="connsiteY2" fmla="*/ 23911 h 960613"/>
              <a:gd name="connsiteX3" fmla="*/ 3858322 w 3858322"/>
              <a:gd name="connsiteY3" fmla="*/ 748740 h 960613"/>
              <a:gd name="connsiteX4" fmla="*/ 3858322 w 3858322"/>
              <a:gd name="connsiteY4" fmla="*/ 748740 h 960613"/>
              <a:gd name="connsiteX0" fmla="*/ 0 w 3858322"/>
              <a:gd name="connsiteY0" fmla="*/ 855343 h 855343"/>
              <a:gd name="connsiteX1" fmla="*/ 1081668 w 3858322"/>
              <a:gd name="connsiteY1" fmla="*/ 141665 h 855343"/>
              <a:gd name="connsiteX2" fmla="*/ 2587083 w 3858322"/>
              <a:gd name="connsiteY2" fmla="*/ 41304 h 855343"/>
              <a:gd name="connsiteX3" fmla="*/ 3858322 w 3858322"/>
              <a:gd name="connsiteY3" fmla="*/ 643470 h 855343"/>
              <a:gd name="connsiteX4" fmla="*/ 3858322 w 3858322"/>
              <a:gd name="connsiteY4" fmla="*/ 643470 h 8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322" h="855343">
                <a:moveTo>
                  <a:pt x="0" y="855343"/>
                </a:moveTo>
                <a:cubicBezTo>
                  <a:pt x="339183" y="576562"/>
                  <a:pt x="650487" y="277338"/>
                  <a:pt x="1081668" y="141665"/>
                </a:cubicBezTo>
                <a:cubicBezTo>
                  <a:pt x="1512849" y="5992"/>
                  <a:pt x="2124307" y="-42330"/>
                  <a:pt x="2587083" y="41304"/>
                </a:cubicBezTo>
                <a:cubicBezTo>
                  <a:pt x="3049859" y="124938"/>
                  <a:pt x="3646449" y="543109"/>
                  <a:pt x="3858322" y="643470"/>
                </a:cubicBezTo>
                <a:lnTo>
                  <a:pt x="3858322" y="643470"/>
                </a:ln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/>
          <p:cNvCxnSpPr>
            <a:stCxn id="197" idx="6"/>
            <a:endCxn id="222" idx="0"/>
          </p:cNvCxnSpPr>
          <p:nvPr/>
        </p:nvCxnSpPr>
        <p:spPr>
          <a:xfrm>
            <a:off x="1779946" y="5063333"/>
            <a:ext cx="1728439" cy="882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2024298" y="5181600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flipH="1" flipV="1">
            <a:off x="3557231" y="2153786"/>
            <a:ext cx="2453706" cy="676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572000" y="21336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7709670" y="4419600"/>
            <a:ext cx="1281930" cy="369332"/>
            <a:chOff x="7709670" y="4419600"/>
            <a:chExt cx="1281930" cy="369332"/>
          </a:xfrm>
        </p:grpSpPr>
        <p:cxnSp>
          <p:nvCxnSpPr>
            <p:cNvPr id="130" name="Straight Connector 129"/>
            <p:cNvCxnSpPr/>
            <p:nvPr/>
          </p:nvCxnSpPr>
          <p:spPr>
            <a:xfrm flipV="1">
              <a:off x="7709670" y="4648200"/>
              <a:ext cx="443730" cy="146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8091995" y="4419600"/>
                  <a:ext cx="899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MST(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1995" y="4419600"/>
                  <a:ext cx="899605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405" t="-8197" r="-1216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567934"/>
                <a:ext cx="816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67934"/>
                <a:ext cx="81624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89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457200" y="4659868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59868"/>
                <a:ext cx="82586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96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/>
          <p:cNvGrpSpPr/>
          <p:nvPr/>
        </p:nvGrpSpPr>
        <p:grpSpPr>
          <a:xfrm>
            <a:off x="7761241" y="4964668"/>
            <a:ext cx="1077959" cy="369332"/>
            <a:chOff x="7761241" y="4964668"/>
            <a:chExt cx="1077959" cy="369332"/>
          </a:xfrm>
        </p:grpSpPr>
        <p:cxnSp>
          <p:nvCxnSpPr>
            <p:cNvPr id="134" name="Straight Connector 133"/>
            <p:cNvCxnSpPr/>
            <p:nvPr/>
          </p:nvCxnSpPr>
          <p:spPr>
            <a:xfrm flipV="1">
              <a:off x="7761241" y="5133027"/>
              <a:ext cx="392159" cy="1487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8176839" y="4964668"/>
                  <a:ext cx="6623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𝑬</m:t>
                        </m:r>
                        <m:r>
                          <a:rPr lang="en-US" b="1" i="1" smtClean="0">
                            <a:latin typeface="Cambria Math"/>
                          </a:rPr>
                          <m:t>\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6839" y="4964668"/>
                  <a:ext cx="66236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192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467600" y="5336977"/>
            <a:ext cx="709239" cy="747355"/>
            <a:chOff x="7467600" y="5336977"/>
            <a:chExt cx="709239" cy="747355"/>
          </a:xfrm>
        </p:grpSpPr>
        <p:cxnSp>
          <p:nvCxnSpPr>
            <p:cNvPr id="136" name="Straight Connector 135"/>
            <p:cNvCxnSpPr/>
            <p:nvPr/>
          </p:nvCxnSpPr>
          <p:spPr>
            <a:xfrm flipH="1">
              <a:off x="7474768" y="5714999"/>
              <a:ext cx="548750" cy="14627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467600" y="5715000"/>
              <a:ext cx="641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Light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7788105" y="5336977"/>
              <a:ext cx="388734" cy="2578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85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First useful </a:t>
            </a:r>
            <a:r>
              <a:rPr lang="en-US" sz="4000" b="1" dirty="0" smtClean="0">
                <a:solidFill>
                  <a:srgbClr val="7030A0"/>
                </a:solidFill>
              </a:rPr>
              <a:t>insight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Lemma1</a:t>
                </a:r>
                <a:r>
                  <a:rPr lang="en-US" sz="2000" b="1" dirty="0" smtClean="0"/>
                  <a:t>: </a:t>
                </a:r>
                <a:r>
                  <a:rPr lang="en-US" sz="2000" dirty="0" smtClean="0"/>
                  <a:t>An edge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light</a:t>
                </a:r>
                <a:r>
                  <a:rPr lang="en-US" sz="2000" dirty="0" smtClean="0"/>
                  <a:t> with respect to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latin typeface="Cambria Math"/>
                      </a:rPr>
                      <m:t>⊂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if and only if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belongs to </a:t>
                </a:r>
                <a:r>
                  <a:rPr lang="en-US" sz="2000" b="1" dirty="0" smtClean="0"/>
                  <a:t>MST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𝒆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∪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).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Minimum spanning tree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3" name="Content Placeholder 2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89410" y="19772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384610" y="30059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13610" y="267046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66010" y="16761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454562" y="313231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956610" y="221140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492190" y="208874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2299010" y="25905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315200" y="18963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34" idx="5"/>
            <a:endCxn id="52" idx="6"/>
          </p:cNvCxnSpPr>
          <p:nvPr/>
        </p:nvCxnSpPr>
        <p:spPr>
          <a:xfrm>
            <a:off x="1754451" y="2042274"/>
            <a:ext cx="620759" cy="5863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52" idx="3"/>
          </p:cNvCxnSpPr>
          <p:nvPr/>
        </p:nvCxnSpPr>
        <p:spPr>
          <a:xfrm flipV="1">
            <a:off x="1422710" y="2655591"/>
            <a:ext cx="887459" cy="35034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1" idx="2"/>
          </p:cNvCxnSpPr>
          <p:nvPr/>
        </p:nvCxnSpPr>
        <p:spPr>
          <a:xfrm flipV="1">
            <a:off x="2375210" y="2126845"/>
            <a:ext cx="1116980" cy="49669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5"/>
            <a:endCxn id="43" idx="1"/>
          </p:cNvCxnSpPr>
          <p:nvPr/>
        </p:nvCxnSpPr>
        <p:spPr>
          <a:xfrm>
            <a:off x="2364051" y="2655591"/>
            <a:ext cx="1101670" cy="4878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2"/>
            <a:endCxn id="43" idx="0"/>
          </p:cNvCxnSpPr>
          <p:nvPr/>
        </p:nvCxnSpPr>
        <p:spPr>
          <a:xfrm>
            <a:off x="3492190" y="2126845"/>
            <a:ext cx="472" cy="1005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2" idx="3"/>
            <a:endCxn id="51" idx="7"/>
          </p:cNvCxnSpPr>
          <p:nvPr/>
        </p:nvCxnSpPr>
        <p:spPr>
          <a:xfrm flipH="1">
            <a:off x="3557231" y="1741191"/>
            <a:ext cx="1419938" cy="35871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6" idx="1"/>
            <a:endCxn id="51" idx="4"/>
          </p:cNvCxnSpPr>
          <p:nvPr/>
        </p:nvCxnSpPr>
        <p:spPr>
          <a:xfrm flipH="1" flipV="1">
            <a:off x="3530290" y="2164945"/>
            <a:ext cx="1294479" cy="5166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3" idx="0"/>
            <a:endCxn id="36" idx="4"/>
          </p:cNvCxnSpPr>
          <p:nvPr/>
        </p:nvCxnSpPr>
        <p:spPr>
          <a:xfrm flipV="1">
            <a:off x="3492662" y="2746667"/>
            <a:ext cx="1359048" cy="3856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1"/>
            <a:endCxn id="42" idx="5"/>
          </p:cNvCxnSpPr>
          <p:nvPr/>
        </p:nvCxnSpPr>
        <p:spPr>
          <a:xfrm flipH="1" flipV="1">
            <a:off x="5031051" y="1741191"/>
            <a:ext cx="936718" cy="4813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6" idx="7"/>
            <a:endCxn id="50" idx="3"/>
          </p:cNvCxnSpPr>
          <p:nvPr/>
        </p:nvCxnSpPr>
        <p:spPr>
          <a:xfrm flipV="1">
            <a:off x="4878651" y="2276449"/>
            <a:ext cx="1089118" cy="405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50" idx="6"/>
          </p:cNvCxnSpPr>
          <p:nvPr/>
        </p:nvCxnSpPr>
        <p:spPr>
          <a:xfrm flipH="1">
            <a:off x="6032810" y="1920547"/>
            <a:ext cx="1282390" cy="3289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4" idx="3"/>
            <a:endCxn id="35" idx="0"/>
          </p:cNvCxnSpPr>
          <p:nvPr/>
        </p:nvCxnSpPr>
        <p:spPr>
          <a:xfrm flipH="1">
            <a:off x="1422710" y="2042274"/>
            <a:ext cx="277859" cy="963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4854498" y="1936345"/>
            <a:ext cx="2486722" cy="1052574"/>
          </a:xfrm>
          <a:custGeom>
            <a:avLst/>
            <a:gdLst>
              <a:gd name="connsiteX0" fmla="*/ 0 w 2486722"/>
              <a:gd name="connsiteY0" fmla="*/ 791737 h 1052574"/>
              <a:gd name="connsiteX1" fmla="*/ 479502 w 2486722"/>
              <a:gd name="connsiteY1" fmla="*/ 970156 h 1052574"/>
              <a:gd name="connsiteX2" fmla="*/ 1092819 w 2486722"/>
              <a:gd name="connsiteY2" fmla="*/ 1048215 h 1052574"/>
              <a:gd name="connsiteX3" fmla="*/ 1906858 w 2486722"/>
              <a:gd name="connsiteY3" fmla="*/ 847493 h 1052574"/>
              <a:gd name="connsiteX4" fmla="*/ 2486722 w 2486722"/>
              <a:gd name="connsiteY4" fmla="*/ 0 h 10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722" h="1052574">
                <a:moveTo>
                  <a:pt x="0" y="791737"/>
                </a:moveTo>
                <a:cubicBezTo>
                  <a:pt x="148683" y="859573"/>
                  <a:pt x="297366" y="927410"/>
                  <a:pt x="479502" y="970156"/>
                </a:cubicBezTo>
                <a:cubicBezTo>
                  <a:pt x="661639" y="1012902"/>
                  <a:pt x="854926" y="1068659"/>
                  <a:pt x="1092819" y="1048215"/>
                </a:cubicBezTo>
                <a:cubicBezTo>
                  <a:pt x="1330712" y="1027771"/>
                  <a:pt x="1674541" y="1022195"/>
                  <a:pt x="1906858" y="847493"/>
                </a:cubicBezTo>
                <a:cubicBezTo>
                  <a:pt x="2139175" y="672791"/>
                  <a:pt x="2312948" y="336395"/>
                  <a:pt x="2486722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505200" y="1947496"/>
            <a:ext cx="3847171" cy="1697290"/>
          </a:xfrm>
          <a:custGeom>
            <a:avLst/>
            <a:gdLst>
              <a:gd name="connsiteX0" fmla="*/ 0 w 3847171"/>
              <a:gd name="connsiteY0" fmla="*/ 1226634 h 1887357"/>
              <a:gd name="connsiteX1" fmla="*/ 591015 w 3847171"/>
              <a:gd name="connsiteY1" fmla="*/ 1572322 h 1887357"/>
              <a:gd name="connsiteX2" fmla="*/ 1393903 w 3847171"/>
              <a:gd name="connsiteY2" fmla="*/ 1851103 h 1887357"/>
              <a:gd name="connsiteX3" fmla="*/ 2364059 w 3847171"/>
              <a:gd name="connsiteY3" fmla="*/ 1851103 h 1887357"/>
              <a:gd name="connsiteX4" fmla="*/ 3200400 w 3847171"/>
              <a:gd name="connsiteY4" fmla="*/ 1550020 h 1887357"/>
              <a:gd name="connsiteX5" fmla="*/ 3679903 w 3847171"/>
              <a:gd name="connsiteY5" fmla="*/ 869795 h 1887357"/>
              <a:gd name="connsiteX6" fmla="*/ 3847171 w 3847171"/>
              <a:gd name="connsiteY6" fmla="*/ 0 h 1887357"/>
              <a:gd name="connsiteX7" fmla="*/ 3847171 w 3847171"/>
              <a:gd name="connsiteY7" fmla="*/ 0 h 1887357"/>
              <a:gd name="connsiteX0" fmla="*/ 0 w 3847171"/>
              <a:gd name="connsiteY0" fmla="*/ 1226634 h 1853995"/>
              <a:gd name="connsiteX1" fmla="*/ 591015 w 3847171"/>
              <a:gd name="connsiteY1" fmla="*/ 1572322 h 1853995"/>
              <a:gd name="connsiteX2" fmla="*/ 1906859 w 3847171"/>
              <a:gd name="connsiteY2" fmla="*/ 1694986 h 1853995"/>
              <a:gd name="connsiteX3" fmla="*/ 2364059 w 3847171"/>
              <a:gd name="connsiteY3" fmla="*/ 1851103 h 1853995"/>
              <a:gd name="connsiteX4" fmla="*/ 3200400 w 3847171"/>
              <a:gd name="connsiteY4" fmla="*/ 1550020 h 1853995"/>
              <a:gd name="connsiteX5" fmla="*/ 3679903 w 3847171"/>
              <a:gd name="connsiteY5" fmla="*/ 869795 h 1853995"/>
              <a:gd name="connsiteX6" fmla="*/ 3847171 w 3847171"/>
              <a:gd name="connsiteY6" fmla="*/ 0 h 1853995"/>
              <a:gd name="connsiteX7" fmla="*/ 3847171 w 3847171"/>
              <a:gd name="connsiteY7" fmla="*/ 0 h 1853995"/>
              <a:gd name="connsiteX0" fmla="*/ 0 w 3847171"/>
              <a:gd name="connsiteY0" fmla="*/ 1226634 h 1695014"/>
              <a:gd name="connsiteX1" fmla="*/ 591015 w 3847171"/>
              <a:gd name="connsiteY1" fmla="*/ 1572322 h 1695014"/>
              <a:gd name="connsiteX2" fmla="*/ 1906859 w 3847171"/>
              <a:gd name="connsiteY2" fmla="*/ 1694986 h 1695014"/>
              <a:gd name="connsiteX3" fmla="*/ 2653991 w 3847171"/>
              <a:gd name="connsiteY3" fmla="*/ 1583474 h 1695014"/>
              <a:gd name="connsiteX4" fmla="*/ 3200400 w 3847171"/>
              <a:gd name="connsiteY4" fmla="*/ 1550020 h 1695014"/>
              <a:gd name="connsiteX5" fmla="*/ 3679903 w 3847171"/>
              <a:gd name="connsiteY5" fmla="*/ 869795 h 1695014"/>
              <a:gd name="connsiteX6" fmla="*/ 3847171 w 3847171"/>
              <a:gd name="connsiteY6" fmla="*/ 0 h 1695014"/>
              <a:gd name="connsiteX7" fmla="*/ 3847171 w 3847171"/>
              <a:gd name="connsiteY7" fmla="*/ 0 h 169501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79903 w 3847171"/>
              <a:gd name="connsiteY5" fmla="*/ 869795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68751 w 3847171"/>
              <a:gd name="connsiteY5" fmla="*/ 646771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6932"/>
              <a:gd name="connsiteX1" fmla="*/ 669073 w 3847171"/>
              <a:gd name="connsiteY1" fmla="*/ 1505414 h 1696932"/>
              <a:gd name="connsiteX2" fmla="*/ 1906859 w 3847171"/>
              <a:gd name="connsiteY2" fmla="*/ 1694986 h 1696932"/>
              <a:gd name="connsiteX3" fmla="*/ 2653991 w 3847171"/>
              <a:gd name="connsiteY3" fmla="*/ 1583474 h 1696932"/>
              <a:gd name="connsiteX4" fmla="*/ 3323064 w 3847171"/>
              <a:gd name="connsiteY4" fmla="*/ 1271240 h 1696932"/>
              <a:gd name="connsiteX5" fmla="*/ 3668751 w 3847171"/>
              <a:gd name="connsiteY5" fmla="*/ 646771 h 1696932"/>
              <a:gd name="connsiteX6" fmla="*/ 3847171 w 3847171"/>
              <a:gd name="connsiteY6" fmla="*/ 0 h 1696932"/>
              <a:gd name="connsiteX7" fmla="*/ 3847171 w 3847171"/>
              <a:gd name="connsiteY7" fmla="*/ 0 h 1696932"/>
              <a:gd name="connsiteX0" fmla="*/ 0 w 3847171"/>
              <a:gd name="connsiteY0" fmla="*/ 1226634 h 1697290"/>
              <a:gd name="connsiteX1" fmla="*/ 669073 w 3847171"/>
              <a:gd name="connsiteY1" fmla="*/ 1505414 h 1697290"/>
              <a:gd name="connsiteX2" fmla="*/ 1906859 w 3847171"/>
              <a:gd name="connsiteY2" fmla="*/ 1694986 h 1697290"/>
              <a:gd name="connsiteX3" fmla="*/ 2653991 w 3847171"/>
              <a:gd name="connsiteY3" fmla="*/ 1583474 h 1697290"/>
              <a:gd name="connsiteX4" fmla="*/ 3256156 w 3847171"/>
              <a:gd name="connsiteY4" fmla="*/ 1204332 h 1697290"/>
              <a:gd name="connsiteX5" fmla="*/ 3668751 w 3847171"/>
              <a:gd name="connsiteY5" fmla="*/ 646771 h 1697290"/>
              <a:gd name="connsiteX6" fmla="*/ 3847171 w 3847171"/>
              <a:gd name="connsiteY6" fmla="*/ 0 h 1697290"/>
              <a:gd name="connsiteX7" fmla="*/ 3847171 w 3847171"/>
              <a:gd name="connsiteY7" fmla="*/ 0 h 16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7171" h="1697290">
                <a:moveTo>
                  <a:pt x="0" y="1226634"/>
                </a:moveTo>
                <a:cubicBezTo>
                  <a:pt x="179349" y="1347439"/>
                  <a:pt x="351263" y="1427355"/>
                  <a:pt x="669073" y="1505414"/>
                </a:cubicBezTo>
                <a:cubicBezTo>
                  <a:pt x="986883" y="1583473"/>
                  <a:pt x="1576039" y="1681976"/>
                  <a:pt x="1906859" y="1694986"/>
                </a:cubicBezTo>
                <a:cubicBezTo>
                  <a:pt x="2237679" y="1707996"/>
                  <a:pt x="2429108" y="1665250"/>
                  <a:pt x="2653991" y="1583474"/>
                </a:cubicBezTo>
                <a:cubicBezTo>
                  <a:pt x="2878874" y="1501698"/>
                  <a:pt x="3087029" y="1360449"/>
                  <a:pt x="3256156" y="1204332"/>
                </a:cubicBezTo>
                <a:cubicBezTo>
                  <a:pt x="3425283" y="1048215"/>
                  <a:pt x="3570249" y="847493"/>
                  <a:pt x="3668751" y="646771"/>
                </a:cubicBezTo>
                <a:cubicBezTo>
                  <a:pt x="3767253" y="446049"/>
                  <a:pt x="3817434" y="107795"/>
                  <a:pt x="3847171" y="0"/>
                </a:cubicBezTo>
                <a:lnTo>
                  <a:pt x="3847171" y="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431073" y="3051467"/>
            <a:ext cx="2051825" cy="444277"/>
          </a:xfrm>
          <a:custGeom>
            <a:avLst/>
            <a:gdLst>
              <a:gd name="connsiteX0" fmla="*/ 0 w 2051825"/>
              <a:gd name="connsiteY0" fmla="*/ 0 h 444277"/>
              <a:gd name="connsiteX1" fmla="*/ 646771 w 2051825"/>
              <a:gd name="connsiteY1" fmla="*/ 334537 h 444277"/>
              <a:gd name="connsiteX2" fmla="*/ 1193181 w 2051825"/>
              <a:gd name="connsiteY2" fmla="*/ 434898 h 444277"/>
              <a:gd name="connsiteX3" fmla="*/ 2051825 w 2051825"/>
              <a:gd name="connsiteY3" fmla="*/ 133815 h 44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825" h="444277">
                <a:moveTo>
                  <a:pt x="0" y="0"/>
                </a:moveTo>
                <a:cubicBezTo>
                  <a:pt x="223954" y="131027"/>
                  <a:pt x="447908" y="262054"/>
                  <a:pt x="646771" y="334537"/>
                </a:cubicBezTo>
                <a:cubicBezTo>
                  <a:pt x="845634" y="407020"/>
                  <a:pt x="959005" y="468352"/>
                  <a:pt x="1193181" y="434898"/>
                </a:cubicBezTo>
                <a:cubicBezTo>
                  <a:pt x="1427357" y="401444"/>
                  <a:pt x="1739591" y="267629"/>
                  <a:pt x="2051825" y="133815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727510" y="1445425"/>
            <a:ext cx="3238500" cy="531807"/>
          </a:xfrm>
          <a:custGeom>
            <a:avLst/>
            <a:gdLst>
              <a:gd name="connsiteX0" fmla="*/ 0 w 3267308"/>
              <a:gd name="connsiteY0" fmla="*/ 535524 h 535524"/>
              <a:gd name="connsiteX1" fmla="*/ 959005 w 3267308"/>
              <a:gd name="connsiteY1" fmla="*/ 156383 h 535524"/>
              <a:gd name="connsiteX2" fmla="*/ 1906859 w 3267308"/>
              <a:gd name="connsiteY2" fmla="*/ 265 h 535524"/>
              <a:gd name="connsiteX3" fmla="*/ 2765503 w 3267308"/>
              <a:gd name="connsiteY3" fmla="*/ 122929 h 535524"/>
              <a:gd name="connsiteX4" fmla="*/ 3267308 w 3267308"/>
              <a:gd name="connsiteY4" fmla="*/ 267895 h 5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308" h="535524">
                <a:moveTo>
                  <a:pt x="0" y="535524"/>
                </a:moveTo>
                <a:cubicBezTo>
                  <a:pt x="320597" y="390558"/>
                  <a:pt x="641195" y="245593"/>
                  <a:pt x="959005" y="156383"/>
                </a:cubicBezTo>
                <a:cubicBezTo>
                  <a:pt x="1276815" y="67173"/>
                  <a:pt x="1605776" y="5841"/>
                  <a:pt x="1906859" y="265"/>
                </a:cubicBezTo>
                <a:cubicBezTo>
                  <a:pt x="2207942" y="-5311"/>
                  <a:pt x="2538762" y="78324"/>
                  <a:pt x="2765503" y="122929"/>
                </a:cubicBezTo>
                <a:cubicBezTo>
                  <a:pt x="2992245" y="167534"/>
                  <a:pt x="3129776" y="217714"/>
                  <a:pt x="3267308" y="267895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494049" y="1248270"/>
            <a:ext cx="3858322" cy="855343"/>
          </a:xfrm>
          <a:custGeom>
            <a:avLst/>
            <a:gdLst>
              <a:gd name="connsiteX0" fmla="*/ 0 w 3858322"/>
              <a:gd name="connsiteY0" fmla="*/ 960613 h 960613"/>
              <a:gd name="connsiteX1" fmla="*/ 1081668 w 3858322"/>
              <a:gd name="connsiteY1" fmla="*/ 246935 h 960613"/>
              <a:gd name="connsiteX2" fmla="*/ 2419815 w 3858322"/>
              <a:gd name="connsiteY2" fmla="*/ 23911 h 960613"/>
              <a:gd name="connsiteX3" fmla="*/ 3858322 w 3858322"/>
              <a:gd name="connsiteY3" fmla="*/ 748740 h 960613"/>
              <a:gd name="connsiteX4" fmla="*/ 3858322 w 3858322"/>
              <a:gd name="connsiteY4" fmla="*/ 748740 h 960613"/>
              <a:gd name="connsiteX0" fmla="*/ 0 w 3858322"/>
              <a:gd name="connsiteY0" fmla="*/ 855343 h 855343"/>
              <a:gd name="connsiteX1" fmla="*/ 1081668 w 3858322"/>
              <a:gd name="connsiteY1" fmla="*/ 141665 h 855343"/>
              <a:gd name="connsiteX2" fmla="*/ 2587083 w 3858322"/>
              <a:gd name="connsiteY2" fmla="*/ 41304 h 855343"/>
              <a:gd name="connsiteX3" fmla="*/ 3858322 w 3858322"/>
              <a:gd name="connsiteY3" fmla="*/ 643470 h 855343"/>
              <a:gd name="connsiteX4" fmla="*/ 3858322 w 3858322"/>
              <a:gd name="connsiteY4" fmla="*/ 643470 h 8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322" h="855343">
                <a:moveTo>
                  <a:pt x="0" y="855343"/>
                </a:moveTo>
                <a:cubicBezTo>
                  <a:pt x="339183" y="576562"/>
                  <a:pt x="650487" y="277338"/>
                  <a:pt x="1081668" y="141665"/>
                </a:cubicBezTo>
                <a:cubicBezTo>
                  <a:pt x="1512849" y="5992"/>
                  <a:pt x="2124307" y="-42330"/>
                  <a:pt x="2587083" y="41304"/>
                </a:cubicBezTo>
                <a:cubicBezTo>
                  <a:pt x="3049859" y="124938"/>
                  <a:pt x="3646449" y="543109"/>
                  <a:pt x="3858322" y="643470"/>
                </a:cubicBezTo>
                <a:lnTo>
                  <a:pt x="3858322" y="64347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43000" y="2971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139920" y="2590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721102" y="2362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876800" y="1383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447800" y="1840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315200" y="1764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864102" y="2221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3249133" y="2819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73302" y="1764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248400" y="26670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18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62200" y="3215431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7432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75792" y="1981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95400" y="2362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604163" y="2817911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84816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00400" y="24384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2359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23592" y="27402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257800" y="22098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14392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76192" y="1219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667000" y="15210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195192" y="33498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21" name="Straight Connector 120"/>
          <p:cNvCxnSpPr>
            <a:stCxn id="54" idx="1"/>
            <a:endCxn id="42" idx="0"/>
          </p:cNvCxnSpPr>
          <p:nvPr/>
        </p:nvCxnSpPr>
        <p:spPr>
          <a:xfrm flipH="1" flipV="1">
            <a:off x="5004110" y="1676150"/>
            <a:ext cx="2322249" cy="231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343400" y="1825823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181600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943600" y="15240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86" name="Straight Connector 185"/>
          <p:cNvCxnSpPr>
            <a:stCxn id="34" idx="6"/>
            <a:endCxn id="95" idx="0"/>
          </p:cNvCxnSpPr>
          <p:nvPr/>
        </p:nvCxnSpPr>
        <p:spPr>
          <a:xfrm>
            <a:off x="1765610" y="2015333"/>
            <a:ext cx="1728439" cy="882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2009962" y="21336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1703746" y="50252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398946" y="60539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4827946" y="571846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980346" y="47241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/>
          <p:cNvSpPr/>
          <p:nvPr/>
        </p:nvSpPr>
        <p:spPr>
          <a:xfrm>
            <a:off x="3468898" y="618031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/>
          <p:cNvSpPr/>
          <p:nvPr/>
        </p:nvSpPr>
        <p:spPr>
          <a:xfrm>
            <a:off x="5970946" y="525940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val 202"/>
          <p:cNvSpPr/>
          <p:nvPr/>
        </p:nvSpPr>
        <p:spPr>
          <a:xfrm>
            <a:off x="3506526" y="513674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203"/>
          <p:cNvSpPr/>
          <p:nvPr/>
        </p:nvSpPr>
        <p:spPr>
          <a:xfrm>
            <a:off x="2313346" y="56385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Oval 204"/>
          <p:cNvSpPr/>
          <p:nvPr/>
        </p:nvSpPr>
        <p:spPr>
          <a:xfrm>
            <a:off x="7329536" y="49443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6" name="Straight Connector 205"/>
          <p:cNvCxnSpPr>
            <a:stCxn id="197" idx="5"/>
            <a:endCxn id="204" idx="6"/>
          </p:cNvCxnSpPr>
          <p:nvPr/>
        </p:nvCxnSpPr>
        <p:spPr>
          <a:xfrm>
            <a:off x="1768787" y="5090274"/>
            <a:ext cx="620759" cy="58637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endCxn id="203" idx="2"/>
          </p:cNvCxnSpPr>
          <p:nvPr/>
        </p:nvCxnSpPr>
        <p:spPr>
          <a:xfrm flipV="1">
            <a:off x="2389546" y="5174845"/>
            <a:ext cx="1116980" cy="496694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203" idx="2"/>
            <a:endCxn id="201" idx="0"/>
          </p:cNvCxnSpPr>
          <p:nvPr/>
        </p:nvCxnSpPr>
        <p:spPr>
          <a:xfrm>
            <a:off x="3506526" y="5174845"/>
            <a:ext cx="472" cy="100546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99" idx="1"/>
            <a:endCxn id="203" idx="4"/>
          </p:cNvCxnSpPr>
          <p:nvPr/>
        </p:nvCxnSpPr>
        <p:spPr>
          <a:xfrm flipH="1" flipV="1">
            <a:off x="3544626" y="5212945"/>
            <a:ext cx="1294479" cy="516681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02" idx="1"/>
            <a:endCxn id="200" idx="5"/>
          </p:cNvCxnSpPr>
          <p:nvPr/>
        </p:nvCxnSpPr>
        <p:spPr>
          <a:xfrm flipH="1" flipV="1">
            <a:off x="5045387" y="4789191"/>
            <a:ext cx="936718" cy="48137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Freeform 218"/>
          <p:cNvSpPr/>
          <p:nvPr/>
        </p:nvSpPr>
        <p:spPr>
          <a:xfrm>
            <a:off x="3519536" y="4995496"/>
            <a:ext cx="3847171" cy="1697290"/>
          </a:xfrm>
          <a:custGeom>
            <a:avLst/>
            <a:gdLst>
              <a:gd name="connsiteX0" fmla="*/ 0 w 3847171"/>
              <a:gd name="connsiteY0" fmla="*/ 1226634 h 1887357"/>
              <a:gd name="connsiteX1" fmla="*/ 591015 w 3847171"/>
              <a:gd name="connsiteY1" fmla="*/ 1572322 h 1887357"/>
              <a:gd name="connsiteX2" fmla="*/ 1393903 w 3847171"/>
              <a:gd name="connsiteY2" fmla="*/ 1851103 h 1887357"/>
              <a:gd name="connsiteX3" fmla="*/ 2364059 w 3847171"/>
              <a:gd name="connsiteY3" fmla="*/ 1851103 h 1887357"/>
              <a:gd name="connsiteX4" fmla="*/ 3200400 w 3847171"/>
              <a:gd name="connsiteY4" fmla="*/ 1550020 h 1887357"/>
              <a:gd name="connsiteX5" fmla="*/ 3679903 w 3847171"/>
              <a:gd name="connsiteY5" fmla="*/ 869795 h 1887357"/>
              <a:gd name="connsiteX6" fmla="*/ 3847171 w 3847171"/>
              <a:gd name="connsiteY6" fmla="*/ 0 h 1887357"/>
              <a:gd name="connsiteX7" fmla="*/ 3847171 w 3847171"/>
              <a:gd name="connsiteY7" fmla="*/ 0 h 1887357"/>
              <a:gd name="connsiteX0" fmla="*/ 0 w 3847171"/>
              <a:gd name="connsiteY0" fmla="*/ 1226634 h 1853995"/>
              <a:gd name="connsiteX1" fmla="*/ 591015 w 3847171"/>
              <a:gd name="connsiteY1" fmla="*/ 1572322 h 1853995"/>
              <a:gd name="connsiteX2" fmla="*/ 1906859 w 3847171"/>
              <a:gd name="connsiteY2" fmla="*/ 1694986 h 1853995"/>
              <a:gd name="connsiteX3" fmla="*/ 2364059 w 3847171"/>
              <a:gd name="connsiteY3" fmla="*/ 1851103 h 1853995"/>
              <a:gd name="connsiteX4" fmla="*/ 3200400 w 3847171"/>
              <a:gd name="connsiteY4" fmla="*/ 1550020 h 1853995"/>
              <a:gd name="connsiteX5" fmla="*/ 3679903 w 3847171"/>
              <a:gd name="connsiteY5" fmla="*/ 869795 h 1853995"/>
              <a:gd name="connsiteX6" fmla="*/ 3847171 w 3847171"/>
              <a:gd name="connsiteY6" fmla="*/ 0 h 1853995"/>
              <a:gd name="connsiteX7" fmla="*/ 3847171 w 3847171"/>
              <a:gd name="connsiteY7" fmla="*/ 0 h 1853995"/>
              <a:gd name="connsiteX0" fmla="*/ 0 w 3847171"/>
              <a:gd name="connsiteY0" fmla="*/ 1226634 h 1695014"/>
              <a:gd name="connsiteX1" fmla="*/ 591015 w 3847171"/>
              <a:gd name="connsiteY1" fmla="*/ 1572322 h 1695014"/>
              <a:gd name="connsiteX2" fmla="*/ 1906859 w 3847171"/>
              <a:gd name="connsiteY2" fmla="*/ 1694986 h 1695014"/>
              <a:gd name="connsiteX3" fmla="*/ 2653991 w 3847171"/>
              <a:gd name="connsiteY3" fmla="*/ 1583474 h 1695014"/>
              <a:gd name="connsiteX4" fmla="*/ 3200400 w 3847171"/>
              <a:gd name="connsiteY4" fmla="*/ 1550020 h 1695014"/>
              <a:gd name="connsiteX5" fmla="*/ 3679903 w 3847171"/>
              <a:gd name="connsiteY5" fmla="*/ 869795 h 1695014"/>
              <a:gd name="connsiteX6" fmla="*/ 3847171 w 3847171"/>
              <a:gd name="connsiteY6" fmla="*/ 0 h 1695014"/>
              <a:gd name="connsiteX7" fmla="*/ 3847171 w 3847171"/>
              <a:gd name="connsiteY7" fmla="*/ 0 h 169501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79903 w 3847171"/>
              <a:gd name="connsiteY5" fmla="*/ 869795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68751 w 3847171"/>
              <a:gd name="connsiteY5" fmla="*/ 646771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6932"/>
              <a:gd name="connsiteX1" fmla="*/ 669073 w 3847171"/>
              <a:gd name="connsiteY1" fmla="*/ 1505414 h 1696932"/>
              <a:gd name="connsiteX2" fmla="*/ 1906859 w 3847171"/>
              <a:gd name="connsiteY2" fmla="*/ 1694986 h 1696932"/>
              <a:gd name="connsiteX3" fmla="*/ 2653991 w 3847171"/>
              <a:gd name="connsiteY3" fmla="*/ 1583474 h 1696932"/>
              <a:gd name="connsiteX4" fmla="*/ 3323064 w 3847171"/>
              <a:gd name="connsiteY4" fmla="*/ 1271240 h 1696932"/>
              <a:gd name="connsiteX5" fmla="*/ 3668751 w 3847171"/>
              <a:gd name="connsiteY5" fmla="*/ 646771 h 1696932"/>
              <a:gd name="connsiteX6" fmla="*/ 3847171 w 3847171"/>
              <a:gd name="connsiteY6" fmla="*/ 0 h 1696932"/>
              <a:gd name="connsiteX7" fmla="*/ 3847171 w 3847171"/>
              <a:gd name="connsiteY7" fmla="*/ 0 h 1696932"/>
              <a:gd name="connsiteX0" fmla="*/ 0 w 3847171"/>
              <a:gd name="connsiteY0" fmla="*/ 1226634 h 1697290"/>
              <a:gd name="connsiteX1" fmla="*/ 669073 w 3847171"/>
              <a:gd name="connsiteY1" fmla="*/ 1505414 h 1697290"/>
              <a:gd name="connsiteX2" fmla="*/ 1906859 w 3847171"/>
              <a:gd name="connsiteY2" fmla="*/ 1694986 h 1697290"/>
              <a:gd name="connsiteX3" fmla="*/ 2653991 w 3847171"/>
              <a:gd name="connsiteY3" fmla="*/ 1583474 h 1697290"/>
              <a:gd name="connsiteX4" fmla="*/ 3256156 w 3847171"/>
              <a:gd name="connsiteY4" fmla="*/ 1204332 h 1697290"/>
              <a:gd name="connsiteX5" fmla="*/ 3668751 w 3847171"/>
              <a:gd name="connsiteY5" fmla="*/ 646771 h 1697290"/>
              <a:gd name="connsiteX6" fmla="*/ 3847171 w 3847171"/>
              <a:gd name="connsiteY6" fmla="*/ 0 h 1697290"/>
              <a:gd name="connsiteX7" fmla="*/ 3847171 w 3847171"/>
              <a:gd name="connsiteY7" fmla="*/ 0 h 16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7171" h="1697290">
                <a:moveTo>
                  <a:pt x="0" y="1226634"/>
                </a:moveTo>
                <a:cubicBezTo>
                  <a:pt x="179349" y="1347439"/>
                  <a:pt x="351263" y="1427355"/>
                  <a:pt x="669073" y="1505414"/>
                </a:cubicBezTo>
                <a:cubicBezTo>
                  <a:pt x="986883" y="1583473"/>
                  <a:pt x="1576039" y="1681976"/>
                  <a:pt x="1906859" y="1694986"/>
                </a:cubicBezTo>
                <a:cubicBezTo>
                  <a:pt x="2237679" y="1707996"/>
                  <a:pt x="2429108" y="1665250"/>
                  <a:pt x="2653991" y="1583474"/>
                </a:cubicBezTo>
                <a:cubicBezTo>
                  <a:pt x="2878874" y="1501698"/>
                  <a:pt x="3087029" y="1360449"/>
                  <a:pt x="3256156" y="1204332"/>
                </a:cubicBezTo>
                <a:cubicBezTo>
                  <a:pt x="3425283" y="1048215"/>
                  <a:pt x="3570249" y="847493"/>
                  <a:pt x="3668751" y="646771"/>
                </a:cubicBezTo>
                <a:cubicBezTo>
                  <a:pt x="3767253" y="446049"/>
                  <a:pt x="3817434" y="107795"/>
                  <a:pt x="3847171" y="0"/>
                </a:cubicBezTo>
                <a:lnTo>
                  <a:pt x="3847171" y="0"/>
                </a:lnTo>
              </a:path>
            </a:pathLst>
          </a:cu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0" name="Freeform 219"/>
          <p:cNvSpPr/>
          <p:nvPr/>
        </p:nvSpPr>
        <p:spPr>
          <a:xfrm>
            <a:off x="1445409" y="6099467"/>
            <a:ext cx="2051825" cy="444277"/>
          </a:xfrm>
          <a:custGeom>
            <a:avLst/>
            <a:gdLst>
              <a:gd name="connsiteX0" fmla="*/ 0 w 2051825"/>
              <a:gd name="connsiteY0" fmla="*/ 0 h 444277"/>
              <a:gd name="connsiteX1" fmla="*/ 646771 w 2051825"/>
              <a:gd name="connsiteY1" fmla="*/ 334537 h 444277"/>
              <a:gd name="connsiteX2" fmla="*/ 1193181 w 2051825"/>
              <a:gd name="connsiteY2" fmla="*/ 434898 h 444277"/>
              <a:gd name="connsiteX3" fmla="*/ 2051825 w 2051825"/>
              <a:gd name="connsiteY3" fmla="*/ 133815 h 44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825" h="444277">
                <a:moveTo>
                  <a:pt x="0" y="0"/>
                </a:moveTo>
                <a:cubicBezTo>
                  <a:pt x="223954" y="131027"/>
                  <a:pt x="447908" y="262054"/>
                  <a:pt x="646771" y="334537"/>
                </a:cubicBezTo>
                <a:cubicBezTo>
                  <a:pt x="845634" y="407020"/>
                  <a:pt x="959005" y="468352"/>
                  <a:pt x="1193181" y="434898"/>
                </a:cubicBezTo>
                <a:cubicBezTo>
                  <a:pt x="1427357" y="401444"/>
                  <a:pt x="1739591" y="267629"/>
                  <a:pt x="2051825" y="133815"/>
                </a:cubicBezTo>
              </a:path>
            </a:pathLst>
          </a:cu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1" name="Freeform 220"/>
          <p:cNvSpPr/>
          <p:nvPr/>
        </p:nvSpPr>
        <p:spPr>
          <a:xfrm>
            <a:off x="1741846" y="4493425"/>
            <a:ext cx="3238500" cy="531807"/>
          </a:xfrm>
          <a:custGeom>
            <a:avLst/>
            <a:gdLst>
              <a:gd name="connsiteX0" fmla="*/ 0 w 3267308"/>
              <a:gd name="connsiteY0" fmla="*/ 535524 h 535524"/>
              <a:gd name="connsiteX1" fmla="*/ 959005 w 3267308"/>
              <a:gd name="connsiteY1" fmla="*/ 156383 h 535524"/>
              <a:gd name="connsiteX2" fmla="*/ 1906859 w 3267308"/>
              <a:gd name="connsiteY2" fmla="*/ 265 h 535524"/>
              <a:gd name="connsiteX3" fmla="*/ 2765503 w 3267308"/>
              <a:gd name="connsiteY3" fmla="*/ 122929 h 535524"/>
              <a:gd name="connsiteX4" fmla="*/ 3267308 w 3267308"/>
              <a:gd name="connsiteY4" fmla="*/ 267895 h 5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308" h="535524">
                <a:moveTo>
                  <a:pt x="0" y="535524"/>
                </a:moveTo>
                <a:cubicBezTo>
                  <a:pt x="320597" y="390558"/>
                  <a:pt x="641195" y="245593"/>
                  <a:pt x="959005" y="156383"/>
                </a:cubicBezTo>
                <a:cubicBezTo>
                  <a:pt x="1276815" y="67173"/>
                  <a:pt x="1605776" y="5841"/>
                  <a:pt x="1906859" y="265"/>
                </a:cubicBezTo>
                <a:cubicBezTo>
                  <a:pt x="2207942" y="-5311"/>
                  <a:pt x="2538762" y="78324"/>
                  <a:pt x="2765503" y="122929"/>
                </a:cubicBezTo>
                <a:cubicBezTo>
                  <a:pt x="2992245" y="167534"/>
                  <a:pt x="3129776" y="217714"/>
                  <a:pt x="3267308" y="267895"/>
                </a:cubicBezTo>
              </a:path>
            </a:pathLst>
          </a:cu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1157336" y="6019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2154256" y="5638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4735438" y="5410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4891136" y="4431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1462136" y="4888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228" name="TextBox 227"/>
          <p:cNvSpPr txBox="1"/>
          <p:nvPr/>
        </p:nvSpPr>
        <p:spPr>
          <a:xfrm>
            <a:off x="7329536" y="4812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5878438" y="5269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3263469" y="5867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3287638" y="4812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233" name="TextBox 232"/>
          <p:cNvSpPr txBox="1"/>
          <p:nvPr/>
        </p:nvSpPr>
        <p:spPr>
          <a:xfrm>
            <a:off x="2376536" y="6263431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843136" y="57912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390128" y="5029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618499" y="5865911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862498" y="5334000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214736" y="5486400"/>
            <a:ext cx="36740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42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837928" y="5334000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837928" y="57882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272136" y="52578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428728" y="4876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590528" y="4267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681336" y="4569023"/>
            <a:ext cx="36740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17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209528" y="6397823"/>
            <a:ext cx="36740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23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47" name="Straight Connector 246"/>
          <p:cNvCxnSpPr>
            <a:stCxn id="205" idx="1"/>
            <a:endCxn id="200" idx="0"/>
          </p:cNvCxnSpPr>
          <p:nvPr/>
        </p:nvCxnSpPr>
        <p:spPr>
          <a:xfrm flipH="1" flipV="1">
            <a:off x="5018446" y="4724150"/>
            <a:ext cx="2322249" cy="23139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4357736" y="4873823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95936" y="4876800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957936" y="4572000"/>
            <a:ext cx="36740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19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07" name="Straight Connector 206"/>
          <p:cNvCxnSpPr>
            <a:stCxn id="198" idx="0"/>
            <a:endCxn id="204" idx="3"/>
          </p:cNvCxnSpPr>
          <p:nvPr/>
        </p:nvCxnSpPr>
        <p:spPr>
          <a:xfrm flipV="1">
            <a:off x="1437046" y="5703591"/>
            <a:ext cx="887459" cy="3503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204" idx="5"/>
            <a:endCxn id="201" idx="1"/>
          </p:cNvCxnSpPr>
          <p:nvPr/>
        </p:nvCxnSpPr>
        <p:spPr>
          <a:xfrm>
            <a:off x="2378387" y="5703591"/>
            <a:ext cx="1101670" cy="48788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200" idx="3"/>
            <a:endCxn id="203" idx="7"/>
          </p:cNvCxnSpPr>
          <p:nvPr/>
        </p:nvCxnSpPr>
        <p:spPr>
          <a:xfrm flipH="1">
            <a:off x="3571567" y="4789191"/>
            <a:ext cx="1419938" cy="3587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201" idx="0"/>
            <a:endCxn id="199" idx="4"/>
          </p:cNvCxnSpPr>
          <p:nvPr/>
        </p:nvCxnSpPr>
        <p:spPr>
          <a:xfrm flipV="1">
            <a:off x="3506998" y="5794667"/>
            <a:ext cx="1359048" cy="38564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99" idx="7"/>
            <a:endCxn id="202" idx="3"/>
          </p:cNvCxnSpPr>
          <p:nvPr/>
        </p:nvCxnSpPr>
        <p:spPr>
          <a:xfrm flipV="1">
            <a:off x="4892987" y="5324449"/>
            <a:ext cx="1089118" cy="40517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endCxn id="202" idx="6"/>
          </p:cNvCxnSpPr>
          <p:nvPr/>
        </p:nvCxnSpPr>
        <p:spPr>
          <a:xfrm flipH="1">
            <a:off x="6047146" y="4968547"/>
            <a:ext cx="1282390" cy="32896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Freeform 221"/>
          <p:cNvSpPr/>
          <p:nvPr/>
        </p:nvSpPr>
        <p:spPr>
          <a:xfrm>
            <a:off x="3508385" y="4296270"/>
            <a:ext cx="3858322" cy="855343"/>
          </a:xfrm>
          <a:custGeom>
            <a:avLst/>
            <a:gdLst>
              <a:gd name="connsiteX0" fmla="*/ 0 w 3858322"/>
              <a:gd name="connsiteY0" fmla="*/ 960613 h 960613"/>
              <a:gd name="connsiteX1" fmla="*/ 1081668 w 3858322"/>
              <a:gd name="connsiteY1" fmla="*/ 246935 h 960613"/>
              <a:gd name="connsiteX2" fmla="*/ 2419815 w 3858322"/>
              <a:gd name="connsiteY2" fmla="*/ 23911 h 960613"/>
              <a:gd name="connsiteX3" fmla="*/ 3858322 w 3858322"/>
              <a:gd name="connsiteY3" fmla="*/ 748740 h 960613"/>
              <a:gd name="connsiteX4" fmla="*/ 3858322 w 3858322"/>
              <a:gd name="connsiteY4" fmla="*/ 748740 h 960613"/>
              <a:gd name="connsiteX0" fmla="*/ 0 w 3858322"/>
              <a:gd name="connsiteY0" fmla="*/ 855343 h 855343"/>
              <a:gd name="connsiteX1" fmla="*/ 1081668 w 3858322"/>
              <a:gd name="connsiteY1" fmla="*/ 141665 h 855343"/>
              <a:gd name="connsiteX2" fmla="*/ 2587083 w 3858322"/>
              <a:gd name="connsiteY2" fmla="*/ 41304 h 855343"/>
              <a:gd name="connsiteX3" fmla="*/ 3858322 w 3858322"/>
              <a:gd name="connsiteY3" fmla="*/ 643470 h 855343"/>
              <a:gd name="connsiteX4" fmla="*/ 3858322 w 3858322"/>
              <a:gd name="connsiteY4" fmla="*/ 643470 h 8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322" h="855343">
                <a:moveTo>
                  <a:pt x="0" y="855343"/>
                </a:moveTo>
                <a:cubicBezTo>
                  <a:pt x="339183" y="576562"/>
                  <a:pt x="650487" y="277338"/>
                  <a:pt x="1081668" y="141665"/>
                </a:cubicBezTo>
                <a:cubicBezTo>
                  <a:pt x="1512849" y="5992"/>
                  <a:pt x="2124307" y="-42330"/>
                  <a:pt x="2587083" y="41304"/>
                </a:cubicBezTo>
                <a:cubicBezTo>
                  <a:pt x="3049859" y="124938"/>
                  <a:pt x="3646449" y="543109"/>
                  <a:pt x="3858322" y="643470"/>
                </a:cubicBezTo>
                <a:lnTo>
                  <a:pt x="3858322" y="643470"/>
                </a:ln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/>
          <p:cNvCxnSpPr>
            <a:stCxn id="197" idx="6"/>
            <a:endCxn id="222" idx="0"/>
          </p:cNvCxnSpPr>
          <p:nvPr/>
        </p:nvCxnSpPr>
        <p:spPr>
          <a:xfrm>
            <a:off x="1779946" y="5063333"/>
            <a:ext cx="1728439" cy="882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2024298" y="5181600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flipH="1" flipV="1">
            <a:off x="3557231" y="2153786"/>
            <a:ext cx="2453706" cy="676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572000" y="21336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7709670" y="4419600"/>
            <a:ext cx="1281930" cy="369332"/>
            <a:chOff x="7709670" y="4419600"/>
            <a:chExt cx="1281930" cy="369332"/>
          </a:xfrm>
        </p:grpSpPr>
        <p:cxnSp>
          <p:nvCxnSpPr>
            <p:cNvPr id="130" name="Straight Connector 129"/>
            <p:cNvCxnSpPr/>
            <p:nvPr/>
          </p:nvCxnSpPr>
          <p:spPr>
            <a:xfrm flipV="1">
              <a:off x="7709670" y="4648200"/>
              <a:ext cx="443730" cy="146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8091995" y="4419600"/>
                  <a:ext cx="899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MST(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1995" y="4419600"/>
                  <a:ext cx="899605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405" t="-8197" r="-1216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567934"/>
                <a:ext cx="816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67934"/>
                <a:ext cx="81624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89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457200" y="4659868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59868"/>
                <a:ext cx="82586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96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/>
          <p:cNvGrpSpPr/>
          <p:nvPr/>
        </p:nvGrpSpPr>
        <p:grpSpPr>
          <a:xfrm>
            <a:off x="7761241" y="4964668"/>
            <a:ext cx="1077959" cy="369332"/>
            <a:chOff x="7761241" y="4964668"/>
            <a:chExt cx="1077959" cy="369332"/>
          </a:xfrm>
        </p:grpSpPr>
        <p:cxnSp>
          <p:nvCxnSpPr>
            <p:cNvPr id="134" name="Straight Connector 133"/>
            <p:cNvCxnSpPr/>
            <p:nvPr/>
          </p:nvCxnSpPr>
          <p:spPr>
            <a:xfrm flipV="1">
              <a:off x="7761241" y="5133027"/>
              <a:ext cx="392159" cy="1487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8176839" y="4964668"/>
                  <a:ext cx="6623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𝑬</m:t>
                        </m:r>
                        <m:r>
                          <a:rPr lang="en-US" b="1" i="1" smtClean="0">
                            <a:latin typeface="Cambria Math"/>
                          </a:rPr>
                          <m:t>\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6839" y="4964668"/>
                  <a:ext cx="66236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192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7467600" y="5336977"/>
            <a:ext cx="709239" cy="747355"/>
            <a:chOff x="7467600" y="5336977"/>
            <a:chExt cx="709239" cy="747355"/>
          </a:xfrm>
        </p:grpSpPr>
        <p:cxnSp>
          <p:nvCxnSpPr>
            <p:cNvPr id="137" name="Straight Connector 136"/>
            <p:cNvCxnSpPr/>
            <p:nvPr/>
          </p:nvCxnSpPr>
          <p:spPr>
            <a:xfrm flipH="1">
              <a:off x="7474768" y="5714999"/>
              <a:ext cx="548750" cy="14627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7467600" y="5715000"/>
              <a:ext cx="641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Light</a:t>
              </a:r>
              <a:endParaRPr lang="en-US" dirty="0"/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7788105" y="5336977"/>
              <a:ext cx="388734" cy="2578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8358561" y="5336977"/>
            <a:ext cx="738407" cy="744378"/>
            <a:chOff x="7467600" y="5339954"/>
            <a:chExt cx="738407" cy="744378"/>
          </a:xfrm>
        </p:grpSpPr>
        <p:cxnSp>
          <p:nvCxnSpPr>
            <p:cNvPr id="141" name="Straight Connector 140"/>
            <p:cNvCxnSpPr/>
            <p:nvPr/>
          </p:nvCxnSpPr>
          <p:spPr>
            <a:xfrm flipH="1">
              <a:off x="7474768" y="5714999"/>
              <a:ext cx="548750" cy="1462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7467600" y="5715000"/>
              <a:ext cx="738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heavy</a:t>
              </a:r>
              <a:endParaRPr lang="en-US" dirty="0"/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7474768" y="5339954"/>
              <a:ext cx="313337" cy="2549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96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Minimum spanning tree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3" name="Content Placeholder 2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89410" y="19772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384610" y="30059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13610" y="267046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66010" y="16761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454562" y="313231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956610" y="221140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492190" y="208874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2299010" y="25905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315200" y="18963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34" idx="5"/>
            <a:endCxn id="52" idx="6"/>
          </p:cNvCxnSpPr>
          <p:nvPr/>
        </p:nvCxnSpPr>
        <p:spPr>
          <a:xfrm>
            <a:off x="1754451" y="2042274"/>
            <a:ext cx="620759" cy="58637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52" idx="3"/>
          </p:cNvCxnSpPr>
          <p:nvPr/>
        </p:nvCxnSpPr>
        <p:spPr>
          <a:xfrm flipV="1">
            <a:off x="1422710" y="2655591"/>
            <a:ext cx="887459" cy="3503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1" idx="2"/>
          </p:cNvCxnSpPr>
          <p:nvPr/>
        </p:nvCxnSpPr>
        <p:spPr>
          <a:xfrm flipV="1">
            <a:off x="2375210" y="2126845"/>
            <a:ext cx="1116980" cy="49669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2" idx="3"/>
            <a:endCxn id="51" idx="7"/>
          </p:cNvCxnSpPr>
          <p:nvPr/>
        </p:nvCxnSpPr>
        <p:spPr>
          <a:xfrm flipH="1">
            <a:off x="3557231" y="1741191"/>
            <a:ext cx="1419938" cy="3587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6" idx="1"/>
            <a:endCxn id="51" idx="4"/>
          </p:cNvCxnSpPr>
          <p:nvPr/>
        </p:nvCxnSpPr>
        <p:spPr>
          <a:xfrm flipH="1" flipV="1">
            <a:off x="3530290" y="2164945"/>
            <a:ext cx="1294479" cy="51668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1"/>
            <a:endCxn id="42" idx="5"/>
          </p:cNvCxnSpPr>
          <p:nvPr/>
        </p:nvCxnSpPr>
        <p:spPr>
          <a:xfrm flipH="1" flipV="1">
            <a:off x="5031051" y="1741191"/>
            <a:ext cx="936718" cy="48137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50" idx="6"/>
          </p:cNvCxnSpPr>
          <p:nvPr/>
        </p:nvCxnSpPr>
        <p:spPr>
          <a:xfrm flipH="1">
            <a:off x="6032810" y="1920547"/>
            <a:ext cx="1282390" cy="32896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1431073" y="3051467"/>
            <a:ext cx="2051825" cy="444277"/>
          </a:xfrm>
          <a:custGeom>
            <a:avLst/>
            <a:gdLst>
              <a:gd name="connsiteX0" fmla="*/ 0 w 2051825"/>
              <a:gd name="connsiteY0" fmla="*/ 0 h 444277"/>
              <a:gd name="connsiteX1" fmla="*/ 646771 w 2051825"/>
              <a:gd name="connsiteY1" fmla="*/ 334537 h 444277"/>
              <a:gd name="connsiteX2" fmla="*/ 1193181 w 2051825"/>
              <a:gd name="connsiteY2" fmla="*/ 434898 h 444277"/>
              <a:gd name="connsiteX3" fmla="*/ 2051825 w 2051825"/>
              <a:gd name="connsiteY3" fmla="*/ 133815 h 44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825" h="444277">
                <a:moveTo>
                  <a:pt x="0" y="0"/>
                </a:moveTo>
                <a:cubicBezTo>
                  <a:pt x="223954" y="131027"/>
                  <a:pt x="447908" y="262054"/>
                  <a:pt x="646771" y="334537"/>
                </a:cubicBezTo>
                <a:cubicBezTo>
                  <a:pt x="845634" y="407020"/>
                  <a:pt x="959005" y="468352"/>
                  <a:pt x="1193181" y="434898"/>
                </a:cubicBezTo>
                <a:cubicBezTo>
                  <a:pt x="1427357" y="401444"/>
                  <a:pt x="1739591" y="267629"/>
                  <a:pt x="2051825" y="133815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43000" y="2971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139920" y="2590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721102" y="2362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876800" y="1383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447800" y="1840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315200" y="1764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864102" y="2221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3249133" y="2819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73302" y="1764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2362200" y="3215431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7432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84816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2359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14392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343400" y="1825823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181600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2009962" y="21336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1703746" y="50252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398946" y="60539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4827946" y="571846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980346" y="47241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/>
          <p:cNvSpPr/>
          <p:nvPr/>
        </p:nvSpPr>
        <p:spPr>
          <a:xfrm>
            <a:off x="3468898" y="618031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Oval 201"/>
          <p:cNvSpPr/>
          <p:nvPr/>
        </p:nvSpPr>
        <p:spPr>
          <a:xfrm>
            <a:off x="5970946" y="525940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Oval 202"/>
          <p:cNvSpPr/>
          <p:nvPr/>
        </p:nvSpPr>
        <p:spPr>
          <a:xfrm>
            <a:off x="3506526" y="513674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203"/>
          <p:cNvSpPr/>
          <p:nvPr/>
        </p:nvSpPr>
        <p:spPr>
          <a:xfrm>
            <a:off x="2313346" y="56385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Oval 204"/>
          <p:cNvSpPr/>
          <p:nvPr/>
        </p:nvSpPr>
        <p:spPr>
          <a:xfrm>
            <a:off x="7329536" y="49443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6" name="Straight Connector 205"/>
          <p:cNvCxnSpPr>
            <a:stCxn id="197" idx="5"/>
            <a:endCxn id="204" idx="6"/>
          </p:cNvCxnSpPr>
          <p:nvPr/>
        </p:nvCxnSpPr>
        <p:spPr>
          <a:xfrm>
            <a:off x="1768787" y="5090274"/>
            <a:ext cx="620759" cy="58637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endCxn id="203" idx="2"/>
          </p:cNvCxnSpPr>
          <p:nvPr/>
        </p:nvCxnSpPr>
        <p:spPr>
          <a:xfrm flipV="1">
            <a:off x="2389546" y="5174845"/>
            <a:ext cx="1116980" cy="496694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199" idx="1"/>
            <a:endCxn id="203" idx="4"/>
          </p:cNvCxnSpPr>
          <p:nvPr/>
        </p:nvCxnSpPr>
        <p:spPr>
          <a:xfrm flipH="1" flipV="1">
            <a:off x="3544626" y="5212945"/>
            <a:ext cx="1294479" cy="516681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02" idx="1"/>
            <a:endCxn id="200" idx="5"/>
          </p:cNvCxnSpPr>
          <p:nvPr/>
        </p:nvCxnSpPr>
        <p:spPr>
          <a:xfrm flipH="1" flipV="1">
            <a:off x="5045387" y="4789191"/>
            <a:ext cx="936718" cy="48137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Freeform 219"/>
          <p:cNvSpPr/>
          <p:nvPr/>
        </p:nvSpPr>
        <p:spPr>
          <a:xfrm>
            <a:off x="1445409" y="6099467"/>
            <a:ext cx="2051825" cy="444277"/>
          </a:xfrm>
          <a:custGeom>
            <a:avLst/>
            <a:gdLst>
              <a:gd name="connsiteX0" fmla="*/ 0 w 2051825"/>
              <a:gd name="connsiteY0" fmla="*/ 0 h 444277"/>
              <a:gd name="connsiteX1" fmla="*/ 646771 w 2051825"/>
              <a:gd name="connsiteY1" fmla="*/ 334537 h 444277"/>
              <a:gd name="connsiteX2" fmla="*/ 1193181 w 2051825"/>
              <a:gd name="connsiteY2" fmla="*/ 434898 h 444277"/>
              <a:gd name="connsiteX3" fmla="*/ 2051825 w 2051825"/>
              <a:gd name="connsiteY3" fmla="*/ 133815 h 44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825" h="444277">
                <a:moveTo>
                  <a:pt x="0" y="0"/>
                </a:moveTo>
                <a:cubicBezTo>
                  <a:pt x="223954" y="131027"/>
                  <a:pt x="447908" y="262054"/>
                  <a:pt x="646771" y="334537"/>
                </a:cubicBezTo>
                <a:cubicBezTo>
                  <a:pt x="845634" y="407020"/>
                  <a:pt x="959005" y="468352"/>
                  <a:pt x="1193181" y="434898"/>
                </a:cubicBezTo>
                <a:cubicBezTo>
                  <a:pt x="1427357" y="401444"/>
                  <a:pt x="1739591" y="267629"/>
                  <a:pt x="2051825" y="133815"/>
                </a:cubicBezTo>
              </a:path>
            </a:pathLst>
          </a:cu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1" name="Freeform 220"/>
          <p:cNvSpPr/>
          <p:nvPr/>
        </p:nvSpPr>
        <p:spPr>
          <a:xfrm>
            <a:off x="1741846" y="4493425"/>
            <a:ext cx="3238500" cy="531807"/>
          </a:xfrm>
          <a:custGeom>
            <a:avLst/>
            <a:gdLst>
              <a:gd name="connsiteX0" fmla="*/ 0 w 3267308"/>
              <a:gd name="connsiteY0" fmla="*/ 535524 h 535524"/>
              <a:gd name="connsiteX1" fmla="*/ 959005 w 3267308"/>
              <a:gd name="connsiteY1" fmla="*/ 156383 h 535524"/>
              <a:gd name="connsiteX2" fmla="*/ 1906859 w 3267308"/>
              <a:gd name="connsiteY2" fmla="*/ 265 h 535524"/>
              <a:gd name="connsiteX3" fmla="*/ 2765503 w 3267308"/>
              <a:gd name="connsiteY3" fmla="*/ 122929 h 535524"/>
              <a:gd name="connsiteX4" fmla="*/ 3267308 w 3267308"/>
              <a:gd name="connsiteY4" fmla="*/ 267895 h 5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308" h="535524">
                <a:moveTo>
                  <a:pt x="0" y="535524"/>
                </a:moveTo>
                <a:cubicBezTo>
                  <a:pt x="320597" y="390558"/>
                  <a:pt x="641195" y="245593"/>
                  <a:pt x="959005" y="156383"/>
                </a:cubicBezTo>
                <a:cubicBezTo>
                  <a:pt x="1276815" y="67173"/>
                  <a:pt x="1605776" y="5841"/>
                  <a:pt x="1906859" y="265"/>
                </a:cubicBezTo>
                <a:cubicBezTo>
                  <a:pt x="2207942" y="-5311"/>
                  <a:pt x="2538762" y="78324"/>
                  <a:pt x="2765503" y="122929"/>
                </a:cubicBezTo>
                <a:cubicBezTo>
                  <a:pt x="2992245" y="167534"/>
                  <a:pt x="3129776" y="217714"/>
                  <a:pt x="3267308" y="267895"/>
                </a:cubicBezTo>
              </a:path>
            </a:pathLst>
          </a:cu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1157336" y="6019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2154256" y="5638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4735438" y="5410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4891136" y="4431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27" name="TextBox 226"/>
          <p:cNvSpPr txBox="1"/>
          <p:nvPr/>
        </p:nvSpPr>
        <p:spPr>
          <a:xfrm>
            <a:off x="1462136" y="4888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228" name="TextBox 227"/>
          <p:cNvSpPr txBox="1"/>
          <p:nvPr/>
        </p:nvSpPr>
        <p:spPr>
          <a:xfrm>
            <a:off x="7329536" y="4812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29" name="TextBox 228"/>
          <p:cNvSpPr txBox="1"/>
          <p:nvPr/>
        </p:nvSpPr>
        <p:spPr>
          <a:xfrm>
            <a:off x="5878438" y="5269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30" name="TextBox 229"/>
          <p:cNvSpPr txBox="1"/>
          <p:nvPr/>
        </p:nvSpPr>
        <p:spPr>
          <a:xfrm>
            <a:off x="3263469" y="5867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3287638" y="4812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233" name="TextBox 232"/>
          <p:cNvSpPr txBox="1"/>
          <p:nvPr/>
        </p:nvSpPr>
        <p:spPr>
          <a:xfrm>
            <a:off x="2376536" y="6263431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843136" y="57912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390128" y="5029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618499" y="5865911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862498" y="5334000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837928" y="5334000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837928" y="57882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272136" y="52578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428728" y="4876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590528" y="4267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681336" y="4569023"/>
            <a:ext cx="36740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17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357736" y="4873823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5195936" y="4876800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14736" y="4572000"/>
            <a:ext cx="4151971" cy="2133600"/>
            <a:chOff x="3214736" y="4572000"/>
            <a:chExt cx="4151971" cy="2133600"/>
          </a:xfrm>
        </p:grpSpPr>
        <p:cxnSp>
          <p:nvCxnSpPr>
            <p:cNvPr id="210" name="Straight Connector 209"/>
            <p:cNvCxnSpPr>
              <a:stCxn id="203" idx="2"/>
              <a:endCxn id="201" idx="0"/>
            </p:cNvCxnSpPr>
            <p:nvPr/>
          </p:nvCxnSpPr>
          <p:spPr>
            <a:xfrm>
              <a:off x="3506526" y="5174845"/>
              <a:ext cx="472" cy="1005469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Freeform 218"/>
            <p:cNvSpPr/>
            <p:nvPr/>
          </p:nvSpPr>
          <p:spPr>
            <a:xfrm>
              <a:off x="3519536" y="4995496"/>
              <a:ext cx="3847171" cy="1697290"/>
            </a:xfrm>
            <a:custGeom>
              <a:avLst/>
              <a:gdLst>
                <a:gd name="connsiteX0" fmla="*/ 0 w 3847171"/>
                <a:gd name="connsiteY0" fmla="*/ 1226634 h 1887357"/>
                <a:gd name="connsiteX1" fmla="*/ 591015 w 3847171"/>
                <a:gd name="connsiteY1" fmla="*/ 1572322 h 1887357"/>
                <a:gd name="connsiteX2" fmla="*/ 1393903 w 3847171"/>
                <a:gd name="connsiteY2" fmla="*/ 1851103 h 1887357"/>
                <a:gd name="connsiteX3" fmla="*/ 2364059 w 3847171"/>
                <a:gd name="connsiteY3" fmla="*/ 1851103 h 1887357"/>
                <a:gd name="connsiteX4" fmla="*/ 3200400 w 3847171"/>
                <a:gd name="connsiteY4" fmla="*/ 1550020 h 1887357"/>
                <a:gd name="connsiteX5" fmla="*/ 3679903 w 3847171"/>
                <a:gd name="connsiteY5" fmla="*/ 869795 h 1887357"/>
                <a:gd name="connsiteX6" fmla="*/ 3847171 w 3847171"/>
                <a:gd name="connsiteY6" fmla="*/ 0 h 1887357"/>
                <a:gd name="connsiteX7" fmla="*/ 3847171 w 3847171"/>
                <a:gd name="connsiteY7" fmla="*/ 0 h 1887357"/>
                <a:gd name="connsiteX0" fmla="*/ 0 w 3847171"/>
                <a:gd name="connsiteY0" fmla="*/ 1226634 h 1853995"/>
                <a:gd name="connsiteX1" fmla="*/ 591015 w 3847171"/>
                <a:gd name="connsiteY1" fmla="*/ 1572322 h 1853995"/>
                <a:gd name="connsiteX2" fmla="*/ 1906859 w 3847171"/>
                <a:gd name="connsiteY2" fmla="*/ 1694986 h 1853995"/>
                <a:gd name="connsiteX3" fmla="*/ 2364059 w 3847171"/>
                <a:gd name="connsiteY3" fmla="*/ 1851103 h 1853995"/>
                <a:gd name="connsiteX4" fmla="*/ 3200400 w 3847171"/>
                <a:gd name="connsiteY4" fmla="*/ 1550020 h 1853995"/>
                <a:gd name="connsiteX5" fmla="*/ 3679903 w 3847171"/>
                <a:gd name="connsiteY5" fmla="*/ 869795 h 1853995"/>
                <a:gd name="connsiteX6" fmla="*/ 3847171 w 3847171"/>
                <a:gd name="connsiteY6" fmla="*/ 0 h 1853995"/>
                <a:gd name="connsiteX7" fmla="*/ 3847171 w 3847171"/>
                <a:gd name="connsiteY7" fmla="*/ 0 h 1853995"/>
                <a:gd name="connsiteX0" fmla="*/ 0 w 3847171"/>
                <a:gd name="connsiteY0" fmla="*/ 1226634 h 1695014"/>
                <a:gd name="connsiteX1" fmla="*/ 591015 w 3847171"/>
                <a:gd name="connsiteY1" fmla="*/ 1572322 h 1695014"/>
                <a:gd name="connsiteX2" fmla="*/ 1906859 w 3847171"/>
                <a:gd name="connsiteY2" fmla="*/ 1694986 h 1695014"/>
                <a:gd name="connsiteX3" fmla="*/ 2653991 w 3847171"/>
                <a:gd name="connsiteY3" fmla="*/ 1583474 h 1695014"/>
                <a:gd name="connsiteX4" fmla="*/ 3200400 w 3847171"/>
                <a:gd name="connsiteY4" fmla="*/ 1550020 h 1695014"/>
                <a:gd name="connsiteX5" fmla="*/ 3679903 w 3847171"/>
                <a:gd name="connsiteY5" fmla="*/ 869795 h 1695014"/>
                <a:gd name="connsiteX6" fmla="*/ 3847171 w 3847171"/>
                <a:gd name="connsiteY6" fmla="*/ 0 h 1695014"/>
                <a:gd name="connsiteX7" fmla="*/ 3847171 w 3847171"/>
                <a:gd name="connsiteY7" fmla="*/ 0 h 1695014"/>
                <a:gd name="connsiteX0" fmla="*/ 0 w 3847171"/>
                <a:gd name="connsiteY0" fmla="*/ 1226634 h 1695044"/>
                <a:gd name="connsiteX1" fmla="*/ 591015 w 3847171"/>
                <a:gd name="connsiteY1" fmla="*/ 1572322 h 1695044"/>
                <a:gd name="connsiteX2" fmla="*/ 1906859 w 3847171"/>
                <a:gd name="connsiteY2" fmla="*/ 1694986 h 1695044"/>
                <a:gd name="connsiteX3" fmla="*/ 2653991 w 3847171"/>
                <a:gd name="connsiteY3" fmla="*/ 1583474 h 1695044"/>
                <a:gd name="connsiteX4" fmla="*/ 3323064 w 3847171"/>
                <a:gd name="connsiteY4" fmla="*/ 1271240 h 1695044"/>
                <a:gd name="connsiteX5" fmla="*/ 3679903 w 3847171"/>
                <a:gd name="connsiteY5" fmla="*/ 869795 h 1695044"/>
                <a:gd name="connsiteX6" fmla="*/ 3847171 w 3847171"/>
                <a:gd name="connsiteY6" fmla="*/ 0 h 1695044"/>
                <a:gd name="connsiteX7" fmla="*/ 3847171 w 3847171"/>
                <a:gd name="connsiteY7" fmla="*/ 0 h 1695044"/>
                <a:gd name="connsiteX0" fmla="*/ 0 w 3847171"/>
                <a:gd name="connsiteY0" fmla="*/ 1226634 h 1695044"/>
                <a:gd name="connsiteX1" fmla="*/ 591015 w 3847171"/>
                <a:gd name="connsiteY1" fmla="*/ 1572322 h 1695044"/>
                <a:gd name="connsiteX2" fmla="*/ 1906859 w 3847171"/>
                <a:gd name="connsiteY2" fmla="*/ 1694986 h 1695044"/>
                <a:gd name="connsiteX3" fmla="*/ 2653991 w 3847171"/>
                <a:gd name="connsiteY3" fmla="*/ 1583474 h 1695044"/>
                <a:gd name="connsiteX4" fmla="*/ 3323064 w 3847171"/>
                <a:gd name="connsiteY4" fmla="*/ 1271240 h 1695044"/>
                <a:gd name="connsiteX5" fmla="*/ 3668751 w 3847171"/>
                <a:gd name="connsiteY5" fmla="*/ 646771 h 1695044"/>
                <a:gd name="connsiteX6" fmla="*/ 3847171 w 3847171"/>
                <a:gd name="connsiteY6" fmla="*/ 0 h 1695044"/>
                <a:gd name="connsiteX7" fmla="*/ 3847171 w 3847171"/>
                <a:gd name="connsiteY7" fmla="*/ 0 h 1695044"/>
                <a:gd name="connsiteX0" fmla="*/ 0 w 3847171"/>
                <a:gd name="connsiteY0" fmla="*/ 1226634 h 1696932"/>
                <a:gd name="connsiteX1" fmla="*/ 669073 w 3847171"/>
                <a:gd name="connsiteY1" fmla="*/ 1505414 h 1696932"/>
                <a:gd name="connsiteX2" fmla="*/ 1906859 w 3847171"/>
                <a:gd name="connsiteY2" fmla="*/ 1694986 h 1696932"/>
                <a:gd name="connsiteX3" fmla="*/ 2653991 w 3847171"/>
                <a:gd name="connsiteY3" fmla="*/ 1583474 h 1696932"/>
                <a:gd name="connsiteX4" fmla="*/ 3323064 w 3847171"/>
                <a:gd name="connsiteY4" fmla="*/ 1271240 h 1696932"/>
                <a:gd name="connsiteX5" fmla="*/ 3668751 w 3847171"/>
                <a:gd name="connsiteY5" fmla="*/ 646771 h 1696932"/>
                <a:gd name="connsiteX6" fmla="*/ 3847171 w 3847171"/>
                <a:gd name="connsiteY6" fmla="*/ 0 h 1696932"/>
                <a:gd name="connsiteX7" fmla="*/ 3847171 w 3847171"/>
                <a:gd name="connsiteY7" fmla="*/ 0 h 1696932"/>
                <a:gd name="connsiteX0" fmla="*/ 0 w 3847171"/>
                <a:gd name="connsiteY0" fmla="*/ 1226634 h 1697290"/>
                <a:gd name="connsiteX1" fmla="*/ 669073 w 3847171"/>
                <a:gd name="connsiteY1" fmla="*/ 1505414 h 1697290"/>
                <a:gd name="connsiteX2" fmla="*/ 1906859 w 3847171"/>
                <a:gd name="connsiteY2" fmla="*/ 1694986 h 1697290"/>
                <a:gd name="connsiteX3" fmla="*/ 2653991 w 3847171"/>
                <a:gd name="connsiteY3" fmla="*/ 1583474 h 1697290"/>
                <a:gd name="connsiteX4" fmla="*/ 3256156 w 3847171"/>
                <a:gd name="connsiteY4" fmla="*/ 1204332 h 1697290"/>
                <a:gd name="connsiteX5" fmla="*/ 3668751 w 3847171"/>
                <a:gd name="connsiteY5" fmla="*/ 646771 h 1697290"/>
                <a:gd name="connsiteX6" fmla="*/ 3847171 w 3847171"/>
                <a:gd name="connsiteY6" fmla="*/ 0 h 1697290"/>
                <a:gd name="connsiteX7" fmla="*/ 3847171 w 3847171"/>
                <a:gd name="connsiteY7" fmla="*/ 0 h 169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7171" h="1697290">
                  <a:moveTo>
                    <a:pt x="0" y="1226634"/>
                  </a:moveTo>
                  <a:cubicBezTo>
                    <a:pt x="179349" y="1347439"/>
                    <a:pt x="351263" y="1427355"/>
                    <a:pt x="669073" y="1505414"/>
                  </a:cubicBezTo>
                  <a:cubicBezTo>
                    <a:pt x="986883" y="1583473"/>
                    <a:pt x="1576039" y="1681976"/>
                    <a:pt x="1906859" y="1694986"/>
                  </a:cubicBezTo>
                  <a:cubicBezTo>
                    <a:pt x="2237679" y="1707996"/>
                    <a:pt x="2429108" y="1665250"/>
                    <a:pt x="2653991" y="1583474"/>
                  </a:cubicBezTo>
                  <a:cubicBezTo>
                    <a:pt x="2878874" y="1501698"/>
                    <a:pt x="3087029" y="1360449"/>
                    <a:pt x="3256156" y="1204332"/>
                  </a:cubicBezTo>
                  <a:cubicBezTo>
                    <a:pt x="3425283" y="1048215"/>
                    <a:pt x="3570249" y="847493"/>
                    <a:pt x="3668751" y="646771"/>
                  </a:cubicBezTo>
                  <a:cubicBezTo>
                    <a:pt x="3767253" y="446049"/>
                    <a:pt x="3817434" y="107795"/>
                    <a:pt x="3847171" y="0"/>
                  </a:cubicBezTo>
                  <a:lnTo>
                    <a:pt x="3847171" y="0"/>
                  </a:lnTo>
                </a:path>
              </a:pathLst>
            </a:cu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214736" y="5486400"/>
              <a:ext cx="367408" cy="307777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42</a:t>
              </a:r>
              <a:endPara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5209528" y="6397823"/>
              <a:ext cx="367408" cy="307777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23</a:t>
              </a:r>
              <a:endPara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247" name="Straight Connector 246"/>
            <p:cNvCxnSpPr>
              <a:stCxn id="205" idx="1"/>
              <a:endCxn id="200" idx="0"/>
            </p:cNvCxnSpPr>
            <p:nvPr/>
          </p:nvCxnSpPr>
          <p:spPr>
            <a:xfrm flipH="1" flipV="1">
              <a:off x="5018446" y="4724150"/>
              <a:ext cx="2322249" cy="23139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xtBox 249"/>
            <p:cNvSpPr txBox="1"/>
            <p:nvPr/>
          </p:nvSpPr>
          <p:spPr>
            <a:xfrm>
              <a:off x="5957936" y="4572000"/>
              <a:ext cx="367408" cy="307777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19</a:t>
              </a:r>
              <a:endPara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207" name="Straight Connector 206"/>
          <p:cNvCxnSpPr>
            <a:stCxn id="198" idx="0"/>
            <a:endCxn id="204" idx="3"/>
          </p:cNvCxnSpPr>
          <p:nvPr/>
        </p:nvCxnSpPr>
        <p:spPr>
          <a:xfrm flipV="1">
            <a:off x="1437046" y="5703591"/>
            <a:ext cx="887459" cy="3503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204" idx="5"/>
            <a:endCxn id="201" idx="1"/>
          </p:cNvCxnSpPr>
          <p:nvPr/>
        </p:nvCxnSpPr>
        <p:spPr>
          <a:xfrm>
            <a:off x="2378387" y="5703591"/>
            <a:ext cx="1101670" cy="48788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200" idx="3"/>
            <a:endCxn id="203" idx="7"/>
          </p:cNvCxnSpPr>
          <p:nvPr/>
        </p:nvCxnSpPr>
        <p:spPr>
          <a:xfrm flipH="1">
            <a:off x="3571567" y="4789191"/>
            <a:ext cx="1419938" cy="35871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201" idx="0"/>
            <a:endCxn id="199" idx="4"/>
          </p:cNvCxnSpPr>
          <p:nvPr/>
        </p:nvCxnSpPr>
        <p:spPr>
          <a:xfrm flipV="1">
            <a:off x="3506998" y="5794667"/>
            <a:ext cx="1359048" cy="38564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199" idx="7"/>
            <a:endCxn id="202" idx="3"/>
          </p:cNvCxnSpPr>
          <p:nvPr/>
        </p:nvCxnSpPr>
        <p:spPr>
          <a:xfrm flipV="1">
            <a:off x="4892987" y="5324449"/>
            <a:ext cx="1089118" cy="40517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endCxn id="202" idx="6"/>
          </p:cNvCxnSpPr>
          <p:nvPr/>
        </p:nvCxnSpPr>
        <p:spPr>
          <a:xfrm flipH="1">
            <a:off x="6047146" y="4968547"/>
            <a:ext cx="1282390" cy="32896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Freeform 221"/>
          <p:cNvSpPr/>
          <p:nvPr/>
        </p:nvSpPr>
        <p:spPr>
          <a:xfrm>
            <a:off x="3508385" y="4296270"/>
            <a:ext cx="3858322" cy="855343"/>
          </a:xfrm>
          <a:custGeom>
            <a:avLst/>
            <a:gdLst>
              <a:gd name="connsiteX0" fmla="*/ 0 w 3858322"/>
              <a:gd name="connsiteY0" fmla="*/ 960613 h 960613"/>
              <a:gd name="connsiteX1" fmla="*/ 1081668 w 3858322"/>
              <a:gd name="connsiteY1" fmla="*/ 246935 h 960613"/>
              <a:gd name="connsiteX2" fmla="*/ 2419815 w 3858322"/>
              <a:gd name="connsiteY2" fmla="*/ 23911 h 960613"/>
              <a:gd name="connsiteX3" fmla="*/ 3858322 w 3858322"/>
              <a:gd name="connsiteY3" fmla="*/ 748740 h 960613"/>
              <a:gd name="connsiteX4" fmla="*/ 3858322 w 3858322"/>
              <a:gd name="connsiteY4" fmla="*/ 748740 h 960613"/>
              <a:gd name="connsiteX0" fmla="*/ 0 w 3858322"/>
              <a:gd name="connsiteY0" fmla="*/ 855343 h 855343"/>
              <a:gd name="connsiteX1" fmla="*/ 1081668 w 3858322"/>
              <a:gd name="connsiteY1" fmla="*/ 141665 h 855343"/>
              <a:gd name="connsiteX2" fmla="*/ 2587083 w 3858322"/>
              <a:gd name="connsiteY2" fmla="*/ 41304 h 855343"/>
              <a:gd name="connsiteX3" fmla="*/ 3858322 w 3858322"/>
              <a:gd name="connsiteY3" fmla="*/ 643470 h 855343"/>
              <a:gd name="connsiteX4" fmla="*/ 3858322 w 3858322"/>
              <a:gd name="connsiteY4" fmla="*/ 643470 h 8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322" h="855343">
                <a:moveTo>
                  <a:pt x="0" y="855343"/>
                </a:moveTo>
                <a:cubicBezTo>
                  <a:pt x="339183" y="576562"/>
                  <a:pt x="650487" y="277338"/>
                  <a:pt x="1081668" y="141665"/>
                </a:cubicBezTo>
                <a:cubicBezTo>
                  <a:pt x="1512849" y="5992"/>
                  <a:pt x="2124307" y="-42330"/>
                  <a:pt x="2587083" y="41304"/>
                </a:cubicBezTo>
                <a:cubicBezTo>
                  <a:pt x="3049859" y="124938"/>
                  <a:pt x="3646449" y="543109"/>
                  <a:pt x="3858322" y="643470"/>
                </a:cubicBezTo>
                <a:lnTo>
                  <a:pt x="3858322" y="643470"/>
                </a:ln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/>
          <p:cNvCxnSpPr>
            <a:stCxn id="197" idx="6"/>
            <a:endCxn id="222" idx="0"/>
          </p:cNvCxnSpPr>
          <p:nvPr/>
        </p:nvCxnSpPr>
        <p:spPr>
          <a:xfrm>
            <a:off x="1779946" y="5063333"/>
            <a:ext cx="1728439" cy="882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/>
          <p:cNvSpPr txBox="1"/>
          <p:nvPr/>
        </p:nvSpPr>
        <p:spPr>
          <a:xfrm>
            <a:off x="2024298" y="5181600"/>
            <a:ext cx="276038" cy="30777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7709670" y="4419600"/>
            <a:ext cx="1281930" cy="369332"/>
            <a:chOff x="7709670" y="4419600"/>
            <a:chExt cx="1281930" cy="369332"/>
          </a:xfrm>
        </p:grpSpPr>
        <p:cxnSp>
          <p:nvCxnSpPr>
            <p:cNvPr id="130" name="Straight Connector 129"/>
            <p:cNvCxnSpPr/>
            <p:nvPr/>
          </p:nvCxnSpPr>
          <p:spPr>
            <a:xfrm flipV="1">
              <a:off x="7709670" y="4648200"/>
              <a:ext cx="443730" cy="146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8091995" y="4419600"/>
                  <a:ext cx="899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MST(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1995" y="4419600"/>
                  <a:ext cx="899605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405" t="-8197" r="-1216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567934"/>
                <a:ext cx="816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67934"/>
                <a:ext cx="81624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89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457200" y="4659868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59868"/>
                <a:ext cx="82586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96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/>
          <p:cNvGrpSpPr/>
          <p:nvPr/>
        </p:nvGrpSpPr>
        <p:grpSpPr>
          <a:xfrm>
            <a:off x="7761241" y="4964668"/>
            <a:ext cx="1077959" cy="369332"/>
            <a:chOff x="7761241" y="4964668"/>
            <a:chExt cx="1077959" cy="369332"/>
          </a:xfrm>
        </p:grpSpPr>
        <p:cxnSp>
          <p:nvCxnSpPr>
            <p:cNvPr id="134" name="Straight Connector 133"/>
            <p:cNvCxnSpPr/>
            <p:nvPr/>
          </p:nvCxnSpPr>
          <p:spPr>
            <a:xfrm flipV="1">
              <a:off x="7761241" y="5133027"/>
              <a:ext cx="392159" cy="1487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8176839" y="4964668"/>
                  <a:ext cx="6623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𝑬</m:t>
                        </m:r>
                        <m:r>
                          <a:rPr lang="en-US" b="1" i="1" smtClean="0">
                            <a:latin typeface="Cambria Math"/>
                          </a:rPr>
                          <m:t>\</m:t>
                        </m:r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6839" y="4964668"/>
                  <a:ext cx="66236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192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7467600" y="5336977"/>
            <a:ext cx="709239" cy="747355"/>
            <a:chOff x="7467600" y="5336977"/>
            <a:chExt cx="709239" cy="747355"/>
          </a:xfrm>
        </p:grpSpPr>
        <p:cxnSp>
          <p:nvCxnSpPr>
            <p:cNvPr id="137" name="Straight Connector 136"/>
            <p:cNvCxnSpPr/>
            <p:nvPr/>
          </p:nvCxnSpPr>
          <p:spPr>
            <a:xfrm flipH="1">
              <a:off x="7474768" y="5714999"/>
              <a:ext cx="548750" cy="14627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7467600" y="5715000"/>
              <a:ext cx="641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Light</a:t>
              </a:r>
              <a:endParaRPr lang="en-US" dirty="0"/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7788105" y="5336977"/>
              <a:ext cx="388734" cy="2578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8358561" y="5336977"/>
            <a:ext cx="738407" cy="744378"/>
            <a:chOff x="7467600" y="5339954"/>
            <a:chExt cx="738407" cy="744378"/>
          </a:xfrm>
        </p:grpSpPr>
        <p:cxnSp>
          <p:nvCxnSpPr>
            <p:cNvPr id="141" name="Straight Connector 140"/>
            <p:cNvCxnSpPr/>
            <p:nvPr/>
          </p:nvCxnSpPr>
          <p:spPr>
            <a:xfrm flipH="1">
              <a:off x="7474768" y="5714999"/>
              <a:ext cx="548750" cy="1462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7467600" y="5715000"/>
              <a:ext cx="738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heavy</a:t>
              </a:r>
              <a:endParaRPr lang="en-US" dirty="0"/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7474768" y="5339954"/>
              <a:ext cx="313337" cy="2549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470648" y="1143000"/>
            <a:ext cx="1292352" cy="2590800"/>
            <a:chOff x="7470648" y="1143000"/>
            <a:chExt cx="1292352" cy="2590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7873013" y="2209800"/>
                  <a:ext cx="889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MST(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3013" y="2209800"/>
                  <a:ext cx="88998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164" t="-8333" r="-11644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Left Brace 4"/>
            <p:cNvSpPr/>
            <p:nvPr/>
          </p:nvSpPr>
          <p:spPr>
            <a:xfrm flipH="1">
              <a:off x="7470648" y="1143000"/>
              <a:ext cx="317456" cy="25908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>
              <a:xfrm>
                <a:off x="-98766" y="3495744"/>
                <a:ext cx="4304102" cy="1152456"/>
              </a:xfrm>
              <a:prstGeom prst="cloudCallout">
                <a:avLst>
                  <a:gd name="adj1" fmla="val -22672"/>
                  <a:gd name="adj2" fmla="val 959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Is there any relationship among MST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), </a:t>
                </a:r>
                <a:r>
                  <a:rPr lang="en-US" dirty="0">
                    <a:solidFill>
                      <a:schemeClr val="tx1"/>
                    </a:solidFill>
                  </a:rPr>
                  <a:t>MST(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and Light edges from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\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766" y="3495744"/>
                <a:ext cx="4304102" cy="1152456"/>
              </a:xfrm>
              <a:prstGeom prst="cloudCallout">
                <a:avLst>
                  <a:gd name="adj1" fmla="val -22672"/>
                  <a:gd name="adj2" fmla="val 95940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5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Second useful </a:t>
            </a:r>
            <a:r>
              <a:rPr lang="en-US" sz="4000" b="1" dirty="0" smtClean="0">
                <a:solidFill>
                  <a:srgbClr val="7030A0"/>
                </a:solidFill>
              </a:rPr>
              <a:t>insight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Lemma2</a:t>
                </a:r>
                <a:r>
                  <a:rPr lang="en-US" sz="2000" b="1" dirty="0" smtClean="0"/>
                  <a:t>: </a:t>
                </a:r>
                <a:r>
                  <a:rPr lang="en-US" sz="2000" dirty="0" smtClean="0"/>
                  <a:t>Let </a:t>
                </a:r>
              </a:p>
              <a:p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latin typeface="Cambria Math"/>
                      </a:rPr>
                      <m:t>⊂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and </a:t>
                </a:r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000" dirty="0" smtClean="0"/>
                  <a:t> be the set of all edges from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\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that are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light</a:t>
                </a:r>
                <a:r>
                  <a:rPr lang="en-US" sz="2000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Then </a:t>
                </a:r>
              </a:p>
              <a:p>
                <a:pPr marL="0" indent="0" algn="ctr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MST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dirty="0" smtClean="0"/>
                  <a:t>)</a:t>
                </a:r>
                <a:r>
                  <a:rPr lang="en-US" sz="2000" b="1" dirty="0" smtClean="0"/>
                  <a:t> </a:t>
                </a:r>
                <a:r>
                  <a:rPr lang="en-US" sz="2000" dirty="0"/>
                  <a:t>=</a:t>
                </a:r>
                <a:r>
                  <a:rPr lang="en-US" sz="2000" dirty="0" smtClean="0"/>
                  <a:t> </a:t>
                </a:r>
                <a:r>
                  <a:rPr lang="en-US" sz="2000" b="1" dirty="0" smtClean="0"/>
                  <a:t>MST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sz="2000" b="1" i="1" smtClean="0">
                        <a:latin typeface="Cambria Math"/>
                      </a:rPr>
                      <m:t>∪</m:t>
                    </m:r>
                    <m:r>
                      <a:rPr lang="en-US" sz="2000" b="1" i="0" smtClean="0">
                        <a:latin typeface="Cambria Math"/>
                      </a:rPr>
                      <m:t>𝐌𝐒𝐓</m:t>
                    </m:r>
                    <m:r>
                      <a:rPr lang="en-US" sz="2000" b="1" i="0" smtClean="0"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 algn="ctr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This lemma is used in the design of randomized algorithm for MST as follows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(just a sketch):</a:t>
                </a:r>
              </a:p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Compute MST of a sample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edges (recursively). Let it be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T’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.</a:t>
                </a:r>
                <a:endParaRPr lang="en-US" sz="20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There will be expected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edges light edges among all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unsampled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edges.</a:t>
                </a:r>
              </a:p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Recursively compute MST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T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’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edges which are less than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on expectation.</a:t>
                </a: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741" t="-635" b="-6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Minimum spanning tree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3" name="Content Placeholder 2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1143000" y="1219200"/>
            <a:ext cx="6462664" cy="2438400"/>
            <a:chOff x="1143000" y="1219200"/>
            <a:chExt cx="6462664" cy="2438400"/>
          </a:xfrm>
        </p:grpSpPr>
        <p:sp>
          <p:nvSpPr>
            <p:cNvPr id="34" name="Oval 33"/>
            <p:cNvSpPr/>
            <p:nvPr/>
          </p:nvSpPr>
          <p:spPr>
            <a:xfrm>
              <a:off x="1689410" y="19772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84610" y="30059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813610" y="267046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966010" y="16761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454562" y="313231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956610" y="221140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492190" y="208874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299010" y="25905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315200" y="189638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>
              <a:stCxn id="34" idx="5"/>
              <a:endCxn id="52" idx="6"/>
            </p:cNvCxnSpPr>
            <p:nvPr/>
          </p:nvCxnSpPr>
          <p:spPr>
            <a:xfrm>
              <a:off x="1754451" y="2042274"/>
              <a:ext cx="620759" cy="586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5" idx="0"/>
              <a:endCxn id="52" idx="3"/>
            </p:cNvCxnSpPr>
            <p:nvPr/>
          </p:nvCxnSpPr>
          <p:spPr>
            <a:xfrm flipV="1">
              <a:off x="1422710" y="2655591"/>
              <a:ext cx="887459" cy="3503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1" idx="2"/>
            </p:cNvCxnSpPr>
            <p:nvPr/>
          </p:nvCxnSpPr>
          <p:spPr>
            <a:xfrm flipV="1">
              <a:off x="2375210" y="2126845"/>
              <a:ext cx="1116980" cy="4966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5"/>
              <a:endCxn id="43" idx="1"/>
            </p:cNvCxnSpPr>
            <p:nvPr/>
          </p:nvCxnSpPr>
          <p:spPr>
            <a:xfrm>
              <a:off x="2364051" y="2655591"/>
              <a:ext cx="1101670" cy="4878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1" idx="2"/>
              <a:endCxn id="43" idx="0"/>
            </p:cNvCxnSpPr>
            <p:nvPr/>
          </p:nvCxnSpPr>
          <p:spPr>
            <a:xfrm>
              <a:off x="3492190" y="2126845"/>
              <a:ext cx="472" cy="10054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2" idx="3"/>
              <a:endCxn id="51" idx="7"/>
            </p:cNvCxnSpPr>
            <p:nvPr/>
          </p:nvCxnSpPr>
          <p:spPr>
            <a:xfrm flipH="1">
              <a:off x="3557231" y="1741191"/>
              <a:ext cx="1419938" cy="3587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6" idx="1"/>
              <a:endCxn id="51" idx="4"/>
            </p:cNvCxnSpPr>
            <p:nvPr/>
          </p:nvCxnSpPr>
          <p:spPr>
            <a:xfrm flipH="1" flipV="1">
              <a:off x="3530290" y="2164945"/>
              <a:ext cx="1294479" cy="5166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3" idx="0"/>
              <a:endCxn id="36" idx="4"/>
            </p:cNvCxnSpPr>
            <p:nvPr/>
          </p:nvCxnSpPr>
          <p:spPr>
            <a:xfrm flipV="1">
              <a:off x="3492662" y="2746667"/>
              <a:ext cx="1359048" cy="3856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0" idx="1"/>
              <a:endCxn id="42" idx="5"/>
            </p:cNvCxnSpPr>
            <p:nvPr/>
          </p:nvCxnSpPr>
          <p:spPr>
            <a:xfrm flipH="1" flipV="1">
              <a:off x="5031051" y="1741191"/>
              <a:ext cx="936718" cy="481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6" idx="7"/>
              <a:endCxn id="50" idx="3"/>
            </p:cNvCxnSpPr>
            <p:nvPr/>
          </p:nvCxnSpPr>
          <p:spPr>
            <a:xfrm flipV="1">
              <a:off x="4878651" y="2276449"/>
              <a:ext cx="1089118" cy="4051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50" idx="6"/>
            </p:cNvCxnSpPr>
            <p:nvPr/>
          </p:nvCxnSpPr>
          <p:spPr>
            <a:xfrm flipH="1">
              <a:off x="6032810" y="1920547"/>
              <a:ext cx="1282390" cy="3289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34" idx="3"/>
              <a:endCxn id="35" idx="0"/>
            </p:cNvCxnSpPr>
            <p:nvPr/>
          </p:nvCxnSpPr>
          <p:spPr>
            <a:xfrm flipH="1">
              <a:off x="1422710" y="2042274"/>
              <a:ext cx="277859" cy="963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4854498" y="1936345"/>
              <a:ext cx="2486722" cy="1052574"/>
            </a:xfrm>
            <a:custGeom>
              <a:avLst/>
              <a:gdLst>
                <a:gd name="connsiteX0" fmla="*/ 0 w 2486722"/>
                <a:gd name="connsiteY0" fmla="*/ 791737 h 1052574"/>
                <a:gd name="connsiteX1" fmla="*/ 479502 w 2486722"/>
                <a:gd name="connsiteY1" fmla="*/ 970156 h 1052574"/>
                <a:gd name="connsiteX2" fmla="*/ 1092819 w 2486722"/>
                <a:gd name="connsiteY2" fmla="*/ 1048215 h 1052574"/>
                <a:gd name="connsiteX3" fmla="*/ 1906858 w 2486722"/>
                <a:gd name="connsiteY3" fmla="*/ 847493 h 1052574"/>
                <a:gd name="connsiteX4" fmla="*/ 2486722 w 2486722"/>
                <a:gd name="connsiteY4" fmla="*/ 0 h 105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722" h="1052574">
                  <a:moveTo>
                    <a:pt x="0" y="791737"/>
                  </a:moveTo>
                  <a:cubicBezTo>
                    <a:pt x="148683" y="859573"/>
                    <a:pt x="297366" y="927410"/>
                    <a:pt x="479502" y="970156"/>
                  </a:cubicBezTo>
                  <a:cubicBezTo>
                    <a:pt x="661639" y="1012902"/>
                    <a:pt x="854926" y="1068659"/>
                    <a:pt x="1092819" y="1048215"/>
                  </a:cubicBezTo>
                  <a:cubicBezTo>
                    <a:pt x="1330712" y="1027771"/>
                    <a:pt x="1674541" y="1022195"/>
                    <a:pt x="1906858" y="847493"/>
                  </a:cubicBezTo>
                  <a:cubicBezTo>
                    <a:pt x="2139175" y="672791"/>
                    <a:pt x="2312948" y="336395"/>
                    <a:pt x="2486722" y="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505200" y="1947496"/>
              <a:ext cx="3847171" cy="1697290"/>
            </a:xfrm>
            <a:custGeom>
              <a:avLst/>
              <a:gdLst>
                <a:gd name="connsiteX0" fmla="*/ 0 w 3847171"/>
                <a:gd name="connsiteY0" fmla="*/ 1226634 h 1887357"/>
                <a:gd name="connsiteX1" fmla="*/ 591015 w 3847171"/>
                <a:gd name="connsiteY1" fmla="*/ 1572322 h 1887357"/>
                <a:gd name="connsiteX2" fmla="*/ 1393903 w 3847171"/>
                <a:gd name="connsiteY2" fmla="*/ 1851103 h 1887357"/>
                <a:gd name="connsiteX3" fmla="*/ 2364059 w 3847171"/>
                <a:gd name="connsiteY3" fmla="*/ 1851103 h 1887357"/>
                <a:gd name="connsiteX4" fmla="*/ 3200400 w 3847171"/>
                <a:gd name="connsiteY4" fmla="*/ 1550020 h 1887357"/>
                <a:gd name="connsiteX5" fmla="*/ 3679903 w 3847171"/>
                <a:gd name="connsiteY5" fmla="*/ 869795 h 1887357"/>
                <a:gd name="connsiteX6" fmla="*/ 3847171 w 3847171"/>
                <a:gd name="connsiteY6" fmla="*/ 0 h 1887357"/>
                <a:gd name="connsiteX7" fmla="*/ 3847171 w 3847171"/>
                <a:gd name="connsiteY7" fmla="*/ 0 h 1887357"/>
                <a:gd name="connsiteX0" fmla="*/ 0 w 3847171"/>
                <a:gd name="connsiteY0" fmla="*/ 1226634 h 1853995"/>
                <a:gd name="connsiteX1" fmla="*/ 591015 w 3847171"/>
                <a:gd name="connsiteY1" fmla="*/ 1572322 h 1853995"/>
                <a:gd name="connsiteX2" fmla="*/ 1906859 w 3847171"/>
                <a:gd name="connsiteY2" fmla="*/ 1694986 h 1853995"/>
                <a:gd name="connsiteX3" fmla="*/ 2364059 w 3847171"/>
                <a:gd name="connsiteY3" fmla="*/ 1851103 h 1853995"/>
                <a:gd name="connsiteX4" fmla="*/ 3200400 w 3847171"/>
                <a:gd name="connsiteY4" fmla="*/ 1550020 h 1853995"/>
                <a:gd name="connsiteX5" fmla="*/ 3679903 w 3847171"/>
                <a:gd name="connsiteY5" fmla="*/ 869795 h 1853995"/>
                <a:gd name="connsiteX6" fmla="*/ 3847171 w 3847171"/>
                <a:gd name="connsiteY6" fmla="*/ 0 h 1853995"/>
                <a:gd name="connsiteX7" fmla="*/ 3847171 w 3847171"/>
                <a:gd name="connsiteY7" fmla="*/ 0 h 1853995"/>
                <a:gd name="connsiteX0" fmla="*/ 0 w 3847171"/>
                <a:gd name="connsiteY0" fmla="*/ 1226634 h 1695014"/>
                <a:gd name="connsiteX1" fmla="*/ 591015 w 3847171"/>
                <a:gd name="connsiteY1" fmla="*/ 1572322 h 1695014"/>
                <a:gd name="connsiteX2" fmla="*/ 1906859 w 3847171"/>
                <a:gd name="connsiteY2" fmla="*/ 1694986 h 1695014"/>
                <a:gd name="connsiteX3" fmla="*/ 2653991 w 3847171"/>
                <a:gd name="connsiteY3" fmla="*/ 1583474 h 1695014"/>
                <a:gd name="connsiteX4" fmla="*/ 3200400 w 3847171"/>
                <a:gd name="connsiteY4" fmla="*/ 1550020 h 1695014"/>
                <a:gd name="connsiteX5" fmla="*/ 3679903 w 3847171"/>
                <a:gd name="connsiteY5" fmla="*/ 869795 h 1695014"/>
                <a:gd name="connsiteX6" fmla="*/ 3847171 w 3847171"/>
                <a:gd name="connsiteY6" fmla="*/ 0 h 1695014"/>
                <a:gd name="connsiteX7" fmla="*/ 3847171 w 3847171"/>
                <a:gd name="connsiteY7" fmla="*/ 0 h 1695014"/>
                <a:gd name="connsiteX0" fmla="*/ 0 w 3847171"/>
                <a:gd name="connsiteY0" fmla="*/ 1226634 h 1695044"/>
                <a:gd name="connsiteX1" fmla="*/ 591015 w 3847171"/>
                <a:gd name="connsiteY1" fmla="*/ 1572322 h 1695044"/>
                <a:gd name="connsiteX2" fmla="*/ 1906859 w 3847171"/>
                <a:gd name="connsiteY2" fmla="*/ 1694986 h 1695044"/>
                <a:gd name="connsiteX3" fmla="*/ 2653991 w 3847171"/>
                <a:gd name="connsiteY3" fmla="*/ 1583474 h 1695044"/>
                <a:gd name="connsiteX4" fmla="*/ 3323064 w 3847171"/>
                <a:gd name="connsiteY4" fmla="*/ 1271240 h 1695044"/>
                <a:gd name="connsiteX5" fmla="*/ 3679903 w 3847171"/>
                <a:gd name="connsiteY5" fmla="*/ 869795 h 1695044"/>
                <a:gd name="connsiteX6" fmla="*/ 3847171 w 3847171"/>
                <a:gd name="connsiteY6" fmla="*/ 0 h 1695044"/>
                <a:gd name="connsiteX7" fmla="*/ 3847171 w 3847171"/>
                <a:gd name="connsiteY7" fmla="*/ 0 h 1695044"/>
                <a:gd name="connsiteX0" fmla="*/ 0 w 3847171"/>
                <a:gd name="connsiteY0" fmla="*/ 1226634 h 1695044"/>
                <a:gd name="connsiteX1" fmla="*/ 591015 w 3847171"/>
                <a:gd name="connsiteY1" fmla="*/ 1572322 h 1695044"/>
                <a:gd name="connsiteX2" fmla="*/ 1906859 w 3847171"/>
                <a:gd name="connsiteY2" fmla="*/ 1694986 h 1695044"/>
                <a:gd name="connsiteX3" fmla="*/ 2653991 w 3847171"/>
                <a:gd name="connsiteY3" fmla="*/ 1583474 h 1695044"/>
                <a:gd name="connsiteX4" fmla="*/ 3323064 w 3847171"/>
                <a:gd name="connsiteY4" fmla="*/ 1271240 h 1695044"/>
                <a:gd name="connsiteX5" fmla="*/ 3668751 w 3847171"/>
                <a:gd name="connsiteY5" fmla="*/ 646771 h 1695044"/>
                <a:gd name="connsiteX6" fmla="*/ 3847171 w 3847171"/>
                <a:gd name="connsiteY6" fmla="*/ 0 h 1695044"/>
                <a:gd name="connsiteX7" fmla="*/ 3847171 w 3847171"/>
                <a:gd name="connsiteY7" fmla="*/ 0 h 1695044"/>
                <a:gd name="connsiteX0" fmla="*/ 0 w 3847171"/>
                <a:gd name="connsiteY0" fmla="*/ 1226634 h 1696932"/>
                <a:gd name="connsiteX1" fmla="*/ 669073 w 3847171"/>
                <a:gd name="connsiteY1" fmla="*/ 1505414 h 1696932"/>
                <a:gd name="connsiteX2" fmla="*/ 1906859 w 3847171"/>
                <a:gd name="connsiteY2" fmla="*/ 1694986 h 1696932"/>
                <a:gd name="connsiteX3" fmla="*/ 2653991 w 3847171"/>
                <a:gd name="connsiteY3" fmla="*/ 1583474 h 1696932"/>
                <a:gd name="connsiteX4" fmla="*/ 3323064 w 3847171"/>
                <a:gd name="connsiteY4" fmla="*/ 1271240 h 1696932"/>
                <a:gd name="connsiteX5" fmla="*/ 3668751 w 3847171"/>
                <a:gd name="connsiteY5" fmla="*/ 646771 h 1696932"/>
                <a:gd name="connsiteX6" fmla="*/ 3847171 w 3847171"/>
                <a:gd name="connsiteY6" fmla="*/ 0 h 1696932"/>
                <a:gd name="connsiteX7" fmla="*/ 3847171 w 3847171"/>
                <a:gd name="connsiteY7" fmla="*/ 0 h 1696932"/>
                <a:gd name="connsiteX0" fmla="*/ 0 w 3847171"/>
                <a:gd name="connsiteY0" fmla="*/ 1226634 h 1697290"/>
                <a:gd name="connsiteX1" fmla="*/ 669073 w 3847171"/>
                <a:gd name="connsiteY1" fmla="*/ 1505414 h 1697290"/>
                <a:gd name="connsiteX2" fmla="*/ 1906859 w 3847171"/>
                <a:gd name="connsiteY2" fmla="*/ 1694986 h 1697290"/>
                <a:gd name="connsiteX3" fmla="*/ 2653991 w 3847171"/>
                <a:gd name="connsiteY3" fmla="*/ 1583474 h 1697290"/>
                <a:gd name="connsiteX4" fmla="*/ 3256156 w 3847171"/>
                <a:gd name="connsiteY4" fmla="*/ 1204332 h 1697290"/>
                <a:gd name="connsiteX5" fmla="*/ 3668751 w 3847171"/>
                <a:gd name="connsiteY5" fmla="*/ 646771 h 1697290"/>
                <a:gd name="connsiteX6" fmla="*/ 3847171 w 3847171"/>
                <a:gd name="connsiteY6" fmla="*/ 0 h 1697290"/>
                <a:gd name="connsiteX7" fmla="*/ 3847171 w 3847171"/>
                <a:gd name="connsiteY7" fmla="*/ 0 h 169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7171" h="1697290">
                  <a:moveTo>
                    <a:pt x="0" y="1226634"/>
                  </a:moveTo>
                  <a:cubicBezTo>
                    <a:pt x="179349" y="1347439"/>
                    <a:pt x="351263" y="1427355"/>
                    <a:pt x="669073" y="1505414"/>
                  </a:cubicBezTo>
                  <a:cubicBezTo>
                    <a:pt x="986883" y="1583473"/>
                    <a:pt x="1576039" y="1681976"/>
                    <a:pt x="1906859" y="1694986"/>
                  </a:cubicBezTo>
                  <a:cubicBezTo>
                    <a:pt x="2237679" y="1707996"/>
                    <a:pt x="2429108" y="1665250"/>
                    <a:pt x="2653991" y="1583474"/>
                  </a:cubicBezTo>
                  <a:cubicBezTo>
                    <a:pt x="2878874" y="1501698"/>
                    <a:pt x="3087029" y="1360449"/>
                    <a:pt x="3256156" y="1204332"/>
                  </a:cubicBezTo>
                  <a:cubicBezTo>
                    <a:pt x="3425283" y="1048215"/>
                    <a:pt x="3570249" y="847493"/>
                    <a:pt x="3668751" y="646771"/>
                  </a:cubicBezTo>
                  <a:cubicBezTo>
                    <a:pt x="3767253" y="446049"/>
                    <a:pt x="3817434" y="107795"/>
                    <a:pt x="3847171" y="0"/>
                  </a:cubicBezTo>
                  <a:lnTo>
                    <a:pt x="3847171" y="0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431073" y="3051467"/>
              <a:ext cx="2051825" cy="444277"/>
            </a:xfrm>
            <a:custGeom>
              <a:avLst/>
              <a:gdLst>
                <a:gd name="connsiteX0" fmla="*/ 0 w 2051825"/>
                <a:gd name="connsiteY0" fmla="*/ 0 h 444277"/>
                <a:gd name="connsiteX1" fmla="*/ 646771 w 2051825"/>
                <a:gd name="connsiteY1" fmla="*/ 334537 h 444277"/>
                <a:gd name="connsiteX2" fmla="*/ 1193181 w 2051825"/>
                <a:gd name="connsiteY2" fmla="*/ 434898 h 444277"/>
                <a:gd name="connsiteX3" fmla="*/ 2051825 w 2051825"/>
                <a:gd name="connsiteY3" fmla="*/ 133815 h 4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825" h="444277">
                  <a:moveTo>
                    <a:pt x="0" y="0"/>
                  </a:moveTo>
                  <a:cubicBezTo>
                    <a:pt x="223954" y="131027"/>
                    <a:pt x="447908" y="262054"/>
                    <a:pt x="646771" y="334537"/>
                  </a:cubicBezTo>
                  <a:cubicBezTo>
                    <a:pt x="845634" y="407020"/>
                    <a:pt x="959005" y="468352"/>
                    <a:pt x="1193181" y="434898"/>
                  </a:cubicBezTo>
                  <a:cubicBezTo>
                    <a:pt x="1427357" y="401444"/>
                    <a:pt x="1739591" y="267629"/>
                    <a:pt x="2051825" y="133815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727510" y="1445425"/>
              <a:ext cx="3238500" cy="531807"/>
            </a:xfrm>
            <a:custGeom>
              <a:avLst/>
              <a:gdLst>
                <a:gd name="connsiteX0" fmla="*/ 0 w 3267308"/>
                <a:gd name="connsiteY0" fmla="*/ 535524 h 535524"/>
                <a:gd name="connsiteX1" fmla="*/ 959005 w 3267308"/>
                <a:gd name="connsiteY1" fmla="*/ 156383 h 535524"/>
                <a:gd name="connsiteX2" fmla="*/ 1906859 w 3267308"/>
                <a:gd name="connsiteY2" fmla="*/ 265 h 535524"/>
                <a:gd name="connsiteX3" fmla="*/ 2765503 w 3267308"/>
                <a:gd name="connsiteY3" fmla="*/ 122929 h 535524"/>
                <a:gd name="connsiteX4" fmla="*/ 3267308 w 3267308"/>
                <a:gd name="connsiteY4" fmla="*/ 267895 h 53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7308" h="535524">
                  <a:moveTo>
                    <a:pt x="0" y="535524"/>
                  </a:moveTo>
                  <a:cubicBezTo>
                    <a:pt x="320597" y="390558"/>
                    <a:pt x="641195" y="245593"/>
                    <a:pt x="959005" y="156383"/>
                  </a:cubicBezTo>
                  <a:cubicBezTo>
                    <a:pt x="1276815" y="67173"/>
                    <a:pt x="1605776" y="5841"/>
                    <a:pt x="1906859" y="265"/>
                  </a:cubicBezTo>
                  <a:cubicBezTo>
                    <a:pt x="2207942" y="-5311"/>
                    <a:pt x="2538762" y="78324"/>
                    <a:pt x="2765503" y="122929"/>
                  </a:cubicBezTo>
                  <a:cubicBezTo>
                    <a:pt x="2992245" y="167534"/>
                    <a:pt x="3129776" y="217714"/>
                    <a:pt x="3267308" y="267895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494049" y="1248270"/>
              <a:ext cx="3858322" cy="855343"/>
            </a:xfrm>
            <a:custGeom>
              <a:avLst/>
              <a:gdLst>
                <a:gd name="connsiteX0" fmla="*/ 0 w 3858322"/>
                <a:gd name="connsiteY0" fmla="*/ 960613 h 960613"/>
                <a:gd name="connsiteX1" fmla="*/ 1081668 w 3858322"/>
                <a:gd name="connsiteY1" fmla="*/ 246935 h 960613"/>
                <a:gd name="connsiteX2" fmla="*/ 2419815 w 3858322"/>
                <a:gd name="connsiteY2" fmla="*/ 23911 h 960613"/>
                <a:gd name="connsiteX3" fmla="*/ 3858322 w 3858322"/>
                <a:gd name="connsiteY3" fmla="*/ 748740 h 960613"/>
                <a:gd name="connsiteX4" fmla="*/ 3858322 w 3858322"/>
                <a:gd name="connsiteY4" fmla="*/ 748740 h 960613"/>
                <a:gd name="connsiteX0" fmla="*/ 0 w 3858322"/>
                <a:gd name="connsiteY0" fmla="*/ 855343 h 855343"/>
                <a:gd name="connsiteX1" fmla="*/ 1081668 w 3858322"/>
                <a:gd name="connsiteY1" fmla="*/ 141665 h 855343"/>
                <a:gd name="connsiteX2" fmla="*/ 2587083 w 3858322"/>
                <a:gd name="connsiteY2" fmla="*/ 41304 h 855343"/>
                <a:gd name="connsiteX3" fmla="*/ 3858322 w 3858322"/>
                <a:gd name="connsiteY3" fmla="*/ 643470 h 855343"/>
                <a:gd name="connsiteX4" fmla="*/ 3858322 w 3858322"/>
                <a:gd name="connsiteY4" fmla="*/ 643470 h 85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8322" h="855343">
                  <a:moveTo>
                    <a:pt x="0" y="855343"/>
                  </a:moveTo>
                  <a:cubicBezTo>
                    <a:pt x="339183" y="576562"/>
                    <a:pt x="650487" y="277338"/>
                    <a:pt x="1081668" y="141665"/>
                  </a:cubicBezTo>
                  <a:cubicBezTo>
                    <a:pt x="1512849" y="5992"/>
                    <a:pt x="2124307" y="-42330"/>
                    <a:pt x="2587083" y="41304"/>
                  </a:cubicBezTo>
                  <a:cubicBezTo>
                    <a:pt x="3049859" y="124938"/>
                    <a:pt x="3646449" y="543109"/>
                    <a:pt x="3858322" y="643470"/>
                  </a:cubicBezTo>
                  <a:lnTo>
                    <a:pt x="3858322" y="643470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43000" y="29718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39920" y="259080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21102" y="2362200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76800" y="13832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447800" y="18404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15200" y="17642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864102" y="222146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249133" y="2819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73302" y="176426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248400" y="26670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18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362200" y="3215431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7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828800" y="27432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75792" y="1981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19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95400" y="2362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22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604163" y="2817911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10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848162" y="22860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200400" y="24384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823592" y="22860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823592" y="27402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15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57800" y="22098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11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414392" y="18288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5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576192" y="1219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16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667000" y="15210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17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95192" y="33498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21" name="Straight Connector 120"/>
            <p:cNvCxnSpPr>
              <a:stCxn id="54" idx="1"/>
              <a:endCxn id="42" idx="0"/>
            </p:cNvCxnSpPr>
            <p:nvPr/>
          </p:nvCxnSpPr>
          <p:spPr>
            <a:xfrm flipH="1" flipV="1">
              <a:off x="5004110" y="1676150"/>
              <a:ext cx="2322249" cy="2313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4343400" y="1825823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4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81600" y="18288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943600" y="15240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9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86" name="Straight Connector 185"/>
            <p:cNvCxnSpPr>
              <a:stCxn id="34" idx="6"/>
              <a:endCxn id="95" idx="0"/>
            </p:cNvCxnSpPr>
            <p:nvPr/>
          </p:nvCxnSpPr>
          <p:spPr>
            <a:xfrm>
              <a:off x="1765610" y="2015333"/>
              <a:ext cx="1728439" cy="882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2009962" y="21336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6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4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Light Edge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Content Placeholder 25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Definition: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0" i="1" smtClean="0">
                        <a:latin typeface="Cambria Math"/>
                      </a:rPr>
                      <m:t>⊂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dirty="0" smtClean="0"/>
                  <a:t>.  An edge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𝒆</m:t>
                    </m:r>
                    <m:r>
                      <a:rPr lang="en-US" sz="2000" b="1" i="1" smtClean="0">
                        <a:latin typeface="Cambria Math"/>
                      </a:rPr>
                      <m:t>∈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\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is said to be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light</a:t>
                </a:r>
                <a:r>
                  <a:rPr lang="en-US" sz="2000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if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⊂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dirty="0" smtClean="0"/>
                  <a:t> and  |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|=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how many edges from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\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are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light</a:t>
                </a:r>
                <a:r>
                  <a:rPr lang="en-US" sz="2000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on expectation ?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53" name="Content Placeholder 25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481" b="-19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1143000" y="1219200"/>
            <a:ext cx="6462664" cy="2438400"/>
            <a:chOff x="1143000" y="1219200"/>
            <a:chExt cx="6462664" cy="2438400"/>
          </a:xfrm>
        </p:grpSpPr>
        <p:sp>
          <p:nvSpPr>
            <p:cNvPr id="34" name="Oval 33"/>
            <p:cNvSpPr/>
            <p:nvPr/>
          </p:nvSpPr>
          <p:spPr>
            <a:xfrm>
              <a:off x="1689410" y="19772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84610" y="30059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813610" y="267046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966010" y="16761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454562" y="313231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956610" y="221140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492190" y="208874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299010" y="25905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315200" y="189638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>
              <a:stCxn id="34" idx="5"/>
              <a:endCxn id="52" idx="6"/>
            </p:cNvCxnSpPr>
            <p:nvPr/>
          </p:nvCxnSpPr>
          <p:spPr>
            <a:xfrm>
              <a:off x="1754451" y="2042274"/>
              <a:ext cx="620759" cy="586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5" idx="0"/>
              <a:endCxn id="52" idx="3"/>
            </p:cNvCxnSpPr>
            <p:nvPr/>
          </p:nvCxnSpPr>
          <p:spPr>
            <a:xfrm flipV="1">
              <a:off x="1422710" y="2655591"/>
              <a:ext cx="887459" cy="3503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1" idx="2"/>
            </p:cNvCxnSpPr>
            <p:nvPr/>
          </p:nvCxnSpPr>
          <p:spPr>
            <a:xfrm flipV="1">
              <a:off x="2375210" y="2126845"/>
              <a:ext cx="1116980" cy="4966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5"/>
              <a:endCxn id="43" idx="1"/>
            </p:cNvCxnSpPr>
            <p:nvPr/>
          </p:nvCxnSpPr>
          <p:spPr>
            <a:xfrm>
              <a:off x="2364051" y="2655591"/>
              <a:ext cx="1101670" cy="4878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1" idx="2"/>
              <a:endCxn id="43" idx="0"/>
            </p:cNvCxnSpPr>
            <p:nvPr/>
          </p:nvCxnSpPr>
          <p:spPr>
            <a:xfrm>
              <a:off x="3492190" y="2126845"/>
              <a:ext cx="472" cy="10054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2" idx="3"/>
              <a:endCxn id="51" idx="7"/>
            </p:cNvCxnSpPr>
            <p:nvPr/>
          </p:nvCxnSpPr>
          <p:spPr>
            <a:xfrm flipH="1">
              <a:off x="3557231" y="1741191"/>
              <a:ext cx="1419938" cy="3587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6" idx="1"/>
              <a:endCxn id="51" idx="4"/>
            </p:cNvCxnSpPr>
            <p:nvPr/>
          </p:nvCxnSpPr>
          <p:spPr>
            <a:xfrm flipH="1" flipV="1">
              <a:off x="3530290" y="2164945"/>
              <a:ext cx="1294479" cy="5166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3" idx="0"/>
              <a:endCxn id="36" idx="4"/>
            </p:cNvCxnSpPr>
            <p:nvPr/>
          </p:nvCxnSpPr>
          <p:spPr>
            <a:xfrm flipV="1">
              <a:off x="3492662" y="2746667"/>
              <a:ext cx="1359048" cy="3856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0" idx="1"/>
              <a:endCxn id="42" idx="5"/>
            </p:cNvCxnSpPr>
            <p:nvPr/>
          </p:nvCxnSpPr>
          <p:spPr>
            <a:xfrm flipH="1" flipV="1">
              <a:off x="5031051" y="1741191"/>
              <a:ext cx="936718" cy="481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6" idx="7"/>
              <a:endCxn id="50" idx="3"/>
            </p:cNvCxnSpPr>
            <p:nvPr/>
          </p:nvCxnSpPr>
          <p:spPr>
            <a:xfrm flipV="1">
              <a:off x="4878651" y="2276449"/>
              <a:ext cx="1089118" cy="4051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50" idx="6"/>
            </p:cNvCxnSpPr>
            <p:nvPr/>
          </p:nvCxnSpPr>
          <p:spPr>
            <a:xfrm flipH="1">
              <a:off x="6032810" y="1920547"/>
              <a:ext cx="1282390" cy="3289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34" idx="3"/>
              <a:endCxn id="35" idx="0"/>
            </p:cNvCxnSpPr>
            <p:nvPr/>
          </p:nvCxnSpPr>
          <p:spPr>
            <a:xfrm flipH="1">
              <a:off x="1422710" y="2042274"/>
              <a:ext cx="277859" cy="963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4854498" y="1936345"/>
              <a:ext cx="2486722" cy="1052574"/>
            </a:xfrm>
            <a:custGeom>
              <a:avLst/>
              <a:gdLst>
                <a:gd name="connsiteX0" fmla="*/ 0 w 2486722"/>
                <a:gd name="connsiteY0" fmla="*/ 791737 h 1052574"/>
                <a:gd name="connsiteX1" fmla="*/ 479502 w 2486722"/>
                <a:gd name="connsiteY1" fmla="*/ 970156 h 1052574"/>
                <a:gd name="connsiteX2" fmla="*/ 1092819 w 2486722"/>
                <a:gd name="connsiteY2" fmla="*/ 1048215 h 1052574"/>
                <a:gd name="connsiteX3" fmla="*/ 1906858 w 2486722"/>
                <a:gd name="connsiteY3" fmla="*/ 847493 h 1052574"/>
                <a:gd name="connsiteX4" fmla="*/ 2486722 w 2486722"/>
                <a:gd name="connsiteY4" fmla="*/ 0 h 105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722" h="1052574">
                  <a:moveTo>
                    <a:pt x="0" y="791737"/>
                  </a:moveTo>
                  <a:cubicBezTo>
                    <a:pt x="148683" y="859573"/>
                    <a:pt x="297366" y="927410"/>
                    <a:pt x="479502" y="970156"/>
                  </a:cubicBezTo>
                  <a:cubicBezTo>
                    <a:pt x="661639" y="1012902"/>
                    <a:pt x="854926" y="1068659"/>
                    <a:pt x="1092819" y="1048215"/>
                  </a:cubicBezTo>
                  <a:cubicBezTo>
                    <a:pt x="1330712" y="1027771"/>
                    <a:pt x="1674541" y="1022195"/>
                    <a:pt x="1906858" y="847493"/>
                  </a:cubicBezTo>
                  <a:cubicBezTo>
                    <a:pt x="2139175" y="672791"/>
                    <a:pt x="2312948" y="336395"/>
                    <a:pt x="2486722" y="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505200" y="1947496"/>
              <a:ext cx="3847171" cy="1697290"/>
            </a:xfrm>
            <a:custGeom>
              <a:avLst/>
              <a:gdLst>
                <a:gd name="connsiteX0" fmla="*/ 0 w 3847171"/>
                <a:gd name="connsiteY0" fmla="*/ 1226634 h 1887357"/>
                <a:gd name="connsiteX1" fmla="*/ 591015 w 3847171"/>
                <a:gd name="connsiteY1" fmla="*/ 1572322 h 1887357"/>
                <a:gd name="connsiteX2" fmla="*/ 1393903 w 3847171"/>
                <a:gd name="connsiteY2" fmla="*/ 1851103 h 1887357"/>
                <a:gd name="connsiteX3" fmla="*/ 2364059 w 3847171"/>
                <a:gd name="connsiteY3" fmla="*/ 1851103 h 1887357"/>
                <a:gd name="connsiteX4" fmla="*/ 3200400 w 3847171"/>
                <a:gd name="connsiteY4" fmla="*/ 1550020 h 1887357"/>
                <a:gd name="connsiteX5" fmla="*/ 3679903 w 3847171"/>
                <a:gd name="connsiteY5" fmla="*/ 869795 h 1887357"/>
                <a:gd name="connsiteX6" fmla="*/ 3847171 w 3847171"/>
                <a:gd name="connsiteY6" fmla="*/ 0 h 1887357"/>
                <a:gd name="connsiteX7" fmla="*/ 3847171 w 3847171"/>
                <a:gd name="connsiteY7" fmla="*/ 0 h 1887357"/>
                <a:gd name="connsiteX0" fmla="*/ 0 w 3847171"/>
                <a:gd name="connsiteY0" fmla="*/ 1226634 h 1853995"/>
                <a:gd name="connsiteX1" fmla="*/ 591015 w 3847171"/>
                <a:gd name="connsiteY1" fmla="*/ 1572322 h 1853995"/>
                <a:gd name="connsiteX2" fmla="*/ 1906859 w 3847171"/>
                <a:gd name="connsiteY2" fmla="*/ 1694986 h 1853995"/>
                <a:gd name="connsiteX3" fmla="*/ 2364059 w 3847171"/>
                <a:gd name="connsiteY3" fmla="*/ 1851103 h 1853995"/>
                <a:gd name="connsiteX4" fmla="*/ 3200400 w 3847171"/>
                <a:gd name="connsiteY4" fmla="*/ 1550020 h 1853995"/>
                <a:gd name="connsiteX5" fmla="*/ 3679903 w 3847171"/>
                <a:gd name="connsiteY5" fmla="*/ 869795 h 1853995"/>
                <a:gd name="connsiteX6" fmla="*/ 3847171 w 3847171"/>
                <a:gd name="connsiteY6" fmla="*/ 0 h 1853995"/>
                <a:gd name="connsiteX7" fmla="*/ 3847171 w 3847171"/>
                <a:gd name="connsiteY7" fmla="*/ 0 h 1853995"/>
                <a:gd name="connsiteX0" fmla="*/ 0 w 3847171"/>
                <a:gd name="connsiteY0" fmla="*/ 1226634 h 1695014"/>
                <a:gd name="connsiteX1" fmla="*/ 591015 w 3847171"/>
                <a:gd name="connsiteY1" fmla="*/ 1572322 h 1695014"/>
                <a:gd name="connsiteX2" fmla="*/ 1906859 w 3847171"/>
                <a:gd name="connsiteY2" fmla="*/ 1694986 h 1695014"/>
                <a:gd name="connsiteX3" fmla="*/ 2653991 w 3847171"/>
                <a:gd name="connsiteY3" fmla="*/ 1583474 h 1695014"/>
                <a:gd name="connsiteX4" fmla="*/ 3200400 w 3847171"/>
                <a:gd name="connsiteY4" fmla="*/ 1550020 h 1695014"/>
                <a:gd name="connsiteX5" fmla="*/ 3679903 w 3847171"/>
                <a:gd name="connsiteY5" fmla="*/ 869795 h 1695014"/>
                <a:gd name="connsiteX6" fmla="*/ 3847171 w 3847171"/>
                <a:gd name="connsiteY6" fmla="*/ 0 h 1695014"/>
                <a:gd name="connsiteX7" fmla="*/ 3847171 w 3847171"/>
                <a:gd name="connsiteY7" fmla="*/ 0 h 1695014"/>
                <a:gd name="connsiteX0" fmla="*/ 0 w 3847171"/>
                <a:gd name="connsiteY0" fmla="*/ 1226634 h 1695044"/>
                <a:gd name="connsiteX1" fmla="*/ 591015 w 3847171"/>
                <a:gd name="connsiteY1" fmla="*/ 1572322 h 1695044"/>
                <a:gd name="connsiteX2" fmla="*/ 1906859 w 3847171"/>
                <a:gd name="connsiteY2" fmla="*/ 1694986 h 1695044"/>
                <a:gd name="connsiteX3" fmla="*/ 2653991 w 3847171"/>
                <a:gd name="connsiteY3" fmla="*/ 1583474 h 1695044"/>
                <a:gd name="connsiteX4" fmla="*/ 3323064 w 3847171"/>
                <a:gd name="connsiteY4" fmla="*/ 1271240 h 1695044"/>
                <a:gd name="connsiteX5" fmla="*/ 3679903 w 3847171"/>
                <a:gd name="connsiteY5" fmla="*/ 869795 h 1695044"/>
                <a:gd name="connsiteX6" fmla="*/ 3847171 w 3847171"/>
                <a:gd name="connsiteY6" fmla="*/ 0 h 1695044"/>
                <a:gd name="connsiteX7" fmla="*/ 3847171 w 3847171"/>
                <a:gd name="connsiteY7" fmla="*/ 0 h 1695044"/>
                <a:gd name="connsiteX0" fmla="*/ 0 w 3847171"/>
                <a:gd name="connsiteY0" fmla="*/ 1226634 h 1695044"/>
                <a:gd name="connsiteX1" fmla="*/ 591015 w 3847171"/>
                <a:gd name="connsiteY1" fmla="*/ 1572322 h 1695044"/>
                <a:gd name="connsiteX2" fmla="*/ 1906859 w 3847171"/>
                <a:gd name="connsiteY2" fmla="*/ 1694986 h 1695044"/>
                <a:gd name="connsiteX3" fmla="*/ 2653991 w 3847171"/>
                <a:gd name="connsiteY3" fmla="*/ 1583474 h 1695044"/>
                <a:gd name="connsiteX4" fmla="*/ 3323064 w 3847171"/>
                <a:gd name="connsiteY4" fmla="*/ 1271240 h 1695044"/>
                <a:gd name="connsiteX5" fmla="*/ 3668751 w 3847171"/>
                <a:gd name="connsiteY5" fmla="*/ 646771 h 1695044"/>
                <a:gd name="connsiteX6" fmla="*/ 3847171 w 3847171"/>
                <a:gd name="connsiteY6" fmla="*/ 0 h 1695044"/>
                <a:gd name="connsiteX7" fmla="*/ 3847171 w 3847171"/>
                <a:gd name="connsiteY7" fmla="*/ 0 h 1695044"/>
                <a:gd name="connsiteX0" fmla="*/ 0 w 3847171"/>
                <a:gd name="connsiteY0" fmla="*/ 1226634 h 1696932"/>
                <a:gd name="connsiteX1" fmla="*/ 669073 w 3847171"/>
                <a:gd name="connsiteY1" fmla="*/ 1505414 h 1696932"/>
                <a:gd name="connsiteX2" fmla="*/ 1906859 w 3847171"/>
                <a:gd name="connsiteY2" fmla="*/ 1694986 h 1696932"/>
                <a:gd name="connsiteX3" fmla="*/ 2653991 w 3847171"/>
                <a:gd name="connsiteY3" fmla="*/ 1583474 h 1696932"/>
                <a:gd name="connsiteX4" fmla="*/ 3323064 w 3847171"/>
                <a:gd name="connsiteY4" fmla="*/ 1271240 h 1696932"/>
                <a:gd name="connsiteX5" fmla="*/ 3668751 w 3847171"/>
                <a:gd name="connsiteY5" fmla="*/ 646771 h 1696932"/>
                <a:gd name="connsiteX6" fmla="*/ 3847171 w 3847171"/>
                <a:gd name="connsiteY6" fmla="*/ 0 h 1696932"/>
                <a:gd name="connsiteX7" fmla="*/ 3847171 w 3847171"/>
                <a:gd name="connsiteY7" fmla="*/ 0 h 1696932"/>
                <a:gd name="connsiteX0" fmla="*/ 0 w 3847171"/>
                <a:gd name="connsiteY0" fmla="*/ 1226634 h 1697290"/>
                <a:gd name="connsiteX1" fmla="*/ 669073 w 3847171"/>
                <a:gd name="connsiteY1" fmla="*/ 1505414 h 1697290"/>
                <a:gd name="connsiteX2" fmla="*/ 1906859 w 3847171"/>
                <a:gd name="connsiteY2" fmla="*/ 1694986 h 1697290"/>
                <a:gd name="connsiteX3" fmla="*/ 2653991 w 3847171"/>
                <a:gd name="connsiteY3" fmla="*/ 1583474 h 1697290"/>
                <a:gd name="connsiteX4" fmla="*/ 3256156 w 3847171"/>
                <a:gd name="connsiteY4" fmla="*/ 1204332 h 1697290"/>
                <a:gd name="connsiteX5" fmla="*/ 3668751 w 3847171"/>
                <a:gd name="connsiteY5" fmla="*/ 646771 h 1697290"/>
                <a:gd name="connsiteX6" fmla="*/ 3847171 w 3847171"/>
                <a:gd name="connsiteY6" fmla="*/ 0 h 1697290"/>
                <a:gd name="connsiteX7" fmla="*/ 3847171 w 3847171"/>
                <a:gd name="connsiteY7" fmla="*/ 0 h 169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7171" h="1697290">
                  <a:moveTo>
                    <a:pt x="0" y="1226634"/>
                  </a:moveTo>
                  <a:cubicBezTo>
                    <a:pt x="179349" y="1347439"/>
                    <a:pt x="351263" y="1427355"/>
                    <a:pt x="669073" y="1505414"/>
                  </a:cubicBezTo>
                  <a:cubicBezTo>
                    <a:pt x="986883" y="1583473"/>
                    <a:pt x="1576039" y="1681976"/>
                    <a:pt x="1906859" y="1694986"/>
                  </a:cubicBezTo>
                  <a:cubicBezTo>
                    <a:pt x="2237679" y="1707996"/>
                    <a:pt x="2429108" y="1665250"/>
                    <a:pt x="2653991" y="1583474"/>
                  </a:cubicBezTo>
                  <a:cubicBezTo>
                    <a:pt x="2878874" y="1501698"/>
                    <a:pt x="3087029" y="1360449"/>
                    <a:pt x="3256156" y="1204332"/>
                  </a:cubicBezTo>
                  <a:cubicBezTo>
                    <a:pt x="3425283" y="1048215"/>
                    <a:pt x="3570249" y="847493"/>
                    <a:pt x="3668751" y="646771"/>
                  </a:cubicBezTo>
                  <a:cubicBezTo>
                    <a:pt x="3767253" y="446049"/>
                    <a:pt x="3817434" y="107795"/>
                    <a:pt x="3847171" y="0"/>
                  </a:cubicBezTo>
                  <a:lnTo>
                    <a:pt x="3847171" y="0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431073" y="3051467"/>
              <a:ext cx="2051825" cy="444277"/>
            </a:xfrm>
            <a:custGeom>
              <a:avLst/>
              <a:gdLst>
                <a:gd name="connsiteX0" fmla="*/ 0 w 2051825"/>
                <a:gd name="connsiteY0" fmla="*/ 0 h 444277"/>
                <a:gd name="connsiteX1" fmla="*/ 646771 w 2051825"/>
                <a:gd name="connsiteY1" fmla="*/ 334537 h 444277"/>
                <a:gd name="connsiteX2" fmla="*/ 1193181 w 2051825"/>
                <a:gd name="connsiteY2" fmla="*/ 434898 h 444277"/>
                <a:gd name="connsiteX3" fmla="*/ 2051825 w 2051825"/>
                <a:gd name="connsiteY3" fmla="*/ 133815 h 4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825" h="444277">
                  <a:moveTo>
                    <a:pt x="0" y="0"/>
                  </a:moveTo>
                  <a:cubicBezTo>
                    <a:pt x="223954" y="131027"/>
                    <a:pt x="447908" y="262054"/>
                    <a:pt x="646771" y="334537"/>
                  </a:cubicBezTo>
                  <a:cubicBezTo>
                    <a:pt x="845634" y="407020"/>
                    <a:pt x="959005" y="468352"/>
                    <a:pt x="1193181" y="434898"/>
                  </a:cubicBezTo>
                  <a:cubicBezTo>
                    <a:pt x="1427357" y="401444"/>
                    <a:pt x="1739591" y="267629"/>
                    <a:pt x="2051825" y="133815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727510" y="1445425"/>
              <a:ext cx="3238500" cy="531807"/>
            </a:xfrm>
            <a:custGeom>
              <a:avLst/>
              <a:gdLst>
                <a:gd name="connsiteX0" fmla="*/ 0 w 3267308"/>
                <a:gd name="connsiteY0" fmla="*/ 535524 h 535524"/>
                <a:gd name="connsiteX1" fmla="*/ 959005 w 3267308"/>
                <a:gd name="connsiteY1" fmla="*/ 156383 h 535524"/>
                <a:gd name="connsiteX2" fmla="*/ 1906859 w 3267308"/>
                <a:gd name="connsiteY2" fmla="*/ 265 h 535524"/>
                <a:gd name="connsiteX3" fmla="*/ 2765503 w 3267308"/>
                <a:gd name="connsiteY3" fmla="*/ 122929 h 535524"/>
                <a:gd name="connsiteX4" fmla="*/ 3267308 w 3267308"/>
                <a:gd name="connsiteY4" fmla="*/ 267895 h 53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7308" h="535524">
                  <a:moveTo>
                    <a:pt x="0" y="535524"/>
                  </a:moveTo>
                  <a:cubicBezTo>
                    <a:pt x="320597" y="390558"/>
                    <a:pt x="641195" y="245593"/>
                    <a:pt x="959005" y="156383"/>
                  </a:cubicBezTo>
                  <a:cubicBezTo>
                    <a:pt x="1276815" y="67173"/>
                    <a:pt x="1605776" y="5841"/>
                    <a:pt x="1906859" y="265"/>
                  </a:cubicBezTo>
                  <a:cubicBezTo>
                    <a:pt x="2207942" y="-5311"/>
                    <a:pt x="2538762" y="78324"/>
                    <a:pt x="2765503" y="122929"/>
                  </a:cubicBezTo>
                  <a:cubicBezTo>
                    <a:pt x="2992245" y="167534"/>
                    <a:pt x="3129776" y="217714"/>
                    <a:pt x="3267308" y="267895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494049" y="1248270"/>
              <a:ext cx="3858322" cy="855343"/>
            </a:xfrm>
            <a:custGeom>
              <a:avLst/>
              <a:gdLst>
                <a:gd name="connsiteX0" fmla="*/ 0 w 3858322"/>
                <a:gd name="connsiteY0" fmla="*/ 960613 h 960613"/>
                <a:gd name="connsiteX1" fmla="*/ 1081668 w 3858322"/>
                <a:gd name="connsiteY1" fmla="*/ 246935 h 960613"/>
                <a:gd name="connsiteX2" fmla="*/ 2419815 w 3858322"/>
                <a:gd name="connsiteY2" fmla="*/ 23911 h 960613"/>
                <a:gd name="connsiteX3" fmla="*/ 3858322 w 3858322"/>
                <a:gd name="connsiteY3" fmla="*/ 748740 h 960613"/>
                <a:gd name="connsiteX4" fmla="*/ 3858322 w 3858322"/>
                <a:gd name="connsiteY4" fmla="*/ 748740 h 960613"/>
                <a:gd name="connsiteX0" fmla="*/ 0 w 3858322"/>
                <a:gd name="connsiteY0" fmla="*/ 855343 h 855343"/>
                <a:gd name="connsiteX1" fmla="*/ 1081668 w 3858322"/>
                <a:gd name="connsiteY1" fmla="*/ 141665 h 855343"/>
                <a:gd name="connsiteX2" fmla="*/ 2587083 w 3858322"/>
                <a:gd name="connsiteY2" fmla="*/ 41304 h 855343"/>
                <a:gd name="connsiteX3" fmla="*/ 3858322 w 3858322"/>
                <a:gd name="connsiteY3" fmla="*/ 643470 h 855343"/>
                <a:gd name="connsiteX4" fmla="*/ 3858322 w 3858322"/>
                <a:gd name="connsiteY4" fmla="*/ 643470 h 85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8322" h="855343">
                  <a:moveTo>
                    <a:pt x="0" y="855343"/>
                  </a:moveTo>
                  <a:cubicBezTo>
                    <a:pt x="339183" y="576562"/>
                    <a:pt x="650487" y="277338"/>
                    <a:pt x="1081668" y="141665"/>
                  </a:cubicBezTo>
                  <a:cubicBezTo>
                    <a:pt x="1512849" y="5992"/>
                    <a:pt x="2124307" y="-42330"/>
                    <a:pt x="2587083" y="41304"/>
                  </a:cubicBezTo>
                  <a:cubicBezTo>
                    <a:pt x="3049859" y="124938"/>
                    <a:pt x="3646449" y="543109"/>
                    <a:pt x="3858322" y="643470"/>
                  </a:cubicBezTo>
                  <a:lnTo>
                    <a:pt x="3858322" y="643470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43000" y="29718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39920" y="259080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21102" y="2362200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76800" y="13832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447800" y="18404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15200" y="17642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864102" y="222146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249133" y="2819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73302" y="176426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248400" y="26670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18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362200" y="3215431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7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828800" y="27432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75792" y="1981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19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95400" y="2362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22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604163" y="2817911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10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848162" y="22860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200400" y="24384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823592" y="22860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823592" y="27402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15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57800" y="22098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11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414392" y="18288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5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576192" y="1219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16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667000" y="15210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17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95192" y="33498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21" name="Straight Connector 120"/>
            <p:cNvCxnSpPr>
              <a:stCxn id="54" idx="1"/>
              <a:endCxn id="42" idx="0"/>
            </p:cNvCxnSpPr>
            <p:nvPr/>
          </p:nvCxnSpPr>
          <p:spPr>
            <a:xfrm flipH="1" flipV="1">
              <a:off x="5004110" y="1676150"/>
              <a:ext cx="2322249" cy="2313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4343400" y="1825823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4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81600" y="18288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943600" y="15240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9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86" name="Straight Connector 185"/>
            <p:cNvCxnSpPr>
              <a:stCxn id="34" idx="6"/>
              <a:endCxn id="95" idx="0"/>
            </p:cNvCxnSpPr>
            <p:nvPr/>
          </p:nvCxnSpPr>
          <p:spPr>
            <a:xfrm>
              <a:off x="1765610" y="2015333"/>
              <a:ext cx="1728439" cy="882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2009962" y="21336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6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H="1" flipV="1">
            <a:off x="3557231" y="2153786"/>
            <a:ext cx="2453706" cy="676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72000" y="21336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31</a:t>
            </a:r>
            <a:endParaRPr lang="en-US" sz="1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90488" y="4114800"/>
                <a:ext cx="2600712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MST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{</m:t>
                    </m:r>
                    <m:r>
                      <a:rPr lang="en-US" b="1" i="1">
                        <a:latin typeface="Cambria Math"/>
                      </a:rPr>
                      <m:t>𝒆</m:t>
                    </m:r>
                    <m:r>
                      <a:rPr lang="en-US" b="1" i="1">
                        <a:latin typeface="Cambria Math"/>
                      </a:rPr>
                      <m:t>}∪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 smtClean="0"/>
                  <a:t>)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b="1" dirty="0" smtClean="0"/>
                  <a:t>MST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488" y="4114800"/>
                <a:ext cx="260071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874" t="-8197" r="-30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Ribbon 4"/>
          <p:cNvSpPr/>
          <p:nvPr/>
        </p:nvSpPr>
        <p:spPr>
          <a:xfrm>
            <a:off x="152400" y="5867400"/>
            <a:ext cx="8686800" cy="914400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shall answer the above question using the Generic framework. But before that, we need to get a better understanding of the corresponding random variable.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57199" y="2489971"/>
            <a:ext cx="3429002" cy="481829"/>
            <a:chOff x="685799" y="2413771"/>
            <a:chExt cx="3429002" cy="481829"/>
          </a:xfrm>
        </p:grpSpPr>
        <p:grpSp>
          <p:nvGrpSpPr>
            <p:cNvPr id="10" name="Group 9"/>
            <p:cNvGrpSpPr/>
            <p:nvPr/>
          </p:nvGrpSpPr>
          <p:grpSpPr>
            <a:xfrm>
              <a:off x="685799" y="2413771"/>
              <a:ext cx="685801" cy="481829"/>
              <a:chOff x="685799" y="2413771"/>
              <a:chExt cx="685801" cy="481829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600199" y="2413771"/>
              <a:ext cx="685801" cy="481829"/>
              <a:chOff x="685799" y="2413771"/>
              <a:chExt cx="685801" cy="48182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2514599" y="2413771"/>
              <a:ext cx="685801" cy="481829"/>
              <a:chOff x="685799" y="2413771"/>
              <a:chExt cx="685801" cy="48182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429000" y="2413771"/>
              <a:ext cx="685801" cy="481829"/>
              <a:chOff x="685799" y="2413771"/>
              <a:chExt cx="685801" cy="48182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/>
          <p:cNvCxnSpPr/>
          <p:nvPr/>
        </p:nvCxnSpPr>
        <p:spPr>
          <a:xfrm>
            <a:off x="4114800" y="1676400"/>
            <a:ext cx="0" cy="213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457200" y="2069068"/>
            <a:ext cx="3505200" cy="369332"/>
            <a:chOff x="457200" y="2971800"/>
            <a:chExt cx="3505200" cy="36933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2971800" y="32004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457200" y="3188732"/>
              <a:ext cx="2133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610804" y="2971800"/>
                  <a:ext cx="378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804" y="2971800"/>
                  <a:ext cx="37863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r="-2258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940405"/>
            <a:ext cx="3905250" cy="4384195"/>
          </a:xfrm>
          <a:prstGeom prst="rect">
            <a:avLst/>
          </a:prstGeom>
        </p:spPr>
      </p:pic>
      <p:grpSp>
        <p:nvGrpSpPr>
          <p:cNvPr id="125" name="Group 124"/>
          <p:cNvGrpSpPr/>
          <p:nvPr/>
        </p:nvGrpSpPr>
        <p:grpSpPr>
          <a:xfrm>
            <a:off x="4953000" y="3733800"/>
            <a:ext cx="2514600" cy="1981200"/>
            <a:chOff x="4953000" y="3733800"/>
            <a:chExt cx="2514600" cy="1981200"/>
          </a:xfrm>
        </p:grpSpPr>
        <p:cxnSp>
          <p:nvCxnSpPr>
            <p:cNvPr id="68" name="Straight Connector 67"/>
            <p:cNvCxnSpPr/>
            <p:nvPr/>
          </p:nvCxnSpPr>
          <p:spPr>
            <a:xfrm flipH="1">
              <a:off x="5562601" y="4191000"/>
              <a:ext cx="190499" cy="381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6934199" y="4471171"/>
              <a:ext cx="381001" cy="3294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7086599" y="49530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5943600" y="47244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654800" y="42672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6374419" y="4724400"/>
              <a:ext cx="10258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5257800" y="4724400"/>
              <a:ext cx="152400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629400" y="5181600"/>
              <a:ext cx="152400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105400" y="4114800"/>
              <a:ext cx="152400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5410200" y="41148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7467599" y="42672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105400" y="47244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5562599" y="47244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400800" y="40386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5867400" y="4114800"/>
              <a:ext cx="10258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6831619" y="4038600"/>
              <a:ext cx="10258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5715000" y="4724400"/>
              <a:ext cx="10258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4953000" y="5181600"/>
              <a:ext cx="10258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6172199" y="47244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5181600" y="51816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5410199" y="51054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934199" y="51816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6781800" y="46482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172200" y="40386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6324600" y="51816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7315199" y="46482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7467599" y="51054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5562600" y="5181600"/>
              <a:ext cx="152400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6400800" y="5257800"/>
              <a:ext cx="152400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019800" y="51816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6019800" y="38862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7239000" y="51054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7086599" y="40386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5562600" y="38862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5181599" y="3733800"/>
              <a:ext cx="1" cy="4572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81000" y="2971801"/>
            <a:ext cx="3581399" cy="577333"/>
            <a:chOff x="381000" y="2971801"/>
            <a:chExt cx="3581399" cy="577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1981200" y="3179802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79802"/>
                  <a:ext cx="39786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2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ight Brace 61"/>
            <p:cNvSpPr/>
            <p:nvPr/>
          </p:nvSpPr>
          <p:spPr>
            <a:xfrm rot="5400000">
              <a:off x="2035432" y="1317369"/>
              <a:ext cx="272535" cy="358139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231534" y="5879068"/>
                <a:ext cx="662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\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534" y="5879068"/>
                <a:ext cx="66236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19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/>
          <p:cNvGrpSpPr/>
          <p:nvPr/>
        </p:nvGrpSpPr>
        <p:grpSpPr>
          <a:xfrm>
            <a:off x="914400" y="4355269"/>
            <a:ext cx="2667000" cy="1893131"/>
            <a:chOff x="914400" y="4355269"/>
            <a:chExt cx="2667000" cy="1893131"/>
          </a:xfrm>
        </p:grpSpPr>
        <p:grpSp>
          <p:nvGrpSpPr>
            <p:cNvPr id="144" name="Group 143"/>
            <p:cNvGrpSpPr/>
            <p:nvPr/>
          </p:nvGrpSpPr>
          <p:grpSpPr>
            <a:xfrm>
              <a:off x="914400" y="4355269"/>
              <a:ext cx="2667000" cy="978731"/>
              <a:chOff x="609600" y="4191000"/>
              <a:chExt cx="3352800" cy="1295400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647700" y="4265247"/>
                <a:ext cx="3238500" cy="1221153"/>
                <a:chOff x="228600" y="3579447"/>
                <a:chExt cx="5892490" cy="1754553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560341" y="3880530"/>
                  <a:ext cx="620759" cy="586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228600" y="4493847"/>
                  <a:ext cx="887459" cy="35034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1181100" y="3965101"/>
                  <a:ext cx="1116980" cy="496694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 flipV="1">
                  <a:off x="2336180" y="4003201"/>
                  <a:ext cx="1294479" cy="51668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H="1" flipV="1">
                  <a:off x="3836941" y="3579447"/>
                  <a:ext cx="936718" cy="481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4838700" y="3758803"/>
                  <a:ext cx="1282390" cy="32896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Freeform 131"/>
                <p:cNvSpPr/>
                <p:nvPr/>
              </p:nvSpPr>
              <p:spPr>
                <a:xfrm>
                  <a:off x="236963" y="4889723"/>
                  <a:ext cx="2051825" cy="444277"/>
                </a:xfrm>
                <a:custGeom>
                  <a:avLst/>
                  <a:gdLst>
                    <a:gd name="connsiteX0" fmla="*/ 0 w 2051825"/>
                    <a:gd name="connsiteY0" fmla="*/ 0 h 444277"/>
                    <a:gd name="connsiteX1" fmla="*/ 646771 w 2051825"/>
                    <a:gd name="connsiteY1" fmla="*/ 334537 h 444277"/>
                    <a:gd name="connsiteX2" fmla="*/ 1193181 w 2051825"/>
                    <a:gd name="connsiteY2" fmla="*/ 434898 h 444277"/>
                    <a:gd name="connsiteX3" fmla="*/ 2051825 w 2051825"/>
                    <a:gd name="connsiteY3" fmla="*/ 133815 h 4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51825" h="444277">
                      <a:moveTo>
                        <a:pt x="0" y="0"/>
                      </a:moveTo>
                      <a:cubicBezTo>
                        <a:pt x="223954" y="131027"/>
                        <a:pt x="447908" y="262054"/>
                        <a:pt x="646771" y="334537"/>
                      </a:cubicBezTo>
                      <a:cubicBezTo>
                        <a:pt x="845634" y="407020"/>
                        <a:pt x="959005" y="468352"/>
                        <a:pt x="1193181" y="434898"/>
                      </a:cubicBezTo>
                      <a:cubicBezTo>
                        <a:pt x="1427357" y="401444"/>
                        <a:pt x="1739591" y="267629"/>
                        <a:pt x="2051825" y="133815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4" name="Oval 133"/>
              <p:cNvSpPr/>
              <p:nvPr/>
            </p:nvSpPr>
            <p:spPr>
              <a:xfrm>
                <a:off x="762000" y="44196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066800" y="48243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676400" y="44958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676400" y="52053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09600" y="51054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438400" y="48768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590800" y="53577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590800" y="41910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124200" y="45957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810000" y="43434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1884219" y="5879068"/>
                  <a:ext cx="915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MST(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𝑹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4219" y="5879068"/>
                  <a:ext cx="9159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333" t="-8197" r="-10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043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57199" y="2489971"/>
            <a:ext cx="3429002" cy="481829"/>
            <a:chOff x="685799" y="2413771"/>
            <a:chExt cx="3429002" cy="481829"/>
          </a:xfrm>
        </p:grpSpPr>
        <p:grpSp>
          <p:nvGrpSpPr>
            <p:cNvPr id="10" name="Group 9"/>
            <p:cNvGrpSpPr/>
            <p:nvPr/>
          </p:nvGrpSpPr>
          <p:grpSpPr>
            <a:xfrm>
              <a:off x="685799" y="2413771"/>
              <a:ext cx="685801" cy="481829"/>
              <a:chOff x="685799" y="2413771"/>
              <a:chExt cx="685801" cy="481829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600199" y="2413771"/>
              <a:ext cx="685801" cy="481829"/>
              <a:chOff x="685799" y="2413771"/>
              <a:chExt cx="685801" cy="48182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2514599" y="2413771"/>
              <a:ext cx="685801" cy="481829"/>
              <a:chOff x="685799" y="2413771"/>
              <a:chExt cx="685801" cy="48182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429000" y="2413771"/>
              <a:ext cx="685801" cy="481829"/>
              <a:chOff x="685799" y="2413771"/>
              <a:chExt cx="685801" cy="48182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/>
          <p:cNvCxnSpPr/>
          <p:nvPr/>
        </p:nvCxnSpPr>
        <p:spPr>
          <a:xfrm>
            <a:off x="4114800" y="1676400"/>
            <a:ext cx="0" cy="213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457200" y="2069068"/>
            <a:ext cx="3505200" cy="369332"/>
            <a:chOff x="457200" y="2971800"/>
            <a:chExt cx="3505200" cy="36933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2971800" y="32004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457200" y="3188732"/>
              <a:ext cx="2133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610804" y="2971800"/>
                  <a:ext cx="378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804" y="2971800"/>
                  <a:ext cx="37863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r="-2258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940405"/>
            <a:ext cx="3905250" cy="4384195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 flipH="1">
            <a:off x="5562601" y="4191000"/>
            <a:ext cx="190499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934199" y="4471171"/>
            <a:ext cx="381001" cy="32942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086599" y="49530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943600" y="47244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654800" y="42672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6374419" y="4724400"/>
            <a:ext cx="10258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257800" y="4724400"/>
            <a:ext cx="152400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629400" y="5181600"/>
            <a:ext cx="152400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105400" y="4114800"/>
            <a:ext cx="152400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410200" y="41148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467599" y="42672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105400" y="47244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562599" y="47244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400800" y="40386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867400" y="4114800"/>
            <a:ext cx="10258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6831619" y="4038600"/>
            <a:ext cx="10258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715000" y="4724400"/>
            <a:ext cx="10258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953000" y="5181600"/>
            <a:ext cx="10258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172199" y="47244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181600" y="51816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410199" y="51054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934199" y="51816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781800" y="46482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172200" y="40386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6324600" y="51816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315199" y="46482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7467599" y="51054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562600" y="5181600"/>
            <a:ext cx="152400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6400800" y="5257800"/>
            <a:ext cx="152400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6019800" y="51816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019800" y="38862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7239000" y="51054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086599" y="4038600"/>
            <a:ext cx="1" cy="457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5562600" y="38862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5181599" y="37338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81000" y="2971801"/>
            <a:ext cx="3581399" cy="577333"/>
            <a:chOff x="381000" y="2971801"/>
            <a:chExt cx="3581399" cy="577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1981200" y="3179802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79802"/>
                  <a:ext cx="39786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2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ight Brace 61"/>
            <p:cNvSpPr/>
            <p:nvPr/>
          </p:nvSpPr>
          <p:spPr>
            <a:xfrm rot="5400000">
              <a:off x="2035432" y="1317369"/>
              <a:ext cx="272535" cy="358139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231534" y="5879068"/>
                <a:ext cx="662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\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534" y="5879068"/>
                <a:ext cx="66236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19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/>
          <p:cNvGrpSpPr/>
          <p:nvPr/>
        </p:nvGrpSpPr>
        <p:grpSpPr>
          <a:xfrm>
            <a:off x="914400" y="4355269"/>
            <a:ext cx="2667000" cy="1893131"/>
            <a:chOff x="914400" y="4355269"/>
            <a:chExt cx="2667000" cy="1893131"/>
          </a:xfrm>
        </p:grpSpPr>
        <p:grpSp>
          <p:nvGrpSpPr>
            <p:cNvPr id="144" name="Group 143"/>
            <p:cNvGrpSpPr/>
            <p:nvPr/>
          </p:nvGrpSpPr>
          <p:grpSpPr>
            <a:xfrm>
              <a:off x="914400" y="4355269"/>
              <a:ext cx="2667000" cy="978731"/>
              <a:chOff x="609600" y="4191000"/>
              <a:chExt cx="3352800" cy="1295400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647700" y="4265247"/>
                <a:ext cx="3238500" cy="1221153"/>
                <a:chOff x="228600" y="3579447"/>
                <a:chExt cx="5892490" cy="1754553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560341" y="3880530"/>
                  <a:ext cx="620759" cy="586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228600" y="4493847"/>
                  <a:ext cx="887459" cy="35034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1181100" y="3965101"/>
                  <a:ext cx="1116980" cy="496694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 flipV="1">
                  <a:off x="2336180" y="4003201"/>
                  <a:ext cx="1294479" cy="51668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H="1" flipV="1">
                  <a:off x="3836941" y="3579447"/>
                  <a:ext cx="936718" cy="481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4838700" y="3758803"/>
                  <a:ext cx="1282390" cy="32896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Freeform 131"/>
                <p:cNvSpPr/>
                <p:nvPr/>
              </p:nvSpPr>
              <p:spPr>
                <a:xfrm>
                  <a:off x="236963" y="4889723"/>
                  <a:ext cx="2051825" cy="444277"/>
                </a:xfrm>
                <a:custGeom>
                  <a:avLst/>
                  <a:gdLst>
                    <a:gd name="connsiteX0" fmla="*/ 0 w 2051825"/>
                    <a:gd name="connsiteY0" fmla="*/ 0 h 444277"/>
                    <a:gd name="connsiteX1" fmla="*/ 646771 w 2051825"/>
                    <a:gd name="connsiteY1" fmla="*/ 334537 h 444277"/>
                    <a:gd name="connsiteX2" fmla="*/ 1193181 w 2051825"/>
                    <a:gd name="connsiteY2" fmla="*/ 434898 h 444277"/>
                    <a:gd name="connsiteX3" fmla="*/ 2051825 w 2051825"/>
                    <a:gd name="connsiteY3" fmla="*/ 133815 h 4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51825" h="444277">
                      <a:moveTo>
                        <a:pt x="0" y="0"/>
                      </a:moveTo>
                      <a:cubicBezTo>
                        <a:pt x="223954" y="131027"/>
                        <a:pt x="447908" y="262054"/>
                        <a:pt x="646771" y="334537"/>
                      </a:cubicBezTo>
                      <a:cubicBezTo>
                        <a:pt x="845634" y="407020"/>
                        <a:pt x="959005" y="468352"/>
                        <a:pt x="1193181" y="434898"/>
                      </a:cubicBezTo>
                      <a:cubicBezTo>
                        <a:pt x="1427357" y="401444"/>
                        <a:pt x="1739591" y="267629"/>
                        <a:pt x="2051825" y="133815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4" name="Oval 133"/>
              <p:cNvSpPr/>
              <p:nvPr/>
            </p:nvSpPr>
            <p:spPr>
              <a:xfrm>
                <a:off x="762000" y="44196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066800" y="48243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676400" y="44958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676400" y="52053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09600" y="51054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438400" y="48768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590800" y="53577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590800" y="41910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124200" y="45957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810000" y="43434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1884219" y="5879068"/>
                  <a:ext cx="915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MST(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𝑹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4219" y="5879068"/>
                  <a:ext cx="9159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333" t="-8197" r="-10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Group 111"/>
          <p:cNvGrpSpPr/>
          <p:nvPr/>
        </p:nvGrpSpPr>
        <p:grpSpPr>
          <a:xfrm>
            <a:off x="4883968" y="6324600"/>
            <a:ext cx="1288232" cy="369332"/>
            <a:chOff x="7474768" y="5550932"/>
            <a:chExt cx="1288232" cy="369332"/>
          </a:xfrm>
        </p:grpSpPr>
        <p:cxnSp>
          <p:nvCxnSpPr>
            <p:cNvPr id="113" name="Straight Connector 112"/>
            <p:cNvCxnSpPr/>
            <p:nvPr/>
          </p:nvCxnSpPr>
          <p:spPr>
            <a:xfrm flipH="1">
              <a:off x="7474768" y="5714999"/>
              <a:ext cx="548750" cy="14627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8121991" y="5550932"/>
              <a:ext cx="641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Light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056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57199" y="2489971"/>
            <a:ext cx="3429002" cy="481829"/>
            <a:chOff x="685799" y="2413771"/>
            <a:chExt cx="3429002" cy="481829"/>
          </a:xfrm>
        </p:grpSpPr>
        <p:grpSp>
          <p:nvGrpSpPr>
            <p:cNvPr id="10" name="Group 9"/>
            <p:cNvGrpSpPr/>
            <p:nvPr/>
          </p:nvGrpSpPr>
          <p:grpSpPr>
            <a:xfrm>
              <a:off x="685799" y="2413771"/>
              <a:ext cx="685801" cy="481829"/>
              <a:chOff x="685799" y="2413771"/>
              <a:chExt cx="685801" cy="481829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600199" y="2413771"/>
              <a:ext cx="685801" cy="481829"/>
              <a:chOff x="685799" y="2413771"/>
              <a:chExt cx="685801" cy="48182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2514599" y="2413771"/>
              <a:ext cx="685801" cy="481829"/>
              <a:chOff x="685799" y="2413771"/>
              <a:chExt cx="685801" cy="48182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429000" y="2413771"/>
              <a:ext cx="685801" cy="481829"/>
              <a:chOff x="685799" y="2413771"/>
              <a:chExt cx="685801" cy="48182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/>
          <p:cNvCxnSpPr/>
          <p:nvPr/>
        </p:nvCxnSpPr>
        <p:spPr>
          <a:xfrm>
            <a:off x="4114800" y="1676400"/>
            <a:ext cx="0" cy="213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457200" y="2069068"/>
            <a:ext cx="3505200" cy="369332"/>
            <a:chOff x="457200" y="2971800"/>
            <a:chExt cx="3505200" cy="36933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2971800" y="32004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457200" y="3188732"/>
              <a:ext cx="2133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610804" y="2971800"/>
                  <a:ext cx="378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804" y="2971800"/>
                  <a:ext cx="37863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r="-2258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940405"/>
            <a:ext cx="3905250" cy="4384195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 flipH="1">
            <a:off x="5562601" y="4191000"/>
            <a:ext cx="190499" cy="38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934199" y="4471171"/>
            <a:ext cx="381001" cy="32942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086599" y="49530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943600" y="47244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654800" y="42672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6374419" y="4724400"/>
            <a:ext cx="10258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257800" y="4724400"/>
            <a:ext cx="1524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629400" y="5181600"/>
            <a:ext cx="1524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105400" y="4114800"/>
            <a:ext cx="1524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410200" y="41148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467599" y="42672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105400" y="47244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562599" y="47244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400800" y="40386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867400" y="4114800"/>
            <a:ext cx="10258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6831619" y="4038600"/>
            <a:ext cx="10258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715000" y="4724400"/>
            <a:ext cx="10258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953000" y="5181600"/>
            <a:ext cx="10258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172199" y="47244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181600" y="51816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410199" y="51054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934199" y="51816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781800" y="46482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172200" y="40386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6324600" y="51816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315199" y="46482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7467599" y="51054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562600" y="5181600"/>
            <a:ext cx="1524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6400800" y="5257800"/>
            <a:ext cx="152400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6019800" y="51816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019800" y="38862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7239000" y="51054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086599" y="40386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5562600" y="38862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5181599" y="37338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81000" y="2971801"/>
            <a:ext cx="3581399" cy="577333"/>
            <a:chOff x="381000" y="2971801"/>
            <a:chExt cx="3581399" cy="577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1981200" y="3179802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79802"/>
                  <a:ext cx="39786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r="-2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ight Brace 61"/>
            <p:cNvSpPr/>
            <p:nvPr/>
          </p:nvSpPr>
          <p:spPr>
            <a:xfrm rot="5400000">
              <a:off x="2035432" y="1317369"/>
              <a:ext cx="272535" cy="358139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231534" y="5879068"/>
                <a:ext cx="662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\</m:t>
                      </m:r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534" y="5879068"/>
                <a:ext cx="66236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19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4883968" y="6324600"/>
            <a:ext cx="1288232" cy="369332"/>
            <a:chOff x="7474768" y="5550932"/>
            <a:chExt cx="1288232" cy="369332"/>
          </a:xfrm>
        </p:grpSpPr>
        <p:cxnSp>
          <p:nvCxnSpPr>
            <p:cNvPr id="113" name="Straight Connector 112"/>
            <p:cNvCxnSpPr/>
            <p:nvPr/>
          </p:nvCxnSpPr>
          <p:spPr>
            <a:xfrm flipH="1">
              <a:off x="7474768" y="5714999"/>
              <a:ext cx="548750" cy="14627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8121991" y="5550932"/>
              <a:ext cx="641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Light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169968" y="6324600"/>
            <a:ext cx="1400955" cy="369332"/>
            <a:chOff x="7474768" y="5550932"/>
            <a:chExt cx="1400955" cy="36933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7474768" y="5714999"/>
              <a:ext cx="548750" cy="1462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8121991" y="5550932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heavy</a:t>
              </a:r>
              <a:endParaRPr lang="en-US" b="1" dirty="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914400" y="4355269"/>
            <a:ext cx="2667000" cy="1893131"/>
            <a:chOff x="914400" y="4355269"/>
            <a:chExt cx="2667000" cy="1893131"/>
          </a:xfrm>
        </p:grpSpPr>
        <p:grpSp>
          <p:nvGrpSpPr>
            <p:cNvPr id="161" name="Group 160"/>
            <p:cNvGrpSpPr/>
            <p:nvPr/>
          </p:nvGrpSpPr>
          <p:grpSpPr>
            <a:xfrm>
              <a:off x="914400" y="4355269"/>
              <a:ext cx="2667000" cy="978731"/>
              <a:chOff x="609600" y="4191000"/>
              <a:chExt cx="3352800" cy="1295400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647700" y="4265247"/>
                <a:ext cx="3238500" cy="1221153"/>
                <a:chOff x="228600" y="3579447"/>
                <a:chExt cx="5892490" cy="1754553"/>
              </a:xfrm>
            </p:grpSpPr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560341" y="3880530"/>
                  <a:ext cx="620759" cy="586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228600" y="4493847"/>
                  <a:ext cx="887459" cy="35034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1181100" y="3965101"/>
                  <a:ext cx="1116980" cy="496694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H="1" flipV="1">
                  <a:off x="2336180" y="4003201"/>
                  <a:ext cx="1294479" cy="51668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flipH="1" flipV="1">
                  <a:off x="3836941" y="3579447"/>
                  <a:ext cx="936718" cy="481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flipH="1">
                  <a:off x="4838700" y="3758803"/>
                  <a:ext cx="1282390" cy="32896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Freeform 179"/>
                <p:cNvSpPr/>
                <p:nvPr/>
              </p:nvSpPr>
              <p:spPr>
                <a:xfrm>
                  <a:off x="236963" y="4889723"/>
                  <a:ext cx="2051825" cy="444277"/>
                </a:xfrm>
                <a:custGeom>
                  <a:avLst/>
                  <a:gdLst>
                    <a:gd name="connsiteX0" fmla="*/ 0 w 2051825"/>
                    <a:gd name="connsiteY0" fmla="*/ 0 h 444277"/>
                    <a:gd name="connsiteX1" fmla="*/ 646771 w 2051825"/>
                    <a:gd name="connsiteY1" fmla="*/ 334537 h 444277"/>
                    <a:gd name="connsiteX2" fmla="*/ 1193181 w 2051825"/>
                    <a:gd name="connsiteY2" fmla="*/ 434898 h 444277"/>
                    <a:gd name="connsiteX3" fmla="*/ 2051825 w 2051825"/>
                    <a:gd name="connsiteY3" fmla="*/ 133815 h 4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51825" h="444277">
                      <a:moveTo>
                        <a:pt x="0" y="0"/>
                      </a:moveTo>
                      <a:cubicBezTo>
                        <a:pt x="223954" y="131027"/>
                        <a:pt x="447908" y="262054"/>
                        <a:pt x="646771" y="334537"/>
                      </a:cubicBezTo>
                      <a:cubicBezTo>
                        <a:pt x="845634" y="407020"/>
                        <a:pt x="959005" y="468352"/>
                        <a:pt x="1193181" y="434898"/>
                      </a:cubicBezTo>
                      <a:cubicBezTo>
                        <a:pt x="1427357" y="401444"/>
                        <a:pt x="1739591" y="267629"/>
                        <a:pt x="2051825" y="133815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4" name="Oval 163"/>
              <p:cNvSpPr/>
              <p:nvPr/>
            </p:nvSpPr>
            <p:spPr>
              <a:xfrm>
                <a:off x="762000" y="44196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066800" y="48243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676400" y="44958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676400" y="52053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09600" y="51054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438400" y="48768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590800" y="53577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2590800" y="41910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124200" y="45957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810000" y="43434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/>
                <p:cNvSpPr txBox="1"/>
                <p:nvPr/>
              </p:nvSpPr>
              <p:spPr>
                <a:xfrm>
                  <a:off x="1884219" y="5879068"/>
                  <a:ext cx="915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MST(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𝑹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4219" y="5879068"/>
                  <a:ext cx="9159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333" t="-8197" r="-10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32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𝒁</m:t>
                    </m:r>
                  </m:oMath>
                </a14:m>
                <a:r>
                  <a:rPr lang="en-US" sz="2000" dirty="0" smtClean="0"/>
                  <a:t>:  random variable for the number of light edges in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\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000" dirty="0" smtClean="0"/>
                  <a:t> when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𝑹</m:t>
                    </m:r>
                  </m:oMath>
                </a14:m>
                <a:r>
                  <a:rPr lang="en-US" sz="2000" b="1" i="1" dirty="0" smtClean="0">
                    <a:latin typeface="Cambria Math"/>
                  </a:rPr>
                  <a:t> </a:t>
                </a:r>
                <a:r>
                  <a:rPr lang="en-US" sz="2000" dirty="0" smtClean="0"/>
                  <a:t>is a random sample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 smtClean="0"/>
                  <a:t> edges.</a:t>
                </a:r>
              </a:p>
              <a:p>
                <a:pPr marL="0" indent="0">
                  <a:buNone/>
                </a:pPr>
                <a:endParaRPr lang="en-US" sz="20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/>
                  <a:t>: set of all subsets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b="1" i="1" dirty="0">
                    <a:latin typeface="Cambria Math"/>
                  </a:rPr>
                  <a:t> </a:t>
                </a:r>
                <a:r>
                  <a:rPr lang="en-US" sz="2000" dirty="0"/>
                  <a:t>of size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b="1" i="1" dirty="0" smtClean="0">
                    <a:latin typeface="Cambria Math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2000" b="1" i="1" dirty="0" smtClean="0">
                    <a:latin typeface="Cambria Math"/>
                  </a:rPr>
                  <a:t> </a:t>
                </a:r>
                <a:r>
                  <a:rPr lang="en-US" sz="2000" dirty="0" smtClean="0"/>
                  <a:t>: number of light edges in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\</m:t>
                    </m:r>
                    <m:r>
                      <a:rPr lang="en-US" sz="2000" b="1" i="1">
                        <a:latin typeface="Cambria Math"/>
                      </a:rPr>
                      <m:t>𝑹</m:t>
                    </m:r>
                  </m:oMath>
                </a14:m>
                <a:r>
                  <a:rPr lang="en-US" sz="2000" dirty="0" smtClean="0"/>
                  <a:t> when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𝑹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b="1" i="1" dirty="0" smtClean="0">
                    <a:solidFill>
                      <a:srgbClr val="0070C0"/>
                    </a:solidFill>
                    <a:latin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en-US" sz="2000" b="1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𝐄</m:t>
                    </m:r>
                    <m:r>
                      <a:rPr lang="en-US" sz="2000" b="1" i="0" smtClean="0">
                        <a:latin typeface="Cambria Math"/>
                      </a:rPr>
                      <m:t>[</m:t>
                    </m:r>
                    <m:r>
                      <a:rPr lang="en-US" sz="2000" b="1" i="1" smtClean="0">
                        <a:latin typeface="Cambria Math"/>
                      </a:rPr>
                      <m:t>𝒁</m:t>
                    </m:r>
                    <m:r>
                      <a:rPr lang="en-US" sz="20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b="1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000" b="1" dirty="0" smtClean="0">
                    <a:latin typeface="Cambria Math"/>
                  </a:rPr>
                  <a:t>=  ??</a:t>
                </a:r>
              </a:p>
              <a:p>
                <a:pPr marL="0" indent="0">
                  <a:buNone/>
                </a:pPr>
                <a:endParaRPr lang="en-US" sz="2400" b="1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674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1341" y="4343400"/>
                <a:ext cx="1401859" cy="81496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|</m:t>
                          </m:r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  <m:r>
                            <a:rPr lang="en-US" b="1" i="1">
                              <a:latin typeface="Cambria Math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latin typeface="Cambria Math"/>
                            </a:rPr>
                            <m:t>∈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341" y="4343400"/>
                <a:ext cx="1401859" cy="814967"/>
              </a:xfrm>
              <a:prstGeom prst="rect">
                <a:avLst/>
              </a:prstGeom>
              <a:blipFill rotWithShape="1">
                <a:blip r:embed="rId3"/>
                <a:stretch>
                  <a:fillRect r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3849298" y="4181544"/>
                <a:ext cx="4304102" cy="1152456"/>
              </a:xfrm>
              <a:prstGeom prst="cloudCallout">
                <a:avLst>
                  <a:gd name="adj1" fmla="val -22672"/>
                  <a:gd name="adj2" fmla="val 959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Can you express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/>
                      </a:rPr>
                      <m:t>𝐄</m:t>
                    </m:r>
                    <m:r>
                      <a:rPr lang="en-US" b="1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𝒁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b="1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 terms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only 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98" y="4181544"/>
                <a:ext cx="4304102" cy="1152456"/>
              </a:xfrm>
              <a:prstGeom prst="cloudCallout">
                <a:avLst>
                  <a:gd name="adj1" fmla="val -22672"/>
                  <a:gd name="adj2" fmla="val 95940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6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Step </a:t>
            </a:r>
            <a:r>
              <a:rPr lang="en-US" b="1" dirty="0" smtClean="0">
                <a:solidFill>
                  <a:srgbClr val="7030A0"/>
                </a:solidFill>
              </a:rPr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𝑹</m:t>
                    </m:r>
                    <m:r>
                      <a:rPr lang="en-US" sz="20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be a uniformly random sample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 smtClean="0"/>
                  <a:t> edges from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What is the prob.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dirty="0" smtClean="0"/>
                  <a:t> that an edge selected randomly from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\</m:t>
                    </m:r>
                    <m:r>
                      <a:rPr lang="en-US" sz="2000" b="1" i="1">
                        <a:latin typeface="Cambria Math"/>
                      </a:rPr>
                      <m:t>𝑹</m:t>
                    </m:r>
                  </m:oMath>
                </a14:m>
                <a:r>
                  <a:rPr lang="en-US" sz="2000" dirty="0" smtClean="0"/>
                  <a:t> is a light edge 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own Ribbon 4"/>
              <p:cNvSpPr/>
              <p:nvPr/>
            </p:nvSpPr>
            <p:spPr>
              <a:xfrm>
                <a:off x="2133600" y="4419600"/>
                <a:ext cx="5029200" cy="765048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Two methods to find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Down Ribb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419600"/>
                <a:ext cx="5029200" cy="765048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0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Step </a:t>
            </a:r>
            <a:r>
              <a:rPr lang="en-US" b="1" dirty="0" smtClean="0">
                <a:solidFill>
                  <a:srgbClr val="7030A0"/>
                </a:solidFill>
              </a:rPr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400" dirty="0"/>
                  <a:t>Calculating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/>
                  <a:t>using definition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Step 2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400" dirty="0"/>
                  <a:t> Calculating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/>
                  <a:t>using </a:t>
                </a:r>
                <a:r>
                  <a:rPr lang="en-US" sz="2400" b="1" dirty="0" smtClean="0"/>
                  <a:t>definition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57199" y="2489971"/>
            <a:ext cx="3429002" cy="481829"/>
            <a:chOff x="685799" y="2413771"/>
            <a:chExt cx="3429002" cy="481829"/>
          </a:xfrm>
        </p:grpSpPr>
        <p:grpSp>
          <p:nvGrpSpPr>
            <p:cNvPr id="10" name="Group 9"/>
            <p:cNvGrpSpPr/>
            <p:nvPr/>
          </p:nvGrpSpPr>
          <p:grpSpPr>
            <a:xfrm>
              <a:off x="685799" y="2413771"/>
              <a:ext cx="685801" cy="481829"/>
              <a:chOff x="685799" y="2413771"/>
              <a:chExt cx="685801" cy="481829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1600199" y="2413771"/>
              <a:ext cx="685801" cy="481829"/>
              <a:chOff x="685799" y="2413771"/>
              <a:chExt cx="685801" cy="48182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2514599" y="2413771"/>
              <a:ext cx="685801" cy="481829"/>
              <a:chOff x="685799" y="2413771"/>
              <a:chExt cx="685801" cy="48182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429000" y="2413771"/>
              <a:ext cx="685801" cy="481829"/>
              <a:chOff x="685799" y="2413771"/>
              <a:chExt cx="685801" cy="48182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6857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9143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1429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1371599" y="2413771"/>
                <a:ext cx="1" cy="48182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/>
          <p:cNvCxnSpPr/>
          <p:nvPr/>
        </p:nvCxnSpPr>
        <p:spPr>
          <a:xfrm>
            <a:off x="4114800" y="2209800"/>
            <a:ext cx="0" cy="213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457200" y="2069068"/>
            <a:ext cx="3505200" cy="369332"/>
            <a:chOff x="457200" y="2971800"/>
            <a:chExt cx="3505200" cy="36933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2971800" y="32004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457200" y="3188732"/>
              <a:ext cx="2133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610804" y="2971800"/>
                  <a:ext cx="3786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804" y="2971800"/>
                  <a:ext cx="37863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258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151398"/>
            <a:ext cx="3717307" cy="4173202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 flipH="1">
            <a:off x="5562601" y="4191000"/>
            <a:ext cx="190499" cy="38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934199" y="4471171"/>
            <a:ext cx="381001" cy="32942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086599" y="49530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943600" y="47244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654800" y="42672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6374419" y="4724400"/>
            <a:ext cx="10258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257800" y="4724400"/>
            <a:ext cx="1524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629400" y="5181600"/>
            <a:ext cx="1524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105400" y="4114800"/>
            <a:ext cx="1524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410200" y="41148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7467599" y="42672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105400" y="47244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562599" y="47244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400800" y="40386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867400" y="4114800"/>
            <a:ext cx="10258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6831619" y="4038600"/>
            <a:ext cx="10258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715000" y="4724400"/>
            <a:ext cx="10258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953000" y="5181600"/>
            <a:ext cx="10258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6172199" y="47244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181600" y="51816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410199" y="51054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6934199" y="51816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781800" y="46482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6172200" y="40386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6324600" y="51816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315199" y="46482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7467599" y="51054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562600" y="5181600"/>
            <a:ext cx="152400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6400800" y="5257800"/>
            <a:ext cx="1524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6019800" y="51816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6019800" y="38862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7239000" y="51054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086599" y="4038600"/>
            <a:ext cx="1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5562600" y="38862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5181599" y="3733800"/>
            <a:ext cx="1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81000" y="2971801"/>
            <a:ext cx="3581399" cy="577333"/>
            <a:chOff x="381000" y="2971801"/>
            <a:chExt cx="3581399" cy="577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1981200" y="3179802"/>
                  <a:ext cx="380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179802"/>
                  <a:ext cx="38023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2096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ight Brace 61"/>
            <p:cNvSpPr/>
            <p:nvPr/>
          </p:nvSpPr>
          <p:spPr>
            <a:xfrm rot="5400000">
              <a:off x="2035432" y="1317369"/>
              <a:ext cx="272535" cy="358139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231534" y="5879068"/>
                <a:ext cx="644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\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534" y="5879068"/>
                <a:ext cx="64472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226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/>
          <p:cNvGrpSpPr/>
          <p:nvPr/>
        </p:nvGrpSpPr>
        <p:grpSpPr>
          <a:xfrm>
            <a:off x="914400" y="4355269"/>
            <a:ext cx="2667000" cy="1893131"/>
            <a:chOff x="914400" y="4355269"/>
            <a:chExt cx="2667000" cy="1893131"/>
          </a:xfrm>
        </p:grpSpPr>
        <p:grpSp>
          <p:nvGrpSpPr>
            <p:cNvPr id="144" name="Group 143"/>
            <p:cNvGrpSpPr/>
            <p:nvPr/>
          </p:nvGrpSpPr>
          <p:grpSpPr>
            <a:xfrm>
              <a:off x="914400" y="4355269"/>
              <a:ext cx="2667000" cy="978731"/>
              <a:chOff x="609600" y="4191000"/>
              <a:chExt cx="3352800" cy="1295400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647700" y="4265247"/>
                <a:ext cx="3238500" cy="1221153"/>
                <a:chOff x="228600" y="3579447"/>
                <a:chExt cx="5892490" cy="1754553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560341" y="3880530"/>
                  <a:ext cx="620759" cy="586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228600" y="4493847"/>
                  <a:ext cx="887459" cy="35034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1181100" y="3965101"/>
                  <a:ext cx="1116980" cy="496694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 flipV="1">
                  <a:off x="2336180" y="4003201"/>
                  <a:ext cx="1294479" cy="51668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H="1" flipV="1">
                  <a:off x="3836941" y="3579447"/>
                  <a:ext cx="936718" cy="481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4838700" y="3758803"/>
                  <a:ext cx="1282390" cy="32896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Freeform 131"/>
                <p:cNvSpPr/>
                <p:nvPr/>
              </p:nvSpPr>
              <p:spPr>
                <a:xfrm>
                  <a:off x="236963" y="4889723"/>
                  <a:ext cx="2051825" cy="444277"/>
                </a:xfrm>
                <a:custGeom>
                  <a:avLst/>
                  <a:gdLst>
                    <a:gd name="connsiteX0" fmla="*/ 0 w 2051825"/>
                    <a:gd name="connsiteY0" fmla="*/ 0 h 444277"/>
                    <a:gd name="connsiteX1" fmla="*/ 646771 w 2051825"/>
                    <a:gd name="connsiteY1" fmla="*/ 334537 h 444277"/>
                    <a:gd name="connsiteX2" fmla="*/ 1193181 w 2051825"/>
                    <a:gd name="connsiteY2" fmla="*/ 434898 h 444277"/>
                    <a:gd name="connsiteX3" fmla="*/ 2051825 w 2051825"/>
                    <a:gd name="connsiteY3" fmla="*/ 133815 h 4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51825" h="444277">
                      <a:moveTo>
                        <a:pt x="0" y="0"/>
                      </a:moveTo>
                      <a:cubicBezTo>
                        <a:pt x="223954" y="131027"/>
                        <a:pt x="447908" y="262054"/>
                        <a:pt x="646771" y="334537"/>
                      </a:cubicBezTo>
                      <a:cubicBezTo>
                        <a:pt x="845634" y="407020"/>
                        <a:pt x="959005" y="468352"/>
                        <a:pt x="1193181" y="434898"/>
                      </a:cubicBezTo>
                      <a:cubicBezTo>
                        <a:pt x="1427357" y="401444"/>
                        <a:pt x="1739591" y="267629"/>
                        <a:pt x="2051825" y="133815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4" name="Oval 133"/>
              <p:cNvSpPr/>
              <p:nvPr/>
            </p:nvSpPr>
            <p:spPr>
              <a:xfrm>
                <a:off x="762000" y="44196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066800" y="48243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676400" y="44958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676400" y="52053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09600" y="51054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438400" y="48768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590800" y="53577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590800" y="41910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124200" y="45957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810000" y="43434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1884219" y="5879068"/>
                  <a:ext cx="9159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MST(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4219" y="5879068"/>
                  <a:ext cx="91590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333" t="-8197" r="-8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Group 111"/>
          <p:cNvGrpSpPr/>
          <p:nvPr/>
        </p:nvGrpSpPr>
        <p:grpSpPr>
          <a:xfrm>
            <a:off x="4883968" y="6324600"/>
            <a:ext cx="1288232" cy="369332"/>
            <a:chOff x="7474768" y="5550932"/>
            <a:chExt cx="1288232" cy="369332"/>
          </a:xfrm>
        </p:grpSpPr>
        <p:cxnSp>
          <p:nvCxnSpPr>
            <p:cNvPr id="113" name="Straight Connector 112"/>
            <p:cNvCxnSpPr/>
            <p:nvPr/>
          </p:nvCxnSpPr>
          <p:spPr>
            <a:xfrm flipH="1">
              <a:off x="7474768" y="5714999"/>
              <a:ext cx="548750" cy="14627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8121991" y="5550932"/>
              <a:ext cx="641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Light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169968" y="6324600"/>
            <a:ext cx="1400955" cy="369332"/>
            <a:chOff x="7474768" y="5550932"/>
            <a:chExt cx="1400955" cy="36933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7474768" y="5714999"/>
              <a:ext cx="548750" cy="1462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8121991" y="5550932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heavy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17191" y="2438400"/>
            <a:ext cx="1503426" cy="3625334"/>
            <a:chOff x="7817191" y="2438400"/>
            <a:chExt cx="1503426" cy="3625334"/>
          </a:xfrm>
        </p:grpSpPr>
        <p:sp>
          <p:nvSpPr>
            <p:cNvPr id="6" name="Right Brace 5"/>
            <p:cNvSpPr/>
            <p:nvPr/>
          </p:nvSpPr>
          <p:spPr>
            <a:xfrm>
              <a:off x="7817191" y="2438400"/>
              <a:ext cx="376866" cy="362533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077200" y="4038600"/>
                  <a:ext cx="124341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Light edges</a:t>
                  </a:r>
                </a:p>
                <a:p>
                  <a:pPr algn="ctr"/>
                  <a:r>
                    <a:rPr lang="en-US" dirty="0" smtClean="0"/>
                    <a:t>=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</m:d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4038600"/>
                  <a:ext cx="1243417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922" t="-4717" r="-8824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03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Step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2400" dirty="0" smtClean="0"/>
                  <a:t>Calculating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/>
                  <a:t>using definition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0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: set of all subsets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b="1" i="1" dirty="0" smtClean="0">
                    <a:latin typeface="Cambria Math"/>
                  </a:rPr>
                  <a:t> </a:t>
                </a:r>
                <a:r>
                  <a:rPr lang="en-US" sz="2000" dirty="0" smtClean="0"/>
                  <a:t>of size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b="1" i="1" dirty="0" smtClean="0">
                    <a:latin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en-US" sz="2000" b="1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The probability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b="1" i="1" dirty="0" smtClean="0">
                    <a:solidFill>
                      <a:srgbClr val="7030A0"/>
                    </a:solidFill>
                    <a:latin typeface="Cambria Math"/>
                  </a:rPr>
                  <a:t> </a:t>
                </a:r>
                <a:r>
                  <a:rPr lang="en-US" sz="2000" dirty="0" smtClean="0"/>
                  <a:t>is equal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=      </m:t>
                      </m:r>
                      <m:r>
                        <a:rPr lang="en-US" sz="2000" b="1" i="1">
                          <a:latin typeface="Cambria Math"/>
                        </a:rPr>
                        <m:t>?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2000" b="1" i="1">
                              <a:latin typeface="Cambria Math"/>
                            </a:rPr>
                            <m:t>∈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en-US" sz="2000" b="1" i="1">
                              <a:latin typeface="Cambria Math"/>
                            </a:rPr>
                            <m:t>  ?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                        </m:t>
                      </m:r>
                      <m:r>
                        <a:rPr lang="en-US" sz="2000" b="1" i="1">
                          <a:latin typeface="Cambria Math"/>
                        </a:rPr>
                        <m:t>=      </m:t>
                      </m:r>
                      <m:f>
                        <m:f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1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1800" b="1" i="1">
                                  <a:latin typeface="Cambria Math"/>
                                </a:rPr>
                                <m:t>𝑺</m:t>
                              </m:r>
                              <m:r>
                                <a:rPr lang="en-US" sz="1800" b="1" i="1"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𝑺</m:t>
                              </m:r>
                            </m:sub>
                            <m:sup/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0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     </m:t>
                      </m:r>
                      <m:r>
                        <a:rPr lang="en-US" sz="2000" b="1" i="1">
                          <a:latin typeface="Cambria Math"/>
                        </a:rPr>
                        <m:t>=      </m:t>
                      </m:r>
                      <m:f>
                        <m:f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1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</m:den>
                      </m:f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𝐄</m:t>
                      </m:r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𝒁</m:t>
                      </m:r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078" b="-15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74451" y="3561148"/>
                <a:ext cx="869149" cy="62985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451" y="3561148"/>
                <a:ext cx="869149" cy="629852"/>
              </a:xfrm>
              <a:prstGeom prst="rect">
                <a:avLst/>
              </a:prstGeom>
              <a:blipFill rotWithShape="1">
                <a:blip r:embed="rId3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1712" y="3525433"/>
                <a:ext cx="516488" cy="66556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12" y="3525433"/>
                <a:ext cx="516488" cy="665567"/>
              </a:xfrm>
              <a:prstGeom prst="rect">
                <a:avLst/>
              </a:prstGeom>
              <a:blipFill rotWithShape="1">
                <a:blip r:embed="rId4"/>
                <a:stretch>
                  <a:fillRect r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8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Step 3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Expressing </a:t>
            </a:r>
            <a:r>
              <a:rPr lang="en-US" sz="2000" dirty="0"/>
              <a:t>the entire experiment as </a:t>
            </a:r>
            <a:r>
              <a:rPr lang="en-US" sz="2000" b="1" dirty="0" smtClean="0">
                <a:solidFill>
                  <a:srgbClr val="7030A0"/>
                </a:solidFill>
              </a:rPr>
              <a:t>Randomized Incremental Construction</a:t>
            </a: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A slight difficulty in this process is the following:</a:t>
            </a:r>
          </a:p>
          <a:p>
            <a:r>
              <a:rPr lang="en-US" sz="2000" dirty="0" smtClean="0"/>
              <a:t>The underlying experiment talks about </a:t>
            </a:r>
            <a:r>
              <a:rPr lang="en-US" sz="2000" b="1" dirty="0" smtClean="0"/>
              <a:t>random sample </a:t>
            </a:r>
            <a:r>
              <a:rPr lang="en-US" sz="2000" dirty="0" smtClean="0"/>
              <a:t>from a set.</a:t>
            </a:r>
          </a:p>
          <a:p>
            <a:r>
              <a:rPr lang="en-US" sz="2000" dirty="0" smtClean="0"/>
              <a:t>But RIC involves analyzing a </a:t>
            </a:r>
            <a:r>
              <a:rPr lang="en-US" sz="2000" b="1" dirty="0" smtClean="0"/>
              <a:t>random permutation </a:t>
            </a:r>
            <a:r>
              <a:rPr lang="en-US" sz="2000" dirty="0" smtClean="0"/>
              <a:t>of a set of elements. </a:t>
            </a:r>
          </a:p>
          <a:p>
            <a:pPr marL="0" indent="0">
              <a:buNone/>
            </a:pPr>
            <a:r>
              <a:rPr lang="en-US" sz="2000" b="1" dirty="0" smtClean="0">
                <a:sym typeface="Wingdings" pitchFamily="2" charset="2"/>
              </a:rPr>
              <a:t>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Question: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What is relation between random sample from a set and a random permutation of the set ?</a:t>
            </a: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/>
              <a:t>Spend some time on this question before proceeding further.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Minimum spanning tree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3" name="Content Placeholder 2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 smtClean="0"/>
              <a:t>Algorithms: </a:t>
            </a:r>
          </a:p>
          <a:p>
            <a:r>
              <a:rPr lang="en-US" sz="2000" b="1" dirty="0" smtClean="0"/>
              <a:t>Prim</a:t>
            </a:r>
            <a:r>
              <a:rPr lang="en-US" sz="2000" dirty="0" smtClean="0"/>
              <a:t>’s</a:t>
            </a:r>
            <a:r>
              <a:rPr lang="en-US" sz="2000" b="1" dirty="0" smtClean="0"/>
              <a:t> </a:t>
            </a:r>
            <a:r>
              <a:rPr lang="en-US" sz="2000" dirty="0" smtClean="0"/>
              <a:t>algorithm</a:t>
            </a:r>
          </a:p>
          <a:p>
            <a:r>
              <a:rPr lang="en-US" sz="2000" b="1" dirty="0" err="1" smtClean="0"/>
              <a:t>Kruskal</a:t>
            </a:r>
            <a:r>
              <a:rPr lang="en-US" sz="2000" dirty="0" err="1" smtClean="0"/>
              <a:t>’s</a:t>
            </a:r>
            <a:r>
              <a:rPr lang="en-US" sz="2000" dirty="0" smtClean="0"/>
              <a:t> algorithm</a:t>
            </a:r>
          </a:p>
          <a:p>
            <a:r>
              <a:rPr lang="en-US" sz="2000" b="1" dirty="0" err="1" smtClean="0"/>
              <a:t>Boruvka</a:t>
            </a:r>
            <a:r>
              <a:rPr lang="en-US" sz="2000" dirty="0" err="1" smtClean="0"/>
              <a:t>’s</a:t>
            </a:r>
            <a:r>
              <a:rPr lang="en-US" sz="2000" dirty="0" smtClean="0"/>
              <a:t> algorithm</a:t>
            </a: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89410" y="19772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384610" y="300593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13610" y="267046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66010" y="16761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454562" y="3132314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5956610" y="221140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3492190" y="208874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2299010" y="259055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315200" y="189638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/>
          <p:cNvCxnSpPr>
            <a:stCxn id="52" idx="5"/>
            <a:endCxn id="43" idx="1"/>
          </p:cNvCxnSpPr>
          <p:nvPr/>
        </p:nvCxnSpPr>
        <p:spPr>
          <a:xfrm>
            <a:off x="2364051" y="2655591"/>
            <a:ext cx="1101670" cy="4878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2"/>
            <a:endCxn id="43" idx="0"/>
          </p:cNvCxnSpPr>
          <p:nvPr/>
        </p:nvCxnSpPr>
        <p:spPr>
          <a:xfrm>
            <a:off x="3492190" y="2126845"/>
            <a:ext cx="472" cy="1005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2" idx="3"/>
            <a:endCxn id="51" idx="7"/>
          </p:cNvCxnSpPr>
          <p:nvPr/>
        </p:nvCxnSpPr>
        <p:spPr>
          <a:xfrm flipH="1">
            <a:off x="3557231" y="1741191"/>
            <a:ext cx="1419938" cy="3587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3" idx="0"/>
            <a:endCxn id="36" idx="4"/>
          </p:cNvCxnSpPr>
          <p:nvPr/>
        </p:nvCxnSpPr>
        <p:spPr>
          <a:xfrm flipV="1">
            <a:off x="3492662" y="2746667"/>
            <a:ext cx="1359048" cy="3856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6" idx="7"/>
            <a:endCxn id="50" idx="3"/>
          </p:cNvCxnSpPr>
          <p:nvPr/>
        </p:nvCxnSpPr>
        <p:spPr>
          <a:xfrm flipV="1">
            <a:off x="4878651" y="2276449"/>
            <a:ext cx="1089118" cy="405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4" idx="3"/>
            <a:endCxn id="35" idx="0"/>
          </p:cNvCxnSpPr>
          <p:nvPr/>
        </p:nvCxnSpPr>
        <p:spPr>
          <a:xfrm flipH="1">
            <a:off x="1422710" y="2042274"/>
            <a:ext cx="277859" cy="963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4854498" y="1936345"/>
            <a:ext cx="2486722" cy="1052574"/>
          </a:xfrm>
          <a:custGeom>
            <a:avLst/>
            <a:gdLst>
              <a:gd name="connsiteX0" fmla="*/ 0 w 2486722"/>
              <a:gd name="connsiteY0" fmla="*/ 791737 h 1052574"/>
              <a:gd name="connsiteX1" fmla="*/ 479502 w 2486722"/>
              <a:gd name="connsiteY1" fmla="*/ 970156 h 1052574"/>
              <a:gd name="connsiteX2" fmla="*/ 1092819 w 2486722"/>
              <a:gd name="connsiteY2" fmla="*/ 1048215 h 1052574"/>
              <a:gd name="connsiteX3" fmla="*/ 1906858 w 2486722"/>
              <a:gd name="connsiteY3" fmla="*/ 847493 h 1052574"/>
              <a:gd name="connsiteX4" fmla="*/ 2486722 w 2486722"/>
              <a:gd name="connsiteY4" fmla="*/ 0 h 10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722" h="1052574">
                <a:moveTo>
                  <a:pt x="0" y="791737"/>
                </a:moveTo>
                <a:cubicBezTo>
                  <a:pt x="148683" y="859573"/>
                  <a:pt x="297366" y="927410"/>
                  <a:pt x="479502" y="970156"/>
                </a:cubicBezTo>
                <a:cubicBezTo>
                  <a:pt x="661639" y="1012902"/>
                  <a:pt x="854926" y="1068659"/>
                  <a:pt x="1092819" y="1048215"/>
                </a:cubicBezTo>
                <a:cubicBezTo>
                  <a:pt x="1330712" y="1027771"/>
                  <a:pt x="1674541" y="1022195"/>
                  <a:pt x="1906858" y="847493"/>
                </a:cubicBezTo>
                <a:cubicBezTo>
                  <a:pt x="2139175" y="672791"/>
                  <a:pt x="2312948" y="336395"/>
                  <a:pt x="2486722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3505200" y="1947496"/>
            <a:ext cx="3847171" cy="1697290"/>
          </a:xfrm>
          <a:custGeom>
            <a:avLst/>
            <a:gdLst>
              <a:gd name="connsiteX0" fmla="*/ 0 w 3847171"/>
              <a:gd name="connsiteY0" fmla="*/ 1226634 h 1887357"/>
              <a:gd name="connsiteX1" fmla="*/ 591015 w 3847171"/>
              <a:gd name="connsiteY1" fmla="*/ 1572322 h 1887357"/>
              <a:gd name="connsiteX2" fmla="*/ 1393903 w 3847171"/>
              <a:gd name="connsiteY2" fmla="*/ 1851103 h 1887357"/>
              <a:gd name="connsiteX3" fmla="*/ 2364059 w 3847171"/>
              <a:gd name="connsiteY3" fmla="*/ 1851103 h 1887357"/>
              <a:gd name="connsiteX4" fmla="*/ 3200400 w 3847171"/>
              <a:gd name="connsiteY4" fmla="*/ 1550020 h 1887357"/>
              <a:gd name="connsiteX5" fmla="*/ 3679903 w 3847171"/>
              <a:gd name="connsiteY5" fmla="*/ 869795 h 1887357"/>
              <a:gd name="connsiteX6" fmla="*/ 3847171 w 3847171"/>
              <a:gd name="connsiteY6" fmla="*/ 0 h 1887357"/>
              <a:gd name="connsiteX7" fmla="*/ 3847171 w 3847171"/>
              <a:gd name="connsiteY7" fmla="*/ 0 h 1887357"/>
              <a:gd name="connsiteX0" fmla="*/ 0 w 3847171"/>
              <a:gd name="connsiteY0" fmla="*/ 1226634 h 1853995"/>
              <a:gd name="connsiteX1" fmla="*/ 591015 w 3847171"/>
              <a:gd name="connsiteY1" fmla="*/ 1572322 h 1853995"/>
              <a:gd name="connsiteX2" fmla="*/ 1906859 w 3847171"/>
              <a:gd name="connsiteY2" fmla="*/ 1694986 h 1853995"/>
              <a:gd name="connsiteX3" fmla="*/ 2364059 w 3847171"/>
              <a:gd name="connsiteY3" fmla="*/ 1851103 h 1853995"/>
              <a:gd name="connsiteX4" fmla="*/ 3200400 w 3847171"/>
              <a:gd name="connsiteY4" fmla="*/ 1550020 h 1853995"/>
              <a:gd name="connsiteX5" fmla="*/ 3679903 w 3847171"/>
              <a:gd name="connsiteY5" fmla="*/ 869795 h 1853995"/>
              <a:gd name="connsiteX6" fmla="*/ 3847171 w 3847171"/>
              <a:gd name="connsiteY6" fmla="*/ 0 h 1853995"/>
              <a:gd name="connsiteX7" fmla="*/ 3847171 w 3847171"/>
              <a:gd name="connsiteY7" fmla="*/ 0 h 1853995"/>
              <a:gd name="connsiteX0" fmla="*/ 0 w 3847171"/>
              <a:gd name="connsiteY0" fmla="*/ 1226634 h 1695014"/>
              <a:gd name="connsiteX1" fmla="*/ 591015 w 3847171"/>
              <a:gd name="connsiteY1" fmla="*/ 1572322 h 1695014"/>
              <a:gd name="connsiteX2" fmla="*/ 1906859 w 3847171"/>
              <a:gd name="connsiteY2" fmla="*/ 1694986 h 1695014"/>
              <a:gd name="connsiteX3" fmla="*/ 2653991 w 3847171"/>
              <a:gd name="connsiteY3" fmla="*/ 1583474 h 1695014"/>
              <a:gd name="connsiteX4" fmla="*/ 3200400 w 3847171"/>
              <a:gd name="connsiteY4" fmla="*/ 1550020 h 1695014"/>
              <a:gd name="connsiteX5" fmla="*/ 3679903 w 3847171"/>
              <a:gd name="connsiteY5" fmla="*/ 869795 h 1695014"/>
              <a:gd name="connsiteX6" fmla="*/ 3847171 w 3847171"/>
              <a:gd name="connsiteY6" fmla="*/ 0 h 1695014"/>
              <a:gd name="connsiteX7" fmla="*/ 3847171 w 3847171"/>
              <a:gd name="connsiteY7" fmla="*/ 0 h 169501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79903 w 3847171"/>
              <a:gd name="connsiteY5" fmla="*/ 869795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5044"/>
              <a:gd name="connsiteX1" fmla="*/ 591015 w 3847171"/>
              <a:gd name="connsiteY1" fmla="*/ 1572322 h 1695044"/>
              <a:gd name="connsiteX2" fmla="*/ 1906859 w 3847171"/>
              <a:gd name="connsiteY2" fmla="*/ 1694986 h 1695044"/>
              <a:gd name="connsiteX3" fmla="*/ 2653991 w 3847171"/>
              <a:gd name="connsiteY3" fmla="*/ 1583474 h 1695044"/>
              <a:gd name="connsiteX4" fmla="*/ 3323064 w 3847171"/>
              <a:gd name="connsiteY4" fmla="*/ 1271240 h 1695044"/>
              <a:gd name="connsiteX5" fmla="*/ 3668751 w 3847171"/>
              <a:gd name="connsiteY5" fmla="*/ 646771 h 1695044"/>
              <a:gd name="connsiteX6" fmla="*/ 3847171 w 3847171"/>
              <a:gd name="connsiteY6" fmla="*/ 0 h 1695044"/>
              <a:gd name="connsiteX7" fmla="*/ 3847171 w 3847171"/>
              <a:gd name="connsiteY7" fmla="*/ 0 h 1695044"/>
              <a:gd name="connsiteX0" fmla="*/ 0 w 3847171"/>
              <a:gd name="connsiteY0" fmla="*/ 1226634 h 1696932"/>
              <a:gd name="connsiteX1" fmla="*/ 669073 w 3847171"/>
              <a:gd name="connsiteY1" fmla="*/ 1505414 h 1696932"/>
              <a:gd name="connsiteX2" fmla="*/ 1906859 w 3847171"/>
              <a:gd name="connsiteY2" fmla="*/ 1694986 h 1696932"/>
              <a:gd name="connsiteX3" fmla="*/ 2653991 w 3847171"/>
              <a:gd name="connsiteY3" fmla="*/ 1583474 h 1696932"/>
              <a:gd name="connsiteX4" fmla="*/ 3323064 w 3847171"/>
              <a:gd name="connsiteY4" fmla="*/ 1271240 h 1696932"/>
              <a:gd name="connsiteX5" fmla="*/ 3668751 w 3847171"/>
              <a:gd name="connsiteY5" fmla="*/ 646771 h 1696932"/>
              <a:gd name="connsiteX6" fmla="*/ 3847171 w 3847171"/>
              <a:gd name="connsiteY6" fmla="*/ 0 h 1696932"/>
              <a:gd name="connsiteX7" fmla="*/ 3847171 w 3847171"/>
              <a:gd name="connsiteY7" fmla="*/ 0 h 1696932"/>
              <a:gd name="connsiteX0" fmla="*/ 0 w 3847171"/>
              <a:gd name="connsiteY0" fmla="*/ 1226634 h 1697290"/>
              <a:gd name="connsiteX1" fmla="*/ 669073 w 3847171"/>
              <a:gd name="connsiteY1" fmla="*/ 1505414 h 1697290"/>
              <a:gd name="connsiteX2" fmla="*/ 1906859 w 3847171"/>
              <a:gd name="connsiteY2" fmla="*/ 1694986 h 1697290"/>
              <a:gd name="connsiteX3" fmla="*/ 2653991 w 3847171"/>
              <a:gd name="connsiteY3" fmla="*/ 1583474 h 1697290"/>
              <a:gd name="connsiteX4" fmla="*/ 3256156 w 3847171"/>
              <a:gd name="connsiteY4" fmla="*/ 1204332 h 1697290"/>
              <a:gd name="connsiteX5" fmla="*/ 3668751 w 3847171"/>
              <a:gd name="connsiteY5" fmla="*/ 646771 h 1697290"/>
              <a:gd name="connsiteX6" fmla="*/ 3847171 w 3847171"/>
              <a:gd name="connsiteY6" fmla="*/ 0 h 1697290"/>
              <a:gd name="connsiteX7" fmla="*/ 3847171 w 3847171"/>
              <a:gd name="connsiteY7" fmla="*/ 0 h 169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7171" h="1697290">
                <a:moveTo>
                  <a:pt x="0" y="1226634"/>
                </a:moveTo>
                <a:cubicBezTo>
                  <a:pt x="179349" y="1347439"/>
                  <a:pt x="351263" y="1427355"/>
                  <a:pt x="669073" y="1505414"/>
                </a:cubicBezTo>
                <a:cubicBezTo>
                  <a:pt x="986883" y="1583473"/>
                  <a:pt x="1576039" y="1681976"/>
                  <a:pt x="1906859" y="1694986"/>
                </a:cubicBezTo>
                <a:cubicBezTo>
                  <a:pt x="2237679" y="1707996"/>
                  <a:pt x="2429108" y="1665250"/>
                  <a:pt x="2653991" y="1583474"/>
                </a:cubicBezTo>
                <a:cubicBezTo>
                  <a:pt x="2878874" y="1501698"/>
                  <a:pt x="3087029" y="1360449"/>
                  <a:pt x="3256156" y="1204332"/>
                </a:cubicBezTo>
                <a:cubicBezTo>
                  <a:pt x="3425283" y="1048215"/>
                  <a:pt x="3570249" y="847493"/>
                  <a:pt x="3668751" y="646771"/>
                </a:cubicBezTo>
                <a:cubicBezTo>
                  <a:pt x="3767253" y="446049"/>
                  <a:pt x="3817434" y="107795"/>
                  <a:pt x="3847171" y="0"/>
                </a:cubicBezTo>
                <a:lnTo>
                  <a:pt x="3847171" y="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22710" y="1741191"/>
            <a:ext cx="5892490" cy="1754553"/>
            <a:chOff x="1422710" y="1741191"/>
            <a:chExt cx="5892490" cy="1754553"/>
          </a:xfrm>
        </p:grpSpPr>
        <p:cxnSp>
          <p:nvCxnSpPr>
            <p:cNvPr id="21" name="Straight Connector 20"/>
            <p:cNvCxnSpPr>
              <a:stCxn id="34" idx="5"/>
              <a:endCxn id="52" idx="6"/>
            </p:cNvCxnSpPr>
            <p:nvPr/>
          </p:nvCxnSpPr>
          <p:spPr>
            <a:xfrm>
              <a:off x="1754451" y="2042274"/>
              <a:ext cx="620759" cy="58637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5" idx="0"/>
              <a:endCxn id="52" idx="3"/>
            </p:cNvCxnSpPr>
            <p:nvPr/>
          </p:nvCxnSpPr>
          <p:spPr>
            <a:xfrm flipV="1">
              <a:off x="1422710" y="2655591"/>
              <a:ext cx="887459" cy="3503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1" idx="2"/>
            </p:cNvCxnSpPr>
            <p:nvPr/>
          </p:nvCxnSpPr>
          <p:spPr>
            <a:xfrm flipV="1">
              <a:off x="2375210" y="2126845"/>
              <a:ext cx="1116980" cy="4966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6" idx="1"/>
              <a:endCxn id="51" idx="4"/>
            </p:cNvCxnSpPr>
            <p:nvPr/>
          </p:nvCxnSpPr>
          <p:spPr>
            <a:xfrm flipH="1" flipV="1">
              <a:off x="3530290" y="2164945"/>
              <a:ext cx="1294479" cy="5166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0" idx="1"/>
              <a:endCxn id="42" idx="5"/>
            </p:cNvCxnSpPr>
            <p:nvPr/>
          </p:nvCxnSpPr>
          <p:spPr>
            <a:xfrm flipH="1" flipV="1">
              <a:off x="5031051" y="1741191"/>
              <a:ext cx="936718" cy="48137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50" idx="6"/>
            </p:cNvCxnSpPr>
            <p:nvPr/>
          </p:nvCxnSpPr>
          <p:spPr>
            <a:xfrm flipH="1">
              <a:off x="6032810" y="1920547"/>
              <a:ext cx="1282390" cy="3289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/>
            <p:cNvSpPr/>
            <p:nvPr/>
          </p:nvSpPr>
          <p:spPr>
            <a:xfrm>
              <a:off x="1431073" y="3051467"/>
              <a:ext cx="2051825" cy="444277"/>
            </a:xfrm>
            <a:custGeom>
              <a:avLst/>
              <a:gdLst>
                <a:gd name="connsiteX0" fmla="*/ 0 w 2051825"/>
                <a:gd name="connsiteY0" fmla="*/ 0 h 444277"/>
                <a:gd name="connsiteX1" fmla="*/ 646771 w 2051825"/>
                <a:gd name="connsiteY1" fmla="*/ 334537 h 444277"/>
                <a:gd name="connsiteX2" fmla="*/ 1193181 w 2051825"/>
                <a:gd name="connsiteY2" fmla="*/ 434898 h 444277"/>
                <a:gd name="connsiteX3" fmla="*/ 2051825 w 2051825"/>
                <a:gd name="connsiteY3" fmla="*/ 133815 h 4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825" h="444277">
                  <a:moveTo>
                    <a:pt x="0" y="0"/>
                  </a:moveTo>
                  <a:cubicBezTo>
                    <a:pt x="223954" y="131027"/>
                    <a:pt x="447908" y="262054"/>
                    <a:pt x="646771" y="334537"/>
                  </a:cubicBezTo>
                  <a:cubicBezTo>
                    <a:pt x="845634" y="407020"/>
                    <a:pt x="959005" y="468352"/>
                    <a:pt x="1193181" y="434898"/>
                  </a:cubicBezTo>
                  <a:cubicBezTo>
                    <a:pt x="1427357" y="401444"/>
                    <a:pt x="1739591" y="267629"/>
                    <a:pt x="2051825" y="133815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Freeform 93"/>
          <p:cNvSpPr/>
          <p:nvPr/>
        </p:nvSpPr>
        <p:spPr>
          <a:xfrm>
            <a:off x="1727510" y="1445425"/>
            <a:ext cx="3238500" cy="531807"/>
          </a:xfrm>
          <a:custGeom>
            <a:avLst/>
            <a:gdLst>
              <a:gd name="connsiteX0" fmla="*/ 0 w 3267308"/>
              <a:gd name="connsiteY0" fmla="*/ 535524 h 535524"/>
              <a:gd name="connsiteX1" fmla="*/ 959005 w 3267308"/>
              <a:gd name="connsiteY1" fmla="*/ 156383 h 535524"/>
              <a:gd name="connsiteX2" fmla="*/ 1906859 w 3267308"/>
              <a:gd name="connsiteY2" fmla="*/ 265 h 535524"/>
              <a:gd name="connsiteX3" fmla="*/ 2765503 w 3267308"/>
              <a:gd name="connsiteY3" fmla="*/ 122929 h 535524"/>
              <a:gd name="connsiteX4" fmla="*/ 3267308 w 3267308"/>
              <a:gd name="connsiteY4" fmla="*/ 267895 h 53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308" h="535524">
                <a:moveTo>
                  <a:pt x="0" y="535524"/>
                </a:moveTo>
                <a:cubicBezTo>
                  <a:pt x="320597" y="390558"/>
                  <a:pt x="641195" y="245593"/>
                  <a:pt x="959005" y="156383"/>
                </a:cubicBezTo>
                <a:cubicBezTo>
                  <a:pt x="1276815" y="67173"/>
                  <a:pt x="1605776" y="5841"/>
                  <a:pt x="1906859" y="265"/>
                </a:cubicBezTo>
                <a:cubicBezTo>
                  <a:pt x="2207942" y="-5311"/>
                  <a:pt x="2538762" y="78324"/>
                  <a:pt x="2765503" y="122929"/>
                </a:cubicBezTo>
                <a:cubicBezTo>
                  <a:pt x="2992245" y="167534"/>
                  <a:pt x="3129776" y="217714"/>
                  <a:pt x="3267308" y="267895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494049" y="1248270"/>
            <a:ext cx="3858322" cy="855343"/>
          </a:xfrm>
          <a:custGeom>
            <a:avLst/>
            <a:gdLst>
              <a:gd name="connsiteX0" fmla="*/ 0 w 3858322"/>
              <a:gd name="connsiteY0" fmla="*/ 960613 h 960613"/>
              <a:gd name="connsiteX1" fmla="*/ 1081668 w 3858322"/>
              <a:gd name="connsiteY1" fmla="*/ 246935 h 960613"/>
              <a:gd name="connsiteX2" fmla="*/ 2419815 w 3858322"/>
              <a:gd name="connsiteY2" fmla="*/ 23911 h 960613"/>
              <a:gd name="connsiteX3" fmla="*/ 3858322 w 3858322"/>
              <a:gd name="connsiteY3" fmla="*/ 748740 h 960613"/>
              <a:gd name="connsiteX4" fmla="*/ 3858322 w 3858322"/>
              <a:gd name="connsiteY4" fmla="*/ 748740 h 960613"/>
              <a:gd name="connsiteX0" fmla="*/ 0 w 3858322"/>
              <a:gd name="connsiteY0" fmla="*/ 855343 h 855343"/>
              <a:gd name="connsiteX1" fmla="*/ 1081668 w 3858322"/>
              <a:gd name="connsiteY1" fmla="*/ 141665 h 855343"/>
              <a:gd name="connsiteX2" fmla="*/ 2587083 w 3858322"/>
              <a:gd name="connsiteY2" fmla="*/ 41304 h 855343"/>
              <a:gd name="connsiteX3" fmla="*/ 3858322 w 3858322"/>
              <a:gd name="connsiteY3" fmla="*/ 643470 h 855343"/>
              <a:gd name="connsiteX4" fmla="*/ 3858322 w 3858322"/>
              <a:gd name="connsiteY4" fmla="*/ 643470 h 85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322" h="855343">
                <a:moveTo>
                  <a:pt x="0" y="855343"/>
                </a:moveTo>
                <a:cubicBezTo>
                  <a:pt x="339183" y="576562"/>
                  <a:pt x="650487" y="277338"/>
                  <a:pt x="1081668" y="141665"/>
                </a:cubicBezTo>
                <a:cubicBezTo>
                  <a:pt x="1512849" y="5992"/>
                  <a:pt x="2124307" y="-42330"/>
                  <a:pt x="2587083" y="41304"/>
                </a:cubicBezTo>
                <a:cubicBezTo>
                  <a:pt x="3049859" y="124938"/>
                  <a:pt x="3646449" y="543109"/>
                  <a:pt x="3858322" y="643470"/>
                </a:cubicBezTo>
                <a:lnTo>
                  <a:pt x="3858322" y="64347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43000" y="2971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139920" y="2590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721102" y="2362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876800" y="1383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447800" y="1840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315200" y="1764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864102" y="2221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3249133" y="2819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73302" y="17642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248400" y="26670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18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62200" y="3215431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7432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75792" y="1981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95400" y="2362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604163" y="2817911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10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84816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00400" y="24384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23592" y="2286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23592" y="27402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257800" y="22098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11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414392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5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76192" y="12192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667000" y="15210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17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195192" y="3349823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13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21" name="Straight Connector 120"/>
          <p:cNvCxnSpPr>
            <a:stCxn id="54" idx="1"/>
            <a:endCxn id="42" idx="0"/>
          </p:cNvCxnSpPr>
          <p:nvPr/>
        </p:nvCxnSpPr>
        <p:spPr>
          <a:xfrm flipH="1" flipV="1">
            <a:off x="5004110" y="1676150"/>
            <a:ext cx="2322249" cy="231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343400" y="1825823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4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181600" y="18288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2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943600" y="15240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9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86" name="Straight Connector 185"/>
          <p:cNvCxnSpPr>
            <a:stCxn id="34" idx="6"/>
            <a:endCxn id="95" idx="0"/>
          </p:cNvCxnSpPr>
          <p:nvPr/>
        </p:nvCxnSpPr>
        <p:spPr>
          <a:xfrm>
            <a:off x="1765610" y="2015333"/>
            <a:ext cx="1728439" cy="88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2009962" y="2133600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6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124200" y="4876800"/>
            <a:ext cx="5257800" cy="7132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Less known but it is the first algorithm for MST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uiExpand="1" build="p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random sample and random permutation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Observation:</a:t>
                </a:r>
                <a:endParaRPr lang="en-US" sz="24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dirty="0" smtClean="0"/>
                  <a:t> is indeed a uniformly random sample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5799" y="2413771"/>
            <a:ext cx="8001002" cy="481829"/>
            <a:chOff x="685799" y="2413771"/>
            <a:chExt cx="8001002" cy="481829"/>
          </a:xfrm>
        </p:grpSpPr>
        <p:grpSp>
          <p:nvGrpSpPr>
            <p:cNvPr id="31" name="Group 30"/>
            <p:cNvGrpSpPr/>
            <p:nvPr/>
          </p:nvGrpSpPr>
          <p:grpSpPr>
            <a:xfrm>
              <a:off x="685799" y="2413771"/>
              <a:ext cx="4343401" cy="481829"/>
              <a:chOff x="685799" y="2413771"/>
              <a:chExt cx="4343401" cy="48182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3433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31"/>
            <p:cNvGrpSpPr/>
            <p:nvPr/>
          </p:nvGrpSpPr>
          <p:grpSpPr>
            <a:xfrm>
              <a:off x="5257799" y="2413771"/>
              <a:ext cx="3429002" cy="481829"/>
              <a:chOff x="685799" y="2413771"/>
              <a:chExt cx="3429002" cy="48182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ight Arrow 58"/>
              <p:cNvSpPr/>
              <p:nvPr/>
            </p:nvSpPr>
            <p:spPr>
              <a:xfrm>
                <a:off x="761999" y="1524000"/>
                <a:ext cx="2971801" cy="713232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Random permutation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ight Arrow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1524000"/>
                <a:ext cx="2971801" cy="713232"/>
              </a:xfrm>
              <a:prstGeom prst="rightArrow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>
            <a:off x="3962400" y="1676400"/>
            <a:ext cx="0" cy="213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09600" y="3364468"/>
            <a:ext cx="3352800" cy="369332"/>
            <a:chOff x="609600" y="2971800"/>
            <a:chExt cx="3352800" cy="369332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2971800" y="3200400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09600" y="3200400"/>
              <a:ext cx="1981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610804" y="2971800"/>
                  <a:ext cx="360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804" y="2971800"/>
                  <a:ext cx="36099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21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3962400" y="3364468"/>
            <a:ext cx="4724401" cy="369332"/>
            <a:chOff x="609600" y="2971800"/>
            <a:chExt cx="4724401" cy="369332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3366115" y="3200400"/>
              <a:ext cx="19678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609600" y="3200400"/>
              <a:ext cx="1981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2577485" y="2971800"/>
                  <a:ext cx="851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485" y="2971800"/>
                  <a:ext cx="85151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857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057399" y="298346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2983468"/>
                <a:ext cx="38985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18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967039" y="2971800"/>
                <a:ext cx="654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\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9" y="2971800"/>
                <a:ext cx="65434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21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2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9" grpId="0" animBg="1"/>
      <p:bldP spid="80" grpId="0"/>
      <p:bldP spid="8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Step 3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The underlying random experiment </a:t>
                </a:r>
                <a:r>
                  <a:rPr lang="en-US" sz="2000" dirty="0"/>
                  <a:t>as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Randomized Incremental Construction: </a:t>
                </a:r>
                <a:endParaRPr lang="en-US" sz="2000" dirty="0"/>
              </a:p>
              <a:p>
                <a:r>
                  <a:rPr lang="en-US" sz="2000" dirty="0" smtClean="0"/>
                  <a:t>Permute the edges randomly uniformly.</a:t>
                </a:r>
              </a:p>
              <a:p>
                <a:r>
                  <a:rPr lang="en-US" sz="2000" dirty="0" smtClean="0"/>
                  <a:t>Find the probability that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 err="1" smtClean="0"/>
                  <a:t>th</a:t>
                </a:r>
                <a:r>
                  <a:rPr lang="en-US" sz="2000" dirty="0" smtClean="0"/>
                  <a:t> edge is light relative to the first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 edges.</a:t>
                </a: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 smtClean="0"/>
                  <a:t> Can you now calculate probability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b="1" dirty="0"/>
                  <a:t>Spend some time on this question before proceeding further.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720" t="-674" b="-2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5799" y="2413771"/>
            <a:ext cx="8001002" cy="481829"/>
            <a:chOff x="685799" y="2413771"/>
            <a:chExt cx="8001002" cy="481829"/>
          </a:xfrm>
        </p:grpSpPr>
        <p:grpSp>
          <p:nvGrpSpPr>
            <p:cNvPr id="31" name="Group 30"/>
            <p:cNvGrpSpPr/>
            <p:nvPr/>
          </p:nvGrpSpPr>
          <p:grpSpPr>
            <a:xfrm>
              <a:off x="685799" y="2413771"/>
              <a:ext cx="4343401" cy="481829"/>
              <a:chOff x="685799" y="2413771"/>
              <a:chExt cx="4343401" cy="48182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3433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31"/>
            <p:cNvGrpSpPr/>
            <p:nvPr/>
          </p:nvGrpSpPr>
          <p:grpSpPr>
            <a:xfrm>
              <a:off x="5257799" y="2413771"/>
              <a:ext cx="3429002" cy="481829"/>
              <a:chOff x="685799" y="2413771"/>
              <a:chExt cx="3429002" cy="48182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ight Arrow 58"/>
              <p:cNvSpPr/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Random permutation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ight Arrow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4114801" y="1347616"/>
            <a:ext cx="0" cy="6335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57200" y="1828800"/>
            <a:ext cx="3865273" cy="523220"/>
            <a:chOff x="457200" y="1828800"/>
            <a:chExt cx="386527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886200" y="1916668"/>
                  <a:ext cx="4362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916668"/>
                  <a:ext cx="43627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1831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57200" y="1981200"/>
                  <a:ext cx="4747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981200"/>
                  <a:ext cx="47474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666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685800" y="1981200"/>
                  <a:ext cx="4747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1981200"/>
                  <a:ext cx="47474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818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/>
            <p:cNvSpPr txBox="1"/>
            <p:nvPr/>
          </p:nvSpPr>
          <p:spPr>
            <a:xfrm>
              <a:off x="2057400" y="1828800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9600" y="2971800"/>
            <a:ext cx="3352800" cy="674132"/>
            <a:chOff x="609600" y="2971800"/>
            <a:chExt cx="3352800" cy="674132"/>
          </a:xfrm>
        </p:grpSpPr>
        <p:sp>
          <p:nvSpPr>
            <p:cNvPr id="62" name="Right Brace 61"/>
            <p:cNvSpPr/>
            <p:nvPr/>
          </p:nvSpPr>
          <p:spPr>
            <a:xfrm rot="5400000">
              <a:off x="2106010" y="1475390"/>
              <a:ext cx="359980" cy="33528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981200" y="3276600"/>
                  <a:ext cx="6831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200" y="3276600"/>
                  <a:ext cx="68313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333" r="-10714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97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Step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</a:p>
              <a:p>
                <a:pPr marL="0" indent="0">
                  <a:buNone/>
                </a:pPr>
                <a:r>
                  <a:rPr lang="en-US" sz="2000" dirty="0"/>
                  <a:t>a random variable taking value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a </a:t>
                </a:r>
                <a:r>
                  <a:rPr lang="en-US" sz="2000" dirty="0">
                    <a:solidFill>
                      <a:srgbClr val="C00000"/>
                    </a:solidFill>
                  </a:rPr>
                  <a:t>light </a:t>
                </a:r>
                <a:r>
                  <a:rPr lang="en-US" sz="2000" dirty="0"/>
                  <a:t>edge with respect to </a:t>
                </a:r>
                <a:r>
                  <a:rPr lang="en-US" sz="2000" b="1" dirty="0"/>
                  <a:t>MST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702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5799" y="2413771"/>
            <a:ext cx="8001002" cy="481829"/>
            <a:chOff x="685799" y="2413771"/>
            <a:chExt cx="8001002" cy="481829"/>
          </a:xfrm>
        </p:grpSpPr>
        <p:grpSp>
          <p:nvGrpSpPr>
            <p:cNvPr id="31" name="Group 30"/>
            <p:cNvGrpSpPr/>
            <p:nvPr/>
          </p:nvGrpSpPr>
          <p:grpSpPr>
            <a:xfrm>
              <a:off x="685799" y="2413771"/>
              <a:ext cx="4343401" cy="481829"/>
              <a:chOff x="685799" y="2413771"/>
              <a:chExt cx="4343401" cy="48182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3433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31"/>
            <p:cNvGrpSpPr/>
            <p:nvPr/>
          </p:nvGrpSpPr>
          <p:grpSpPr>
            <a:xfrm>
              <a:off x="5257799" y="2413771"/>
              <a:ext cx="3429002" cy="481829"/>
              <a:chOff x="685799" y="2413771"/>
              <a:chExt cx="3429002" cy="48182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ight Arrow 58"/>
              <p:cNvSpPr/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Random permutation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ight Arrow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4114801" y="1347616"/>
            <a:ext cx="0" cy="6335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86200" y="1916668"/>
                <a:ext cx="436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16668"/>
                <a:ext cx="43627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83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57200" y="198120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47474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6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85800" y="198120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47474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057400" y="182880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Right Brace 61"/>
          <p:cNvSpPr/>
          <p:nvPr/>
        </p:nvSpPr>
        <p:spPr>
          <a:xfrm rot="5400000">
            <a:off x="2106010" y="1475390"/>
            <a:ext cx="359980" cy="3352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81200" y="3276600"/>
                <a:ext cx="683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276600"/>
                <a:ext cx="68313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071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67039" y="3364468"/>
                <a:ext cx="947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\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9" y="3364468"/>
                <a:ext cx="94763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77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ight Brace 64"/>
          <p:cNvSpPr/>
          <p:nvPr/>
        </p:nvSpPr>
        <p:spPr>
          <a:xfrm rot="5400000">
            <a:off x="6258910" y="751490"/>
            <a:ext cx="359980" cy="4800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Step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a random variable taking value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a </a:t>
                </a:r>
                <a:r>
                  <a:rPr lang="en-US" sz="2000" dirty="0">
                    <a:solidFill>
                      <a:srgbClr val="C00000"/>
                    </a:solidFill>
                  </a:rPr>
                  <a:t>light </a:t>
                </a:r>
                <a:r>
                  <a:rPr lang="en-US" sz="2000" dirty="0"/>
                  <a:t>edge with respect to </a:t>
                </a:r>
                <a:r>
                  <a:rPr lang="en-US" sz="2000" b="1" dirty="0"/>
                  <a:t>MST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).</a:t>
                </a:r>
              </a:p>
              <a:p>
                <a:pPr marL="0" indent="0">
                  <a:buNone/>
                </a:pPr>
                <a:endParaRPr lang="en-US" sz="2000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 smtClean="0"/>
                  <a:t> What is relation between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’s?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</a:t>
                </a:r>
                <a:r>
                  <a:rPr lang="en-US" sz="2000" dirty="0" smtClean="0"/>
                  <a:t> ??</a:t>
                </a:r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702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5799" y="2413771"/>
            <a:ext cx="8001002" cy="481829"/>
            <a:chOff x="685799" y="2413771"/>
            <a:chExt cx="8001002" cy="481829"/>
          </a:xfrm>
        </p:grpSpPr>
        <p:grpSp>
          <p:nvGrpSpPr>
            <p:cNvPr id="31" name="Group 30"/>
            <p:cNvGrpSpPr/>
            <p:nvPr/>
          </p:nvGrpSpPr>
          <p:grpSpPr>
            <a:xfrm>
              <a:off x="685799" y="2413771"/>
              <a:ext cx="4343401" cy="481829"/>
              <a:chOff x="685799" y="2413771"/>
              <a:chExt cx="4343401" cy="48182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3433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31"/>
            <p:cNvGrpSpPr/>
            <p:nvPr/>
          </p:nvGrpSpPr>
          <p:grpSpPr>
            <a:xfrm>
              <a:off x="5257799" y="2413771"/>
              <a:ext cx="3429002" cy="481829"/>
              <a:chOff x="685799" y="2413771"/>
              <a:chExt cx="3429002" cy="48182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ight Arrow 58"/>
              <p:cNvSpPr/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Random permutation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ight Arrow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4114801" y="1347616"/>
            <a:ext cx="0" cy="6335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86200" y="1916668"/>
                <a:ext cx="436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16668"/>
                <a:ext cx="43627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83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57200" y="198120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47474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6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85800" y="198120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47474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057400" y="182880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Right Brace 61"/>
          <p:cNvSpPr/>
          <p:nvPr/>
        </p:nvSpPr>
        <p:spPr>
          <a:xfrm rot="5400000">
            <a:off x="2106010" y="1475390"/>
            <a:ext cx="359980" cy="3352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81200" y="3276600"/>
                <a:ext cx="683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276600"/>
                <a:ext cx="68313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071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67039" y="3364468"/>
                <a:ext cx="947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\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9" y="3364468"/>
                <a:ext cx="94763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77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ight Brace 64"/>
          <p:cNvSpPr/>
          <p:nvPr/>
        </p:nvSpPr>
        <p:spPr>
          <a:xfrm rot="5400000">
            <a:off x="6258910" y="751490"/>
            <a:ext cx="359980" cy="4800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0978" y="5334000"/>
                <a:ext cx="2047292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𝐏</m:t>
                          </m:r>
                          <m:r>
                            <a:rPr lang="en-US" b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dirty="0"/>
                        <m:t>).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78" y="5334000"/>
                <a:ext cx="204729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78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8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Calculating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𝐏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			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: set of all subsets of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of size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) =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			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𝐏</m:t>
                            </m:r>
                            <m:r>
                              <a:rPr lang="en-US" sz="18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d>
                          <m:dPr>
                            <m:begChr m:val="|"/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</m:d>
                        <m:r>
                          <a:rPr lang="en-US" sz="1800" b="1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                   		         </a:t>
                </a:r>
                <a:r>
                  <a:rPr lang="en-US" sz="2000" dirty="0" smtClean="0">
                    <a:sym typeface="Wingdings" pitchFamily="2" charset="2"/>
                  </a:rPr>
                  <a:t>	  </a:t>
                </a:r>
                <a:r>
                  <a:rPr lang="en-US" sz="2000" dirty="0" smtClean="0"/>
                  <a:t>depends upon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714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5799" y="2413771"/>
            <a:ext cx="8001002" cy="481829"/>
            <a:chOff x="685799" y="2413771"/>
            <a:chExt cx="8001002" cy="481829"/>
          </a:xfrm>
        </p:grpSpPr>
        <p:grpSp>
          <p:nvGrpSpPr>
            <p:cNvPr id="31" name="Group 30"/>
            <p:cNvGrpSpPr/>
            <p:nvPr/>
          </p:nvGrpSpPr>
          <p:grpSpPr>
            <a:xfrm>
              <a:off x="685799" y="2413771"/>
              <a:ext cx="4343401" cy="481829"/>
              <a:chOff x="685799" y="2413771"/>
              <a:chExt cx="4343401" cy="48182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3433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31"/>
            <p:cNvGrpSpPr/>
            <p:nvPr/>
          </p:nvGrpSpPr>
          <p:grpSpPr>
            <a:xfrm>
              <a:off x="5257799" y="2413771"/>
              <a:ext cx="3429002" cy="481829"/>
              <a:chOff x="685799" y="2413771"/>
              <a:chExt cx="3429002" cy="48182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9" name="Right Arrow 58"/>
          <p:cNvSpPr/>
          <p:nvPr/>
        </p:nvSpPr>
        <p:spPr>
          <a:xfrm>
            <a:off x="4123461" y="3377184"/>
            <a:ext cx="1591539" cy="3566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Forward analysis</a:t>
            </a: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86200" y="1916668"/>
                <a:ext cx="436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16668"/>
                <a:ext cx="43627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83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57200" y="198120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47474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6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85800" y="198120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47474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057400" y="182880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Right Brace 61"/>
          <p:cNvSpPr/>
          <p:nvPr/>
        </p:nvSpPr>
        <p:spPr>
          <a:xfrm rot="5400000">
            <a:off x="2106010" y="1475390"/>
            <a:ext cx="359980" cy="3352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81200" y="3276600"/>
                <a:ext cx="683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276600"/>
                <a:ext cx="68313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071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/>
          <p:cNvGrpSpPr/>
          <p:nvPr/>
        </p:nvGrpSpPr>
        <p:grpSpPr>
          <a:xfrm>
            <a:off x="914400" y="4114800"/>
            <a:ext cx="2667000" cy="1893131"/>
            <a:chOff x="914400" y="4355269"/>
            <a:chExt cx="2667000" cy="1893131"/>
          </a:xfrm>
        </p:grpSpPr>
        <p:grpSp>
          <p:nvGrpSpPr>
            <p:cNvPr id="78" name="Group 77"/>
            <p:cNvGrpSpPr/>
            <p:nvPr/>
          </p:nvGrpSpPr>
          <p:grpSpPr>
            <a:xfrm>
              <a:off x="914400" y="4355269"/>
              <a:ext cx="2667000" cy="978731"/>
              <a:chOff x="609600" y="4191000"/>
              <a:chExt cx="3352800" cy="1295400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647700" y="4265247"/>
                <a:ext cx="3238500" cy="1221153"/>
                <a:chOff x="228600" y="3579447"/>
                <a:chExt cx="5892490" cy="1754553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60341" y="3880530"/>
                  <a:ext cx="620759" cy="586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228600" y="4493847"/>
                  <a:ext cx="887459" cy="35034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1181100" y="3965101"/>
                  <a:ext cx="1116980" cy="496694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 flipV="1">
                  <a:off x="2336180" y="4003201"/>
                  <a:ext cx="1294479" cy="51668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 flipV="1">
                  <a:off x="3836941" y="3579447"/>
                  <a:ext cx="936718" cy="481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4838700" y="3758803"/>
                  <a:ext cx="1282390" cy="32896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Freeform 98"/>
                <p:cNvSpPr/>
                <p:nvPr/>
              </p:nvSpPr>
              <p:spPr>
                <a:xfrm>
                  <a:off x="236963" y="4889723"/>
                  <a:ext cx="2051825" cy="444277"/>
                </a:xfrm>
                <a:custGeom>
                  <a:avLst/>
                  <a:gdLst>
                    <a:gd name="connsiteX0" fmla="*/ 0 w 2051825"/>
                    <a:gd name="connsiteY0" fmla="*/ 0 h 444277"/>
                    <a:gd name="connsiteX1" fmla="*/ 646771 w 2051825"/>
                    <a:gd name="connsiteY1" fmla="*/ 334537 h 444277"/>
                    <a:gd name="connsiteX2" fmla="*/ 1193181 w 2051825"/>
                    <a:gd name="connsiteY2" fmla="*/ 434898 h 444277"/>
                    <a:gd name="connsiteX3" fmla="*/ 2051825 w 2051825"/>
                    <a:gd name="connsiteY3" fmla="*/ 133815 h 4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51825" h="444277">
                      <a:moveTo>
                        <a:pt x="0" y="0"/>
                      </a:moveTo>
                      <a:cubicBezTo>
                        <a:pt x="223954" y="131027"/>
                        <a:pt x="447908" y="262054"/>
                        <a:pt x="646771" y="334537"/>
                      </a:cubicBezTo>
                      <a:cubicBezTo>
                        <a:pt x="845634" y="407020"/>
                        <a:pt x="959005" y="468352"/>
                        <a:pt x="1193181" y="434898"/>
                      </a:cubicBezTo>
                      <a:cubicBezTo>
                        <a:pt x="1427357" y="401444"/>
                        <a:pt x="1739591" y="267629"/>
                        <a:pt x="2051825" y="133815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Oval 82"/>
              <p:cNvSpPr/>
              <p:nvPr/>
            </p:nvSpPr>
            <p:spPr>
              <a:xfrm>
                <a:off x="762000" y="44196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066800" y="48243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676400" y="44958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676400" y="52053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09600" y="51054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438400" y="48768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590800" y="53577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590800" y="41910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124200" y="45957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810000" y="43434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884218" y="5879068"/>
                  <a:ext cx="1316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MST(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4218" y="5879068"/>
                  <a:ext cx="131618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70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Connector 99"/>
          <p:cNvCxnSpPr/>
          <p:nvPr/>
        </p:nvCxnSpPr>
        <p:spPr>
          <a:xfrm>
            <a:off x="3962400" y="1676400"/>
            <a:ext cx="0" cy="21336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114801" y="1347616"/>
            <a:ext cx="0" cy="6335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86200" y="3444726"/>
            <a:ext cx="228600" cy="2128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5181600" y="4495800"/>
            <a:ext cx="2133601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ight Arrow 104"/>
              <p:cNvSpPr/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Random permutation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Right Arrow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9" grpId="0" animBg="1"/>
      <p:bldP spid="6" grpId="0" animBg="1"/>
      <p:bldP spid="10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Calculating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𝐏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			             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/>
                  <a:t>: set of all subsets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of size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)= </a:t>
                </a:r>
                <a:r>
                  <a:rPr lang="en-US" sz="2000" b="1" dirty="0"/>
                  <a:t>	</a:t>
                </a:r>
                <a:r>
                  <a:rPr lang="en-US" sz="2000" b="1" dirty="0" smtClean="0"/>
                  <a:t>			        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                                          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𝐏</m:t>
                            </m:r>
                            <m:r>
                              <a:rPr lang="en-US" sz="18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d>
                          <m:dPr>
                            <m:begChr m:val="|"/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</m:d>
                        <m:r>
                          <a:rPr lang="en-US" sz="1800" b="1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	         					</a:t>
                </a:r>
              </a:p>
              <a:p>
                <a:pPr marL="0" indent="0">
                  <a:buNone/>
                </a:pPr>
                <a:r>
                  <a:rPr lang="en-US" sz="2000" dirty="0">
                    <a:sym typeface="Wingdings" pitchFamily="2" charset="2"/>
                  </a:rPr>
                  <a:t>	</a:t>
                </a:r>
                <a:r>
                  <a:rPr lang="en-US" sz="2000" dirty="0" smtClean="0">
                    <a:sym typeface="Wingdings" pitchFamily="2" charset="2"/>
                  </a:rPr>
                  <a:t>				</a:t>
                </a:r>
                <a:r>
                  <a:rPr lang="en-US" sz="2000" dirty="0" smtClean="0"/>
                  <a:t>	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5799" y="2413771"/>
            <a:ext cx="8001002" cy="481829"/>
            <a:chOff x="685799" y="2413771"/>
            <a:chExt cx="8001002" cy="481829"/>
          </a:xfrm>
        </p:grpSpPr>
        <p:grpSp>
          <p:nvGrpSpPr>
            <p:cNvPr id="31" name="Group 30"/>
            <p:cNvGrpSpPr/>
            <p:nvPr/>
          </p:nvGrpSpPr>
          <p:grpSpPr>
            <a:xfrm>
              <a:off x="685799" y="2413771"/>
              <a:ext cx="4343401" cy="481829"/>
              <a:chOff x="685799" y="2413771"/>
              <a:chExt cx="4343401" cy="48182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3433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31"/>
            <p:cNvGrpSpPr/>
            <p:nvPr/>
          </p:nvGrpSpPr>
          <p:grpSpPr>
            <a:xfrm>
              <a:off x="5257799" y="2413771"/>
              <a:ext cx="3429002" cy="481829"/>
              <a:chOff x="685799" y="2413771"/>
              <a:chExt cx="3429002" cy="48182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9" name="Right Arrow 58"/>
          <p:cNvSpPr/>
          <p:nvPr/>
        </p:nvSpPr>
        <p:spPr>
          <a:xfrm flipH="1">
            <a:off x="2474840" y="3276600"/>
            <a:ext cx="1639960" cy="478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Backward analysis</a:t>
            </a: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86200" y="1916668"/>
                <a:ext cx="436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16668"/>
                <a:ext cx="43627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83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57200" y="198120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47474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6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85800" y="198120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47474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057400" y="182880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Right Brace 61"/>
          <p:cNvSpPr/>
          <p:nvPr/>
        </p:nvSpPr>
        <p:spPr>
          <a:xfrm rot="5400000">
            <a:off x="2202090" y="1379310"/>
            <a:ext cx="359980" cy="354496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81200" y="3276600"/>
                <a:ext cx="460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276600"/>
                <a:ext cx="46031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578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/>
          <p:cNvCxnSpPr/>
          <p:nvPr/>
        </p:nvCxnSpPr>
        <p:spPr>
          <a:xfrm>
            <a:off x="4191000" y="1676400"/>
            <a:ext cx="0" cy="21336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114801" y="1347616"/>
            <a:ext cx="0" cy="6335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114800" y="3444726"/>
            <a:ext cx="228600" cy="2128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5181599" y="4495800"/>
            <a:ext cx="1828801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ight Arrow 102"/>
              <p:cNvSpPr/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Random permutation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ight Arrow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4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9" grpId="0" animBg="1"/>
      <p:bldP spid="6" grpId="0" animBg="1"/>
      <p:bldP spid="10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𝐏</m:t>
                          </m:r>
                          <m:r>
                            <a:rPr lang="en-US" b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d>
                        <m:dPr>
                          <m:begChr m:val="|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			             </a:t>
                </a:r>
                <a:r>
                  <a:rPr lang="en-US" sz="2000" b="1" dirty="0" smtClean="0"/>
                  <a:t> </a:t>
                </a:r>
                <a:r>
                  <a:rPr lang="en-US" sz="2000" dirty="0"/>
                  <a:t>	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d>
                      <m:dPr>
                        <m:begChr m:val="|"/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	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	 =  ??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		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?? 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:r>
                  <a:rPr lang="en-US" sz="2400" b="0" dirty="0" smtClean="0"/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5799" y="2413771"/>
            <a:ext cx="8001002" cy="481829"/>
            <a:chOff x="685799" y="2413771"/>
            <a:chExt cx="8001002" cy="481829"/>
          </a:xfrm>
        </p:grpSpPr>
        <p:grpSp>
          <p:nvGrpSpPr>
            <p:cNvPr id="31" name="Group 30"/>
            <p:cNvGrpSpPr/>
            <p:nvPr/>
          </p:nvGrpSpPr>
          <p:grpSpPr>
            <a:xfrm>
              <a:off x="685799" y="2413771"/>
              <a:ext cx="4343401" cy="481829"/>
              <a:chOff x="685799" y="2413771"/>
              <a:chExt cx="4343401" cy="48182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3433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31"/>
            <p:cNvGrpSpPr/>
            <p:nvPr/>
          </p:nvGrpSpPr>
          <p:grpSpPr>
            <a:xfrm>
              <a:off x="5257799" y="2413771"/>
              <a:ext cx="3429002" cy="481829"/>
              <a:chOff x="685799" y="2413771"/>
              <a:chExt cx="3429002" cy="48182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9" name="Right Arrow 58"/>
          <p:cNvSpPr/>
          <p:nvPr/>
        </p:nvSpPr>
        <p:spPr>
          <a:xfrm flipH="1">
            <a:off x="2474840" y="3276600"/>
            <a:ext cx="1639960" cy="478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Backward analysis</a:t>
            </a: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86200" y="1916668"/>
                <a:ext cx="436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16668"/>
                <a:ext cx="43627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83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57200" y="198120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47474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6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85800" y="198120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47474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057400" y="182880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Right Brace 61"/>
          <p:cNvSpPr/>
          <p:nvPr/>
        </p:nvSpPr>
        <p:spPr>
          <a:xfrm rot="5400000">
            <a:off x="2202090" y="1379310"/>
            <a:ext cx="359980" cy="354496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81200" y="3276600"/>
                <a:ext cx="460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276600"/>
                <a:ext cx="46031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578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/>
          <p:cNvGrpSpPr/>
          <p:nvPr/>
        </p:nvGrpSpPr>
        <p:grpSpPr>
          <a:xfrm>
            <a:off x="914400" y="4114800"/>
            <a:ext cx="2667000" cy="1893131"/>
            <a:chOff x="914400" y="4355269"/>
            <a:chExt cx="2667000" cy="1893131"/>
          </a:xfrm>
        </p:grpSpPr>
        <p:grpSp>
          <p:nvGrpSpPr>
            <p:cNvPr id="78" name="Group 77"/>
            <p:cNvGrpSpPr/>
            <p:nvPr/>
          </p:nvGrpSpPr>
          <p:grpSpPr>
            <a:xfrm>
              <a:off x="914400" y="4355269"/>
              <a:ext cx="2667000" cy="978731"/>
              <a:chOff x="609600" y="4191000"/>
              <a:chExt cx="3352800" cy="1295400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647700" y="4265247"/>
                <a:ext cx="3238500" cy="1221153"/>
                <a:chOff x="228600" y="3579447"/>
                <a:chExt cx="5892490" cy="1754553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60341" y="3880530"/>
                  <a:ext cx="620759" cy="586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228600" y="4493847"/>
                  <a:ext cx="887459" cy="35034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1181100" y="3965101"/>
                  <a:ext cx="1116980" cy="496694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 flipV="1">
                  <a:off x="2336180" y="4003201"/>
                  <a:ext cx="1294479" cy="51668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 flipV="1">
                  <a:off x="3836941" y="3579447"/>
                  <a:ext cx="936718" cy="481376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4838700" y="3758803"/>
                  <a:ext cx="1282390" cy="32896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Freeform 98"/>
                <p:cNvSpPr/>
                <p:nvPr/>
              </p:nvSpPr>
              <p:spPr>
                <a:xfrm>
                  <a:off x="236963" y="4889723"/>
                  <a:ext cx="2051825" cy="444277"/>
                </a:xfrm>
                <a:custGeom>
                  <a:avLst/>
                  <a:gdLst>
                    <a:gd name="connsiteX0" fmla="*/ 0 w 2051825"/>
                    <a:gd name="connsiteY0" fmla="*/ 0 h 444277"/>
                    <a:gd name="connsiteX1" fmla="*/ 646771 w 2051825"/>
                    <a:gd name="connsiteY1" fmla="*/ 334537 h 444277"/>
                    <a:gd name="connsiteX2" fmla="*/ 1193181 w 2051825"/>
                    <a:gd name="connsiteY2" fmla="*/ 434898 h 444277"/>
                    <a:gd name="connsiteX3" fmla="*/ 2051825 w 2051825"/>
                    <a:gd name="connsiteY3" fmla="*/ 133815 h 4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51825" h="444277">
                      <a:moveTo>
                        <a:pt x="0" y="0"/>
                      </a:moveTo>
                      <a:cubicBezTo>
                        <a:pt x="223954" y="131027"/>
                        <a:pt x="447908" y="262054"/>
                        <a:pt x="646771" y="334537"/>
                      </a:cubicBezTo>
                      <a:cubicBezTo>
                        <a:pt x="845634" y="407020"/>
                        <a:pt x="959005" y="468352"/>
                        <a:pt x="1193181" y="434898"/>
                      </a:cubicBezTo>
                      <a:cubicBezTo>
                        <a:pt x="1427357" y="401444"/>
                        <a:pt x="1739591" y="267629"/>
                        <a:pt x="2051825" y="133815"/>
                      </a:cubicBezTo>
                    </a:path>
                  </a:pathLst>
                </a:cu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Oval 82"/>
              <p:cNvSpPr/>
              <p:nvPr/>
            </p:nvSpPr>
            <p:spPr>
              <a:xfrm>
                <a:off x="762000" y="44196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066800" y="48243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676400" y="44958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676400" y="52053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09600" y="51054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438400" y="48768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590800" y="53577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590800" y="41910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124200" y="4595737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810000" y="4343400"/>
                <a:ext cx="152400" cy="1286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884218" y="5879068"/>
                  <a:ext cx="1316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MST(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4218" y="5879068"/>
                  <a:ext cx="131618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70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0" name="Straight Connector 99"/>
          <p:cNvCxnSpPr/>
          <p:nvPr/>
        </p:nvCxnSpPr>
        <p:spPr>
          <a:xfrm>
            <a:off x="4191000" y="1676400"/>
            <a:ext cx="0" cy="21336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114801" y="1347616"/>
            <a:ext cx="0" cy="6335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114800" y="3444726"/>
            <a:ext cx="228600" cy="2128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95538" y="4495800"/>
                <a:ext cx="1143262" cy="61991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MST</m:t>
                          </m:r>
                          <m:r>
                            <a:rPr lang="en-US">
                              <a:latin typeface="Cambria Math"/>
                            </a:rPr>
                            <m:t>(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>
                              <a:latin typeface="Cambria Math"/>
                            </a:rPr>
                            <m:t>)|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538" y="4495800"/>
                <a:ext cx="1143262" cy="619913"/>
              </a:xfrm>
              <a:prstGeom prst="rect">
                <a:avLst/>
              </a:prstGeom>
              <a:blipFill rotWithShape="1">
                <a:blip r:embed="rId9"/>
                <a:stretch>
                  <a:fillRect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ight Arrow 102"/>
              <p:cNvSpPr/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Random permutation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ight Arrow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Cloud Callout 101"/>
          <p:cNvSpPr/>
          <p:nvPr/>
        </p:nvSpPr>
        <p:spPr>
          <a:xfrm>
            <a:off x="6318275" y="3141343"/>
            <a:ext cx="2825725" cy="973457"/>
          </a:xfrm>
          <a:prstGeom prst="cloudCallout">
            <a:avLst>
              <a:gd name="adj1" fmla="val 23171"/>
              <a:gd name="adj2" fmla="val 7506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 Lemma 2.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73124" y="4191000"/>
                <a:ext cx="3375476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th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edge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a:rPr lang="en-US" b="1">
                              <a:latin typeface="Cambria Math"/>
                            </a:rPr>
                            <m:t>𝐛𝐞𝐥𝐨𝐧𝐠𝐬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to</m:t>
                          </m:r>
                          <m:r>
                            <a:rPr lang="en-US" b="1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MST</m:t>
                          </m:r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124" y="4191000"/>
                <a:ext cx="3375476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8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1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7" grpId="0" animBg="1"/>
      <p:bldP spid="102" grpId="0" animBg="1"/>
      <p:bldP spid="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Calculating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𝐏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229601" cy="4953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			             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/>
                  <a:t>: set of all subsets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of size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  <m:r>
                          <a:rPr lang="en-US" sz="2000" b="1">
                            <a:latin typeface="Cambria Math"/>
                          </a:rPr>
                          <m:t>(</m:t>
                        </m:r>
                        <m:r>
                          <a:rPr lang="en-US" sz="20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dirty="0" smtClean="0"/>
                  <a:t>)=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	</a:t>
                </a:r>
                <a:r>
                  <a:rPr lang="en-US" sz="2000" b="1" dirty="0" smtClean="0"/>
                  <a:t>			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𝐏</m:t>
                            </m:r>
                            <m:r>
                              <a:rPr lang="en-US" sz="1800" b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d>
                          <m:dPr>
                            <m:begChr m:val="|"/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</m:d>
                        <m:r>
                          <a:rPr lang="en-US" sz="1800" b="1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	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  </m:t>
                    </m:r>
                    <m:r>
                      <a:rPr lang="en-US" sz="1800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den>
                        </m:f>
                        <m:r>
                          <a:rPr lang="en-US" sz="1800" b="1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r>
                  <a:rPr lang="en-US" sz="2000" dirty="0" smtClean="0"/>
                  <a:t>	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	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1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i="1" smtClean="0">
                            <a:latin typeface="Cambria Math"/>
                          </a:rPr>
                          <m:t> </m:t>
                        </m:r>
                        <m:r>
                          <a:rPr lang="en-US" sz="1800" b="1" i="0" smtClean="0">
                            <a:latin typeface="Cambria Math"/>
                          </a:rPr>
                          <m:t>𝐏</m:t>
                        </m:r>
                        <m:r>
                          <a:rPr lang="en-US" sz="1800" b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nary>
                  </m:oMath>
                </a14:m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/>
                  <a:t>	</a:t>
                </a:r>
                <a:r>
                  <a:rPr lang="en-US" sz="1800" b="1" dirty="0" smtClean="0"/>
                  <a:t>			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  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den>
                    </m:f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229601" cy="4953000"/>
              </a:xfrm>
              <a:blipFill rotWithShape="1">
                <a:blip r:embed="rId3"/>
                <a:stretch>
                  <a:fillRect l="-741"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5799" y="2413771"/>
            <a:ext cx="8001002" cy="481829"/>
            <a:chOff x="685799" y="2413771"/>
            <a:chExt cx="8001002" cy="481829"/>
          </a:xfrm>
        </p:grpSpPr>
        <p:grpSp>
          <p:nvGrpSpPr>
            <p:cNvPr id="31" name="Group 30"/>
            <p:cNvGrpSpPr/>
            <p:nvPr/>
          </p:nvGrpSpPr>
          <p:grpSpPr>
            <a:xfrm>
              <a:off x="685799" y="2413771"/>
              <a:ext cx="4343401" cy="481829"/>
              <a:chOff x="685799" y="2413771"/>
              <a:chExt cx="4343401" cy="48182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43433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31"/>
            <p:cNvGrpSpPr/>
            <p:nvPr/>
          </p:nvGrpSpPr>
          <p:grpSpPr>
            <a:xfrm>
              <a:off x="5257799" y="2413771"/>
              <a:ext cx="3429002" cy="481829"/>
              <a:chOff x="685799" y="2413771"/>
              <a:chExt cx="3429002" cy="48182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857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16001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2514599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3429000" y="2413771"/>
                <a:ext cx="685801" cy="481829"/>
                <a:chOff x="685799" y="2413771"/>
                <a:chExt cx="685801" cy="481829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857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9143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11429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371599" y="2413771"/>
                  <a:ext cx="1" cy="48182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9" name="Right Arrow 58"/>
          <p:cNvSpPr/>
          <p:nvPr/>
        </p:nvSpPr>
        <p:spPr>
          <a:xfrm flipH="1">
            <a:off x="2474840" y="3276600"/>
            <a:ext cx="1639960" cy="478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Backward analysis</a:t>
            </a:r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86200" y="1916668"/>
                <a:ext cx="436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16668"/>
                <a:ext cx="43627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83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57200" y="198120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200"/>
                <a:ext cx="47474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66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85800" y="1981200"/>
                <a:ext cx="474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47474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057400" y="182880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62" name="Right Brace 61"/>
          <p:cNvSpPr/>
          <p:nvPr/>
        </p:nvSpPr>
        <p:spPr>
          <a:xfrm rot="5400000">
            <a:off x="2202090" y="1379310"/>
            <a:ext cx="359980" cy="354496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81200" y="3276600"/>
                <a:ext cx="460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276600"/>
                <a:ext cx="46031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578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/>
          <p:cNvCxnSpPr/>
          <p:nvPr/>
        </p:nvCxnSpPr>
        <p:spPr>
          <a:xfrm>
            <a:off x="4191000" y="1676400"/>
            <a:ext cx="0" cy="21336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4114801" y="1347616"/>
            <a:ext cx="0" cy="6335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114800" y="3444726"/>
            <a:ext cx="228600" cy="2128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5181599" y="4495800"/>
            <a:ext cx="1828801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ight Arrow 102"/>
              <p:cNvSpPr/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Random permutation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𝑬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ight Arrow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19200"/>
                <a:ext cx="2971801" cy="713232"/>
              </a:xfrm>
              <a:prstGeom prst="rightArrow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6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smtClean="0"/>
                  <a:t>Combining the two methods for calculating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Using </a:t>
                </a:r>
                <a:r>
                  <a:rPr lang="en-US" sz="2400" b="1" dirty="0" smtClean="0"/>
                  <a:t>method 1</a:t>
                </a:r>
                <a:r>
                  <a:rPr lang="en-US" sz="2400" dirty="0" smtClean="0"/>
                  <a:t>: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</m:den>
                      </m:f>
                      <m:r>
                        <a:rPr lang="en-US" sz="2400" b="1">
                          <a:latin typeface="Cambria Math"/>
                        </a:rPr>
                        <m:t>𝐄</m:t>
                      </m:r>
                      <m:r>
                        <a:rPr lang="en-US" sz="2400" b="1">
                          <a:latin typeface="Cambria Math"/>
                        </a:rPr>
                        <m:t>[</m:t>
                      </m:r>
                      <m:r>
                        <a:rPr lang="en-US" sz="2400" b="1" i="1">
                          <a:latin typeface="Cambria Math"/>
                        </a:rPr>
                        <m:t>𝒁</m:t>
                      </m:r>
                      <m:r>
                        <a:rPr lang="en-US" sz="2400" b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400" dirty="0"/>
                  <a:t>Using </a:t>
                </a:r>
                <a:r>
                  <a:rPr lang="en-US" sz="2400" b="1" dirty="0"/>
                  <a:t>method </a:t>
                </a:r>
                <a:r>
                  <a:rPr lang="en-US" sz="2400" b="1" dirty="0" smtClean="0"/>
                  <a:t>2</a:t>
                </a:r>
                <a:r>
                  <a:rPr lang="en-US" sz="2400" dirty="0" smtClean="0"/>
                  <a:t>: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/>
                          </a:rPr>
                          <m:t>𝐏</m:t>
                        </m:r>
                        <m:r>
                          <a:rPr lang="en-US" sz="2400" b="1"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Hence: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𝐄</m:t>
                    </m:r>
                    <m:r>
                      <a:rPr lang="en-US" sz="2400" b="1">
                        <a:latin typeface="Cambria Math"/>
                      </a:rPr>
                      <m:t>[</m:t>
                    </m:r>
                    <m:r>
                      <a:rPr lang="en-US" sz="2400" b="1" i="1">
                        <a:latin typeface="Cambria Math"/>
                      </a:rPr>
                      <m:t>𝒁</m:t>
                    </m:r>
                    <m:r>
                      <a:rPr lang="en-US" sz="2400" b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>
                        <a:latin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 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400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3"/>
                <a:stretch>
                  <a:fillRect l="-1111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</a:rPr>
              <a:t>Minimum spanning </a:t>
            </a:r>
            <a:r>
              <a:rPr lang="en-US" sz="4000" b="1" dirty="0" smtClean="0">
                <a:solidFill>
                  <a:srgbClr val="7030A0"/>
                </a:solidFill>
              </a:rPr>
              <a:t>tree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=(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:</a:t>
                </a:r>
                <a:r>
                  <a:rPr lang="en-US" sz="2000" dirty="0"/>
                  <a:t> undirected graph </a:t>
                </a:r>
                <a:r>
                  <a:rPr lang="en-US" sz="2000" dirty="0" smtClean="0"/>
                  <a:t>with weights on edges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|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 smtClean="0">
                        <a:latin typeface="Cambria Math"/>
                      </a:rPr>
                      <m:t>=|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Deterministic algorithms</a:t>
                </a:r>
                <a:r>
                  <a:rPr lang="en-US" sz="2000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Prim’s algorithm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/>
                  <a:t>O</a:t>
                </a:r>
                <a:r>
                  <a:rPr lang="en-US" sz="2000" dirty="0" smtClean="0"/>
                  <a:t>((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) </a:t>
                </a:r>
                <a:r>
                  <a:rPr lang="en-US" sz="2000" b="1" dirty="0" smtClean="0"/>
                  <a:t>log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) using </a:t>
                </a:r>
                <a:r>
                  <a:rPr lang="en-US" sz="2000" b="1" dirty="0" smtClean="0"/>
                  <a:t>Binary</a:t>
                </a:r>
                <a:r>
                  <a:rPr lang="en-US" sz="2000" dirty="0" smtClean="0"/>
                  <a:t> heap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log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/>
                  <a:t>) using </a:t>
                </a:r>
                <a:r>
                  <a:rPr lang="en-US" sz="2000" b="1" dirty="0" smtClean="0"/>
                  <a:t>Fibonacci</a:t>
                </a:r>
                <a:r>
                  <a:rPr lang="en-US" sz="2000" dirty="0" smtClean="0"/>
                  <a:t> heap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Best deterministic algorithm: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𝐥𝐨𝐠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)  bound</a:t>
                </a:r>
              </a:p>
              <a:p>
                <a:pPr lvl="1"/>
                <a:r>
                  <a:rPr lang="en-US" sz="1600" dirty="0" smtClean="0"/>
                  <a:t> </a:t>
                </a:r>
                <a:r>
                  <a:rPr lang="en-US" sz="1800" dirty="0" smtClean="0"/>
                  <a:t>Too complicated to design and analyze</a:t>
                </a:r>
              </a:p>
              <a:p>
                <a:pPr lvl="1"/>
                <a:r>
                  <a:rPr lang="en-US" sz="1800" dirty="0" smtClean="0"/>
                  <a:t>Fails to beat Prim’s algorithm using </a:t>
                </a:r>
                <a:r>
                  <a:rPr lang="en-US" sz="1800" b="1" dirty="0"/>
                  <a:t>Binary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heap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1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Theorem: </a:t>
                </a:r>
                <a:r>
                  <a:rPr lang="en-US" sz="2400" dirty="0" smtClean="0"/>
                  <a:t>If we sample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smtClean="0"/>
                  <a:t>edges uniformly randomly from an undirected graph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vertices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edges, the number of light edges among the </a:t>
                </a:r>
                <a:r>
                  <a:rPr lang="en-US" sz="2400" dirty="0" err="1" smtClean="0"/>
                  <a:t>unsampled</a:t>
                </a:r>
                <a:r>
                  <a:rPr lang="en-US" sz="2400" dirty="0" smtClean="0"/>
                  <a:t> edges will be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on expectation.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 </a:t>
                </a: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Minimum spanning tree</a:t>
            </a:r>
            <a:br>
              <a:rPr lang="en-US" b="1" dirty="0">
                <a:solidFill>
                  <a:srgbClr val="7030A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i="1" dirty="0" smtClean="0"/>
                  <a:t>When finding an efficient solution of a problem appears hard,  one should strive to design an efficient </a:t>
                </a:r>
                <a:r>
                  <a:rPr lang="en-US" sz="2400" i="1" u="sng" dirty="0" smtClean="0"/>
                  <a:t>verification algorithm</a:t>
                </a:r>
                <a:r>
                  <a:rPr lang="en-US" sz="2400" i="1" dirty="0" smtClean="0"/>
                  <a:t>.</a:t>
                </a:r>
              </a:p>
              <a:p>
                <a:pPr marL="0" indent="0">
                  <a:buNone/>
                </a:pPr>
                <a:endParaRPr lang="en-US" sz="2400" i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MST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verification algorithm: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[King, 1990]</a:t>
                </a:r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Given a graph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  <m:r>
                      <a:rPr lang="en-US" sz="2000" b="1" i="1">
                        <a:latin typeface="Cambria Math"/>
                      </a:rPr>
                      <m:t>=(</m:t>
                    </m:r>
                    <m:r>
                      <a:rPr lang="en-US" sz="2000" b="1" i="1">
                        <a:latin typeface="Cambria Math"/>
                      </a:rPr>
                      <m:t>𝑽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and a spanning tree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𝑻</m:t>
                    </m:r>
                  </m:oMath>
                </a14:m>
                <a:r>
                  <a:rPr lang="en-US" sz="2000" dirty="0" smtClean="0"/>
                  <a:t>, it takes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) time to</a:t>
                </a:r>
              </a:p>
              <a:p>
                <a:pPr marL="0" indent="0">
                  <a:buNone/>
                </a:pPr>
                <a:r>
                  <a:rPr lang="en-US" sz="2000" dirty="0"/>
                  <a:t>d</a:t>
                </a:r>
                <a:r>
                  <a:rPr lang="en-US" sz="2000" dirty="0" smtClean="0"/>
                  <a:t>etermine if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sz="2000" dirty="0" smtClean="0"/>
                  <a:t> is MST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𝑮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Interestingly, no deterministic algorithm for MST could use this algorithm to achieve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time.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b="-27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</a:rPr>
              <a:t>Minimum spanning </a:t>
            </a:r>
            <a:r>
              <a:rPr lang="en-US" sz="4000" b="1" dirty="0" smtClean="0">
                <a:solidFill>
                  <a:srgbClr val="7030A0"/>
                </a:solidFill>
              </a:rPr>
              <a:t>tree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=(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:</a:t>
                </a:r>
                <a:r>
                  <a:rPr lang="en-US" sz="2000" dirty="0"/>
                  <a:t> undirected graph </a:t>
                </a:r>
                <a:r>
                  <a:rPr lang="en-US" sz="2000" dirty="0" smtClean="0"/>
                  <a:t>with weights on edges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|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 smtClean="0">
                        <a:latin typeface="Cambria Math"/>
                      </a:rPr>
                      <m:t>=|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Randomized algorithm</a:t>
                </a:r>
                <a:r>
                  <a:rPr lang="en-US" sz="2000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b="1" dirty="0" err="1" smtClean="0">
                    <a:solidFill>
                      <a:srgbClr val="7030A0"/>
                    </a:solidFill>
                  </a:rPr>
                  <a:t>Karger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-Klein-</a:t>
                </a:r>
                <a:r>
                  <a:rPr lang="en-US" sz="2000" b="1" dirty="0" err="1" smtClean="0">
                    <a:solidFill>
                      <a:srgbClr val="7030A0"/>
                    </a:solidFill>
                  </a:rPr>
                  <a:t>Tarjan</a:t>
                </a:r>
                <a:r>
                  <a:rPr lang="en-US" sz="2000" dirty="0" err="1" smtClean="0"/>
                  <a:t>’s</a:t>
                </a:r>
                <a:r>
                  <a:rPr lang="en-US" sz="2000" dirty="0" smtClean="0"/>
                  <a:t> algorithm [</a:t>
                </a:r>
                <a:r>
                  <a:rPr lang="en-US" sz="2000" b="1" dirty="0" smtClean="0"/>
                  <a:t>1995</a:t>
                </a:r>
                <a:r>
                  <a:rPr lang="en-US" sz="2000" dirty="0" smtClean="0"/>
                  <a:t>]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/>
                  <a:t>Las Vegas algorithm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) expected time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This algorithm uses </a:t>
                </a:r>
              </a:p>
              <a:p>
                <a:r>
                  <a:rPr lang="en-US" sz="2000" dirty="0" smtClean="0"/>
                  <a:t>Random sampling</a:t>
                </a:r>
              </a:p>
              <a:p>
                <a:r>
                  <a:rPr lang="en-US" sz="2000" dirty="0" smtClean="0"/>
                  <a:t>MST verification algorithm</a:t>
                </a:r>
              </a:p>
              <a:p>
                <a:r>
                  <a:rPr lang="en-US" sz="2000" b="1" dirty="0" err="1" smtClean="0"/>
                  <a:t>Boruvka</a:t>
                </a:r>
                <a:r>
                  <a:rPr lang="en-US" sz="2000" dirty="0" err="1" smtClean="0"/>
                  <a:t>’s</a:t>
                </a:r>
                <a:r>
                  <a:rPr lang="en-US" sz="2000" dirty="0" smtClean="0"/>
                  <a:t> algorithm</a:t>
                </a:r>
              </a:p>
              <a:p>
                <a:r>
                  <a:rPr lang="en-US" sz="2000" dirty="0" smtClean="0"/>
                  <a:t>Elementary data structure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741"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</a:rPr>
              <a:t>Minimum spanning </a:t>
            </a:r>
            <a:r>
              <a:rPr lang="en-US" sz="4000" b="1" dirty="0" smtClean="0">
                <a:solidFill>
                  <a:srgbClr val="7030A0"/>
                </a:solidFill>
              </a:rPr>
              <a:t>tree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𝑮</m:t>
                    </m:r>
                    <m:r>
                      <a:rPr lang="en-US" sz="2000" b="1" i="1" smtClean="0">
                        <a:latin typeface="Cambria Math"/>
                      </a:rPr>
                      <m:t>=(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:</a:t>
                </a:r>
                <a:r>
                  <a:rPr lang="en-US" sz="2000" dirty="0"/>
                  <a:t> undirected graph </a:t>
                </a:r>
                <a:r>
                  <a:rPr lang="en-US" sz="2000" dirty="0" smtClean="0"/>
                  <a:t>with weights on edges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|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r>
                      <a:rPr lang="en-US" sz="2000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 smtClean="0">
                        <a:latin typeface="Cambria Math"/>
                      </a:rPr>
                      <m:t>=|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Randomized algorithm</a:t>
                </a:r>
                <a:r>
                  <a:rPr lang="en-US" sz="2000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b="1" dirty="0" err="1" smtClean="0">
                    <a:solidFill>
                      <a:srgbClr val="7030A0"/>
                    </a:solidFill>
                  </a:rPr>
                  <a:t>Karger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-Klein-</a:t>
                </a:r>
                <a:r>
                  <a:rPr lang="en-US" sz="2000" b="1" dirty="0" err="1" smtClean="0">
                    <a:solidFill>
                      <a:srgbClr val="7030A0"/>
                    </a:solidFill>
                  </a:rPr>
                  <a:t>Tarjan</a:t>
                </a:r>
                <a:r>
                  <a:rPr lang="en-US" sz="2000" dirty="0" err="1" smtClean="0"/>
                  <a:t>’s</a:t>
                </a:r>
                <a:r>
                  <a:rPr lang="en-US" sz="2000" dirty="0" smtClean="0"/>
                  <a:t> algorithm [</a:t>
                </a:r>
                <a:r>
                  <a:rPr lang="en-US" sz="2000" b="1" dirty="0" smtClean="0"/>
                  <a:t>1994</a:t>
                </a:r>
                <a:r>
                  <a:rPr lang="en-US" sz="2000" dirty="0" smtClean="0"/>
                  <a:t>]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/>
                  <a:t>Las Vegas algorithm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) expected time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b="1" dirty="0" smtClean="0"/>
                  <a:t>Random sampling 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How </a:t>
                </a:r>
                <a:r>
                  <a:rPr lang="en-US" sz="2000" i="1" u="sng" dirty="0" smtClean="0"/>
                  <a:t>close</a:t>
                </a:r>
                <a:r>
                  <a:rPr lang="en-US" sz="2000" dirty="0" smtClean="0"/>
                  <a:t> is </a:t>
                </a:r>
                <a:r>
                  <a:rPr lang="en-US" sz="2000" b="1" dirty="0" smtClean="0"/>
                  <a:t>MST </a:t>
                </a:r>
                <a:r>
                  <a:rPr lang="en-US" sz="2000" dirty="0" smtClean="0"/>
                  <a:t>of a random sample of edges to </a:t>
                </a:r>
                <a:r>
                  <a:rPr lang="en-US" sz="2000" b="1" dirty="0" smtClean="0"/>
                  <a:t>MST</a:t>
                </a:r>
                <a:r>
                  <a:rPr lang="en-US" sz="2000" dirty="0" smtClean="0"/>
                  <a:t> of original graph 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 smtClean="0"/>
                  <a:t>The notion of </a:t>
                </a:r>
                <a:r>
                  <a:rPr lang="en-US" sz="2000" i="1" dirty="0" smtClean="0"/>
                  <a:t>closeness</a:t>
                </a:r>
                <a:r>
                  <a:rPr lang="en-US" sz="2000" dirty="0" smtClean="0"/>
                  <a:t> is formalized in the following slide. </a:t>
                </a:r>
                <a:endParaRPr lang="en-US" sz="2000" b="1" dirty="0" smtClean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741" t="-616" b="-6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Light Edge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Content Placeholder 25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Definition: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0" i="1" smtClean="0">
                        <a:latin typeface="Cambria Math"/>
                      </a:rPr>
                      <m:t>⊂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dirty="0" smtClean="0"/>
                  <a:t>.  An edge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𝒆</m:t>
                    </m:r>
                    <m:r>
                      <a:rPr lang="en-US" sz="2000" b="1" i="1" smtClean="0">
                        <a:latin typeface="Cambria Math"/>
                      </a:rPr>
                      <m:t>∈</m:t>
                    </m:r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 smtClean="0">
                        <a:latin typeface="Cambria Math"/>
                      </a:rPr>
                      <m:t>\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is said to be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light</a:t>
                </a:r>
                <a:r>
                  <a:rPr lang="en-US" sz="2000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if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⊂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2000" dirty="0" smtClean="0"/>
                  <a:t> and  |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|=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how many edges from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𝑬</m:t>
                    </m:r>
                    <m:r>
                      <a:rPr lang="en-US" sz="2000" b="1" i="1">
                        <a:latin typeface="Cambria Math"/>
                      </a:rPr>
                      <m:t>\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are light with respect to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2000" dirty="0" smtClean="0"/>
                  <a:t> on expectation 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</a:t>
                </a:r>
                <a:r>
                  <a:rPr lang="en-US" sz="2000" dirty="0" smtClean="0"/>
                  <a:t>: ??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53" name="Content Placeholder 25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852" t="-1576" r="-1481" b="-1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1143000" y="1219200"/>
            <a:ext cx="6462664" cy="2438400"/>
            <a:chOff x="1143000" y="1219200"/>
            <a:chExt cx="6462664" cy="2438400"/>
          </a:xfrm>
        </p:grpSpPr>
        <p:sp>
          <p:nvSpPr>
            <p:cNvPr id="34" name="Oval 33"/>
            <p:cNvSpPr/>
            <p:nvPr/>
          </p:nvSpPr>
          <p:spPr>
            <a:xfrm>
              <a:off x="1689410" y="19772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84610" y="30059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813610" y="267046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966010" y="16761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454562" y="313231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956610" y="221140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492190" y="208874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299010" y="25905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315200" y="189638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>
              <a:stCxn id="34" idx="5"/>
              <a:endCxn id="52" idx="6"/>
            </p:cNvCxnSpPr>
            <p:nvPr/>
          </p:nvCxnSpPr>
          <p:spPr>
            <a:xfrm>
              <a:off x="1754451" y="2042274"/>
              <a:ext cx="620759" cy="586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5" idx="0"/>
              <a:endCxn id="52" idx="3"/>
            </p:cNvCxnSpPr>
            <p:nvPr/>
          </p:nvCxnSpPr>
          <p:spPr>
            <a:xfrm flipV="1">
              <a:off x="1422710" y="2655591"/>
              <a:ext cx="887459" cy="3503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51" idx="2"/>
            </p:cNvCxnSpPr>
            <p:nvPr/>
          </p:nvCxnSpPr>
          <p:spPr>
            <a:xfrm flipV="1">
              <a:off x="2375210" y="2126845"/>
              <a:ext cx="1116980" cy="4966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2" idx="5"/>
              <a:endCxn id="43" idx="1"/>
            </p:cNvCxnSpPr>
            <p:nvPr/>
          </p:nvCxnSpPr>
          <p:spPr>
            <a:xfrm>
              <a:off x="2364051" y="2655591"/>
              <a:ext cx="1101670" cy="4878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1" idx="2"/>
              <a:endCxn id="43" idx="0"/>
            </p:cNvCxnSpPr>
            <p:nvPr/>
          </p:nvCxnSpPr>
          <p:spPr>
            <a:xfrm>
              <a:off x="3492190" y="2126845"/>
              <a:ext cx="472" cy="10054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2" idx="3"/>
              <a:endCxn id="51" idx="7"/>
            </p:cNvCxnSpPr>
            <p:nvPr/>
          </p:nvCxnSpPr>
          <p:spPr>
            <a:xfrm flipH="1">
              <a:off x="3557231" y="1741191"/>
              <a:ext cx="1419938" cy="3587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6" idx="1"/>
              <a:endCxn id="51" idx="4"/>
            </p:cNvCxnSpPr>
            <p:nvPr/>
          </p:nvCxnSpPr>
          <p:spPr>
            <a:xfrm flipH="1" flipV="1">
              <a:off x="3530290" y="2164945"/>
              <a:ext cx="1294479" cy="5166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43" idx="0"/>
              <a:endCxn id="36" idx="4"/>
            </p:cNvCxnSpPr>
            <p:nvPr/>
          </p:nvCxnSpPr>
          <p:spPr>
            <a:xfrm flipV="1">
              <a:off x="3492662" y="2746667"/>
              <a:ext cx="1359048" cy="3856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0" idx="1"/>
              <a:endCxn id="42" idx="5"/>
            </p:cNvCxnSpPr>
            <p:nvPr/>
          </p:nvCxnSpPr>
          <p:spPr>
            <a:xfrm flipH="1" flipV="1">
              <a:off x="5031051" y="1741191"/>
              <a:ext cx="936718" cy="4813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36" idx="7"/>
              <a:endCxn id="50" idx="3"/>
            </p:cNvCxnSpPr>
            <p:nvPr/>
          </p:nvCxnSpPr>
          <p:spPr>
            <a:xfrm flipV="1">
              <a:off x="4878651" y="2276449"/>
              <a:ext cx="1089118" cy="4051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50" idx="6"/>
            </p:cNvCxnSpPr>
            <p:nvPr/>
          </p:nvCxnSpPr>
          <p:spPr>
            <a:xfrm flipH="1">
              <a:off x="6032810" y="1920547"/>
              <a:ext cx="1282390" cy="3289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34" idx="3"/>
              <a:endCxn id="35" idx="0"/>
            </p:cNvCxnSpPr>
            <p:nvPr/>
          </p:nvCxnSpPr>
          <p:spPr>
            <a:xfrm flipH="1">
              <a:off x="1422710" y="2042274"/>
              <a:ext cx="277859" cy="963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4854498" y="1936345"/>
              <a:ext cx="2486722" cy="1052574"/>
            </a:xfrm>
            <a:custGeom>
              <a:avLst/>
              <a:gdLst>
                <a:gd name="connsiteX0" fmla="*/ 0 w 2486722"/>
                <a:gd name="connsiteY0" fmla="*/ 791737 h 1052574"/>
                <a:gd name="connsiteX1" fmla="*/ 479502 w 2486722"/>
                <a:gd name="connsiteY1" fmla="*/ 970156 h 1052574"/>
                <a:gd name="connsiteX2" fmla="*/ 1092819 w 2486722"/>
                <a:gd name="connsiteY2" fmla="*/ 1048215 h 1052574"/>
                <a:gd name="connsiteX3" fmla="*/ 1906858 w 2486722"/>
                <a:gd name="connsiteY3" fmla="*/ 847493 h 1052574"/>
                <a:gd name="connsiteX4" fmla="*/ 2486722 w 2486722"/>
                <a:gd name="connsiteY4" fmla="*/ 0 h 105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722" h="1052574">
                  <a:moveTo>
                    <a:pt x="0" y="791737"/>
                  </a:moveTo>
                  <a:cubicBezTo>
                    <a:pt x="148683" y="859573"/>
                    <a:pt x="297366" y="927410"/>
                    <a:pt x="479502" y="970156"/>
                  </a:cubicBezTo>
                  <a:cubicBezTo>
                    <a:pt x="661639" y="1012902"/>
                    <a:pt x="854926" y="1068659"/>
                    <a:pt x="1092819" y="1048215"/>
                  </a:cubicBezTo>
                  <a:cubicBezTo>
                    <a:pt x="1330712" y="1027771"/>
                    <a:pt x="1674541" y="1022195"/>
                    <a:pt x="1906858" y="847493"/>
                  </a:cubicBezTo>
                  <a:cubicBezTo>
                    <a:pt x="2139175" y="672791"/>
                    <a:pt x="2312948" y="336395"/>
                    <a:pt x="2486722" y="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505200" y="1947496"/>
              <a:ext cx="3847171" cy="1697290"/>
            </a:xfrm>
            <a:custGeom>
              <a:avLst/>
              <a:gdLst>
                <a:gd name="connsiteX0" fmla="*/ 0 w 3847171"/>
                <a:gd name="connsiteY0" fmla="*/ 1226634 h 1887357"/>
                <a:gd name="connsiteX1" fmla="*/ 591015 w 3847171"/>
                <a:gd name="connsiteY1" fmla="*/ 1572322 h 1887357"/>
                <a:gd name="connsiteX2" fmla="*/ 1393903 w 3847171"/>
                <a:gd name="connsiteY2" fmla="*/ 1851103 h 1887357"/>
                <a:gd name="connsiteX3" fmla="*/ 2364059 w 3847171"/>
                <a:gd name="connsiteY3" fmla="*/ 1851103 h 1887357"/>
                <a:gd name="connsiteX4" fmla="*/ 3200400 w 3847171"/>
                <a:gd name="connsiteY4" fmla="*/ 1550020 h 1887357"/>
                <a:gd name="connsiteX5" fmla="*/ 3679903 w 3847171"/>
                <a:gd name="connsiteY5" fmla="*/ 869795 h 1887357"/>
                <a:gd name="connsiteX6" fmla="*/ 3847171 w 3847171"/>
                <a:gd name="connsiteY6" fmla="*/ 0 h 1887357"/>
                <a:gd name="connsiteX7" fmla="*/ 3847171 w 3847171"/>
                <a:gd name="connsiteY7" fmla="*/ 0 h 1887357"/>
                <a:gd name="connsiteX0" fmla="*/ 0 w 3847171"/>
                <a:gd name="connsiteY0" fmla="*/ 1226634 h 1853995"/>
                <a:gd name="connsiteX1" fmla="*/ 591015 w 3847171"/>
                <a:gd name="connsiteY1" fmla="*/ 1572322 h 1853995"/>
                <a:gd name="connsiteX2" fmla="*/ 1906859 w 3847171"/>
                <a:gd name="connsiteY2" fmla="*/ 1694986 h 1853995"/>
                <a:gd name="connsiteX3" fmla="*/ 2364059 w 3847171"/>
                <a:gd name="connsiteY3" fmla="*/ 1851103 h 1853995"/>
                <a:gd name="connsiteX4" fmla="*/ 3200400 w 3847171"/>
                <a:gd name="connsiteY4" fmla="*/ 1550020 h 1853995"/>
                <a:gd name="connsiteX5" fmla="*/ 3679903 w 3847171"/>
                <a:gd name="connsiteY5" fmla="*/ 869795 h 1853995"/>
                <a:gd name="connsiteX6" fmla="*/ 3847171 w 3847171"/>
                <a:gd name="connsiteY6" fmla="*/ 0 h 1853995"/>
                <a:gd name="connsiteX7" fmla="*/ 3847171 w 3847171"/>
                <a:gd name="connsiteY7" fmla="*/ 0 h 1853995"/>
                <a:gd name="connsiteX0" fmla="*/ 0 w 3847171"/>
                <a:gd name="connsiteY0" fmla="*/ 1226634 h 1695014"/>
                <a:gd name="connsiteX1" fmla="*/ 591015 w 3847171"/>
                <a:gd name="connsiteY1" fmla="*/ 1572322 h 1695014"/>
                <a:gd name="connsiteX2" fmla="*/ 1906859 w 3847171"/>
                <a:gd name="connsiteY2" fmla="*/ 1694986 h 1695014"/>
                <a:gd name="connsiteX3" fmla="*/ 2653991 w 3847171"/>
                <a:gd name="connsiteY3" fmla="*/ 1583474 h 1695014"/>
                <a:gd name="connsiteX4" fmla="*/ 3200400 w 3847171"/>
                <a:gd name="connsiteY4" fmla="*/ 1550020 h 1695014"/>
                <a:gd name="connsiteX5" fmla="*/ 3679903 w 3847171"/>
                <a:gd name="connsiteY5" fmla="*/ 869795 h 1695014"/>
                <a:gd name="connsiteX6" fmla="*/ 3847171 w 3847171"/>
                <a:gd name="connsiteY6" fmla="*/ 0 h 1695014"/>
                <a:gd name="connsiteX7" fmla="*/ 3847171 w 3847171"/>
                <a:gd name="connsiteY7" fmla="*/ 0 h 1695014"/>
                <a:gd name="connsiteX0" fmla="*/ 0 w 3847171"/>
                <a:gd name="connsiteY0" fmla="*/ 1226634 h 1695044"/>
                <a:gd name="connsiteX1" fmla="*/ 591015 w 3847171"/>
                <a:gd name="connsiteY1" fmla="*/ 1572322 h 1695044"/>
                <a:gd name="connsiteX2" fmla="*/ 1906859 w 3847171"/>
                <a:gd name="connsiteY2" fmla="*/ 1694986 h 1695044"/>
                <a:gd name="connsiteX3" fmla="*/ 2653991 w 3847171"/>
                <a:gd name="connsiteY3" fmla="*/ 1583474 h 1695044"/>
                <a:gd name="connsiteX4" fmla="*/ 3323064 w 3847171"/>
                <a:gd name="connsiteY4" fmla="*/ 1271240 h 1695044"/>
                <a:gd name="connsiteX5" fmla="*/ 3679903 w 3847171"/>
                <a:gd name="connsiteY5" fmla="*/ 869795 h 1695044"/>
                <a:gd name="connsiteX6" fmla="*/ 3847171 w 3847171"/>
                <a:gd name="connsiteY6" fmla="*/ 0 h 1695044"/>
                <a:gd name="connsiteX7" fmla="*/ 3847171 w 3847171"/>
                <a:gd name="connsiteY7" fmla="*/ 0 h 1695044"/>
                <a:gd name="connsiteX0" fmla="*/ 0 w 3847171"/>
                <a:gd name="connsiteY0" fmla="*/ 1226634 h 1695044"/>
                <a:gd name="connsiteX1" fmla="*/ 591015 w 3847171"/>
                <a:gd name="connsiteY1" fmla="*/ 1572322 h 1695044"/>
                <a:gd name="connsiteX2" fmla="*/ 1906859 w 3847171"/>
                <a:gd name="connsiteY2" fmla="*/ 1694986 h 1695044"/>
                <a:gd name="connsiteX3" fmla="*/ 2653991 w 3847171"/>
                <a:gd name="connsiteY3" fmla="*/ 1583474 h 1695044"/>
                <a:gd name="connsiteX4" fmla="*/ 3323064 w 3847171"/>
                <a:gd name="connsiteY4" fmla="*/ 1271240 h 1695044"/>
                <a:gd name="connsiteX5" fmla="*/ 3668751 w 3847171"/>
                <a:gd name="connsiteY5" fmla="*/ 646771 h 1695044"/>
                <a:gd name="connsiteX6" fmla="*/ 3847171 w 3847171"/>
                <a:gd name="connsiteY6" fmla="*/ 0 h 1695044"/>
                <a:gd name="connsiteX7" fmla="*/ 3847171 w 3847171"/>
                <a:gd name="connsiteY7" fmla="*/ 0 h 1695044"/>
                <a:gd name="connsiteX0" fmla="*/ 0 w 3847171"/>
                <a:gd name="connsiteY0" fmla="*/ 1226634 h 1696932"/>
                <a:gd name="connsiteX1" fmla="*/ 669073 w 3847171"/>
                <a:gd name="connsiteY1" fmla="*/ 1505414 h 1696932"/>
                <a:gd name="connsiteX2" fmla="*/ 1906859 w 3847171"/>
                <a:gd name="connsiteY2" fmla="*/ 1694986 h 1696932"/>
                <a:gd name="connsiteX3" fmla="*/ 2653991 w 3847171"/>
                <a:gd name="connsiteY3" fmla="*/ 1583474 h 1696932"/>
                <a:gd name="connsiteX4" fmla="*/ 3323064 w 3847171"/>
                <a:gd name="connsiteY4" fmla="*/ 1271240 h 1696932"/>
                <a:gd name="connsiteX5" fmla="*/ 3668751 w 3847171"/>
                <a:gd name="connsiteY5" fmla="*/ 646771 h 1696932"/>
                <a:gd name="connsiteX6" fmla="*/ 3847171 w 3847171"/>
                <a:gd name="connsiteY6" fmla="*/ 0 h 1696932"/>
                <a:gd name="connsiteX7" fmla="*/ 3847171 w 3847171"/>
                <a:gd name="connsiteY7" fmla="*/ 0 h 1696932"/>
                <a:gd name="connsiteX0" fmla="*/ 0 w 3847171"/>
                <a:gd name="connsiteY0" fmla="*/ 1226634 h 1697290"/>
                <a:gd name="connsiteX1" fmla="*/ 669073 w 3847171"/>
                <a:gd name="connsiteY1" fmla="*/ 1505414 h 1697290"/>
                <a:gd name="connsiteX2" fmla="*/ 1906859 w 3847171"/>
                <a:gd name="connsiteY2" fmla="*/ 1694986 h 1697290"/>
                <a:gd name="connsiteX3" fmla="*/ 2653991 w 3847171"/>
                <a:gd name="connsiteY3" fmla="*/ 1583474 h 1697290"/>
                <a:gd name="connsiteX4" fmla="*/ 3256156 w 3847171"/>
                <a:gd name="connsiteY4" fmla="*/ 1204332 h 1697290"/>
                <a:gd name="connsiteX5" fmla="*/ 3668751 w 3847171"/>
                <a:gd name="connsiteY5" fmla="*/ 646771 h 1697290"/>
                <a:gd name="connsiteX6" fmla="*/ 3847171 w 3847171"/>
                <a:gd name="connsiteY6" fmla="*/ 0 h 1697290"/>
                <a:gd name="connsiteX7" fmla="*/ 3847171 w 3847171"/>
                <a:gd name="connsiteY7" fmla="*/ 0 h 169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7171" h="1697290">
                  <a:moveTo>
                    <a:pt x="0" y="1226634"/>
                  </a:moveTo>
                  <a:cubicBezTo>
                    <a:pt x="179349" y="1347439"/>
                    <a:pt x="351263" y="1427355"/>
                    <a:pt x="669073" y="1505414"/>
                  </a:cubicBezTo>
                  <a:cubicBezTo>
                    <a:pt x="986883" y="1583473"/>
                    <a:pt x="1576039" y="1681976"/>
                    <a:pt x="1906859" y="1694986"/>
                  </a:cubicBezTo>
                  <a:cubicBezTo>
                    <a:pt x="2237679" y="1707996"/>
                    <a:pt x="2429108" y="1665250"/>
                    <a:pt x="2653991" y="1583474"/>
                  </a:cubicBezTo>
                  <a:cubicBezTo>
                    <a:pt x="2878874" y="1501698"/>
                    <a:pt x="3087029" y="1360449"/>
                    <a:pt x="3256156" y="1204332"/>
                  </a:cubicBezTo>
                  <a:cubicBezTo>
                    <a:pt x="3425283" y="1048215"/>
                    <a:pt x="3570249" y="847493"/>
                    <a:pt x="3668751" y="646771"/>
                  </a:cubicBezTo>
                  <a:cubicBezTo>
                    <a:pt x="3767253" y="446049"/>
                    <a:pt x="3817434" y="107795"/>
                    <a:pt x="3847171" y="0"/>
                  </a:cubicBezTo>
                  <a:lnTo>
                    <a:pt x="3847171" y="0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431073" y="3051467"/>
              <a:ext cx="2051825" cy="444277"/>
            </a:xfrm>
            <a:custGeom>
              <a:avLst/>
              <a:gdLst>
                <a:gd name="connsiteX0" fmla="*/ 0 w 2051825"/>
                <a:gd name="connsiteY0" fmla="*/ 0 h 444277"/>
                <a:gd name="connsiteX1" fmla="*/ 646771 w 2051825"/>
                <a:gd name="connsiteY1" fmla="*/ 334537 h 444277"/>
                <a:gd name="connsiteX2" fmla="*/ 1193181 w 2051825"/>
                <a:gd name="connsiteY2" fmla="*/ 434898 h 444277"/>
                <a:gd name="connsiteX3" fmla="*/ 2051825 w 2051825"/>
                <a:gd name="connsiteY3" fmla="*/ 133815 h 4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825" h="444277">
                  <a:moveTo>
                    <a:pt x="0" y="0"/>
                  </a:moveTo>
                  <a:cubicBezTo>
                    <a:pt x="223954" y="131027"/>
                    <a:pt x="447908" y="262054"/>
                    <a:pt x="646771" y="334537"/>
                  </a:cubicBezTo>
                  <a:cubicBezTo>
                    <a:pt x="845634" y="407020"/>
                    <a:pt x="959005" y="468352"/>
                    <a:pt x="1193181" y="434898"/>
                  </a:cubicBezTo>
                  <a:cubicBezTo>
                    <a:pt x="1427357" y="401444"/>
                    <a:pt x="1739591" y="267629"/>
                    <a:pt x="2051825" y="133815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727510" y="1445425"/>
              <a:ext cx="3238500" cy="531807"/>
            </a:xfrm>
            <a:custGeom>
              <a:avLst/>
              <a:gdLst>
                <a:gd name="connsiteX0" fmla="*/ 0 w 3267308"/>
                <a:gd name="connsiteY0" fmla="*/ 535524 h 535524"/>
                <a:gd name="connsiteX1" fmla="*/ 959005 w 3267308"/>
                <a:gd name="connsiteY1" fmla="*/ 156383 h 535524"/>
                <a:gd name="connsiteX2" fmla="*/ 1906859 w 3267308"/>
                <a:gd name="connsiteY2" fmla="*/ 265 h 535524"/>
                <a:gd name="connsiteX3" fmla="*/ 2765503 w 3267308"/>
                <a:gd name="connsiteY3" fmla="*/ 122929 h 535524"/>
                <a:gd name="connsiteX4" fmla="*/ 3267308 w 3267308"/>
                <a:gd name="connsiteY4" fmla="*/ 267895 h 53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7308" h="535524">
                  <a:moveTo>
                    <a:pt x="0" y="535524"/>
                  </a:moveTo>
                  <a:cubicBezTo>
                    <a:pt x="320597" y="390558"/>
                    <a:pt x="641195" y="245593"/>
                    <a:pt x="959005" y="156383"/>
                  </a:cubicBezTo>
                  <a:cubicBezTo>
                    <a:pt x="1276815" y="67173"/>
                    <a:pt x="1605776" y="5841"/>
                    <a:pt x="1906859" y="265"/>
                  </a:cubicBezTo>
                  <a:cubicBezTo>
                    <a:pt x="2207942" y="-5311"/>
                    <a:pt x="2538762" y="78324"/>
                    <a:pt x="2765503" y="122929"/>
                  </a:cubicBezTo>
                  <a:cubicBezTo>
                    <a:pt x="2992245" y="167534"/>
                    <a:pt x="3129776" y="217714"/>
                    <a:pt x="3267308" y="267895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494049" y="1248270"/>
              <a:ext cx="3858322" cy="855343"/>
            </a:xfrm>
            <a:custGeom>
              <a:avLst/>
              <a:gdLst>
                <a:gd name="connsiteX0" fmla="*/ 0 w 3858322"/>
                <a:gd name="connsiteY0" fmla="*/ 960613 h 960613"/>
                <a:gd name="connsiteX1" fmla="*/ 1081668 w 3858322"/>
                <a:gd name="connsiteY1" fmla="*/ 246935 h 960613"/>
                <a:gd name="connsiteX2" fmla="*/ 2419815 w 3858322"/>
                <a:gd name="connsiteY2" fmla="*/ 23911 h 960613"/>
                <a:gd name="connsiteX3" fmla="*/ 3858322 w 3858322"/>
                <a:gd name="connsiteY3" fmla="*/ 748740 h 960613"/>
                <a:gd name="connsiteX4" fmla="*/ 3858322 w 3858322"/>
                <a:gd name="connsiteY4" fmla="*/ 748740 h 960613"/>
                <a:gd name="connsiteX0" fmla="*/ 0 w 3858322"/>
                <a:gd name="connsiteY0" fmla="*/ 855343 h 855343"/>
                <a:gd name="connsiteX1" fmla="*/ 1081668 w 3858322"/>
                <a:gd name="connsiteY1" fmla="*/ 141665 h 855343"/>
                <a:gd name="connsiteX2" fmla="*/ 2587083 w 3858322"/>
                <a:gd name="connsiteY2" fmla="*/ 41304 h 855343"/>
                <a:gd name="connsiteX3" fmla="*/ 3858322 w 3858322"/>
                <a:gd name="connsiteY3" fmla="*/ 643470 h 855343"/>
                <a:gd name="connsiteX4" fmla="*/ 3858322 w 3858322"/>
                <a:gd name="connsiteY4" fmla="*/ 643470 h 85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8322" h="855343">
                  <a:moveTo>
                    <a:pt x="0" y="855343"/>
                  </a:moveTo>
                  <a:cubicBezTo>
                    <a:pt x="339183" y="576562"/>
                    <a:pt x="650487" y="277338"/>
                    <a:pt x="1081668" y="141665"/>
                  </a:cubicBezTo>
                  <a:cubicBezTo>
                    <a:pt x="1512849" y="5992"/>
                    <a:pt x="2124307" y="-42330"/>
                    <a:pt x="2587083" y="41304"/>
                  </a:cubicBezTo>
                  <a:cubicBezTo>
                    <a:pt x="3049859" y="124938"/>
                    <a:pt x="3646449" y="543109"/>
                    <a:pt x="3858322" y="643470"/>
                  </a:cubicBezTo>
                  <a:lnTo>
                    <a:pt x="3858322" y="643470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43000" y="29718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39920" y="259080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21102" y="2362200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76800" y="13832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447800" y="18404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15200" y="17642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864102" y="222146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249133" y="2819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73302" y="176426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248400" y="26670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18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362200" y="3215431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7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828800" y="27432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75792" y="1981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19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95400" y="2362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22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604163" y="2817911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10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848162" y="22860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200400" y="24384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823592" y="22860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823592" y="27402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15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57800" y="22098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11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414392" y="18288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5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576192" y="1219200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16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667000" y="15210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17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95192" y="3349823"/>
              <a:ext cx="3674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13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21" name="Straight Connector 120"/>
            <p:cNvCxnSpPr>
              <a:stCxn id="54" idx="1"/>
              <a:endCxn id="42" idx="0"/>
            </p:cNvCxnSpPr>
            <p:nvPr/>
          </p:nvCxnSpPr>
          <p:spPr>
            <a:xfrm flipH="1" flipV="1">
              <a:off x="5004110" y="1676150"/>
              <a:ext cx="2322249" cy="2313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4343400" y="1825823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4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81600" y="18288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943600" y="15240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9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86" name="Straight Connector 185"/>
            <p:cNvCxnSpPr>
              <a:stCxn id="34" idx="6"/>
              <a:endCxn id="95" idx="0"/>
            </p:cNvCxnSpPr>
            <p:nvPr/>
          </p:nvCxnSpPr>
          <p:spPr>
            <a:xfrm>
              <a:off x="1765610" y="2015333"/>
              <a:ext cx="1728439" cy="882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2009962" y="2133600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6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H="1" flipV="1">
            <a:off x="3557231" y="2153786"/>
            <a:ext cx="2453706" cy="676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72000" y="2133600"/>
            <a:ext cx="367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31</a:t>
            </a:r>
            <a:endParaRPr lang="en-US" sz="1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90488" y="4114800"/>
                <a:ext cx="2600712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MST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{</m:t>
                    </m:r>
                    <m:r>
                      <a:rPr lang="en-US" b="1" i="1">
                        <a:latin typeface="Cambria Math"/>
                      </a:rPr>
                      <m:t>𝒆</m:t>
                    </m:r>
                    <m:r>
                      <a:rPr lang="en-US" b="1" i="1">
                        <a:latin typeface="Cambria Math"/>
                      </a:rPr>
                      <m:t>}∪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 smtClean="0"/>
                  <a:t>)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b="1" dirty="0" smtClean="0"/>
                  <a:t>MST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488" y="4114800"/>
                <a:ext cx="260071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874" t="-8197" r="-30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5037" y="5782361"/>
                <a:ext cx="1486304" cy="57066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37" y="5782361"/>
                <a:ext cx="1486304" cy="570669"/>
              </a:xfrm>
              <a:prstGeom prst="rect">
                <a:avLst/>
              </a:prstGeom>
              <a:blipFill rotWithShape="1">
                <a:blip r:embed="rId4"/>
                <a:stretch>
                  <a:fillRect r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9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uiExpand="1" build="p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4852</TotalTime>
  <Words>2606</Words>
  <Application>Microsoft Office PowerPoint</Application>
  <PresentationFormat>On-screen Show (4:3)</PresentationFormat>
  <Paragraphs>948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Randomized Algorithms CS648 </vt:lpstr>
      <vt:lpstr>Minimum spanning tree</vt:lpstr>
      <vt:lpstr>Minimum spanning tree </vt:lpstr>
      <vt:lpstr>Minimum spanning tree </vt:lpstr>
      <vt:lpstr>Minimum spanning tree </vt:lpstr>
      <vt:lpstr>Minimum spanning tree </vt:lpstr>
      <vt:lpstr>Minimum spanning tree </vt:lpstr>
      <vt:lpstr>Minimum spanning tree </vt:lpstr>
      <vt:lpstr>Light Edge </vt:lpstr>
      <vt:lpstr>USING Backward analysis for Miscellaneous Applications</vt:lpstr>
      <vt:lpstr>problem 1 SMALLEST Enclosing circle</vt:lpstr>
      <vt:lpstr>Smallest Enclosing Circle</vt:lpstr>
      <vt:lpstr>Smallest Enclosing Circle</vt:lpstr>
      <vt:lpstr>problem 2 smallest length interval</vt:lpstr>
      <vt:lpstr>Sampling points from a unit interval</vt:lpstr>
      <vt:lpstr>problem 3 Minimum spanning tree</vt:lpstr>
      <vt:lpstr>Light Edge </vt:lpstr>
      <vt:lpstr>using Backward analysis for The 3 problems : A General framework</vt:lpstr>
      <vt:lpstr>A General framework</vt:lpstr>
      <vt:lpstr>problem 3 Minimum spanning tree</vt:lpstr>
      <vt:lpstr>A Better understanding of  light edges</vt:lpstr>
      <vt:lpstr>Minimum spanning tree </vt:lpstr>
      <vt:lpstr>Minimum spanning tree </vt:lpstr>
      <vt:lpstr>Minimum spanning tree </vt:lpstr>
      <vt:lpstr>Minimum spanning tree </vt:lpstr>
      <vt:lpstr>First useful insight</vt:lpstr>
      <vt:lpstr>Minimum spanning tree </vt:lpstr>
      <vt:lpstr>Minimum spanning tree </vt:lpstr>
      <vt:lpstr>Second useful insight</vt:lpstr>
      <vt:lpstr>Light Edge </vt:lpstr>
      <vt:lpstr>PowerPoint Presentation</vt:lpstr>
      <vt:lpstr>PowerPoint Presentation</vt:lpstr>
      <vt:lpstr>PowerPoint Presentation</vt:lpstr>
      <vt:lpstr>PowerPoint Presentation</vt:lpstr>
      <vt:lpstr>Step 1</vt:lpstr>
      <vt:lpstr>Step 2</vt:lpstr>
      <vt:lpstr>Step 2</vt:lpstr>
      <vt:lpstr>Step 2</vt:lpstr>
      <vt:lpstr>Step 3</vt:lpstr>
      <vt:lpstr>random sample and random permutation</vt:lpstr>
      <vt:lpstr>Step 3</vt:lpstr>
      <vt:lpstr>Step 3</vt:lpstr>
      <vt:lpstr>Step 3</vt:lpstr>
      <vt:lpstr>Step 3</vt:lpstr>
      <vt:lpstr>Calculating   〖P(X〗_i=1).</vt:lpstr>
      <vt:lpstr>Calculating   〖P(X〗_i=1).</vt:lpstr>
      <vt:lpstr>〖P(X〗_i=1|E_i=a)</vt:lpstr>
      <vt:lpstr>Calculating  〖P(X〗_i=1)</vt:lpstr>
      <vt:lpstr>Combining the two methods for calculating 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Surender Baswana</cp:lastModifiedBy>
  <cp:revision>626</cp:revision>
  <dcterms:created xsi:type="dcterms:W3CDTF">2011-12-03T04:13:03Z</dcterms:created>
  <dcterms:modified xsi:type="dcterms:W3CDTF">2013-10-03T13:44:23Z</dcterms:modified>
</cp:coreProperties>
</file>