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9"/>
  </p:notesMasterIdLst>
  <p:sldIdLst>
    <p:sldId id="428" r:id="rId2"/>
    <p:sldId id="464" r:id="rId3"/>
    <p:sldId id="447" r:id="rId4"/>
    <p:sldId id="473" r:id="rId5"/>
    <p:sldId id="472" r:id="rId6"/>
    <p:sldId id="474" r:id="rId7"/>
    <p:sldId id="476" r:id="rId8"/>
    <p:sldId id="477" r:id="rId9"/>
    <p:sldId id="451" r:id="rId10"/>
    <p:sldId id="452" r:id="rId11"/>
    <p:sldId id="444" r:id="rId12"/>
    <p:sldId id="462" r:id="rId13"/>
    <p:sldId id="459" r:id="rId14"/>
    <p:sldId id="519" r:id="rId15"/>
    <p:sldId id="481" r:id="rId16"/>
    <p:sldId id="520" r:id="rId17"/>
    <p:sldId id="480" r:id="rId18"/>
    <p:sldId id="518" r:id="rId19"/>
    <p:sldId id="521" r:id="rId20"/>
    <p:sldId id="522" r:id="rId21"/>
    <p:sldId id="524" r:id="rId22"/>
    <p:sldId id="482" r:id="rId23"/>
    <p:sldId id="491" r:id="rId24"/>
    <p:sldId id="493" r:id="rId25"/>
    <p:sldId id="525" r:id="rId26"/>
    <p:sldId id="527" r:id="rId27"/>
    <p:sldId id="526" r:id="rId28"/>
    <p:sldId id="512" r:id="rId29"/>
    <p:sldId id="513" r:id="rId30"/>
    <p:sldId id="528" r:id="rId31"/>
    <p:sldId id="497" r:id="rId32"/>
    <p:sldId id="514" r:id="rId33"/>
    <p:sldId id="500" r:id="rId34"/>
    <p:sldId id="501" r:id="rId35"/>
    <p:sldId id="503" r:id="rId36"/>
    <p:sldId id="504" r:id="rId37"/>
    <p:sldId id="505" r:id="rId38"/>
    <p:sldId id="507" r:id="rId39"/>
    <p:sldId id="508" r:id="rId40"/>
    <p:sldId id="509" r:id="rId41"/>
    <p:sldId id="510" r:id="rId42"/>
    <p:sldId id="516" r:id="rId43"/>
    <p:sldId id="534" r:id="rId44"/>
    <p:sldId id="517" r:id="rId45"/>
    <p:sldId id="530" r:id="rId46"/>
    <p:sldId id="531" r:id="rId47"/>
    <p:sldId id="53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71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3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7" Type="http://schemas.openxmlformats.org/officeDocument/2006/relationships/image" Target="../media/image46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15" Type="http://schemas.openxmlformats.org/officeDocument/2006/relationships/image" Target="../media/image56.png"/><Relationship Id="rId5" Type="http://schemas.openxmlformats.org/officeDocument/2006/relationships/image" Target="../media/image440.png"/><Relationship Id="rId19" Type="http://schemas.openxmlformats.org/officeDocument/2006/relationships/image" Target="../media/image60.png"/><Relationship Id="rId10" Type="http://schemas.openxmlformats.org/officeDocument/2006/relationships/image" Target="../media/image49.png"/><Relationship Id="rId14" Type="http://schemas.openxmlformats.org/officeDocument/2006/relationships/image" Target="../media/image5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62.png"/><Relationship Id="rId12" Type="http://schemas.openxmlformats.org/officeDocument/2006/relationships/image" Target="../media/image5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63.pn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0.png"/><Relationship Id="rId11" Type="http://schemas.openxmlformats.org/officeDocument/2006/relationships/image" Target="../media/image66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0.png"/><Relationship Id="rId16" Type="http://schemas.openxmlformats.org/officeDocument/2006/relationships/image" Target="../media/image5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image" Target="../media/image42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0.png"/><Relationship Id="rId11" Type="http://schemas.openxmlformats.org/officeDocument/2006/relationships/image" Target="../media/image68.png"/><Relationship Id="rId5" Type="http://schemas.openxmlformats.org/officeDocument/2006/relationships/image" Target="../media/image610.png"/><Relationship Id="rId15" Type="http://schemas.openxmlformats.org/officeDocument/2006/relationships/image" Target="../media/image60.png"/><Relationship Id="rId10" Type="http://schemas.openxmlformats.org/officeDocument/2006/relationships/image" Target="../media/image67.png"/><Relationship Id="rId9" Type="http://schemas.openxmlformats.org/officeDocument/2006/relationships/image" Target="../media/image52.png"/><Relationship Id="rId1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460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7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75.png"/><Relationship Id="rId15" Type="http://schemas.openxmlformats.org/officeDocument/2006/relationships/image" Target="../media/image79.png"/><Relationship Id="rId10" Type="http://schemas.openxmlformats.org/officeDocument/2006/relationships/image" Target="../media/image49.png"/><Relationship Id="rId19" Type="http://schemas.openxmlformats.org/officeDocument/2006/relationships/image" Target="../media/image83.png"/><Relationship Id="rId4" Type="http://schemas.openxmlformats.org/officeDocument/2006/relationships/image" Target="../media/image50.png"/><Relationship Id="rId9" Type="http://schemas.openxmlformats.org/officeDocument/2006/relationships/image" Target="../media/image48.png"/><Relationship Id="rId1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460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7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75.png"/><Relationship Id="rId15" Type="http://schemas.openxmlformats.org/officeDocument/2006/relationships/image" Target="../media/image79.png"/><Relationship Id="rId10" Type="http://schemas.openxmlformats.org/officeDocument/2006/relationships/image" Target="../media/image49.png"/><Relationship Id="rId19" Type="http://schemas.openxmlformats.org/officeDocument/2006/relationships/image" Target="../media/image83.png"/><Relationship Id="rId4" Type="http://schemas.openxmlformats.org/officeDocument/2006/relationships/image" Target="../media/image50.png"/><Relationship Id="rId9" Type="http://schemas.openxmlformats.org/officeDocument/2006/relationships/image" Target="../media/image48.png"/><Relationship Id="rId1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85.png"/><Relationship Id="rId21" Type="http://schemas.openxmlformats.org/officeDocument/2006/relationships/image" Target="../media/image87.png"/><Relationship Id="rId7" Type="http://schemas.openxmlformats.org/officeDocument/2006/relationships/image" Target="../media/image460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73.png"/><Relationship Id="rId16" Type="http://schemas.openxmlformats.org/officeDocument/2006/relationships/image" Target="../media/image8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75.png"/><Relationship Id="rId15" Type="http://schemas.openxmlformats.org/officeDocument/2006/relationships/image" Target="../media/image79.png"/><Relationship Id="rId10" Type="http://schemas.openxmlformats.org/officeDocument/2006/relationships/image" Target="../media/image49.png"/><Relationship Id="rId19" Type="http://schemas.openxmlformats.org/officeDocument/2006/relationships/image" Target="../media/image83.png"/><Relationship Id="rId4" Type="http://schemas.openxmlformats.org/officeDocument/2006/relationships/image" Target="../media/image50.png"/><Relationship Id="rId9" Type="http://schemas.openxmlformats.org/officeDocument/2006/relationships/image" Target="../media/image48.png"/><Relationship Id="rId1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Randomized Incremental Construction </a:t>
            </a:r>
            <a:endParaRPr lang="en-US" sz="24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Backward analysis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Closest Pair of Points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points in plane, compute the pair of points with minimum Euclidean distance.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algorithm: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: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Randomized Incremental Construction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based algorithm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000" b="1" dirty="0" err="1" smtClean="0"/>
                  <a:t>th</a:t>
                </a:r>
                <a:r>
                  <a:rPr lang="en-US" sz="4000" b="1" dirty="0" smtClean="0"/>
                  <a:t> iteration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62200" y="2057400"/>
            <a:ext cx="4800600" cy="3657600"/>
            <a:chOff x="2362200" y="2057400"/>
            <a:chExt cx="4800600" cy="3657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67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52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386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244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02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81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362200" y="22098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62200" y="28194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62200" y="35052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362200" y="41910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362200" y="48768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62200" y="55626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62800" y="2209800"/>
            <a:ext cx="667106" cy="620759"/>
            <a:chOff x="7162800" y="2209800"/>
            <a:chExt cx="667106" cy="620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162800" y="2297668"/>
                  <a:ext cx="667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2297668"/>
                  <a:ext cx="6671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>
              <a:off x="7162800" y="2209800"/>
              <a:ext cx="0" cy="620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743200" y="2438400"/>
            <a:ext cx="4267200" cy="3048000"/>
            <a:chOff x="2743200" y="2438400"/>
            <a:chExt cx="4267200" cy="3048000"/>
          </a:xfrm>
        </p:grpSpPr>
        <p:sp>
          <p:nvSpPr>
            <p:cNvPr id="34" name="Oval 33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9342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84841" y="3570241"/>
            <a:ext cx="830665" cy="456691"/>
            <a:chOff x="6084841" y="3570241"/>
            <a:chExt cx="830665" cy="456691"/>
          </a:xfrm>
        </p:grpSpPr>
        <p:cxnSp>
          <p:nvCxnSpPr>
            <p:cNvPr id="39" name="Straight Arrow Connector 38"/>
            <p:cNvCxnSpPr>
              <a:stCxn id="36" idx="3"/>
              <a:endCxn id="40" idx="7"/>
            </p:cNvCxnSpPr>
            <p:nvPr/>
          </p:nvCxnSpPr>
          <p:spPr>
            <a:xfrm flipH="1">
              <a:off x="6084841" y="3570241"/>
              <a:ext cx="555718" cy="32711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48400" y="3657600"/>
                  <a:ext cx="667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657600"/>
                  <a:ext cx="6671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60552" y="1600200"/>
                <a:ext cx="3416448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Grid structure for first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52" y="1600200"/>
                <a:ext cx="341644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26" t="-8333" r="-249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/>
                  <a:t>Analysis of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/>
                  <a:t>th</a:t>
                </a:r>
                <a:r>
                  <a:rPr lang="en-US" sz="3600" b="1" dirty="0"/>
                  <a:t> iteration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Closest-pair-algorithm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Let</a:t>
                </a:r>
                <a:r>
                  <a:rPr lang="en-US" sz="1800" dirty="0" smtClean="0"/>
                  <a:t> 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/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&gt; be a </a:t>
                </a:r>
                <a:r>
                  <a:rPr lang="en-US" sz="1800" u="sng" dirty="0" smtClean="0"/>
                  <a:t>uniformly random</a:t>
                </a:r>
                <a:r>
                  <a:rPr lang="en-US" sz="1800" dirty="0" smtClean="0"/>
                  <a:t> permutation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 distance(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Build_Grid</a:t>
                </a:r>
                <a:r>
                  <a:rPr lang="en-US" sz="18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</a:t>
                </a:r>
                <a:r>
                  <a:rPr lang="en-US" sz="1800" b="1" dirty="0" smtClean="0"/>
                  <a:t>For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1</a:t>
                </a:r>
                <a:r>
                  <a:rPr lang="en-US" sz="1800" dirty="0" smtClean="0"/>
                  <a:t>:  locate the cell of the grid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i="1" dirty="0" smtClean="0">
                    <a:solidFill>
                      <a:srgbClr val="7030A0"/>
                    </a:solidFill>
                  </a:rPr>
                  <a:t>               Step 2</a:t>
                </a:r>
                <a:r>
                  <a:rPr lang="en-US" sz="1800" dirty="0" smtClean="0"/>
                  <a:t>:  find the point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/>
                  <a:t>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 = distance(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3</a:t>
                </a:r>
                <a:r>
                  <a:rPr lang="en-US" sz="1800" dirty="0" smtClean="0"/>
                  <a:t>:  </a:t>
                </a:r>
                <a:r>
                  <a:rPr lang="en-US" sz="1800" b="1" dirty="0" smtClean="0"/>
                  <a:t>If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;  </a:t>
                </a:r>
                <a:r>
                  <a:rPr lang="en-US" sz="1800" b="1" dirty="0" smtClean="0"/>
                  <a:t>Insert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               Else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en-US" sz="1800" b="1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</a:t>
                </a:r>
                <a:r>
                  <a:rPr lang="en-US" sz="1800" b="1" dirty="0" err="1" smtClean="0">
                    <a:sym typeface="Wingdings" pitchFamily="2" charset="2"/>
                  </a:rPr>
                  <a:t>Build_Grid</a:t>
                </a:r>
                <a:r>
                  <a:rPr lang="en-US" sz="1800" dirty="0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>
                    <a:sym typeface="Wingdings" pitchFamily="2" charset="2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return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3"/>
                <a:stretch>
                  <a:fillRect l="-741" t="-606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629400" y="3048000"/>
            <a:ext cx="1524000" cy="457201"/>
          </a:xfrm>
          <a:prstGeom prst="leftArrow">
            <a:avLst>
              <a:gd name="adj1" fmla="val 7150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29400" y="3505200"/>
            <a:ext cx="1524000" cy="457200"/>
          </a:xfrm>
          <a:prstGeom prst="leftArrow">
            <a:avLst>
              <a:gd name="adj1" fmla="val 7150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629400" y="4419600"/>
            <a:ext cx="1524000" cy="457200"/>
          </a:xfrm>
          <a:prstGeom prst="leftArrow">
            <a:avLst>
              <a:gd name="adj1" fmla="val 7150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)    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6629400" y="5257800"/>
                <a:ext cx="2057400" cy="457200"/>
              </a:xfrm>
              <a:prstGeom prst="leftArrow">
                <a:avLst>
                  <a:gd name="adj1" fmla="val 71503"/>
                  <a:gd name="adj2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𝒄𝒊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for constant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  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57800"/>
                <a:ext cx="2057400" cy="457200"/>
              </a:xfrm>
              <a:prstGeom prst="leftArrow">
                <a:avLst>
                  <a:gd name="adj1" fmla="val 71503"/>
                  <a:gd name="adj2" fmla="val 50000"/>
                </a:avLst>
              </a:prstGeom>
              <a:blipFill rotWithShape="1">
                <a:blip r:embed="rId4"/>
                <a:stretch>
                  <a:fillRect r="-909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4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running time </a:t>
                </a:r>
                <a:r>
                  <a:rPr lang="en-US" sz="3600" b="1" dirty="0" smtClean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 smtClean="0"/>
                  <a:t>th</a:t>
                </a:r>
                <a:r>
                  <a:rPr lang="en-US" sz="3600" b="1" dirty="0" smtClean="0"/>
                  <a:t> iteration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running time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iteration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] =  ??</a:t>
                </a: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2708" y="3059668"/>
                <a:ext cx="2722092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) </a:t>
                </a:r>
                <a:r>
                  <a:rPr lang="en-US" dirty="0" smtClean="0"/>
                  <a:t>  +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𝒄𝒊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08" y="3059668"/>
                <a:ext cx="27220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90" t="-11475" r="-29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sz="3600" b="1" dirty="0">
                    <a:solidFill>
                      <a:srgbClr val="7030A0"/>
                    </a:solidFill>
                  </a:rPr>
                  <a:t>Forward </a:t>
                </a:r>
                <a:r>
                  <a:rPr lang="en-US" sz="3600" b="1" dirty="0"/>
                  <a:t>analysis for </a:t>
                </a:r>
                <a:br>
                  <a:rPr lang="en-US" sz="36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</a:rPr>
                            <m:t>𝐏</m:t>
                          </m:r>
                          <m:r>
                            <a:rPr lang="en-US" sz="3200" b="1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44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Closest-pair-algorithm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Let</a:t>
                </a:r>
                <a:r>
                  <a:rPr lang="en-US" sz="1800" dirty="0" smtClean="0"/>
                  <a:t> 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/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&gt; be a </a:t>
                </a:r>
                <a:r>
                  <a:rPr lang="en-US" sz="1800" u="sng" dirty="0" smtClean="0"/>
                  <a:t>uniformly random</a:t>
                </a:r>
                <a:r>
                  <a:rPr lang="en-US" sz="1800" dirty="0" smtClean="0"/>
                  <a:t> permutation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 distance(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Build_Grid</a:t>
                </a:r>
                <a:r>
                  <a:rPr lang="en-US" sz="18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</a:t>
                </a:r>
                <a:r>
                  <a:rPr lang="en-US" sz="1800" b="1" dirty="0" smtClean="0"/>
                  <a:t>For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1</a:t>
                </a:r>
                <a:r>
                  <a:rPr lang="en-US" sz="1800" dirty="0" smtClean="0"/>
                  <a:t>:  locate the cell of the grid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i="1" dirty="0" smtClean="0">
                    <a:solidFill>
                      <a:srgbClr val="7030A0"/>
                    </a:solidFill>
                  </a:rPr>
                  <a:t>               Step 2</a:t>
                </a:r>
                <a:r>
                  <a:rPr lang="en-US" sz="1800" dirty="0" smtClean="0"/>
                  <a:t>:  find the point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/>
                  <a:t>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 = distance(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3</a:t>
                </a:r>
                <a:r>
                  <a:rPr lang="en-US" sz="1800" dirty="0" smtClean="0"/>
                  <a:t>:  </a:t>
                </a:r>
                <a:r>
                  <a:rPr lang="en-US" sz="1800" b="1" dirty="0" smtClean="0"/>
                  <a:t>If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;  </a:t>
                </a:r>
                <a:r>
                  <a:rPr lang="en-US" sz="1800" b="1" dirty="0" smtClean="0"/>
                  <a:t>Insert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               Else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en-US" sz="1800" b="1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</a:t>
                </a:r>
                <a:r>
                  <a:rPr lang="en-US" sz="1800" b="1" dirty="0" err="1" smtClean="0">
                    <a:sym typeface="Wingdings" pitchFamily="2" charset="2"/>
                  </a:rPr>
                  <a:t>Build_Grid</a:t>
                </a:r>
                <a:r>
                  <a:rPr lang="en-US" sz="1800" dirty="0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>
                    <a:sym typeface="Wingdings" pitchFamily="2" charset="2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return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3"/>
                <a:stretch>
                  <a:fillRect l="-741" t="-606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" y="3288792"/>
            <a:ext cx="30480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7154" y="3098554"/>
            <a:ext cx="101046" cy="1140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sz="3200" b="1" dirty="0">
                    <a:solidFill>
                      <a:srgbClr val="7030A0"/>
                    </a:solidFill>
                  </a:rPr>
                  <a:t>Forward </a:t>
                </a:r>
                <a:r>
                  <a:rPr lang="en-US" sz="3200" b="1" dirty="0"/>
                  <a:t>analysis for </a:t>
                </a:r>
                <a:br>
                  <a:rPr lang="en-US" sz="32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</a:rPr>
                            <m:t>𝐏</m:t>
                          </m:r>
                          <m:r>
                            <a:rPr lang="en-US" sz="3200" b="1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5396" y="1600200"/>
                <a:ext cx="4401004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first</a:t>
                </a:r>
                <a:r>
                  <a:rPr lang="en-US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are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some </a:t>
                </a: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of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</a:t>
                </a:r>
                <a:r>
                  <a:rPr lang="en-US" sz="1800" dirty="0" smtClean="0"/>
                  <a:t>= ??</a:t>
                </a: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Calculating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600" b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dirty="0"/>
                  <a:t> be the set of all subsets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600" dirty="0"/>
                  <a:t> of size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/>
                          </a:rPr>
                          <m:t>𝐏</m:t>
                        </m:r>
                        <m:r>
                          <a:rPr lang="en-US" sz="1600" b="1"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=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6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6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600" b="1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b="1">
                            <a:latin typeface="Cambria Math"/>
                          </a:rPr>
                          <m:t>𝐏</m:t>
                        </m:r>
                        <m:r>
                          <a:rPr lang="en-US" sz="16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6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Content Placeholder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5396" y="1600200"/>
                <a:ext cx="4401004" cy="4525963"/>
              </a:xfrm>
              <a:blipFill rotWithShape="1">
                <a:blip r:embed="rId3"/>
                <a:stretch>
                  <a:fillRect l="-1108" t="-674" r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2082800"/>
            <a:ext cx="4666796" cy="3632200"/>
            <a:chOff x="2362200" y="2057400"/>
            <a:chExt cx="4800600" cy="3657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67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52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386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244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02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81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362200" y="22098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62200" y="28194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62200" y="35052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362200" y="41910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362200" y="48768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62200" y="55626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057194" y="2234142"/>
            <a:ext cx="648512" cy="616448"/>
            <a:chOff x="6300565" y="2209800"/>
            <a:chExt cx="667106" cy="620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00565" y="2297668"/>
                  <a:ext cx="667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565" y="2297668"/>
                  <a:ext cx="6671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320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>
              <a:off x="6889288" y="2209800"/>
              <a:ext cx="0" cy="620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8981" y="2459567"/>
            <a:ext cx="4148263" cy="3026833"/>
            <a:chOff x="2743200" y="2438400"/>
            <a:chExt cx="4267200" cy="3048000"/>
          </a:xfrm>
        </p:grpSpPr>
        <p:sp>
          <p:nvSpPr>
            <p:cNvPr id="34" name="Oval 33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9342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47482" y="3583548"/>
            <a:ext cx="807512" cy="455108"/>
            <a:chOff x="6084841" y="3568642"/>
            <a:chExt cx="830665" cy="458290"/>
          </a:xfrm>
        </p:grpSpPr>
        <p:cxnSp>
          <p:nvCxnSpPr>
            <p:cNvPr id="39" name="Straight Arrow Connector 38"/>
            <p:cNvCxnSpPr>
              <a:stCxn id="36" idx="3"/>
              <a:endCxn id="40" idx="7"/>
            </p:cNvCxnSpPr>
            <p:nvPr/>
          </p:nvCxnSpPr>
          <p:spPr>
            <a:xfrm flipH="1">
              <a:off x="6084841" y="3568642"/>
              <a:ext cx="555718" cy="32711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48400" y="3657600"/>
                  <a:ext cx="667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657600"/>
                  <a:ext cx="6671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5650468"/>
                <a:ext cx="3416448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Grid structure for first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0468"/>
                <a:ext cx="341644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607" t="-8197" r="-25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2507" y="2895600"/>
                <a:ext cx="180049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Depends upon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07" y="2895600"/>
                <a:ext cx="180049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703" t="-8197" r="-50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6705600" y="5182659"/>
            <a:ext cx="1600200" cy="379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6" grpId="0" animBg="1"/>
      <p:bldP spid="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sz="3200" b="1" dirty="0" smtClean="0">
                    <a:solidFill>
                      <a:srgbClr val="7030A0"/>
                    </a:solidFill>
                  </a:rPr>
                  <a:t>Backward </a:t>
                </a:r>
                <a:r>
                  <a:rPr lang="en-US" sz="3200" b="1" dirty="0" smtClean="0"/>
                  <a:t>analysis </a:t>
                </a:r>
                <a:r>
                  <a:rPr lang="en-US" sz="3200" b="1" dirty="0"/>
                  <a:t>for </a:t>
                </a:r>
                <a:br>
                  <a:rPr lang="en-US" sz="32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/>
                            </a:rPr>
                            <m:t>𝐏</m:t>
                          </m:r>
                          <m:r>
                            <a:rPr lang="en-US" sz="2800" b="1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4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Closest-pair-algorithm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Let</a:t>
                </a:r>
                <a:r>
                  <a:rPr lang="en-US" sz="1800" dirty="0" smtClean="0"/>
                  <a:t> 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/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&gt; be a </a:t>
                </a:r>
                <a:r>
                  <a:rPr lang="en-US" sz="1800" u="sng" dirty="0" smtClean="0"/>
                  <a:t>uniformly random</a:t>
                </a:r>
                <a:r>
                  <a:rPr lang="en-US" sz="1800" dirty="0" smtClean="0"/>
                  <a:t> permutation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 distance(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Build_Grid</a:t>
                </a:r>
                <a:r>
                  <a:rPr lang="en-US" sz="18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</a:t>
                </a:r>
                <a:r>
                  <a:rPr lang="en-US" sz="1800" b="1" dirty="0" smtClean="0"/>
                  <a:t>For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1</a:t>
                </a:r>
                <a:r>
                  <a:rPr lang="en-US" sz="1800" dirty="0" smtClean="0"/>
                  <a:t>:  locate the cell of the grid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i="1" dirty="0" smtClean="0">
                    <a:solidFill>
                      <a:srgbClr val="7030A0"/>
                    </a:solidFill>
                  </a:rPr>
                  <a:t>               Step 2</a:t>
                </a:r>
                <a:r>
                  <a:rPr lang="en-US" sz="1800" dirty="0" smtClean="0"/>
                  <a:t>:  find the point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/>
                  <a:t>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 = distance(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</a:t>
                </a:r>
                <a:r>
                  <a:rPr lang="en-US" sz="1800" i="1" dirty="0" smtClean="0">
                    <a:solidFill>
                      <a:srgbClr val="7030A0"/>
                    </a:solidFill>
                  </a:rPr>
                  <a:t>Step 3</a:t>
                </a:r>
                <a:r>
                  <a:rPr lang="en-US" sz="1800" dirty="0" smtClean="0"/>
                  <a:t>:  </a:t>
                </a:r>
                <a:r>
                  <a:rPr lang="en-US" sz="1800" b="1" dirty="0" smtClean="0"/>
                  <a:t>If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;  </a:t>
                </a:r>
                <a:r>
                  <a:rPr lang="en-US" sz="1800" b="1" dirty="0" smtClean="0"/>
                  <a:t>Insert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               Else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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en-US" sz="1800" b="1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</a:t>
                </a:r>
                <a:r>
                  <a:rPr lang="en-US" sz="1800" b="1" dirty="0" err="1" smtClean="0">
                    <a:sym typeface="Wingdings" pitchFamily="2" charset="2"/>
                  </a:rPr>
                  <a:t>Build_Grid</a:t>
                </a:r>
                <a:r>
                  <a:rPr lang="en-US" sz="1800" dirty="0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>
                    <a:sym typeface="Wingdings" pitchFamily="2" charset="2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return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3"/>
                <a:stretch>
                  <a:fillRect l="-741" t="-606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685800" y="4483608"/>
            <a:ext cx="271689" cy="13075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0243" y="5867400"/>
            <a:ext cx="101046" cy="1140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sz="3200" b="1" dirty="0">
                    <a:solidFill>
                      <a:srgbClr val="7030A0"/>
                    </a:solidFill>
                  </a:rPr>
                  <a:t>Backward </a:t>
                </a:r>
                <a:r>
                  <a:rPr lang="en-US" sz="3200" b="1" dirty="0"/>
                  <a:t>analysis for </a:t>
                </a:r>
                <a:br>
                  <a:rPr lang="en-US" sz="32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</a:rPr>
                            <m:t>𝐏</m:t>
                          </m:r>
                          <m:r>
                            <a:rPr lang="en-US" sz="3200" b="1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79925" y="1600200"/>
                <a:ext cx="4664075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 smtClean="0"/>
                  <a:t>:</a:t>
                </a:r>
                <a:r>
                  <a:rPr lang="en-US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are some </a:t>
                </a: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=  </a:t>
                </a:r>
                <a:r>
                  <a:rPr lang="en-US" sz="1800" dirty="0" smtClean="0"/>
                  <a:t>??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Calculating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 be the set of all subsets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=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=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en-US" sz="18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79925" y="1600200"/>
                <a:ext cx="4664075" cy="4724400"/>
              </a:xfrm>
              <a:blipFill rotWithShape="1">
                <a:blip r:embed="rId3"/>
                <a:stretch>
                  <a:fillRect l="-1176" t="-645" r="-1961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44288" y="2438400"/>
            <a:ext cx="3636475" cy="2895600"/>
            <a:chOff x="2362200" y="2057400"/>
            <a:chExt cx="4800600" cy="3657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67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242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814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386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530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02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674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246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81800" y="20574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362200" y="22860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62200" y="27432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62200" y="32004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362200" y="36576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362200" y="41148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362200" y="45720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362200" y="50292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62200" y="54864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962400" y="2619375"/>
            <a:ext cx="394272" cy="361950"/>
            <a:chOff x="7391400" y="2286000"/>
            <a:chExt cx="520488" cy="4572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391400" y="2286000"/>
              <a:ext cx="0" cy="45720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467600" y="2362200"/>
                  <a:ext cx="4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2362200"/>
                  <a:ext cx="44428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780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887334" y="4601266"/>
            <a:ext cx="430416" cy="351734"/>
            <a:chOff x="1887334" y="4601266"/>
            <a:chExt cx="430416" cy="351734"/>
          </a:xfrm>
        </p:grpSpPr>
        <p:cxnSp>
          <p:nvCxnSpPr>
            <p:cNvPr id="44" name="Straight Arrow Connector 43"/>
            <p:cNvCxnSpPr>
              <a:endCxn id="38" idx="6"/>
            </p:cNvCxnSpPr>
            <p:nvPr/>
          </p:nvCxnSpPr>
          <p:spPr>
            <a:xfrm flipH="1">
              <a:off x="1887334" y="4601266"/>
              <a:ext cx="297062" cy="15964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981200" y="4660612"/>
                  <a:ext cx="33655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660612"/>
                  <a:ext cx="336550" cy="2923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417" r="-47273" b="-5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732897" y="2740025"/>
            <a:ext cx="3232422" cy="2413000"/>
            <a:chOff x="732897" y="2740025"/>
            <a:chExt cx="3232422" cy="2413000"/>
          </a:xfrm>
        </p:grpSpPr>
        <p:sp>
          <p:nvSpPr>
            <p:cNvPr id="34" name="Oval 33"/>
            <p:cNvSpPr/>
            <p:nvPr/>
          </p:nvSpPr>
          <p:spPr>
            <a:xfrm>
              <a:off x="1136950" y="310197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25559" y="388620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76710" y="358457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29612" y="473075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214935" y="388620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272657" y="491172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579995" y="274002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291386" y="346392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021506" y="503237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32897" y="370522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907597" y="436880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561266" y="2860675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522274" y="509270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152078" y="4572000"/>
              <a:ext cx="57722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Oval 4"/>
          <p:cNvSpPr/>
          <p:nvPr/>
        </p:nvSpPr>
        <p:spPr>
          <a:xfrm rot="19998144">
            <a:off x="1502477" y="4371872"/>
            <a:ext cx="914400" cy="4603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2514600"/>
                <a:ext cx="375424" cy="6127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75424" cy="612732"/>
              </a:xfrm>
              <a:prstGeom prst="rect">
                <a:avLst/>
              </a:prstGeom>
              <a:blipFill rotWithShape="1">
                <a:blip r:embed="rId6"/>
                <a:stretch>
                  <a:fillRect r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3230" y="5410200"/>
                <a:ext cx="453970" cy="49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30" y="5410200"/>
                <a:ext cx="453970" cy="492379"/>
              </a:xfrm>
              <a:prstGeom prst="rect">
                <a:avLst/>
              </a:prstGeom>
              <a:blipFill rotWithShape="1">
                <a:blip r:embed="rId7"/>
                <a:stretch>
                  <a:fillRect l="-12162" r="-2162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38200" y="5650468"/>
                <a:ext cx="3002873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Grid structure for first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 points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0468"/>
                <a:ext cx="300287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829" t="-8197" r="-32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6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5" grpId="0" animBg="1"/>
      <p:bldP spid="6" grpId="0" animBg="1"/>
      <p:bldP spid="7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running time </a:t>
                </a:r>
                <a:r>
                  <a:rPr lang="en-US" sz="3600" b="1" dirty="0" smtClean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 smtClean="0"/>
                  <a:t>th</a:t>
                </a:r>
                <a:r>
                  <a:rPr lang="en-US" sz="3600" b="1" dirty="0" smtClean="0"/>
                  <a:t> iteration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running time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iteration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] = 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/>
                  <a:t>)   +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𝒄𝒊</m:t>
                    </m:r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 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= 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/>
                  <a:t>)   +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𝒄𝒊</m:t>
                    </m:r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∙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= 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Expected running time of the algorithm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There exists a </a:t>
                </a:r>
                <a:r>
                  <a:rPr lang="en-US" sz="2000" u="sng" dirty="0" smtClean="0"/>
                  <a:t>linear time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Las Vegas </a:t>
                </a:r>
                <a:r>
                  <a:rPr lang="en-US" sz="2000" dirty="0" smtClean="0"/>
                  <a:t>algorithm to compute closest pair of points in plane.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7962" y="4267200"/>
                <a:ext cx="1232838" cy="764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latin typeface="Cambria Math"/>
                            </a:rPr>
                            <m:t>≤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1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62" y="4267200"/>
                <a:ext cx="1232838" cy="764376"/>
              </a:xfrm>
              <a:prstGeom prst="rect">
                <a:avLst/>
              </a:prstGeom>
              <a:blipFill rotWithShape="1">
                <a:blip r:embed="rId4"/>
                <a:stretch>
                  <a:fillRect r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7083" y="4419600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O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83" y="4419600"/>
                <a:ext cx="7986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870" t="-8197" r="-114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9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Randomized </a:t>
            </a:r>
            <a:r>
              <a:rPr lang="en-US" sz="3600" dirty="0" smtClean="0">
                <a:solidFill>
                  <a:srgbClr val="7030A0"/>
                </a:solidFill>
              </a:rPr>
              <a:t>Incremental </a:t>
            </a:r>
            <a:r>
              <a:rPr lang="en-US" sz="3600" dirty="0" smtClean="0"/>
              <a:t>Construction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1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find-min Problem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Randomized </a:t>
            </a:r>
            <a:r>
              <a:rPr lang="en-US" sz="3200" b="1" dirty="0">
                <a:solidFill>
                  <a:srgbClr val="7030A0"/>
                </a:solidFill>
              </a:rPr>
              <a:t>Incremental </a:t>
            </a:r>
            <a:r>
              <a:rPr lang="en-US" sz="3200" b="1" dirty="0"/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Permute the elements of input </a:t>
                </a:r>
                <a:r>
                  <a:rPr lang="en-US" sz="2400" u="sng" dirty="0" smtClean="0"/>
                  <a:t>randomly uniformly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Build the structure </a:t>
                </a:r>
                <a:r>
                  <a:rPr lang="en-US" sz="2400" u="sng" dirty="0" smtClean="0"/>
                  <a:t>incrementally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Keep some </a:t>
                </a:r>
                <a:r>
                  <a:rPr lang="en-US" sz="2400" u="sng" dirty="0" smtClean="0"/>
                  <a:t>data structure</a:t>
                </a:r>
                <a:r>
                  <a:rPr lang="en-US" sz="2400" dirty="0" smtClean="0"/>
                  <a:t> to perform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dirty="0" err="1" smtClean="0"/>
                  <a:t>th</a:t>
                </a:r>
                <a:r>
                  <a:rPr lang="en-US" sz="2400" dirty="0" smtClean="0"/>
                  <a:t> iteration efficiently.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Use </a:t>
                </a:r>
                <a:r>
                  <a:rPr lang="en-US" sz="2400" u="sng" dirty="0" smtClean="0"/>
                  <a:t>Backward analysis</a:t>
                </a:r>
                <a:r>
                  <a:rPr lang="en-US" sz="2400" dirty="0" smtClean="0"/>
                  <a:t> to analyze the expected running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Randomized </a:t>
            </a:r>
            <a:r>
              <a:rPr lang="en-US" sz="3200" b="1" dirty="0">
                <a:solidFill>
                  <a:srgbClr val="7030A0"/>
                </a:solidFill>
              </a:rPr>
              <a:t>Incremental </a:t>
            </a:r>
            <a:r>
              <a:rPr lang="en-US" sz="3200" b="1" dirty="0"/>
              <a:t>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Convex Hull </a:t>
            </a:r>
            <a:r>
              <a:rPr lang="en-US" sz="2400" dirty="0" smtClean="0"/>
              <a:t>of a set of points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Trapezoidal decomposition </a:t>
            </a:r>
            <a:r>
              <a:rPr lang="en-US" sz="2400" dirty="0" smtClean="0"/>
              <a:t>of a set of segments.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Convex </a:t>
            </a:r>
            <a:r>
              <a:rPr lang="en-US" sz="2400" b="1" dirty="0" err="1" smtClean="0">
                <a:solidFill>
                  <a:srgbClr val="7030A0"/>
                </a:solidFill>
              </a:rPr>
              <a:t>polytope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of a set of half-planes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Smallest sphere </a:t>
            </a:r>
            <a:r>
              <a:rPr lang="en-US" sz="2400" dirty="0" smtClean="0"/>
              <a:t>enclosing a set of points.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Linear programming </a:t>
            </a:r>
            <a:r>
              <a:rPr lang="en-US" sz="2400" dirty="0" smtClean="0"/>
              <a:t>in finite dimensions.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3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Convex hull </a:t>
            </a:r>
            <a:r>
              <a:rPr lang="en-US" sz="3600" dirty="0">
                <a:solidFill>
                  <a:srgbClr val="7030A0"/>
                </a:solidFill>
              </a:rPr>
              <a:t>of Points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Convex </a:t>
            </a:r>
            <a:r>
              <a:rPr lang="en-US" sz="4000" b="1" dirty="0">
                <a:solidFill>
                  <a:srgbClr val="7030A0"/>
                </a:solidFill>
              </a:rPr>
              <a:t>hull </a:t>
            </a:r>
            <a:r>
              <a:rPr lang="en-US" sz="4000" b="1" dirty="0"/>
              <a:t>of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definition: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points in a plane, compute a convex polygon of smallest area that encloses all the points.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438400" y="2895600"/>
            <a:ext cx="4267200" cy="3581400"/>
            <a:chOff x="2438400" y="2286000"/>
            <a:chExt cx="4267200" cy="3581400"/>
          </a:xfrm>
        </p:grpSpPr>
        <p:sp>
          <p:nvSpPr>
            <p:cNvPr id="39" name="Oval 38"/>
            <p:cNvSpPr/>
            <p:nvPr/>
          </p:nvSpPr>
          <p:spPr>
            <a:xfrm>
              <a:off x="29718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53200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86200" y="4800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7150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638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4958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9530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5626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8194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438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8006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5791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5814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9530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3434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0386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410200" y="2819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9718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76500" y="2933700"/>
            <a:ext cx="4191000" cy="3505200"/>
            <a:chOff x="2476500" y="2324100"/>
            <a:chExt cx="4191000" cy="3505200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2476500" y="2808241"/>
              <a:ext cx="506459" cy="696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476500" y="3581400"/>
              <a:ext cx="381000" cy="16002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95600" y="52197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322841" y="4408441"/>
              <a:ext cx="1317718" cy="1393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91300" y="3200400"/>
              <a:ext cx="76200" cy="1143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5" idx="5"/>
            </p:cNvCxnSpPr>
            <p:nvPr/>
          </p:nvCxnSpPr>
          <p:spPr>
            <a:xfrm>
              <a:off x="4637041" y="2351041"/>
              <a:ext cx="1927318" cy="784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45" idx="2"/>
            </p:cNvCxnSpPr>
            <p:nvPr/>
          </p:nvCxnSpPr>
          <p:spPr>
            <a:xfrm flipV="1">
              <a:off x="3036841" y="2324100"/>
              <a:ext cx="1535159" cy="4302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1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Convex </a:t>
            </a:r>
            <a:r>
              <a:rPr lang="en-US" sz="4000" b="1" dirty="0">
                <a:solidFill>
                  <a:srgbClr val="7030A0"/>
                </a:solidFill>
              </a:rPr>
              <a:t>hull </a:t>
            </a:r>
            <a:r>
              <a:rPr lang="en-US" sz="4000" b="1" dirty="0"/>
              <a:t>of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Deterministic algorithm:</a:t>
                </a:r>
              </a:p>
              <a:p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time algorithm.</a:t>
                </a:r>
              </a:p>
              <a:p>
                <a:r>
                  <a:rPr lang="en-US" sz="2000" dirty="0" smtClean="0"/>
                  <a:t>Many algorithms exist: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i="1" dirty="0" smtClean="0"/>
                  <a:t>Grahams Scan,  Jarvis’s march,  divide and conquer</a:t>
                </a:r>
                <a:r>
                  <a:rPr lang="en-US" sz="2000" dirty="0" smtClean="0"/>
                  <a:t>,…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</a:t>
                </a:r>
                <a:r>
                  <a:rPr lang="en-US" sz="2000" b="1" dirty="0" smtClean="0"/>
                  <a:t> algorithm:</a:t>
                </a:r>
              </a:p>
              <a:p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𝐥𝐨𝐠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) time algorithm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Based on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Randomized Incremental Construction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Generalizable to </a:t>
                </a:r>
                <a:r>
                  <a:rPr lang="en-US" sz="2000" b="1" dirty="0" smtClean="0"/>
                  <a:t>higher</a:t>
                </a:r>
                <a:r>
                  <a:rPr lang="en-US" sz="2000" dirty="0" smtClean="0"/>
                  <a:t> dimensions.</a:t>
                </a:r>
              </a:p>
              <a:p>
                <a:endParaRPr lang="en-US" sz="2000" dirty="0"/>
              </a:p>
              <a:p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1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Randomized </a:t>
            </a:r>
            <a:r>
              <a:rPr lang="en-US" sz="3200" b="1" dirty="0" smtClean="0"/>
              <a:t>algorithm for convex hull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Convex-hull-algorithm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</a:t>
                </a:r>
                <a:r>
                  <a:rPr lang="en-US" sz="2000" b="1" dirty="0"/>
                  <a:t>Let</a:t>
                </a:r>
                <a:r>
                  <a:rPr lang="en-US" sz="2000" dirty="0"/>
                  <a:t> 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/>
                  <a:t> &gt; be a </a:t>
                </a:r>
                <a:r>
                  <a:rPr lang="en-US" sz="2000" u="sng" dirty="0"/>
                  <a:t>uniformly random</a:t>
                </a:r>
                <a:r>
                  <a:rPr lang="en-US" sz="2000" dirty="0"/>
                  <a:t> permutation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 </a:t>
                </a:r>
                <a:r>
                  <a:rPr lang="en-US" sz="2000" dirty="0" smtClean="0">
                    <a:sym typeface="Wingdings" pitchFamily="2" charset="2"/>
                  </a:rPr>
                  <a:t>triangle</a:t>
                </a:r>
                <a:r>
                  <a:rPr lang="en-US" sz="20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itchFamily="2" charset="2"/>
                  </a:rPr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dirty="0">
                    <a:sym typeface="Wingdings" pitchFamily="2" charset="2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For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do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and update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return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}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 </a:t>
            </a:r>
            <a:r>
              <a:rPr lang="en-US" sz="3600" b="1" dirty="0" smtClean="0">
                <a:solidFill>
                  <a:srgbClr val="7030A0"/>
                </a:solidFill>
              </a:rPr>
              <a:t>simple</a:t>
            </a:r>
            <a:r>
              <a:rPr lang="en-US" sz="3600" b="1" dirty="0" smtClean="0"/>
              <a:t> exercise from </a:t>
            </a:r>
            <a:r>
              <a:rPr lang="en-US" sz="3600" b="1" dirty="0" smtClean="0">
                <a:solidFill>
                  <a:srgbClr val="7030A0"/>
                </a:solidFill>
              </a:rPr>
              <a:t>geometry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Exercise</a:t>
            </a:r>
            <a:r>
              <a:rPr lang="en-US" sz="2000" dirty="0" smtClean="0"/>
              <a:t>:  Given a line </a:t>
            </a:r>
            <a:r>
              <a:rPr lang="en-US" sz="2000" b="1" i="1" dirty="0" smtClean="0">
                <a:solidFill>
                  <a:srgbClr val="0070C0"/>
                </a:solidFill>
              </a:rPr>
              <a:t>L </a:t>
            </a:r>
            <a:r>
              <a:rPr lang="en-US" sz="2000" dirty="0" smtClean="0"/>
              <a:t>and two points </a:t>
            </a:r>
            <a:r>
              <a:rPr lang="en-US" sz="2000" b="1" i="1" dirty="0" smtClean="0">
                <a:solidFill>
                  <a:srgbClr val="0070C0"/>
                </a:solidFill>
              </a:rPr>
              <a:t>p</a:t>
            </a:r>
            <a:r>
              <a:rPr lang="en-US" sz="2000" dirty="0" smtClean="0"/>
              <a:t> and </a:t>
            </a:r>
            <a:r>
              <a:rPr lang="en-US" sz="2000" b="1" i="1" dirty="0" smtClean="0">
                <a:solidFill>
                  <a:srgbClr val="0070C0"/>
                </a:solidFill>
              </a:rPr>
              <a:t>q</a:t>
            </a:r>
            <a:r>
              <a:rPr lang="en-US" sz="2000" dirty="0" smtClean="0"/>
              <a:t>, determine whether the points lie on the same/different sides of </a:t>
            </a:r>
            <a:r>
              <a:rPr lang="en-US" sz="2000" b="1" i="1" dirty="0" smtClean="0">
                <a:solidFill>
                  <a:srgbClr val="0070C0"/>
                </a:solidFill>
              </a:rPr>
              <a:t>L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0" y="2743200"/>
            <a:ext cx="2438400" cy="2971800"/>
            <a:chOff x="3124200" y="2743200"/>
            <a:chExt cx="2438400" cy="2971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24200" y="2743200"/>
              <a:ext cx="2438400" cy="2971800"/>
              <a:chOff x="3048000" y="2743200"/>
              <a:chExt cx="2438400" cy="2971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505200" y="3276600"/>
                <a:ext cx="1752600" cy="213360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257800" y="5410200"/>
                <a:ext cx="228600" cy="30480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48000" y="2743200"/>
                <a:ext cx="457200" cy="53340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3679950" y="27813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L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5106" y="2895600"/>
            <a:ext cx="382694" cy="369332"/>
            <a:chOff x="4875106" y="2895600"/>
            <a:chExt cx="382694" cy="369332"/>
          </a:xfrm>
        </p:grpSpPr>
        <p:sp>
          <p:nvSpPr>
            <p:cNvPr id="21" name="Oval 20"/>
            <p:cNvSpPr/>
            <p:nvPr/>
          </p:nvSpPr>
          <p:spPr>
            <a:xfrm>
              <a:off x="4875106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1306" y="2895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</a:rPr>
                <a:t>p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8706" y="4572000"/>
            <a:ext cx="382694" cy="369332"/>
            <a:chOff x="3198706" y="4572000"/>
            <a:chExt cx="382694" cy="369332"/>
          </a:xfrm>
        </p:grpSpPr>
        <p:sp>
          <p:nvSpPr>
            <p:cNvPr id="20" name="Oval 19"/>
            <p:cNvSpPr/>
            <p:nvPr/>
          </p:nvSpPr>
          <p:spPr>
            <a:xfrm>
              <a:off x="3198706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4906" y="45720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q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3288268"/>
            <a:ext cx="381000" cy="369332"/>
            <a:chOff x="6629400" y="5105400"/>
            <a:chExt cx="381000" cy="369332"/>
          </a:xfrm>
        </p:grpSpPr>
        <p:sp>
          <p:nvSpPr>
            <p:cNvPr id="31" name="Oval 30"/>
            <p:cNvSpPr/>
            <p:nvPr/>
          </p:nvSpPr>
          <p:spPr>
            <a:xfrm>
              <a:off x="66294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906" y="5105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q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8224" y="5117068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𝒎𝒙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224" y="5117068"/>
                <a:ext cx="141737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51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Conflict graph </a:t>
            </a:r>
            <a:r>
              <a:rPr lang="en-US" sz="3600" b="1" dirty="0" smtClean="0"/>
              <a:t>: a powerful data structure</a:t>
            </a:r>
            <a:endParaRPr lang="en-US" sz="36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4294967295"/>
          </p:nvPr>
        </p:nvSpPr>
        <p:spPr>
          <a:xfrm>
            <a:off x="54102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66798" y="2236741"/>
            <a:ext cx="3352802" cy="3554459"/>
            <a:chOff x="1066798" y="2236741"/>
            <a:chExt cx="3352802" cy="355445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099319" y="2560591"/>
              <a:ext cx="544558" cy="8224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066798" y="3429000"/>
              <a:ext cx="152401" cy="1676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97256" y="51816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15198" y="4648200"/>
              <a:ext cx="582659" cy="1077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951241" y="2705100"/>
              <a:ext cx="468359" cy="6588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23986" y="2263682"/>
              <a:ext cx="555717" cy="403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30279" y="2236741"/>
              <a:ext cx="1546319" cy="250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94142" y="3429000"/>
              <a:ext cx="125458" cy="11541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957433" y="1600200"/>
            <a:ext cx="957967" cy="3722132"/>
            <a:chOff x="7957433" y="1600200"/>
            <a:chExt cx="957967" cy="3722132"/>
          </a:xfrm>
        </p:grpSpPr>
        <p:grpSp>
          <p:nvGrpSpPr>
            <p:cNvPr id="106" name="Group 105"/>
            <p:cNvGrpSpPr/>
            <p:nvPr/>
          </p:nvGrpSpPr>
          <p:grpSpPr>
            <a:xfrm>
              <a:off x="8305800" y="3352800"/>
              <a:ext cx="609600" cy="369332"/>
              <a:chOff x="8305800" y="1828800"/>
              <a:chExt cx="609600" cy="36933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8305800" y="1981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450273" y="1828800"/>
                    <a:ext cx="465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273" y="1828800"/>
                    <a:ext cx="465127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8197" r="-1688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7957433" y="1600200"/>
              <a:ext cx="957967" cy="3722132"/>
              <a:chOff x="7957433" y="1600200"/>
              <a:chExt cx="957967" cy="372213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305800" y="2069068"/>
                <a:ext cx="609600" cy="369332"/>
                <a:chOff x="8305800" y="1828800"/>
                <a:chExt cx="609600" cy="369332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Group 83"/>
              <p:cNvGrpSpPr/>
              <p:nvPr/>
            </p:nvGrpSpPr>
            <p:grpSpPr>
              <a:xfrm>
                <a:off x="8305800" y="2590800"/>
                <a:ext cx="609600" cy="369332"/>
                <a:chOff x="8305800" y="1828800"/>
                <a:chExt cx="609600" cy="369332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3" name="Group 102"/>
              <p:cNvGrpSpPr/>
              <p:nvPr/>
            </p:nvGrpSpPr>
            <p:grpSpPr>
              <a:xfrm>
                <a:off x="8305800" y="2971800"/>
                <a:ext cx="609600" cy="369332"/>
                <a:chOff x="8305800" y="1828800"/>
                <a:chExt cx="609600" cy="36933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t="-8333" r="-16883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7" name="Group 136"/>
              <p:cNvGrpSpPr/>
              <p:nvPr/>
            </p:nvGrpSpPr>
            <p:grpSpPr>
              <a:xfrm>
                <a:off x="8305800" y="3657600"/>
                <a:ext cx="609600" cy="369332"/>
                <a:chOff x="8305800" y="1828800"/>
                <a:chExt cx="609600" cy="369332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/>
              <p:cNvGrpSpPr/>
              <p:nvPr/>
            </p:nvGrpSpPr>
            <p:grpSpPr>
              <a:xfrm>
                <a:off x="8305800" y="3949756"/>
                <a:ext cx="609600" cy="369332"/>
                <a:chOff x="8305800" y="1828800"/>
                <a:chExt cx="609600" cy="369332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42" name="TextBox 1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3" name="Group 142"/>
              <p:cNvGrpSpPr/>
              <p:nvPr/>
            </p:nvGrpSpPr>
            <p:grpSpPr>
              <a:xfrm>
                <a:off x="8305800" y="4507468"/>
                <a:ext cx="609600" cy="369332"/>
                <a:chOff x="8305800" y="1828800"/>
                <a:chExt cx="609600" cy="369332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5" name="TextBox 144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45" name="TextBox 1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6" name="Group 145"/>
              <p:cNvGrpSpPr/>
              <p:nvPr/>
            </p:nvGrpSpPr>
            <p:grpSpPr>
              <a:xfrm>
                <a:off x="8305800" y="4953000"/>
                <a:ext cx="609600" cy="369332"/>
                <a:chOff x="8305800" y="1828800"/>
                <a:chExt cx="609600" cy="369332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48" name="TextBox 1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 t="-8333" r="-16883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7" name="TextBox 186"/>
              <p:cNvSpPr txBox="1"/>
              <p:nvPr/>
            </p:nvSpPr>
            <p:spPr>
              <a:xfrm>
                <a:off x="7957433" y="1600200"/>
                <a:ext cx="72936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cones</a:t>
                </a:r>
                <a:endParaRPr lang="en-US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105400" y="1600200"/>
            <a:ext cx="1481095" cy="3978722"/>
            <a:chOff x="5105400" y="1600200"/>
            <a:chExt cx="1481095" cy="3978722"/>
          </a:xfrm>
        </p:grpSpPr>
        <p:grpSp>
          <p:nvGrpSpPr>
            <p:cNvPr id="28" name="Group 27"/>
            <p:cNvGrpSpPr/>
            <p:nvPr/>
          </p:nvGrpSpPr>
          <p:grpSpPr>
            <a:xfrm>
              <a:off x="5638800" y="2117278"/>
              <a:ext cx="76200" cy="397322"/>
              <a:chOff x="5638800" y="2057400"/>
              <a:chExt cx="76200" cy="397322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638800" y="2650678"/>
              <a:ext cx="76200" cy="397322"/>
              <a:chOff x="5638800" y="2057400"/>
              <a:chExt cx="76200" cy="397322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638800" y="3124200"/>
              <a:ext cx="76200" cy="397322"/>
              <a:chOff x="5638800" y="2057400"/>
              <a:chExt cx="76200" cy="397322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638800" y="3657600"/>
              <a:ext cx="76200" cy="397322"/>
              <a:chOff x="5638800" y="2057400"/>
              <a:chExt cx="76200" cy="397322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638800" y="4174678"/>
              <a:ext cx="76200" cy="397322"/>
              <a:chOff x="5638800" y="2057400"/>
              <a:chExt cx="76200" cy="397322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638800" y="4648200"/>
              <a:ext cx="76200" cy="397322"/>
              <a:chOff x="5638800" y="2057400"/>
              <a:chExt cx="76200" cy="397322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5638800" y="5181600"/>
              <a:ext cx="76200" cy="397322"/>
              <a:chOff x="5638800" y="2057400"/>
              <a:chExt cx="76200" cy="397322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638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638800" y="22261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638800" y="237852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5257798" y="1600200"/>
                  <a:ext cx="1328697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points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798" y="1600200"/>
                  <a:ext cx="1328697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333" r="-825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Oval 187"/>
            <p:cNvSpPr/>
            <p:nvPr/>
          </p:nvSpPr>
          <p:spPr>
            <a:xfrm>
              <a:off x="5105400" y="3429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90" name="Straight Arrow Connector 189"/>
            <p:cNvCxnSpPr>
              <a:endCxn id="85" idx="0"/>
            </p:cNvCxnSpPr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04" idx="0"/>
            </p:cNvCxnSpPr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endCxn id="107" idx="0"/>
            </p:cNvCxnSpPr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381000" y="1688068"/>
            <a:ext cx="4656127" cy="4331732"/>
            <a:chOff x="381000" y="1688068"/>
            <a:chExt cx="4656127" cy="4331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581400" y="1688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1688068"/>
                  <a:ext cx="4651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49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Before entering the </a:t>
            </a:r>
            <a:r>
              <a:rPr lang="en-US" sz="3600" b="1" dirty="0" smtClean="0">
                <a:solidFill>
                  <a:srgbClr val="7030A0"/>
                </a:solidFill>
              </a:rPr>
              <a:t>for loop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2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Before entering the </a:t>
            </a:r>
            <a:r>
              <a:rPr lang="en-US" sz="3600" b="1" dirty="0">
                <a:solidFill>
                  <a:srgbClr val="7030A0"/>
                </a:solidFill>
              </a:rPr>
              <a:t>for loop</a:t>
            </a:r>
            <a:endParaRPr lang="en-US" sz="3600" dirty="0"/>
          </a:p>
        </p:txBody>
      </p:sp>
      <p:sp>
        <p:nvSpPr>
          <p:cNvPr id="241" name="Content Placeholder 24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2" name="Content Placeholder 2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24098" y="3543300"/>
            <a:ext cx="1420859" cy="1169941"/>
            <a:chOff x="2324098" y="3543300"/>
            <a:chExt cx="1420859" cy="1169941"/>
          </a:xfrm>
        </p:grpSpPr>
        <p:cxnSp>
          <p:nvCxnSpPr>
            <p:cNvPr id="56" name="Straight Connector 55"/>
            <p:cNvCxnSpPr>
              <a:stCxn id="11" idx="3"/>
              <a:endCxn id="9" idx="6"/>
            </p:cNvCxnSpPr>
            <p:nvPr/>
          </p:nvCxnSpPr>
          <p:spPr>
            <a:xfrm flipH="1" flipV="1">
              <a:off x="2362198" y="4686300"/>
              <a:ext cx="1382759" cy="2694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1" idx="1"/>
            </p:cNvCxnSpPr>
            <p:nvPr/>
          </p:nvCxnSpPr>
          <p:spPr>
            <a:xfrm flipH="1" flipV="1">
              <a:off x="3390898" y="3592560"/>
              <a:ext cx="354059" cy="106679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2"/>
              <a:endCxn id="9" idx="0"/>
            </p:cNvCxnSpPr>
            <p:nvPr/>
          </p:nvCxnSpPr>
          <p:spPr>
            <a:xfrm flipH="1">
              <a:off x="2324098" y="3543300"/>
              <a:ext cx="1028700" cy="11049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533398" y="1676400"/>
            <a:ext cx="3962400" cy="4114800"/>
            <a:chOff x="533398" y="1676400"/>
            <a:chExt cx="3962400" cy="4114800"/>
          </a:xfrm>
        </p:grpSpPr>
        <p:cxnSp>
          <p:nvCxnSpPr>
            <p:cNvPr id="40" name="Straight Connector 39"/>
            <p:cNvCxnSpPr>
              <a:stCxn id="41" idx="0"/>
            </p:cNvCxnSpPr>
            <p:nvPr/>
          </p:nvCxnSpPr>
          <p:spPr>
            <a:xfrm flipV="1">
              <a:off x="3238498" y="1676400"/>
              <a:ext cx="723900" cy="2362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5"/>
            </p:cNvCxnSpPr>
            <p:nvPr/>
          </p:nvCxnSpPr>
          <p:spPr>
            <a:xfrm>
              <a:off x="3265439" y="4103641"/>
              <a:ext cx="1230359" cy="1535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1" idx="3"/>
            </p:cNvCxnSpPr>
            <p:nvPr/>
          </p:nvCxnSpPr>
          <p:spPr>
            <a:xfrm flipH="1">
              <a:off x="533398" y="4103641"/>
              <a:ext cx="2678159" cy="1687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1143000" y="2286000"/>
            <a:ext cx="3733800" cy="3733800"/>
            <a:chOff x="1143000" y="2286000"/>
            <a:chExt cx="3733800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143000" y="22860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286000"/>
                  <a:ext cx="465127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411673" y="34290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673" y="34290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5146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5650468"/>
                  <a:ext cx="4651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9" name="Group 238"/>
          <p:cNvGrpSpPr/>
          <p:nvPr/>
        </p:nvGrpSpPr>
        <p:grpSpPr>
          <a:xfrm>
            <a:off x="5257798" y="1600200"/>
            <a:ext cx="3728608" cy="4136486"/>
            <a:chOff x="5257798" y="1600200"/>
            <a:chExt cx="3728608" cy="4136486"/>
          </a:xfrm>
        </p:grpSpPr>
        <p:grpSp>
          <p:nvGrpSpPr>
            <p:cNvPr id="60" name="Group 59"/>
            <p:cNvGrpSpPr/>
            <p:nvPr/>
          </p:nvGrpSpPr>
          <p:grpSpPr>
            <a:xfrm>
              <a:off x="5257798" y="1600200"/>
              <a:ext cx="3728608" cy="4136486"/>
              <a:chOff x="5257798" y="1600200"/>
              <a:chExt cx="3728608" cy="4136486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5638800" y="2117278"/>
                <a:ext cx="76200" cy="397322"/>
                <a:chOff x="5638800" y="2057400"/>
                <a:chExt cx="76200" cy="397322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8305800" y="2069068"/>
                <a:ext cx="609600" cy="369332"/>
                <a:chOff x="8305800" y="1828800"/>
                <a:chExt cx="609600" cy="369332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8" name="Group 157"/>
              <p:cNvGrpSpPr/>
              <p:nvPr/>
            </p:nvGrpSpPr>
            <p:grpSpPr>
              <a:xfrm>
                <a:off x="8305800" y="3593068"/>
                <a:ext cx="609600" cy="369332"/>
                <a:chOff x="8305800" y="1828800"/>
                <a:chExt cx="609600" cy="369332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TextBox 159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t="-8197" r="-1688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1" name="Group 160"/>
              <p:cNvGrpSpPr/>
              <p:nvPr/>
            </p:nvGrpSpPr>
            <p:grpSpPr>
              <a:xfrm>
                <a:off x="8305800" y="4964668"/>
                <a:ext cx="609600" cy="369332"/>
                <a:chOff x="8305800" y="1828800"/>
                <a:chExt cx="609600" cy="369332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8305800" y="19812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0273" y="1828800"/>
                      <a:ext cx="465127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t="-8333" r="-16883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4" name="Group 163"/>
              <p:cNvGrpSpPr/>
              <p:nvPr/>
            </p:nvGrpSpPr>
            <p:grpSpPr>
              <a:xfrm>
                <a:off x="5638800" y="2650678"/>
                <a:ext cx="76200" cy="397322"/>
                <a:chOff x="5638800" y="2057400"/>
                <a:chExt cx="76200" cy="397322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5638800" y="3124200"/>
                <a:ext cx="76200" cy="397322"/>
                <a:chOff x="5638800" y="2057400"/>
                <a:chExt cx="76200" cy="397322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5638800" y="3657600"/>
                <a:ext cx="76200" cy="397322"/>
                <a:chOff x="5638800" y="2057400"/>
                <a:chExt cx="76200" cy="397322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5638800" y="4174678"/>
                <a:ext cx="76200" cy="397322"/>
                <a:chOff x="5638800" y="2057400"/>
                <a:chExt cx="76200" cy="397322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5638800" y="4648200"/>
                <a:ext cx="76200" cy="397322"/>
                <a:chOff x="5638800" y="2057400"/>
                <a:chExt cx="76200" cy="397322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5638800" y="5181600"/>
                <a:ext cx="76200" cy="397322"/>
                <a:chOff x="5638800" y="2057400"/>
                <a:chExt cx="76200" cy="397322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5638800" y="2057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5638800" y="22261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638800" y="2378522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88" name="Straight Connector 187"/>
              <p:cNvCxnSpPr>
                <a:stCxn id="152" idx="7"/>
                <a:endCxn id="156" idx="2"/>
              </p:cNvCxnSpPr>
              <p:nvPr/>
            </p:nvCxnSpPr>
            <p:spPr>
              <a:xfrm>
                <a:off x="5703841" y="2128437"/>
                <a:ext cx="2601959" cy="1692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53" idx="0"/>
                <a:endCxn id="156" idx="2"/>
              </p:cNvCxnSpPr>
              <p:nvPr/>
            </p:nvCxnSpPr>
            <p:spPr>
              <a:xfrm>
                <a:off x="5676900" y="2286000"/>
                <a:ext cx="2628900" cy="116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54" idx="7"/>
                <a:endCxn id="156" idx="2"/>
              </p:cNvCxnSpPr>
              <p:nvPr/>
            </p:nvCxnSpPr>
            <p:spPr>
              <a:xfrm flipV="1">
                <a:off x="5703841" y="2297668"/>
                <a:ext cx="2601959" cy="151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oup 190"/>
              <p:cNvGrpSpPr/>
              <p:nvPr/>
            </p:nvGrpSpPr>
            <p:grpSpPr>
              <a:xfrm>
                <a:off x="5676900" y="2297668"/>
                <a:ext cx="2628900" cy="690455"/>
                <a:chOff x="5715000" y="2297668"/>
                <a:chExt cx="2628900" cy="690455"/>
              </a:xfrm>
            </p:grpSpPr>
            <p:cxnSp>
              <p:nvCxnSpPr>
                <p:cNvPr id="192" name="Straight Connector 191"/>
                <p:cNvCxnSpPr>
                  <a:endCxn id="156" idx="2"/>
                </p:cNvCxnSpPr>
                <p:nvPr/>
              </p:nvCxnSpPr>
              <p:spPr>
                <a:xfrm flipV="1">
                  <a:off x="5741941" y="2297668"/>
                  <a:ext cx="2601959" cy="3693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endCxn id="156" idx="2"/>
                </p:cNvCxnSpPr>
                <p:nvPr/>
              </p:nvCxnSpPr>
              <p:spPr>
                <a:xfrm flipV="1">
                  <a:off x="5715000" y="2297668"/>
                  <a:ext cx="2628900" cy="526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endCxn id="156" idx="2"/>
                </p:cNvCxnSpPr>
                <p:nvPr/>
              </p:nvCxnSpPr>
              <p:spPr>
                <a:xfrm flipV="1">
                  <a:off x="5741941" y="2297668"/>
                  <a:ext cx="2601959" cy="690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/>
            </p:nvGrpSpPr>
            <p:grpSpPr>
              <a:xfrm>
                <a:off x="5688059" y="2297668"/>
                <a:ext cx="2640059" cy="1577882"/>
                <a:chOff x="5791200" y="1459468"/>
                <a:chExt cx="2640059" cy="1577882"/>
              </a:xfrm>
            </p:grpSpPr>
            <p:cxnSp>
              <p:nvCxnSpPr>
                <p:cNvPr id="196" name="Straight Connector 195"/>
                <p:cNvCxnSpPr>
                  <a:stCxn id="170" idx="7"/>
                  <a:endCxn id="156" idx="2"/>
                </p:cNvCxnSpPr>
                <p:nvPr/>
              </p:nvCxnSpPr>
              <p:spPr>
                <a:xfrm flipV="1">
                  <a:off x="5806982" y="1459468"/>
                  <a:ext cx="2601959" cy="100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>
                  <a:endCxn id="159" idx="3"/>
                </p:cNvCxnSpPr>
                <p:nvPr/>
              </p:nvCxnSpPr>
              <p:spPr>
                <a:xfrm>
                  <a:off x="5791200" y="2873822"/>
                  <a:ext cx="2640059" cy="1635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8" name="Straight Connector 197"/>
              <p:cNvCxnSpPr/>
              <p:nvPr/>
            </p:nvCxnSpPr>
            <p:spPr>
              <a:xfrm>
                <a:off x="5676900" y="3874532"/>
                <a:ext cx="2628900" cy="116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/>
            </p:nvGrpSpPr>
            <p:grpSpPr>
              <a:xfrm>
                <a:off x="5676900" y="3875550"/>
                <a:ext cx="2651218" cy="484173"/>
                <a:chOff x="5715000" y="2503950"/>
                <a:chExt cx="2651218" cy="484173"/>
              </a:xfrm>
            </p:grpSpPr>
            <p:cxnSp>
              <p:nvCxnSpPr>
                <p:cNvPr id="200" name="Straight Connector 199"/>
                <p:cNvCxnSpPr>
                  <a:endCxn id="159" idx="3"/>
                </p:cNvCxnSpPr>
                <p:nvPr/>
              </p:nvCxnSpPr>
              <p:spPr>
                <a:xfrm flipV="1">
                  <a:off x="5741941" y="2503950"/>
                  <a:ext cx="2624277" cy="163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endCxn id="159" idx="3"/>
                </p:cNvCxnSpPr>
                <p:nvPr/>
              </p:nvCxnSpPr>
              <p:spPr>
                <a:xfrm flipV="1">
                  <a:off x="5715000" y="2503950"/>
                  <a:ext cx="2651218" cy="3206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>
                  <a:endCxn id="159" idx="3"/>
                </p:cNvCxnSpPr>
                <p:nvPr/>
              </p:nvCxnSpPr>
              <p:spPr>
                <a:xfrm flipV="1">
                  <a:off x="5741941" y="2503950"/>
                  <a:ext cx="2624277" cy="4841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5676900" y="3875550"/>
                <a:ext cx="2758982" cy="1317718"/>
                <a:chOff x="5715000" y="1986872"/>
                <a:chExt cx="2758982" cy="1317718"/>
              </a:xfrm>
            </p:grpSpPr>
            <p:cxnSp>
              <p:nvCxnSpPr>
                <p:cNvPr id="204" name="Straight Connector 203"/>
                <p:cNvCxnSpPr>
                  <a:endCxn id="159" idx="5"/>
                </p:cNvCxnSpPr>
                <p:nvPr/>
              </p:nvCxnSpPr>
              <p:spPr>
                <a:xfrm flipV="1">
                  <a:off x="5741941" y="1986872"/>
                  <a:ext cx="2732041" cy="6801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endCxn id="159" idx="5"/>
                </p:cNvCxnSpPr>
                <p:nvPr/>
              </p:nvCxnSpPr>
              <p:spPr>
                <a:xfrm flipV="1">
                  <a:off x="5715000" y="1986872"/>
                  <a:ext cx="2758982" cy="8376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endCxn id="162" idx="2"/>
                </p:cNvCxnSpPr>
                <p:nvPr/>
              </p:nvCxnSpPr>
              <p:spPr>
                <a:xfrm>
                  <a:off x="5741941" y="2988123"/>
                  <a:ext cx="2601959" cy="316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5638800" y="5012878"/>
                <a:ext cx="2667000" cy="375544"/>
                <a:chOff x="5676900" y="2667000"/>
                <a:chExt cx="2667000" cy="375544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741941" y="2667000"/>
                  <a:ext cx="2601959" cy="1692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186" idx="2"/>
                </p:cNvCxnSpPr>
                <p:nvPr/>
              </p:nvCxnSpPr>
              <p:spPr>
                <a:xfrm flipV="1">
                  <a:off x="5676900" y="2836232"/>
                  <a:ext cx="2667000" cy="2063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/>
            </p:nvCxnSpPr>
            <p:spPr>
              <a:xfrm flipV="1">
                <a:off x="5715000" y="5181600"/>
                <a:ext cx="2590800" cy="370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5257798" y="1600200"/>
                    <a:ext cx="1381597" cy="3693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dirty="0" smtClean="0"/>
                      <a:t>points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11" name="TextBox 2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7798" y="1600200"/>
                    <a:ext cx="1381597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8333" r="-793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2" name="TextBox 211"/>
              <p:cNvSpPr txBox="1"/>
              <p:nvPr/>
            </p:nvSpPr>
            <p:spPr>
              <a:xfrm>
                <a:off x="7957433" y="1600200"/>
                <a:ext cx="72936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cones</a:t>
                </a:r>
                <a:endParaRPr lang="en-US" dirty="0"/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8376059" y="1958086"/>
                <a:ext cx="610347" cy="3778600"/>
                <a:chOff x="8376059" y="1958086"/>
                <a:chExt cx="610347" cy="3778600"/>
              </a:xfrm>
            </p:grpSpPr>
            <p:cxnSp>
              <p:nvCxnSpPr>
                <p:cNvPr id="215" name="Straight Arrow Connector 214"/>
                <p:cNvCxnSpPr>
                  <a:stCxn id="156" idx="4"/>
                  <a:endCxn id="159" idx="0"/>
                </p:cNvCxnSpPr>
                <p:nvPr/>
              </p:nvCxnSpPr>
              <p:spPr>
                <a:xfrm>
                  <a:off x="8382000" y="2373868"/>
                  <a:ext cx="0" cy="1371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/>
                <p:cNvCxnSpPr>
                  <a:stCxn id="159" idx="4"/>
                  <a:endCxn id="162" idx="0"/>
                </p:cNvCxnSpPr>
                <p:nvPr/>
              </p:nvCxnSpPr>
              <p:spPr>
                <a:xfrm>
                  <a:off x="8382000" y="3897868"/>
                  <a:ext cx="0" cy="1219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7" name="Group 216"/>
                <p:cNvGrpSpPr/>
                <p:nvPr/>
              </p:nvGrpSpPr>
              <p:grpSpPr>
                <a:xfrm>
                  <a:off x="8376059" y="1958086"/>
                  <a:ext cx="610347" cy="3778600"/>
                  <a:chOff x="8376059" y="1958086"/>
                  <a:chExt cx="610347" cy="3778600"/>
                </a:xfrm>
              </p:grpSpPr>
              <p:sp>
                <p:nvSpPr>
                  <p:cNvPr id="218" name="Freeform 217"/>
                  <p:cNvSpPr/>
                  <p:nvPr/>
                </p:nvSpPr>
                <p:spPr>
                  <a:xfrm>
                    <a:off x="8376059" y="1958086"/>
                    <a:ext cx="610347" cy="3778600"/>
                  </a:xfrm>
                  <a:custGeom>
                    <a:avLst/>
                    <a:gdLst>
                      <a:gd name="connsiteX0" fmla="*/ 9657 w 599067"/>
                      <a:gd name="connsiteY0" fmla="*/ 3353731 h 3827040"/>
                      <a:gd name="connsiteX1" fmla="*/ 9657 w 599067"/>
                      <a:gd name="connsiteY1" fmla="*/ 3599057 h 3827040"/>
                      <a:gd name="connsiteX2" fmla="*/ 110018 w 599067"/>
                      <a:gd name="connsiteY2" fmla="*/ 3766326 h 3827040"/>
                      <a:gd name="connsiteX3" fmla="*/ 478008 w 599067"/>
                      <a:gd name="connsiteY3" fmla="*/ 3788628 h 3827040"/>
                      <a:gd name="connsiteX4" fmla="*/ 567218 w 599067"/>
                      <a:gd name="connsiteY4" fmla="*/ 3264521 h 3827040"/>
                      <a:gd name="connsiteX5" fmla="*/ 556067 w 599067"/>
                      <a:gd name="connsiteY5" fmla="*/ 331750 h 3827040"/>
                      <a:gd name="connsiteX6" fmla="*/ 76564 w 599067"/>
                      <a:gd name="connsiteY6" fmla="*/ 64121 h 3827040"/>
                      <a:gd name="connsiteX7" fmla="*/ 9657 w 599067"/>
                      <a:gd name="connsiteY7" fmla="*/ 298296 h 3827040"/>
                      <a:gd name="connsiteX0" fmla="*/ 11837 w 602051"/>
                      <a:gd name="connsiteY0" fmla="*/ 3394021 h 3867330"/>
                      <a:gd name="connsiteX1" fmla="*/ 11837 w 602051"/>
                      <a:gd name="connsiteY1" fmla="*/ 3639347 h 3867330"/>
                      <a:gd name="connsiteX2" fmla="*/ 112198 w 602051"/>
                      <a:gd name="connsiteY2" fmla="*/ 3806616 h 3867330"/>
                      <a:gd name="connsiteX3" fmla="*/ 480188 w 602051"/>
                      <a:gd name="connsiteY3" fmla="*/ 3828918 h 3867330"/>
                      <a:gd name="connsiteX4" fmla="*/ 569398 w 602051"/>
                      <a:gd name="connsiteY4" fmla="*/ 3304811 h 3867330"/>
                      <a:gd name="connsiteX5" fmla="*/ 558247 w 602051"/>
                      <a:gd name="connsiteY5" fmla="*/ 372040 h 3867330"/>
                      <a:gd name="connsiteX6" fmla="*/ 67592 w 602051"/>
                      <a:gd name="connsiteY6" fmla="*/ 37504 h 3867330"/>
                      <a:gd name="connsiteX7" fmla="*/ 11837 w 602051"/>
                      <a:gd name="connsiteY7" fmla="*/ 338586 h 3867330"/>
                      <a:gd name="connsiteX0" fmla="*/ 13559 w 629053"/>
                      <a:gd name="connsiteY0" fmla="*/ 3360014 h 3833323"/>
                      <a:gd name="connsiteX1" fmla="*/ 13559 w 629053"/>
                      <a:gd name="connsiteY1" fmla="*/ 3605340 h 3833323"/>
                      <a:gd name="connsiteX2" fmla="*/ 113920 w 629053"/>
                      <a:gd name="connsiteY2" fmla="*/ 3772609 h 3833323"/>
                      <a:gd name="connsiteX3" fmla="*/ 481910 w 629053"/>
                      <a:gd name="connsiteY3" fmla="*/ 3794911 h 3833323"/>
                      <a:gd name="connsiteX4" fmla="*/ 571120 w 629053"/>
                      <a:gd name="connsiteY4" fmla="*/ 3270804 h 3833323"/>
                      <a:gd name="connsiteX5" fmla="*/ 593423 w 629053"/>
                      <a:gd name="connsiteY5" fmla="*/ 505301 h 3833323"/>
                      <a:gd name="connsiteX6" fmla="*/ 69314 w 629053"/>
                      <a:gd name="connsiteY6" fmla="*/ 3497 h 3833323"/>
                      <a:gd name="connsiteX7" fmla="*/ 13559 w 629053"/>
                      <a:gd name="connsiteY7" fmla="*/ 304579 h 3833323"/>
                      <a:gd name="connsiteX0" fmla="*/ 9658 w 610347"/>
                      <a:gd name="connsiteY0" fmla="*/ 3305291 h 3778600"/>
                      <a:gd name="connsiteX1" fmla="*/ 9658 w 610347"/>
                      <a:gd name="connsiteY1" fmla="*/ 3550617 h 3778600"/>
                      <a:gd name="connsiteX2" fmla="*/ 110019 w 610347"/>
                      <a:gd name="connsiteY2" fmla="*/ 3717886 h 3778600"/>
                      <a:gd name="connsiteX3" fmla="*/ 478009 w 610347"/>
                      <a:gd name="connsiteY3" fmla="*/ 3740188 h 3778600"/>
                      <a:gd name="connsiteX4" fmla="*/ 567219 w 610347"/>
                      <a:gd name="connsiteY4" fmla="*/ 3216081 h 3778600"/>
                      <a:gd name="connsiteX5" fmla="*/ 589522 w 610347"/>
                      <a:gd name="connsiteY5" fmla="*/ 450578 h 3778600"/>
                      <a:gd name="connsiteX6" fmla="*/ 266135 w 610347"/>
                      <a:gd name="connsiteY6" fmla="*/ 4530 h 3778600"/>
                      <a:gd name="connsiteX7" fmla="*/ 9658 w 610347"/>
                      <a:gd name="connsiteY7" fmla="*/ 249856 h 377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347" h="3778600">
                        <a:moveTo>
                          <a:pt x="9658" y="3305291"/>
                        </a:moveTo>
                        <a:cubicBezTo>
                          <a:pt x="1294" y="3393571"/>
                          <a:pt x="-7069" y="3481851"/>
                          <a:pt x="9658" y="3550617"/>
                        </a:cubicBezTo>
                        <a:cubicBezTo>
                          <a:pt x="26385" y="3619383"/>
                          <a:pt x="31960" y="3686291"/>
                          <a:pt x="110019" y="3717886"/>
                        </a:cubicBezTo>
                        <a:cubicBezTo>
                          <a:pt x="188078" y="3749481"/>
                          <a:pt x="401809" y="3823822"/>
                          <a:pt x="478009" y="3740188"/>
                        </a:cubicBezTo>
                        <a:cubicBezTo>
                          <a:pt x="554209" y="3656554"/>
                          <a:pt x="548634" y="3764349"/>
                          <a:pt x="567219" y="3216081"/>
                        </a:cubicBezTo>
                        <a:cubicBezTo>
                          <a:pt x="585804" y="2667813"/>
                          <a:pt x="639703" y="985836"/>
                          <a:pt x="589522" y="450578"/>
                        </a:cubicBezTo>
                        <a:cubicBezTo>
                          <a:pt x="539341" y="-84680"/>
                          <a:pt x="362779" y="37984"/>
                          <a:pt x="266135" y="4530"/>
                        </a:cubicBezTo>
                        <a:cubicBezTo>
                          <a:pt x="169491" y="-28924"/>
                          <a:pt x="-2423" y="129980"/>
                          <a:pt x="9658" y="249856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9" name="Straight Arrow Connector 218"/>
                  <p:cNvCxnSpPr/>
                  <p:nvPr/>
                </p:nvCxnSpPr>
                <p:spPr>
                  <a:xfrm flipH="1">
                    <a:off x="8382000" y="2095500"/>
                    <a:ext cx="13471" cy="1143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219"/>
                  <p:cNvCxnSpPr/>
                  <p:nvPr/>
                </p:nvCxnSpPr>
                <p:spPr>
                  <a:xfrm flipV="1">
                    <a:off x="8382000" y="5257800"/>
                    <a:ext cx="0" cy="16406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21" name="Straight Connector 220"/>
            <p:cNvCxnSpPr>
              <a:stCxn id="169" idx="3"/>
            </p:cNvCxnSpPr>
            <p:nvPr/>
          </p:nvCxnSpPr>
          <p:spPr>
            <a:xfrm flipV="1">
              <a:off x="5649959" y="2324100"/>
              <a:ext cx="2628900" cy="8651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71" idx="7"/>
              <a:endCxn id="156" idx="2"/>
            </p:cNvCxnSpPr>
            <p:nvPr/>
          </p:nvCxnSpPr>
          <p:spPr>
            <a:xfrm flipV="1">
              <a:off x="5703841" y="2297668"/>
              <a:ext cx="2601959" cy="1158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5715000" y="5193268"/>
              <a:ext cx="2563859" cy="32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6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Find-Min</a:t>
            </a:r>
            <a:r>
              <a:rPr lang="en-US" sz="3600" b="1" dirty="0" smtClean="0"/>
              <a:t> algorithm</a:t>
            </a:r>
            <a:br>
              <a:rPr lang="en-US" sz="3600" b="1" dirty="0" smtClean="0"/>
            </a:br>
            <a:r>
              <a:rPr lang="en-US" sz="2000" b="1" dirty="0" smtClean="0"/>
              <a:t> 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Find-Min</a:t>
                </a:r>
                <a:r>
                  <a:rPr lang="en-US" sz="1800" dirty="0" smtClean="0"/>
                  <a:t>(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..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{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smtClean="0">
                    <a:sym typeface="Wingdings" pitchFamily="2" charset="2"/>
                  </a:rPr>
                  <a:t>A</a:t>
                </a:r>
                <a:r>
                  <a:rPr lang="en-US" sz="1800" dirty="0" smtClean="0">
                    <a:sym typeface="Wingdings" pitchFamily="2" charset="2"/>
                  </a:rPr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  <a:sym typeface="Wingdings" pitchFamily="2" charset="2"/>
                  </a:rPr>
                  <a:t>1</a:t>
                </a:r>
                <a:r>
                  <a:rPr lang="en-US" sz="1800" dirty="0" smtClean="0">
                    <a:sym typeface="Wingdings" pitchFamily="2" charset="2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b="1" dirty="0" smtClean="0">
                    <a:sym typeface="Wingdings" pitchFamily="2" charset="2"/>
                  </a:rPr>
                  <a:t>For</a:t>
                </a:r>
                <a:r>
                  <a:rPr lang="en-US" sz="1800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  <m:r>
                      <a:rPr lang="en-US" sz="1800" b="1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𝟐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</a:t>
                </a:r>
                <a:r>
                  <a:rPr lang="en-US" sz="1800" b="1" dirty="0" smtClean="0"/>
                  <a:t>if </a:t>
                </a:r>
                <a:r>
                  <a:rPr lang="en-US" sz="1800" dirty="0" smtClean="0"/>
                  <a:t>(</a:t>
                </a:r>
                <a:r>
                  <a:rPr lang="en-US" sz="1800" b="1" dirty="0">
                    <a:sym typeface="Wingdings" pitchFamily="2" charset="2"/>
                  </a:rPr>
                  <a:t>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)           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ym typeface="Wingdings" pitchFamily="2" charset="2"/>
                  </a:rPr>
                  <a:t></a:t>
                </a:r>
                <a:r>
                  <a:rPr lang="en-US" sz="1800" b="1" dirty="0">
                    <a:sym typeface="Wingdings" pitchFamily="2" charset="2"/>
                  </a:rPr>
                  <a:t> 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;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      }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b="1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}   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  <a:blipFill rotWithShape="1">
                <a:blip r:embed="rId2"/>
                <a:stretch>
                  <a:fillRect l="-1207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b="1" dirty="0" smtClean="0"/>
                  <a:t>: </a:t>
                </a:r>
                <a:r>
                  <a:rPr lang="en-US" sz="1800" dirty="0" smtClean="0"/>
                  <a:t>no. of times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is </a:t>
                </a:r>
                <a:r>
                  <a:rPr lang="en-US" sz="1800" dirty="0" smtClean="0"/>
                  <a:t>updated. </a:t>
                </a: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  <m:r>
                              <a:rPr lang="en-US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𝒎𝒊𝒏</m:t>
                            </m:r>
                            <m:r>
                              <a:rPr lang="en-US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updated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 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𝒊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th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/>
                              <m:t>iteration</m:t>
                            </m:r>
                          </m:e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otherwise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b="1" dirty="0" smtClean="0"/>
                  <a:t>  </a:t>
                </a: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&gt;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ym typeface="Wingdings" pitchFamily="2" charset="2"/>
                  </a:rPr>
                  <a:t>  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&gt;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𝐄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[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800" b="1" dirty="0"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800" b="1" dirty="0">
                    <a:sym typeface="Wingdings" pitchFamily="2" charset="2"/>
                  </a:rPr>
                  <a:t>                                     </a:t>
                </a:r>
                <a:r>
                  <a:rPr lang="en-US" sz="200" b="1" dirty="0">
                    <a:sym typeface="Wingdings" pitchFamily="2" charset="2"/>
                  </a:rPr>
                  <a:t> </a:t>
                </a:r>
                <a:r>
                  <a:rPr lang="en-US" sz="800" b="1" dirty="0"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ym typeface="Wingdings" pitchFamily="2" charset="2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&gt;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</a:t>
                </a: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  <a:blipFill rotWithShape="1">
                <a:blip r:embed="rId3"/>
                <a:stretch>
                  <a:fillRect l="-1032" t="-631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931661" y="5257800"/>
            <a:ext cx="983739" cy="677180"/>
            <a:chOff x="7322060" y="4492752"/>
            <a:chExt cx="983739" cy="677180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7660006" y="4154806"/>
              <a:ext cx="307847" cy="98373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01532" y="48006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??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1579" y="1828800"/>
            <a:ext cx="7117640" cy="826532"/>
            <a:chOff x="921579" y="1828800"/>
            <a:chExt cx="7117640" cy="8265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667000" y="1828800"/>
              <a:ext cx="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24200" y="1828800"/>
              <a:ext cx="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921579" y="1828800"/>
              <a:ext cx="7117640" cy="826532"/>
              <a:chOff x="921579" y="1828800"/>
              <a:chExt cx="7117640" cy="8265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239000" y="2286000"/>
                    <a:ext cx="8002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9000" y="2286000"/>
                    <a:ext cx="800219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916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9" name="Group 38"/>
              <p:cNvGrpSpPr/>
              <p:nvPr/>
            </p:nvGrpSpPr>
            <p:grpSpPr>
              <a:xfrm>
                <a:off x="921579" y="1828800"/>
                <a:ext cx="6801128" cy="826532"/>
                <a:chOff x="666472" y="5105400"/>
                <a:chExt cx="6801128" cy="82653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066800" y="5105400"/>
                  <a:ext cx="6400800" cy="457200"/>
                  <a:chOff x="1066800" y="5105400"/>
                  <a:chExt cx="6400800" cy="457200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1066800" y="5105400"/>
                    <a:ext cx="6400800" cy="4572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5240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9812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3528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8100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2672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7244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1816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6388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60960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65532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010400" y="5105400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1082633" y="5562600"/>
                  <a:ext cx="2217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       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2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                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…       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66472" y="5117068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A</a:t>
                  </a:r>
                  <a:endParaRPr lang="en-US" b="1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2 7"/>
              <p:cNvSpPr/>
              <p:nvPr/>
            </p:nvSpPr>
            <p:spPr>
              <a:xfrm>
                <a:off x="2362200" y="5565648"/>
                <a:ext cx="4876800" cy="612648"/>
              </a:xfrm>
              <a:prstGeom prst="borderCallout2">
                <a:avLst>
                  <a:gd name="adj1" fmla="val 47873"/>
                  <a:gd name="adj2" fmla="val 100966"/>
                  <a:gd name="adj3" fmla="val 47873"/>
                  <a:gd name="adj4" fmla="val 109095"/>
                  <a:gd name="adj5" fmla="val 23312"/>
                  <a:gd name="adj6" fmla="val 12116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that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 “</a:t>
                </a: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>
                    <a:solidFill>
                      <a:schemeClr val="tx1"/>
                    </a:solidFill>
                  </a:rPr>
                  <a:t> is smaller than {</a:t>
                </a: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],…,</a:t>
                </a:r>
                <a:r>
                  <a:rPr lang="en-US" b="1" dirty="0">
                    <a:solidFill>
                      <a:schemeClr val="tx1"/>
                    </a:solidFill>
                  </a:rPr>
                  <a:t> A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]}”</a:t>
                </a:r>
                <a:endParaRPr lang="en-US" dirty="0"/>
              </a:p>
            </p:txBody>
          </p:sp>
        </mc:Choice>
        <mc:Fallback xmlns="">
          <p:sp>
            <p:nvSpPr>
              <p:cNvPr id="8" name="Line Callout 2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65648"/>
                <a:ext cx="4876800" cy="612648"/>
              </a:xfrm>
              <a:prstGeom prst="borderCallout2">
                <a:avLst>
                  <a:gd name="adj1" fmla="val 47873"/>
                  <a:gd name="adj2" fmla="val 100966"/>
                  <a:gd name="adj3" fmla="val 47873"/>
                  <a:gd name="adj4" fmla="val 109095"/>
                  <a:gd name="adj5" fmla="val 23312"/>
                  <a:gd name="adj6" fmla="val 121168"/>
                </a:avLst>
              </a:prstGeom>
              <a:blipFill rotWithShape="1">
                <a:blip r:embed="rId5"/>
                <a:stretch>
                  <a:fillRect t="-4762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0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uiExpand="1" build="p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722313" y="2362200"/>
                <a:ext cx="7772400" cy="1362075"/>
              </a:xfrm>
            </p:spPr>
            <p:txBody>
              <a:bodyPr/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</a:rPr>
                  <a:t>Inserting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err="1" smtClean="0"/>
                  <a:t>POINt</a:t>
                </a:r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2313" y="2362200"/>
                <a:ext cx="7772400" cy="1362075"/>
              </a:xfrm>
              <a:blipFill rotWithShape="1">
                <a:blip r:embed="rId2"/>
                <a:stretch>
                  <a:fillRect t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1066798" y="2236741"/>
            <a:ext cx="3352802" cy="3554459"/>
            <a:chOff x="1066798" y="2236741"/>
            <a:chExt cx="3352802" cy="355445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099319" y="2560591"/>
              <a:ext cx="544558" cy="8224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066798" y="3429000"/>
              <a:ext cx="152401" cy="1676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97256" y="51816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15198" y="4648200"/>
              <a:ext cx="582659" cy="1077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951241" y="2705100"/>
              <a:ext cx="468359" cy="6588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23986" y="2263682"/>
              <a:ext cx="555717" cy="403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30279" y="2236741"/>
              <a:ext cx="1546319" cy="250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94142" y="3429000"/>
              <a:ext cx="125458" cy="11541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381000" y="1752600"/>
            <a:ext cx="4656127" cy="4267200"/>
            <a:chOff x="381000" y="1752600"/>
            <a:chExt cx="4656127" cy="426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9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90" name="Straight Arrow Connector 189"/>
            <p:cNvCxnSpPr>
              <a:endCxn id="85" idx="0"/>
            </p:cNvCxnSpPr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04" idx="0"/>
            </p:cNvCxnSpPr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endCxn id="107" idx="0"/>
            </p:cNvCxnSpPr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2" name="Straight Arrow Connector 161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64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8" idx="2"/>
          </p:cNvCxnSpPr>
          <p:nvPr/>
        </p:nvCxnSpPr>
        <p:spPr>
          <a:xfrm flipH="1" flipV="1">
            <a:off x="3886198" y="3341132"/>
            <a:ext cx="1219202" cy="1259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triped Right Arrow 96"/>
          <p:cNvSpPr/>
          <p:nvPr/>
        </p:nvSpPr>
        <p:spPr>
          <a:xfrm rot="14959827">
            <a:off x="4724398" y="2323122"/>
            <a:ext cx="685802" cy="4846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triped Right Arrow 184"/>
          <p:cNvSpPr/>
          <p:nvPr/>
        </p:nvSpPr>
        <p:spPr>
          <a:xfrm rot="16200000">
            <a:off x="8602889" y="3040289"/>
            <a:ext cx="597941" cy="33188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4" name="Straight Arrow Connector 163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95" name="Freeform 194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33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1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Striped Right Arrow 184"/>
          <p:cNvSpPr/>
          <p:nvPr/>
        </p:nvSpPr>
        <p:spPr>
          <a:xfrm rot="16200000">
            <a:off x="8602889" y="2723831"/>
            <a:ext cx="597941" cy="33188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>
            <a:stCxn id="188" idx="1"/>
          </p:cNvCxnSpPr>
          <p:nvPr/>
        </p:nvCxnSpPr>
        <p:spPr>
          <a:xfrm flipH="1" flipV="1">
            <a:off x="3657598" y="2590800"/>
            <a:ext cx="1458961" cy="8493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Striped Right Arrow 160"/>
          <p:cNvSpPr/>
          <p:nvPr/>
        </p:nvSpPr>
        <p:spPr>
          <a:xfrm rot="13784125">
            <a:off x="4348254" y="1916646"/>
            <a:ext cx="685802" cy="4846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4" name="Straight Arrow Connector 163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Arrow Connector 201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49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61" grpId="0" animBg="1"/>
      <p:bldP spid="16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1"/>
          </p:cNvCxnSpPr>
          <p:nvPr/>
        </p:nvCxnSpPr>
        <p:spPr>
          <a:xfrm flipH="1" flipV="1">
            <a:off x="2674927" y="1784866"/>
            <a:ext cx="2441632" cy="165529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3" name="Straight Arrow Connector 162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95" name="Freeform 194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25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Striped Right Arrow 184"/>
          <p:cNvSpPr/>
          <p:nvPr/>
        </p:nvSpPr>
        <p:spPr>
          <a:xfrm rot="5400000">
            <a:off x="8679089" y="3726089"/>
            <a:ext cx="597941" cy="33188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>
            <a:stCxn id="188" idx="1"/>
            <a:endCxn id="12" idx="1"/>
          </p:cNvCxnSpPr>
          <p:nvPr/>
        </p:nvCxnSpPr>
        <p:spPr>
          <a:xfrm flipH="1" flipV="1">
            <a:off x="3287758" y="2220959"/>
            <a:ext cx="1828801" cy="1219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Striped Right Arrow 162"/>
          <p:cNvSpPr/>
          <p:nvPr/>
        </p:nvSpPr>
        <p:spPr>
          <a:xfrm rot="6509131">
            <a:off x="4899682" y="3758961"/>
            <a:ext cx="685802" cy="4846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>
            <a:stCxn id="188" idx="3"/>
          </p:cNvCxnSpPr>
          <p:nvPr/>
        </p:nvCxnSpPr>
        <p:spPr>
          <a:xfrm flipH="1">
            <a:off x="3951242" y="3494041"/>
            <a:ext cx="1165317" cy="16494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84" name="Straight Arrow Connector 183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204" name="Freeform 203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" name="Straight Arrow Connector 204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37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63" grpId="0" animBg="1"/>
      <p:bldP spid="16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657600"/>
            <a:ext cx="76200" cy="397322"/>
            <a:chOff x="5638800" y="2057400"/>
            <a:chExt cx="76200" cy="397322"/>
          </a:xfrm>
        </p:grpSpPr>
        <p:sp>
          <p:nvSpPr>
            <p:cNvPr id="118" name="Oval 117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38800" y="3505200"/>
            <a:ext cx="2640059" cy="206822"/>
            <a:chOff x="5741941" y="2667000"/>
            <a:chExt cx="2640059" cy="206822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1"/>
            <a:endCxn id="12" idx="1"/>
          </p:cNvCxnSpPr>
          <p:nvPr/>
        </p:nvCxnSpPr>
        <p:spPr>
          <a:xfrm flipH="1" flipV="1">
            <a:off x="3287758" y="2220959"/>
            <a:ext cx="1828801" cy="1219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Striped Right Arrow 162"/>
          <p:cNvSpPr/>
          <p:nvPr/>
        </p:nvSpPr>
        <p:spPr>
          <a:xfrm rot="7881727">
            <a:off x="4637564" y="4674194"/>
            <a:ext cx="685802" cy="4846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 flipH="1">
            <a:off x="3428998" y="3505200"/>
            <a:ext cx="1676402" cy="2743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91" name="Straight Arrow Connector 190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205" name="Freeform 204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Arrow Connector 205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3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15198" y="4648200"/>
            <a:ext cx="582659" cy="10779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51241" y="2705100"/>
            <a:ext cx="468359" cy="6588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3986" y="2263682"/>
            <a:ext cx="555717" cy="4033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94142" y="3429000"/>
            <a:ext cx="125458" cy="11541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238498" y="1524000"/>
            <a:ext cx="114301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38498" y="1981200"/>
            <a:ext cx="2019300" cy="3042420"/>
            <a:chOff x="3238498" y="1981200"/>
            <a:chExt cx="2019300" cy="304242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flipV="1">
            <a:off x="533398" y="4076700"/>
            <a:ext cx="266700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2"/>
          </p:cNvCxnSpPr>
          <p:nvPr/>
        </p:nvCxnSpPr>
        <p:spPr>
          <a:xfrm flipH="1" flipV="1">
            <a:off x="304800" y="3086101"/>
            <a:ext cx="2895598" cy="990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1" idx="5"/>
          </p:cNvCxnSpPr>
          <p:nvPr/>
        </p:nvCxnSpPr>
        <p:spPr>
          <a:xfrm flipH="1" flipV="1">
            <a:off x="3265439" y="4103641"/>
            <a:ext cx="468360" cy="1839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1" idx="1"/>
          </p:cNvCxnSpPr>
          <p:nvPr/>
        </p:nvCxnSpPr>
        <p:spPr>
          <a:xfrm flipH="1" flipV="1">
            <a:off x="838198" y="1676400"/>
            <a:ext cx="2373359" cy="237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88068"/>
                <a:ext cx="465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978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93268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8305800" y="2590800"/>
            <a:ext cx="609600" cy="369332"/>
            <a:chOff x="8305800" y="1828800"/>
            <a:chExt cx="609600" cy="369332"/>
          </a:xfrm>
        </p:grpSpPr>
        <p:sp>
          <p:nvSpPr>
            <p:cNvPr id="85" name="Oval 84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8305800" y="2971800"/>
            <a:ext cx="609600" cy="369332"/>
            <a:chOff x="8305800" y="1828800"/>
            <a:chExt cx="609600" cy="369332"/>
          </a:xfrm>
        </p:grpSpPr>
        <p:sp>
          <p:nvSpPr>
            <p:cNvPr id="104" name="Oval 10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05800" y="3352800"/>
            <a:ext cx="609600" cy="369332"/>
            <a:chOff x="8305800" y="1828800"/>
            <a:chExt cx="609600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8" name="Oval 117"/>
          <p:cNvSpPr/>
          <p:nvPr/>
        </p:nvSpPr>
        <p:spPr>
          <a:xfrm>
            <a:off x="5638800" y="3657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5638800" y="382632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638800" y="397872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657600"/>
            <a:ext cx="609600" cy="369332"/>
            <a:chOff x="8305800" y="1828800"/>
            <a:chExt cx="609600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21122"/>
            <a:chOff x="5715000" y="2667000"/>
            <a:chExt cx="2628900" cy="32112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124200"/>
            <a:ext cx="2640059" cy="206822"/>
            <a:chOff x="5741941" y="2667000"/>
            <a:chExt cx="2640059" cy="206822"/>
          </a:xfrm>
        </p:grpSpPr>
        <p:cxnSp>
          <p:nvCxnSpPr>
            <p:cNvPr id="158" name="Straight Connector 157"/>
            <p:cNvCxnSpPr>
              <a:endCxn id="104" idx="2"/>
            </p:cNvCxnSpPr>
            <p:nvPr/>
          </p:nvCxnSpPr>
          <p:spPr>
            <a:xfrm>
              <a:off x="5741941" y="26670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4" idx="2"/>
            </p:cNvCxnSpPr>
            <p:nvPr/>
          </p:nvCxnSpPr>
          <p:spPr>
            <a:xfrm flipV="1">
              <a:off x="5791200" y="2743200"/>
              <a:ext cx="2590800" cy="130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Connector 165"/>
          <p:cNvCxnSpPr/>
          <p:nvPr/>
        </p:nvCxnSpPr>
        <p:spPr>
          <a:xfrm>
            <a:off x="5638800" y="3505200"/>
            <a:ext cx="2640059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5688059" y="3581400"/>
            <a:ext cx="2590800" cy="13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676900" y="3874532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85" idx="0"/>
          </p:cNvCxnSpPr>
          <p:nvPr/>
        </p:nvCxnSpPr>
        <p:spPr>
          <a:xfrm>
            <a:off x="8382000" y="2362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04" idx="0"/>
          </p:cNvCxnSpPr>
          <p:nvPr/>
        </p:nvCxnSpPr>
        <p:spPr>
          <a:xfrm>
            <a:off x="8382000" y="2895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07" idx="0"/>
          </p:cNvCxnSpPr>
          <p:nvPr/>
        </p:nvCxnSpPr>
        <p:spPr>
          <a:xfrm>
            <a:off x="8382000" y="3276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8382000" y="36576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382000" y="39624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1"/>
            <a:endCxn id="12" idx="1"/>
          </p:cNvCxnSpPr>
          <p:nvPr/>
        </p:nvCxnSpPr>
        <p:spPr>
          <a:xfrm flipH="1" flipV="1">
            <a:off x="3287758" y="2220959"/>
            <a:ext cx="1828801" cy="1219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428998" y="3505200"/>
            <a:ext cx="1676402" cy="2743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endCxn id="41" idx="1"/>
          </p:cNvCxnSpPr>
          <p:nvPr/>
        </p:nvCxnSpPr>
        <p:spPr>
          <a:xfrm flipH="1">
            <a:off x="3211557" y="3369122"/>
            <a:ext cx="2198643" cy="680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2" name="Straight Arrow Connector 161"/>
            <p:cNvCxnSpPr/>
            <p:nvPr/>
          </p:nvCxnSpPr>
          <p:spPr>
            <a:xfrm>
              <a:off x="8382000" y="2362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8382000" y="2895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8382000" y="3276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8382000" y="36576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8382000" y="3962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2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321905" y="1828800"/>
            <a:ext cx="2743201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Forward</a:t>
                </a:r>
                <a:r>
                  <a:rPr lang="en-US" sz="3200" b="1" dirty="0" smtClean="0"/>
                  <a:t> analysis for </a:t>
                </a:r>
                <a:br>
                  <a:rPr lang="en-US" sz="32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𝐏</m:t>
                        </m:r>
                        <m:r>
                          <a:rPr lang="en-US" sz="2800" b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Find-Min</a:t>
                </a:r>
                <a:r>
                  <a:rPr lang="en-US" sz="1800" dirty="0" smtClean="0"/>
                  <a:t>(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..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{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smtClean="0">
                    <a:sym typeface="Wingdings" pitchFamily="2" charset="2"/>
                  </a:rPr>
                  <a:t>A</a:t>
                </a:r>
                <a:r>
                  <a:rPr lang="en-US" sz="1800" dirty="0" smtClean="0">
                    <a:sym typeface="Wingdings" pitchFamily="2" charset="2"/>
                  </a:rPr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  <a:sym typeface="Wingdings" pitchFamily="2" charset="2"/>
                  </a:rPr>
                  <a:t>1</a:t>
                </a:r>
                <a:r>
                  <a:rPr lang="en-US" sz="1800" dirty="0" smtClean="0">
                    <a:sym typeface="Wingdings" pitchFamily="2" charset="2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b="1" dirty="0" smtClean="0">
                    <a:sym typeface="Wingdings" pitchFamily="2" charset="2"/>
                  </a:rPr>
                  <a:t>For</a:t>
                </a:r>
                <a:r>
                  <a:rPr lang="en-US" sz="1800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  <m:r>
                      <a:rPr lang="en-US" sz="1800" b="1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𝟐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</a:t>
                </a:r>
                <a:r>
                  <a:rPr lang="en-US" sz="1800" b="1" dirty="0" smtClean="0"/>
                  <a:t>if </a:t>
                </a:r>
                <a:r>
                  <a:rPr lang="en-US" sz="1800" dirty="0" smtClean="0"/>
                  <a:t>(</a:t>
                </a:r>
                <a:r>
                  <a:rPr lang="en-US" sz="1800" b="1" dirty="0">
                    <a:sym typeface="Wingdings" pitchFamily="2" charset="2"/>
                  </a:rPr>
                  <a:t>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ym typeface="Wingdings" pitchFamily="2" charset="2"/>
                  </a:rPr>
                  <a:t></a:t>
                </a:r>
                <a:r>
                  <a:rPr lang="en-US" sz="1800" b="1" dirty="0">
                    <a:sym typeface="Wingdings" pitchFamily="2" charset="2"/>
                  </a:rPr>
                  <a:t> 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b="1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}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  <a:blipFill rotWithShape="1">
                <a:blip r:embed="rId3"/>
                <a:stretch>
                  <a:fillRect l="-1207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Notations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:</a:t>
                </a: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: set of all subsets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of size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b="1" dirty="0"/>
                  <a:t> </a:t>
                </a: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 </a:t>
                </a:r>
                <a:r>
                  <a:rPr lang="en-US" sz="1800" b="1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b="1" dirty="0"/>
                  <a:t>: </a:t>
                </a:r>
                <a:r>
                  <a:rPr lang="en-US" sz="1800" dirty="0"/>
                  <a:t>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1" i="1">
                        <a:latin typeface="Cambria Math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elements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are </a:t>
                </a:r>
                <a:r>
                  <a:rPr lang="en-US" sz="1800" dirty="0" smtClean="0"/>
                  <a:t>some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permutation </a:t>
                </a:r>
                <a:r>
                  <a:rPr lang="en-US" sz="1800" dirty="0"/>
                  <a:t>of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Using</a:t>
                </a:r>
                <a:r>
                  <a:rPr lang="en-US" sz="1800" b="1" dirty="0"/>
                  <a:t> Partition Theorem,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=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  <a:blipFill rotWithShape="1">
                <a:blip r:embed="rId4"/>
                <a:stretch>
                  <a:fillRect l="-1032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9600" y="3962400"/>
            <a:ext cx="228600" cy="685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45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21579" y="1828800"/>
            <a:ext cx="7117640" cy="826532"/>
            <a:chOff x="921579" y="1828800"/>
            <a:chExt cx="7117640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921579" y="1828800"/>
              <a:ext cx="6801128" cy="826532"/>
              <a:chOff x="666472" y="5105400"/>
              <a:chExt cx="6801128" cy="82653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066800" y="5105400"/>
                <a:ext cx="6400800" cy="457200"/>
                <a:chOff x="1066800" y="5105400"/>
                <a:chExt cx="6400800" cy="45720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066800" y="5105400"/>
                  <a:ext cx="6400800" cy="4572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24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81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352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810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267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724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1816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638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096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553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7010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1082633" y="5562600"/>
                <a:ext cx="2217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</a:t>
                </a:r>
                <a:r>
                  <a:rPr lang="en-US" b="1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…      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6472" y="511706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295400" y="1154668"/>
            <a:ext cx="2801678" cy="597933"/>
            <a:chOff x="1295400" y="1154668"/>
            <a:chExt cx="2801678" cy="597933"/>
          </a:xfrm>
        </p:grpSpPr>
        <p:sp>
          <p:nvSpPr>
            <p:cNvPr id="75" name="Right Brace 74"/>
            <p:cNvSpPr/>
            <p:nvPr/>
          </p:nvSpPr>
          <p:spPr>
            <a:xfrm rot="16200000">
              <a:off x="2538004" y="193527"/>
              <a:ext cx="316470" cy="2801678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828800" y="1154668"/>
                  <a:ext cx="2070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First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b="1" dirty="0" smtClean="0"/>
                    <a:t> </a:t>
                  </a:r>
                  <a:r>
                    <a:rPr lang="en-US" dirty="0" smtClean="0"/>
                    <a:t>elements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154668"/>
                  <a:ext cx="20707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353" t="-8197" r="-41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/>
          <p:cNvSpPr/>
          <p:nvPr/>
        </p:nvSpPr>
        <p:spPr>
          <a:xfrm>
            <a:off x="737154" y="3772162"/>
            <a:ext cx="101046" cy="1140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400800" y="4876800"/>
            <a:ext cx="14478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9" grpId="0" build="p"/>
      <p:bldP spid="6" grpId="0" animBg="1"/>
      <p:bldP spid="8" grpId="0" animBg="1"/>
      <p:bldP spid="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99319" y="2560591"/>
            <a:ext cx="544558" cy="8224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066798" y="3429000"/>
            <a:ext cx="152401" cy="1676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7256" y="5181600"/>
            <a:ext cx="2362200" cy="609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730279" y="2236741"/>
            <a:ext cx="1546319" cy="2509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238498" y="1524000"/>
            <a:ext cx="114301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398" y="4076700"/>
            <a:ext cx="266700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2"/>
          </p:cNvCxnSpPr>
          <p:nvPr/>
        </p:nvCxnSpPr>
        <p:spPr>
          <a:xfrm flipH="1" flipV="1">
            <a:off x="304800" y="3086101"/>
            <a:ext cx="2895598" cy="990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1" idx="5"/>
          </p:cNvCxnSpPr>
          <p:nvPr/>
        </p:nvCxnSpPr>
        <p:spPr>
          <a:xfrm flipH="1" flipV="1">
            <a:off x="3265439" y="4103641"/>
            <a:ext cx="468360" cy="1839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1" idx="1"/>
          </p:cNvCxnSpPr>
          <p:nvPr/>
        </p:nvCxnSpPr>
        <p:spPr>
          <a:xfrm flipH="1" flipV="1">
            <a:off x="838198" y="1676400"/>
            <a:ext cx="2373359" cy="237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800" y="2117278"/>
            <a:ext cx="76200" cy="397322"/>
            <a:chOff x="5638800" y="2057400"/>
            <a:chExt cx="76200" cy="397322"/>
          </a:xfrm>
        </p:grpSpPr>
        <p:sp>
          <p:nvSpPr>
            <p:cNvPr id="64" name="Oval 6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5800" y="2069068"/>
            <a:ext cx="609600" cy="369332"/>
            <a:chOff x="8305800" y="1828800"/>
            <a:chExt cx="609600" cy="369332"/>
          </a:xfrm>
        </p:grpSpPr>
        <p:sp>
          <p:nvSpPr>
            <p:cNvPr id="2" name="Oval 1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87873" y="2450068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2450068"/>
                <a:ext cx="41389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5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40273" y="4355068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73" y="4355068"/>
                <a:ext cx="44595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1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50468"/>
                <a:ext cx="46512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465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465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8305800" y="2819400"/>
            <a:ext cx="558369" cy="369332"/>
            <a:chOff x="8305800" y="1828800"/>
            <a:chExt cx="558369" cy="369332"/>
          </a:xfrm>
        </p:grpSpPr>
        <p:sp>
          <p:nvSpPr>
            <p:cNvPr id="107" name="Oval 10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450273" y="1828800"/>
                  <a:ext cx="413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1389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058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5638800" y="2650678"/>
            <a:ext cx="76200" cy="397322"/>
            <a:chOff x="5638800" y="2057400"/>
            <a:chExt cx="76200" cy="397322"/>
          </a:xfrm>
        </p:grpSpPr>
        <p:sp>
          <p:nvSpPr>
            <p:cNvPr id="110" name="Oval 10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638800" y="3124200"/>
            <a:ext cx="76200" cy="397322"/>
            <a:chOff x="5638800" y="2057400"/>
            <a:chExt cx="76200" cy="397322"/>
          </a:xfrm>
        </p:grpSpPr>
        <p:sp>
          <p:nvSpPr>
            <p:cNvPr id="114" name="Oval 113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3826322"/>
            <a:ext cx="76200" cy="228600"/>
            <a:chOff x="5638800" y="2226122"/>
            <a:chExt cx="76200" cy="228600"/>
          </a:xfrm>
        </p:grpSpPr>
        <p:sp>
          <p:nvSpPr>
            <p:cNvPr id="119" name="Oval 118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4174678"/>
            <a:ext cx="76200" cy="397322"/>
            <a:chOff x="5638800" y="2057400"/>
            <a:chExt cx="76200" cy="397322"/>
          </a:xfrm>
        </p:grpSpPr>
        <p:sp>
          <p:nvSpPr>
            <p:cNvPr id="122" name="Oval 121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4648200"/>
            <a:ext cx="76200" cy="397322"/>
            <a:chOff x="5638800" y="2057400"/>
            <a:chExt cx="76200" cy="397322"/>
          </a:xfrm>
        </p:grpSpPr>
        <p:sp>
          <p:nvSpPr>
            <p:cNvPr id="126" name="Oval 125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38800" y="5181600"/>
            <a:ext cx="76200" cy="397322"/>
            <a:chOff x="5638800" y="2057400"/>
            <a:chExt cx="76200" cy="397322"/>
          </a:xfrm>
        </p:grpSpPr>
        <p:sp>
          <p:nvSpPr>
            <p:cNvPr id="130" name="Oval 129"/>
            <p:cNvSpPr/>
            <p:nvPr/>
          </p:nvSpPr>
          <p:spPr>
            <a:xfrm>
              <a:off x="5638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8800" y="22261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638800" y="237852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305800" y="3352800"/>
            <a:ext cx="590429" cy="369332"/>
            <a:chOff x="8305800" y="1828800"/>
            <a:chExt cx="590429" cy="369332"/>
          </a:xfrm>
        </p:grpSpPr>
        <p:sp>
          <p:nvSpPr>
            <p:cNvPr id="138" name="Oval 137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8450273" y="1828800"/>
                  <a:ext cx="4459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4595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917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8305800" y="3949756"/>
            <a:ext cx="609600" cy="369332"/>
            <a:chOff x="8305800" y="1828800"/>
            <a:chExt cx="609600" cy="369332"/>
          </a:xfrm>
        </p:grpSpPr>
        <p:sp>
          <p:nvSpPr>
            <p:cNvPr id="141" name="Oval 140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8305800" y="4507468"/>
            <a:ext cx="609600" cy="369332"/>
            <a:chOff x="8305800" y="1828800"/>
            <a:chExt cx="609600" cy="369332"/>
          </a:xfrm>
        </p:grpSpPr>
        <p:sp>
          <p:nvSpPr>
            <p:cNvPr id="144" name="Oval 143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8305800" y="4953000"/>
            <a:ext cx="609600" cy="369332"/>
            <a:chOff x="8305800" y="1828800"/>
            <a:chExt cx="609600" cy="369332"/>
          </a:xfrm>
        </p:grpSpPr>
        <p:sp>
          <p:nvSpPr>
            <p:cNvPr id="147" name="Oval 146"/>
            <p:cNvSpPr/>
            <p:nvPr/>
          </p:nvSpPr>
          <p:spPr>
            <a:xfrm>
              <a:off x="8305800" y="198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273" y="1828800"/>
                  <a:ext cx="46512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r="-1688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stCxn id="64" idx="7"/>
            <a:endCxn id="2" idx="2"/>
          </p:cNvCxnSpPr>
          <p:nvPr/>
        </p:nvCxnSpPr>
        <p:spPr>
          <a:xfrm>
            <a:off x="5703841" y="2128437"/>
            <a:ext cx="2601959" cy="169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65" idx="0"/>
            <a:endCxn id="2" idx="2"/>
          </p:cNvCxnSpPr>
          <p:nvPr/>
        </p:nvCxnSpPr>
        <p:spPr>
          <a:xfrm>
            <a:off x="5676900" y="2286000"/>
            <a:ext cx="26289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7" idx="7"/>
            <a:endCxn id="2" idx="2"/>
          </p:cNvCxnSpPr>
          <p:nvPr/>
        </p:nvCxnSpPr>
        <p:spPr>
          <a:xfrm flipV="1">
            <a:off x="5703841" y="2297668"/>
            <a:ext cx="2601959" cy="15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676900" y="2667000"/>
            <a:ext cx="2628900" cy="381000"/>
            <a:chOff x="5715000" y="2667000"/>
            <a:chExt cx="2628900" cy="381000"/>
          </a:xfrm>
        </p:grpSpPr>
        <p:cxnSp>
          <p:nvCxnSpPr>
            <p:cNvPr id="153" name="Straight Connector 152"/>
            <p:cNvCxnSpPr>
              <a:endCxn id="107" idx="2"/>
            </p:cNvCxnSpPr>
            <p:nvPr/>
          </p:nvCxnSpPr>
          <p:spPr>
            <a:xfrm>
              <a:off x="5741941" y="2667000"/>
              <a:ext cx="2601959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07" idx="2"/>
            </p:cNvCxnSpPr>
            <p:nvPr/>
          </p:nvCxnSpPr>
          <p:spPr>
            <a:xfrm>
              <a:off x="5715000" y="2824563"/>
              <a:ext cx="2628900" cy="223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07" idx="2"/>
            </p:cNvCxnSpPr>
            <p:nvPr/>
          </p:nvCxnSpPr>
          <p:spPr>
            <a:xfrm>
              <a:off x="5741941" y="2988123"/>
              <a:ext cx="2601959" cy="5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5665741" y="3048000"/>
            <a:ext cx="2640059" cy="283022"/>
            <a:chOff x="5741941" y="2590800"/>
            <a:chExt cx="2640059" cy="283022"/>
          </a:xfrm>
        </p:grpSpPr>
        <p:cxnSp>
          <p:nvCxnSpPr>
            <p:cNvPr id="158" name="Straight Connector 157"/>
            <p:cNvCxnSpPr>
              <a:endCxn id="107" idx="2"/>
            </p:cNvCxnSpPr>
            <p:nvPr/>
          </p:nvCxnSpPr>
          <p:spPr>
            <a:xfrm flipV="1">
              <a:off x="5741941" y="2590800"/>
              <a:ext cx="2640059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15" idx="6"/>
              <a:endCxn id="107" idx="2"/>
            </p:cNvCxnSpPr>
            <p:nvPr/>
          </p:nvCxnSpPr>
          <p:spPr>
            <a:xfrm flipV="1">
              <a:off x="5791200" y="2590800"/>
              <a:ext cx="2590800" cy="283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Connector 165"/>
          <p:cNvCxnSpPr/>
          <p:nvPr/>
        </p:nvCxnSpPr>
        <p:spPr>
          <a:xfrm>
            <a:off x="5638800" y="3505200"/>
            <a:ext cx="2640059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676900" y="3581400"/>
            <a:ext cx="2601959" cy="293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76900" y="4038600"/>
            <a:ext cx="2628900" cy="321122"/>
            <a:chOff x="5715000" y="2667000"/>
            <a:chExt cx="2628900" cy="321122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676900" y="4555678"/>
            <a:ext cx="2628900" cy="321122"/>
            <a:chOff x="5715000" y="2667000"/>
            <a:chExt cx="2628900" cy="321122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741941" y="2836231"/>
              <a:ext cx="2601959" cy="151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638800" y="5012878"/>
            <a:ext cx="2667000" cy="375544"/>
            <a:chOff x="5676900" y="2667000"/>
            <a:chExt cx="2667000" cy="375544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741941" y="2667000"/>
              <a:ext cx="2601959" cy="169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715000" y="2824563"/>
              <a:ext cx="2628900" cy="1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31" idx="2"/>
            </p:cNvCxnSpPr>
            <p:nvPr/>
          </p:nvCxnSpPr>
          <p:spPr>
            <a:xfrm flipV="1">
              <a:off x="5676900" y="2836232"/>
              <a:ext cx="2667000" cy="206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endCxn id="147" idx="2"/>
          </p:cNvCxnSpPr>
          <p:nvPr/>
        </p:nvCxnSpPr>
        <p:spPr>
          <a:xfrm flipV="1">
            <a:off x="5715000" y="5181600"/>
            <a:ext cx="2590800" cy="37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8" y="1600200"/>
                <a:ext cx="132869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82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7957433" y="1600200"/>
            <a:ext cx="7293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0" name="Straight Arrow Connector 189"/>
          <p:cNvCxnSpPr>
            <a:endCxn id="107" idx="0"/>
          </p:cNvCxnSpPr>
          <p:nvPr/>
        </p:nvCxnSpPr>
        <p:spPr>
          <a:xfrm>
            <a:off x="8382000" y="2362200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382000" y="4800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82000" y="4267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38" idx="0"/>
            <a:endCxn id="107" idx="4"/>
          </p:cNvCxnSpPr>
          <p:nvPr/>
        </p:nvCxnSpPr>
        <p:spPr>
          <a:xfrm flipV="1">
            <a:off x="8382000" y="3124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38" idx="4"/>
            <a:endCxn id="141" idx="0"/>
          </p:cNvCxnSpPr>
          <p:nvPr/>
        </p:nvCxnSpPr>
        <p:spPr>
          <a:xfrm>
            <a:off x="8382000" y="3657600"/>
            <a:ext cx="0" cy="44455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1"/>
            <a:endCxn id="12" idx="1"/>
          </p:cNvCxnSpPr>
          <p:nvPr/>
        </p:nvCxnSpPr>
        <p:spPr>
          <a:xfrm flipH="1" flipV="1">
            <a:off x="3287758" y="2220959"/>
            <a:ext cx="1828801" cy="1219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428998" y="3505200"/>
            <a:ext cx="1676402" cy="274320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endCxn id="41" idx="1"/>
          </p:cNvCxnSpPr>
          <p:nvPr/>
        </p:nvCxnSpPr>
        <p:spPr>
          <a:xfrm flipH="1">
            <a:off x="3211557" y="3369122"/>
            <a:ext cx="2198643" cy="680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791200" y="2269008"/>
            <a:ext cx="4734931" cy="3548968"/>
            <a:chOff x="791200" y="2269008"/>
            <a:chExt cx="4734931" cy="3548968"/>
          </a:xfrm>
        </p:grpSpPr>
        <p:sp>
          <p:nvSpPr>
            <p:cNvPr id="87" name="Arc 86"/>
            <p:cNvSpPr/>
            <p:nvPr/>
          </p:nvSpPr>
          <p:spPr>
            <a:xfrm rot="4831881">
              <a:off x="1395484" y="1687328"/>
              <a:ext cx="3526364" cy="4734931"/>
            </a:xfrm>
            <a:prstGeom prst="arc">
              <a:avLst>
                <a:gd name="adj1" fmla="val 12260343"/>
                <a:gd name="adj2" fmla="val 2040060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3390898" y="2269008"/>
              <a:ext cx="304801" cy="1699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3733800" y="5627641"/>
              <a:ext cx="315961" cy="8735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2600"/>
                <a:ext cx="465127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151"/>
          <p:cNvGrpSpPr/>
          <p:nvPr/>
        </p:nvGrpSpPr>
        <p:grpSpPr>
          <a:xfrm>
            <a:off x="8376059" y="1958086"/>
            <a:ext cx="610347" cy="3778600"/>
            <a:chOff x="8376059" y="1958086"/>
            <a:chExt cx="610347" cy="3778600"/>
          </a:xfrm>
        </p:grpSpPr>
        <p:cxnSp>
          <p:nvCxnSpPr>
            <p:cNvPr id="162" name="Straight Arrow Connector 161"/>
            <p:cNvCxnSpPr/>
            <p:nvPr/>
          </p:nvCxnSpPr>
          <p:spPr>
            <a:xfrm>
              <a:off x="8382000" y="48006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8382000" y="4267200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/>
            <p:cNvGrpSpPr/>
            <p:nvPr/>
          </p:nvGrpSpPr>
          <p:grpSpPr>
            <a:xfrm>
              <a:off x="8376059" y="1958086"/>
              <a:ext cx="610347" cy="3778600"/>
              <a:chOff x="8376059" y="1958086"/>
              <a:chExt cx="610347" cy="3778600"/>
            </a:xfrm>
          </p:grpSpPr>
          <p:sp>
            <p:nvSpPr>
              <p:cNvPr id="185" name="Freeform 184"/>
              <p:cNvSpPr/>
              <p:nvPr/>
            </p:nvSpPr>
            <p:spPr>
              <a:xfrm>
                <a:off x="8376059" y="1958086"/>
                <a:ext cx="610347" cy="3778600"/>
              </a:xfrm>
              <a:custGeom>
                <a:avLst/>
                <a:gdLst>
                  <a:gd name="connsiteX0" fmla="*/ 9657 w 599067"/>
                  <a:gd name="connsiteY0" fmla="*/ 3353731 h 3827040"/>
                  <a:gd name="connsiteX1" fmla="*/ 9657 w 599067"/>
                  <a:gd name="connsiteY1" fmla="*/ 3599057 h 3827040"/>
                  <a:gd name="connsiteX2" fmla="*/ 110018 w 599067"/>
                  <a:gd name="connsiteY2" fmla="*/ 3766326 h 3827040"/>
                  <a:gd name="connsiteX3" fmla="*/ 478008 w 599067"/>
                  <a:gd name="connsiteY3" fmla="*/ 3788628 h 3827040"/>
                  <a:gd name="connsiteX4" fmla="*/ 567218 w 599067"/>
                  <a:gd name="connsiteY4" fmla="*/ 3264521 h 3827040"/>
                  <a:gd name="connsiteX5" fmla="*/ 556067 w 599067"/>
                  <a:gd name="connsiteY5" fmla="*/ 331750 h 3827040"/>
                  <a:gd name="connsiteX6" fmla="*/ 76564 w 599067"/>
                  <a:gd name="connsiteY6" fmla="*/ 64121 h 3827040"/>
                  <a:gd name="connsiteX7" fmla="*/ 9657 w 599067"/>
                  <a:gd name="connsiteY7" fmla="*/ 298296 h 3827040"/>
                  <a:gd name="connsiteX0" fmla="*/ 11837 w 602051"/>
                  <a:gd name="connsiteY0" fmla="*/ 3394021 h 3867330"/>
                  <a:gd name="connsiteX1" fmla="*/ 11837 w 602051"/>
                  <a:gd name="connsiteY1" fmla="*/ 3639347 h 3867330"/>
                  <a:gd name="connsiteX2" fmla="*/ 112198 w 602051"/>
                  <a:gd name="connsiteY2" fmla="*/ 3806616 h 3867330"/>
                  <a:gd name="connsiteX3" fmla="*/ 480188 w 602051"/>
                  <a:gd name="connsiteY3" fmla="*/ 3828918 h 3867330"/>
                  <a:gd name="connsiteX4" fmla="*/ 569398 w 602051"/>
                  <a:gd name="connsiteY4" fmla="*/ 3304811 h 3867330"/>
                  <a:gd name="connsiteX5" fmla="*/ 558247 w 602051"/>
                  <a:gd name="connsiteY5" fmla="*/ 372040 h 3867330"/>
                  <a:gd name="connsiteX6" fmla="*/ 67592 w 602051"/>
                  <a:gd name="connsiteY6" fmla="*/ 37504 h 3867330"/>
                  <a:gd name="connsiteX7" fmla="*/ 11837 w 602051"/>
                  <a:gd name="connsiteY7" fmla="*/ 338586 h 3867330"/>
                  <a:gd name="connsiteX0" fmla="*/ 13559 w 629053"/>
                  <a:gd name="connsiteY0" fmla="*/ 3360014 h 3833323"/>
                  <a:gd name="connsiteX1" fmla="*/ 13559 w 629053"/>
                  <a:gd name="connsiteY1" fmla="*/ 3605340 h 3833323"/>
                  <a:gd name="connsiteX2" fmla="*/ 113920 w 629053"/>
                  <a:gd name="connsiteY2" fmla="*/ 3772609 h 3833323"/>
                  <a:gd name="connsiteX3" fmla="*/ 481910 w 629053"/>
                  <a:gd name="connsiteY3" fmla="*/ 3794911 h 3833323"/>
                  <a:gd name="connsiteX4" fmla="*/ 571120 w 629053"/>
                  <a:gd name="connsiteY4" fmla="*/ 3270804 h 3833323"/>
                  <a:gd name="connsiteX5" fmla="*/ 593423 w 629053"/>
                  <a:gd name="connsiteY5" fmla="*/ 505301 h 3833323"/>
                  <a:gd name="connsiteX6" fmla="*/ 69314 w 629053"/>
                  <a:gd name="connsiteY6" fmla="*/ 3497 h 3833323"/>
                  <a:gd name="connsiteX7" fmla="*/ 13559 w 629053"/>
                  <a:gd name="connsiteY7" fmla="*/ 304579 h 3833323"/>
                  <a:gd name="connsiteX0" fmla="*/ 9658 w 610347"/>
                  <a:gd name="connsiteY0" fmla="*/ 3305291 h 3778600"/>
                  <a:gd name="connsiteX1" fmla="*/ 9658 w 610347"/>
                  <a:gd name="connsiteY1" fmla="*/ 3550617 h 3778600"/>
                  <a:gd name="connsiteX2" fmla="*/ 110019 w 610347"/>
                  <a:gd name="connsiteY2" fmla="*/ 3717886 h 3778600"/>
                  <a:gd name="connsiteX3" fmla="*/ 478009 w 610347"/>
                  <a:gd name="connsiteY3" fmla="*/ 3740188 h 3778600"/>
                  <a:gd name="connsiteX4" fmla="*/ 567219 w 610347"/>
                  <a:gd name="connsiteY4" fmla="*/ 3216081 h 3778600"/>
                  <a:gd name="connsiteX5" fmla="*/ 589522 w 610347"/>
                  <a:gd name="connsiteY5" fmla="*/ 450578 h 3778600"/>
                  <a:gd name="connsiteX6" fmla="*/ 266135 w 610347"/>
                  <a:gd name="connsiteY6" fmla="*/ 4530 h 3778600"/>
                  <a:gd name="connsiteX7" fmla="*/ 9658 w 610347"/>
                  <a:gd name="connsiteY7" fmla="*/ 249856 h 377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47" h="3778600">
                    <a:moveTo>
                      <a:pt x="9658" y="3305291"/>
                    </a:moveTo>
                    <a:cubicBezTo>
                      <a:pt x="1294" y="3393571"/>
                      <a:pt x="-7069" y="3481851"/>
                      <a:pt x="9658" y="3550617"/>
                    </a:cubicBezTo>
                    <a:cubicBezTo>
                      <a:pt x="26385" y="3619383"/>
                      <a:pt x="31960" y="3686291"/>
                      <a:pt x="110019" y="3717886"/>
                    </a:cubicBezTo>
                    <a:cubicBezTo>
                      <a:pt x="188078" y="3749481"/>
                      <a:pt x="401809" y="3823822"/>
                      <a:pt x="478009" y="3740188"/>
                    </a:cubicBezTo>
                    <a:cubicBezTo>
                      <a:pt x="554209" y="3656554"/>
                      <a:pt x="548634" y="3764349"/>
                      <a:pt x="567219" y="3216081"/>
                    </a:cubicBezTo>
                    <a:cubicBezTo>
                      <a:pt x="585804" y="2667813"/>
                      <a:pt x="639703" y="985836"/>
                      <a:pt x="589522" y="450578"/>
                    </a:cubicBezTo>
                    <a:cubicBezTo>
                      <a:pt x="539341" y="-84680"/>
                      <a:pt x="362779" y="37984"/>
                      <a:pt x="266135" y="4530"/>
                    </a:cubicBezTo>
                    <a:cubicBezTo>
                      <a:pt x="169491" y="-28924"/>
                      <a:pt x="-2423" y="129980"/>
                      <a:pt x="9658" y="24985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H="1">
                <a:off x="8382000" y="2095500"/>
                <a:ext cx="13471" cy="1143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flipV="1">
                <a:off x="8382000" y="5257800"/>
                <a:ext cx="0" cy="16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05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R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unning time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iteration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Running time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err="1"/>
                  <a:t>th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iteration </a:t>
                </a:r>
                <a:r>
                  <a:rPr lang="en-US" sz="2000" dirty="0" smtClean="0"/>
                  <a:t>is of the order of 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Number </a:t>
                </a:r>
                <a:r>
                  <a:rPr lang="en-US" sz="2000" dirty="0"/>
                  <a:t>of edges </a:t>
                </a:r>
                <a:r>
                  <a:rPr lang="en-US" sz="2000" b="1" dirty="0" smtClean="0"/>
                  <a:t>destroyed</a:t>
                </a:r>
              </a:p>
              <a:p>
                <a:endParaRPr lang="en-US" sz="2000" b="1" dirty="0"/>
              </a:p>
              <a:p>
                <a:r>
                  <a:rPr lang="en-US" sz="2000" dirty="0" smtClean="0"/>
                  <a:t>Number </a:t>
                </a:r>
                <a:r>
                  <a:rPr lang="en-US" sz="2000" dirty="0"/>
                  <a:t>of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new</a:t>
                </a:r>
                <a:r>
                  <a:rPr lang="en-US" sz="2000" dirty="0"/>
                  <a:t> edges </a:t>
                </a:r>
                <a:r>
                  <a:rPr lang="en-US" sz="2000" b="1" dirty="0"/>
                  <a:t>created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Number of points in the </a:t>
                </a:r>
                <a:r>
                  <a:rPr lang="en-US" sz="2000" b="1" dirty="0" smtClean="0"/>
                  <a:t>two adjacent cones </a:t>
                </a:r>
                <a:r>
                  <a:rPr lang="en-US" sz="2000" dirty="0" smtClean="0"/>
                  <a:t>that get </a:t>
                </a:r>
                <a:r>
                  <a:rPr lang="en-US" sz="2000" b="1" dirty="0" smtClean="0"/>
                  <a:t>created 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W</a:t>
                </a:r>
                <a:r>
                  <a:rPr lang="en-US" sz="2000" dirty="0" smtClean="0"/>
                  <a:t>hat is the max. number of new edges created in an iteration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2</a:t>
                </a:r>
              </a:p>
              <a:p>
                <a:pPr>
                  <a:buFont typeface="Wingdings"/>
                  <a:buChar char="è"/>
                </a:pPr>
                <a:r>
                  <a:rPr lang="en-US" sz="2000" dirty="0" smtClean="0">
                    <a:sym typeface="Wingdings" pitchFamily="2" charset="2"/>
                  </a:rPr>
                  <a:t>Number of edges created during the algorithm =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)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Since every edge destroyed was once created, so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Total number </a:t>
                </a:r>
                <a:r>
                  <a:rPr lang="en-US" sz="2000" dirty="0"/>
                  <a:t>of edges </a:t>
                </a:r>
                <a:r>
                  <a:rPr lang="en-US" sz="2000" b="1" dirty="0" smtClean="0"/>
                  <a:t>destroyed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/>
                  <a:t>Total number of edges </a:t>
                </a:r>
                <a:r>
                  <a:rPr lang="en-US" sz="2000" b="1" dirty="0" err="1" smtClean="0"/>
                  <a:t>decreated</a:t>
                </a:r>
                <a:r>
                  <a:rPr lang="en-US" sz="2000" b="1" dirty="0" smtClean="0"/>
                  <a:t> 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741" t="-635" b="-9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16552" y="2286000"/>
            <a:ext cx="3747508" cy="1371600"/>
            <a:chOff x="4416552" y="2286000"/>
            <a:chExt cx="3747508" cy="1371600"/>
          </a:xfrm>
        </p:grpSpPr>
        <p:sp>
          <p:nvSpPr>
            <p:cNvPr id="3" name="Right Brace 2"/>
            <p:cNvSpPr/>
            <p:nvPr/>
          </p:nvSpPr>
          <p:spPr>
            <a:xfrm>
              <a:off x="4416552" y="2286000"/>
              <a:ext cx="307848" cy="1371600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724400" y="2754868"/>
                  <a:ext cx="3439660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Total time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iterations = </a:t>
                  </a:r>
                  <a:r>
                    <a:rPr lang="en-US" b="1" dirty="0" smtClean="0"/>
                    <a:t>O</a:t>
                  </a:r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dirty="0" smtClean="0"/>
                    <a:t>)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754868"/>
                  <a:ext cx="343966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1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685800" y="3657600"/>
            <a:ext cx="65532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251192" y="3782568"/>
            <a:ext cx="1435608" cy="484632"/>
            <a:chOff x="7251192" y="3782568"/>
            <a:chExt cx="1435608" cy="484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216864" y="3810000"/>
                  <a:ext cx="4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864" y="3810000"/>
                  <a:ext cx="46993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Arrow 11"/>
            <p:cNvSpPr/>
            <p:nvPr/>
          </p:nvSpPr>
          <p:spPr>
            <a:xfrm>
              <a:off x="7251192" y="3782568"/>
              <a:ext cx="978408" cy="484632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745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Backward analysis </a:t>
                </a:r>
                <a:r>
                  <a:rPr lang="en-US" sz="3600" b="1" dirty="0" smtClean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/>
                  <a:t>th</a:t>
                </a:r>
                <a:r>
                  <a:rPr lang="en-US" sz="3600" b="1" dirty="0"/>
                  <a:t> iteration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are some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1" smtClean="0">
                            <a:latin typeface="Cambria Math"/>
                          </a:rPr>
                          <m:t>[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=  ??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  <a:blipFill rotWithShape="1">
                <a:blip r:embed="rId3"/>
                <a:stretch>
                  <a:fillRect l="-1305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Backward analysis </a:t>
                </a:r>
                <a:r>
                  <a:rPr lang="en-US" sz="3600" b="1" dirty="0" smtClean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/>
                  <a:t>th</a:t>
                </a:r>
                <a:r>
                  <a:rPr lang="en-US" sz="3600" b="1" dirty="0"/>
                  <a:t> iteration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are some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1" smtClean="0">
                            <a:latin typeface="Cambria Math"/>
                          </a:rPr>
                          <m:t>[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=  ??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  <a:blipFill rotWithShape="1">
                <a:blip r:embed="rId3"/>
                <a:stretch>
                  <a:fillRect l="-1305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1066798" y="2236741"/>
            <a:ext cx="3352802" cy="3554459"/>
            <a:chOff x="1066798" y="2236741"/>
            <a:chExt cx="3352802" cy="355445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099319" y="2560591"/>
              <a:ext cx="544558" cy="8224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066798" y="3429000"/>
              <a:ext cx="152401" cy="1676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97256" y="51816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15198" y="4648200"/>
              <a:ext cx="582659" cy="1077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951241" y="2705100"/>
              <a:ext cx="468359" cy="6588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23986" y="2263682"/>
              <a:ext cx="555717" cy="403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30279" y="2236741"/>
              <a:ext cx="1546319" cy="250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94142" y="3429000"/>
              <a:ext cx="125458" cy="11541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381000" y="1688068"/>
            <a:ext cx="4656127" cy="4331732"/>
            <a:chOff x="381000" y="1688068"/>
            <a:chExt cx="4656127" cy="4331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066800" y="2286000"/>
            <a:ext cx="3462575" cy="3352800"/>
            <a:chOff x="1066800" y="2286000"/>
            <a:chExt cx="3462575" cy="335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481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80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Backward analysis </a:t>
                </a:r>
                <a:r>
                  <a:rPr lang="en-US" sz="3600" b="1" dirty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/>
                  <a:t>th</a:t>
                </a:r>
                <a:r>
                  <a:rPr lang="en-US" sz="3600" b="1" dirty="0"/>
                  <a:t> iteration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are some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 i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=  ??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  <a:blipFill rotWithShape="1">
                <a:blip r:embed="rId3"/>
                <a:stretch>
                  <a:fillRect l="-3263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1066798" y="2236741"/>
            <a:ext cx="3352802" cy="3554459"/>
            <a:chOff x="1066798" y="2236741"/>
            <a:chExt cx="3352802" cy="355445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099319" y="2560591"/>
              <a:ext cx="544558" cy="8224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066798" y="3429000"/>
              <a:ext cx="152401" cy="1676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97256" y="51816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15198" y="4648200"/>
              <a:ext cx="582659" cy="1077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951241" y="2705100"/>
              <a:ext cx="468359" cy="6588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23986" y="2263682"/>
              <a:ext cx="555717" cy="403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30279" y="2236741"/>
              <a:ext cx="1546319" cy="250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94142" y="3429000"/>
              <a:ext cx="125458" cy="11541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381000" y="1688068"/>
            <a:ext cx="4656127" cy="4331732"/>
            <a:chOff x="381000" y="1688068"/>
            <a:chExt cx="4656127" cy="4331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4831881">
            <a:off x="623448" y="1420924"/>
            <a:ext cx="4698970" cy="5096059"/>
          </a:xfrm>
          <a:prstGeom prst="arc">
            <a:avLst>
              <a:gd name="adj1" fmla="val 13443589"/>
              <a:gd name="adj2" fmla="val 1827326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4831881">
            <a:off x="626539" y="1407817"/>
            <a:ext cx="4698970" cy="5096059"/>
          </a:xfrm>
          <a:prstGeom prst="arc">
            <a:avLst>
              <a:gd name="adj1" fmla="val 8851138"/>
              <a:gd name="adj2" fmla="val 131979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200400" y="21336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2286000"/>
            <a:ext cx="3462575" cy="3352800"/>
            <a:chOff x="1066800" y="2286000"/>
            <a:chExt cx="3462575" cy="335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481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Arc 110"/>
          <p:cNvSpPr/>
          <p:nvPr/>
        </p:nvSpPr>
        <p:spPr>
          <a:xfrm rot="4831881">
            <a:off x="321739" y="1484017"/>
            <a:ext cx="4698970" cy="5096059"/>
          </a:xfrm>
          <a:prstGeom prst="arc">
            <a:avLst>
              <a:gd name="adj1" fmla="val 12521420"/>
              <a:gd name="adj2" fmla="val 153524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4831881">
            <a:off x="321739" y="1484017"/>
            <a:ext cx="4698970" cy="5096059"/>
          </a:xfrm>
          <a:prstGeom prst="arc">
            <a:avLst>
              <a:gd name="adj1" fmla="val 15668491"/>
              <a:gd name="adj2" fmla="val 2048455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810000" y="25908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4267200" y="32766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4191000" y="44958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86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4" grpId="0" animBg="1"/>
      <p:bldP spid="1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Backward analysis </a:t>
                </a:r>
                <a:r>
                  <a:rPr lang="en-US" sz="3600" b="1" dirty="0"/>
                  <a:t>of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3600" b="1" dirty="0" err="1"/>
                  <a:t>th</a:t>
                </a:r>
                <a:r>
                  <a:rPr lang="en-US" sz="3600" b="1" dirty="0"/>
                  <a:t> iteration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: a subset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points from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are some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</a:rPr>
                  <a:t>permutation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 i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 =  ??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           Calculating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 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    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be the set of all subsets </a:t>
                </a:r>
                <a:r>
                  <a:rPr lang="en-US" sz="1800" dirty="0" smtClean="0"/>
                  <a:t>of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/>
                  <a:t> of size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 </m:t>
                    </m:r>
                  </m:oMath>
                </a14:m>
                <a:r>
                  <a:rPr lang="en-US" sz="1800" b="1" dirty="0" smtClean="0">
                    <a:latin typeface="Cambria Math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𝐄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      </a:t>
                </a:r>
                <a:r>
                  <a:rPr lang="en-US" sz="1800" dirty="0" smtClean="0"/>
                  <a:t> =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81600" y="1524000"/>
                <a:ext cx="3733800" cy="4602163"/>
              </a:xfrm>
              <a:blipFill rotWithShape="1">
                <a:blip r:embed="rId3"/>
                <a:stretch>
                  <a:fillRect l="-3263" t="-6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4998" y="3505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5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398" y="2514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599" y="2209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199" y="51054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66798" y="3352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57599" y="5715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86198" y="2667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199" y="45720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200398" y="40386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1066798" y="2236741"/>
            <a:ext cx="3352802" cy="3554459"/>
            <a:chOff x="1066798" y="2236741"/>
            <a:chExt cx="3352802" cy="355445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099319" y="2560591"/>
              <a:ext cx="544558" cy="8224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066798" y="3429000"/>
              <a:ext cx="152401" cy="1676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97256" y="5181600"/>
              <a:ext cx="2362200" cy="609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15198" y="4648200"/>
              <a:ext cx="582659" cy="10779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951241" y="2705100"/>
              <a:ext cx="468359" cy="6588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23986" y="2263682"/>
              <a:ext cx="555717" cy="4033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730279" y="2236741"/>
              <a:ext cx="1546319" cy="25091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94142" y="3429000"/>
              <a:ext cx="125458" cy="115415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4800" y="1524000"/>
            <a:ext cx="4952998" cy="4419600"/>
            <a:chOff x="304800" y="1524000"/>
            <a:chExt cx="4952998" cy="4419600"/>
          </a:xfrm>
        </p:grpSpPr>
        <p:cxnSp>
          <p:nvCxnSpPr>
            <p:cNvPr id="69" name="Straight Connector 68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1916161" cy="91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1" idx="0"/>
            </p:cNvCxnSpPr>
            <p:nvPr/>
          </p:nvCxnSpPr>
          <p:spPr>
            <a:xfrm flipH="1">
              <a:off x="3238498" y="1981200"/>
              <a:ext cx="1066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38498" y="1524000"/>
              <a:ext cx="114301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1" idx="0"/>
            </p:cNvCxnSpPr>
            <p:nvPr/>
          </p:nvCxnSpPr>
          <p:spPr>
            <a:xfrm flipH="1">
              <a:off x="3238498" y="2971800"/>
              <a:ext cx="20193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3398" y="4076700"/>
              <a:ext cx="2667000" cy="148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1" idx="2"/>
            </p:cNvCxnSpPr>
            <p:nvPr/>
          </p:nvCxnSpPr>
          <p:spPr>
            <a:xfrm flipH="1" flipV="1">
              <a:off x="304800" y="3086101"/>
              <a:ext cx="2895598" cy="99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1" idx="5"/>
            </p:cNvCxnSpPr>
            <p:nvPr/>
          </p:nvCxnSpPr>
          <p:spPr>
            <a:xfrm flipH="1" flipV="1">
              <a:off x="3265439" y="4103641"/>
              <a:ext cx="468360" cy="183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1"/>
            </p:cNvCxnSpPr>
            <p:nvPr/>
          </p:nvCxnSpPr>
          <p:spPr>
            <a:xfrm flipH="1" flipV="1">
              <a:off x="838198" y="1676400"/>
              <a:ext cx="2373359" cy="237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2859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7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798" y="4648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5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398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811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352798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43198" y="5029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398" y="2590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598" y="40386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398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198" y="3962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798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198" y="3733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5798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598" y="2057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90598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398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7639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38198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598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66998" y="198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58139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86198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886198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28998" y="31242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86198" y="3733800"/>
            <a:ext cx="76200" cy="762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648198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381000" y="1688068"/>
            <a:ext cx="4656127" cy="4331732"/>
            <a:chOff x="381000" y="1688068"/>
            <a:chExt cx="4656127" cy="4331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752600"/>
                  <a:ext cx="4651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073" y="1688068"/>
                  <a:ext cx="4651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873" y="2450068"/>
                  <a:ext cx="4651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97868"/>
                  <a:ext cx="46512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193268"/>
                  <a:ext cx="46512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650468"/>
                  <a:ext cx="4651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962400"/>
                  <a:ext cx="46512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209800"/>
                  <a:ext cx="46512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71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Oval 187"/>
          <p:cNvSpPr/>
          <p:nvPr/>
        </p:nvSpPr>
        <p:spPr>
          <a:xfrm>
            <a:off x="51054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4831881">
            <a:off x="623448" y="1420924"/>
            <a:ext cx="4698970" cy="5096059"/>
          </a:xfrm>
          <a:prstGeom prst="arc">
            <a:avLst>
              <a:gd name="adj1" fmla="val 13443589"/>
              <a:gd name="adj2" fmla="val 182732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4831881">
            <a:off x="626539" y="1407817"/>
            <a:ext cx="4698970" cy="5096059"/>
          </a:xfrm>
          <a:prstGeom prst="arc">
            <a:avLst>
              <a:gd name="adj1" fmla="val 8851138"/>
              <a:gd name="adj2" fmla="val 131979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200400" y="21336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2286000"/>
            <a:ext cx="3462575" cy="3352800"/>
            <a:chOff x="1066800" y="2286000"/>
            <a:chExt cx="3462575" cy="335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286000"/>
                  <a:ext cx="49077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25" y="2743200"/>
                  <a:ext cx="49077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440668"/>
                  <a:ext cx="49077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4507468"/>
                  <a:ext cx="49077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025" y="5269468"/>
                  <a:ext cx="49077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4907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481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352800"/>
                  <a:ext cx="49077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225" y="2602468"/>
                  <a:ext cx="49077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Arc 110"/>
          <p:cNvSpPr/>
          <p:nvPr/>
        </p:nvSpPr>
        <p:spPr>
          <a:xfrm rot="4831881">
            <a:off x="321739" y="1484017"/>
            <a:ext cx="4698970" cy="5096059"/>
          </a:xfrm>
          <a:prstGeom prst="arc">
            <a:avLst>
              <a:gd name="adj1" fmla="val 12521420"/>
              <a:gd name="adj2" fmla="val 153524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4831881">
            <a:off x="321739" y="1484017"/>
            <a:ext cx="4698970" cy="5096059"/>
          </a:xfrm>
          <a:prstGeom prst="arc">
            <a:avLst>
              <a:gd name="adj1" fmla="val 15668491"/>
              <a:gd name="adj2" fmla="val 204845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810000" y="25908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4267200" y="32766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4191000" y="44958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3581400" y="56388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1143000" y="50292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986635" y="32766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596235" y="2438400"/>
            <a:ext cx="232565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Arc 105"/>
          <p:cNvSpPr/>
          <p:nvPr/>
        </p:nvSpPr>
        <p:spPr>
          <a:xfrm rot="4831881">
            <a:off x="321739" y="1497124"/>
            <a:ext cx="4698970" cy="5096059"/>
          </a:xfrm>
          <a:prstGeom prst="arc">
            <a:avLst>
              <a:gd name="adj1" fmla="val 20672759"/>
              <a:gd name="adj2" fmla="val 72048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4831881">
            <a:off x="321739" y="1801924"/>
            <a:ext cx="4698970" cy="5096059"/>
          </a:xfrm>
          <a:prstGeom prst="arc">
            <a:avLst>
              <a:gd name="adj1" fmla="val 17707246"/>
              <a:gd name="adj2" fmla="val 3895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4831881">
            <a:off x="169339" y="1484017"/>
            <a:ext cx="4698970" cy="5096059"/>
          </a:xfrm>
          <a:prstGeom prst="arc">
            <a:avLst>
              <a:gd name="adj1" fmla="val 4082935"/>
              <a:gd name="adj2" fmla="val 94330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4831881">
            <a:off x="541891" y="1560217"/>
            <a:ext cx="4698970" cy="5096059"/>
          </a:xfrm>
          <a:prstGeom prst="arc">
            <a:avLst>
              <a:gd name="adj1" fmla="val 7383853"/>
              <a:gd name="adj2" fmla="val 1205820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20280" y="2738978"/>
                <a:ext cx="1077539" cy="61991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80" y="2738978"/>
                <a:ext cx="1077539" cy="619913"/>
              </a:xfrm>
              <a:prstGeom prst="rect">
                <a:avLst/>
              </a:prstGeom>
              <a:blipFill rotWithShape="1">
                <a:blip r:embed="rId20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830669" y="5907588"/>
                <a:ext cx="888385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=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69" y="5907588"/>
                <a:ext cx="888385" cy="497637"/>
              </a:xfrm>
              <a:prstGeom prst="rect">
                <a:avLst/>
              </a:prstGeom>
              <a:blipFill rotWithShape="1">
                <a:blip r:embed="rId21"/>
                <a:stretch>
                  <a:fillRect l="-5479" r="-1095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9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Running time </a:t>
            </a:r>
            <a:r>
              <a:rPr lang="en-US" sz="3600" b="1" dirty="0" smtClean="0"/>
              <a:t>of the algorithm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Expected running time </a:t>
                </a:r>
                <a:r>
                  <a:rPr lang="en-US" sz="2000" dirty="0" smtClean="0"/>
                  <a:t>of </a:t>
                </a:r>
                <a:r>
                  <a:rPr lang="en-US" sz="2000" b="1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iteration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𝐄</m:t>
                        </m:r>
                        <m:r>
                          <a:rPr lang="en-US" sz="2000" b="1">
                            <a:latin typeface="Cambria Math"/>
                          </a:rPr>
                          <m:t>[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+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=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Expected running time of the algorithm =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There is an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𝐥𝐨𝐠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) time Las Vegas algorithm for computing convex hull.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27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Forward </a:t>
                </a:r>
                <a:r>
                  <a:rPr lang="en-US" sz="3200" b="1" dirty="0"/>
                  <a:t>analysis for </a:t>
                </a:r>
                <a:br>
                  <a:rPr lang="en-US" sz="32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𝐏</m:t>
                        </m:r>
                        <m:r>
                          <a:rPr lang="en-US" sz="2800" b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: a subset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elements.</a:t>
                </a: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=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“Given that first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elements of  </a:t>
                </a:r>
                <a:r>
                  <a:rPr lang="en-US" sz="2000" b="1" dirty="0" smtClean="0"/>
                  <a:t>A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are some permutation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 what is prob. that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?”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For this event to happen,  </a:t>
                </a:r>
                <a:r>
                  <a:rPr lang="en-US" sz="2000" b="1" dirty="0" smtClean="0"/>
                  <a:t>A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] must be smaller than every element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</a:t>
                </a:r>
                <a:r>
                  <a:rPr lang="en-US" sz="2000" u="sng" dirty="0" smtClean="0"/>
                  <a:t>depends</a:t>
                </a:r>
                <a:r>
                  <a:rPr lang="en-US" sz="2000" dirty="0" smtClean="0"/>
                  <a:t> upon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For example,  if the smallest element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has rank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, then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 smtClean="0">
                    <a:latin typeface="Cambria Math"/>
                  </a:rPr>
                  <a:t>=  ??</a:t>
                </a:r>
                <a:endParaRPr lang="en-US" sz="2000" b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  <a:blipFill rotWithShape="1">
                <a:blip r:embed="rId3"/>
                <a:stretch>
                  <a:fillRect l="-714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600" y="4800600"/>
                <a:ext cx="1160895" cy="62305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00600"/>
                <a:ext cx="1160895" cy="623056"/>
              </a:xfrm>
              <a:prstGeom prst="rect">
                <a:avLst/>
              </a:prstGeom>
              <a:blipFill rotWithShape="1">
                <a:blip r:embed="rId4"/>
                <a:stretch>
                  <a:fillRect r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9600" y="5562600"/>
            <a:ext cx="7506414" cy="990600"/>
            <a:chOff x="609600" y="5562600"/>
            <a:chExt cx="7506414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9600" y="5562600"/>
                  <a:ext cx="7506414" cy="4021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/>
                    <a:t>Dependency</a:t>
                  </a:r>
                  <a:r>
                    <a:rPr lang="en-US" dirty="0"/>
                    <a:t> on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dirty="0"/>
                    <a:t>  makes it hard to calculate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𝐏</m:t>
                              </m:r>
                              <m:r>
                                <a:rPr lang="en-US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d>
                            <m:dPr>
                              <m:beg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>
                              <a:latin typeface="Cambria Math"/>
                            </a:rPr>
                            <m:t>𝐏</m:t>
                          </m:r>
                          <m:r>
                            <a:rPr lang="en-US" b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b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562600"/>
                  <a:ext cx="7506414" cy="4021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50" t="-110769" r="-406" b="-16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Smiley Face 9"/>
            <p:cNvSpPr/>
            <p:nvPr/>
          </p:nvSpPr>
          <p:spPr>
            <a:xfrm>
              <a:off x="4038600" y="5943600"/>
              <a:ext cx="685800" cy="609600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0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321905" y="1828800"/>
            <a:ext cx="320040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Backward </a:t>
                </a:r>
                <a:r>
                  <a:rPr lang="en-US" sz="3200" b="1" dirty="0" smtClean="0"/>
                  <a:t>analysis for </a:t>
                </a:r>
                <a:br>
                  <a:rPr lang="en-US" sz="32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𝐏</m:t>
                        </m:r>
                        <m:r>
                          <a:rPr lang="en-US" sz="2800" b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Find-Min</a:t>
                </a:r>
                <a:r>
                  <a:rPr lang="en-US" sz="1800" dirty="0" smtClean="0"/>
                  <a:t>(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..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{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smtClean="0">
                    <a:sym typeface="Wingdings" pitchFamily="2" charset="2"/>
                  </a:rPr>
                  <a:t>A</a:t>
                </a:r>
                <a:r>
                  <a:rPr lang="en-US" sz="1800" dirty="0" smtClean="0">
                    <a:sym typeface="Wingdings" pitchFamily="2" charset="2"/>
                  </a:rPr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  <a:sym typeface="Wingdings" pitchFamily="2" charset="2"/>
                  </a:rPr>
                  <a:t>1</a:t>
                </a:r>
                <a:r>
                  <a:rPr lang="en-US" sz="1800" dirty="0" smtClean="0">
                    <a:sym typeface="Wingdings" pitchFamily="2" charset="2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b="1" dirty="0" smtClean="0">
                    <a:sym typeface="Wingdings" pitchFamily="2" charset="2"/>
                  </a:rPr>
                  <a:t>For</a:t>
                </a:r>
                <a:r>
                  <a:rPr lang="en-US" sz="1800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  <m:r>
                      <a:rPr lang="en-US" sz="1800" b="1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𝟐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</a:t>
                </a:r>
                <a:r>
                  <a:rPr lang="en-US" sz="1800" b="1" dirty="0" smtClean="0"/>
                  <a:t>if </a:t>
                </a:r>
                <a:r>
                  <a:rPr lang="en-US" sz="1800" dirty="0" smtClean="0"/>
                  <a:t>(</a:t>
                </a:r>
                <a:r>
                  <a:rPr lang="en-US" sz="1800" b="1" dirty="0">
                    <a:sym typeface="Wingdings" pitchFamily="2" charset="2"/>
                  </a:rPr>
                  <a:t>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ym typeface="Wingdings" pitchFamily="2" charset="2"/>
                  </a:rPr>
                  <a:t></a:t>
                </a:r>
                <a:r>
                  <a:rPr lang="en-US" sz="1800" b="1" dirty="0">
                    <a:sym typeface="Wingdings" pitchFamily="2" charset="2"/>
                  </a:rPr>
                  <a:t> 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b="1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}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  <a:blipFill rotWithShape="1">
                <a:blip r:embed="rId3"/>
                <a:stretch>
                  <a:fillRect l="-1207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Notations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: set of all subsets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of size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b="1" dirty="0"/>
                  <a:t> </a:t>
                </a: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       </a:t>
                </a: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b="1" dirty="0"/>
                  <a:t>: </a:t>
                </a:r>
                <a:r>
                  <a:rPr lang="en-US" sz="1800" dirty="0"/>
                  <a:t>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elements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are </a:t>
                </a:r>
                <a:r>
                  <a:rPr lang="en-US" sz="1800" dirty="0" smtClean="0"/>
                  <a:t>some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permutation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Using</a:t>
                </a:r>
                <a:r>
                  <a:rPr lang="en-US" sz="1800" b="1" dirty="0"/>
                  <a:t> Partition Theorem,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=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4830763"/>
              </a:xfrm>
              <a:blipFill rotWithShape="1">
                <a:blip r:embed="rId4"/>
                <a:stretch>
                  <a:fillRect l="-1032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V="1">
            <a:off x="609599" y="3505200"/>
            <a:ext cx="311979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45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21579" y="1828800"/>
            <a:ext cx="7117640" cy="826532"/>
            <a:chOff x="921579" y="1828800"/>
            <a:chExt cx="7117640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921579" y="1828800"/>
              <a:ext cx="6801128" cy="826532"/>
              <a:chOff x="666472" y="5105400"/>
              <a:chExt cx="6801128" cy="82653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066800" y="5105400"/>
                <a:ext cx="6400800" cy="457200"/>
                <a:chOff x="1066800" y="5105400"/>
                <a:chExt cx="6400800" cy="45720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066800" y="5105400"/>
                  <a:ext cx="6400800" cy="4572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24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81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352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810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267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724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1816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638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096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553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7010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1082633" y="5562600"/>
                <a:ext cx="2217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</a:t>
                </a:r>
                <a:r>
                  <a:rPr lang="en-US" b="1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…      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6472" y="511706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321907" y="1183549"/>
            <a:ext cx="3200401" cy="656918"/>
            <a:chOff x="1318151" y="1170289"/>
            <a:chExt cx="2746956" cy="582310"/>
          </a:xfrm>
        </p:grpSpPr>
        <p:sp>
          <p:nvSpPr>
            <p:cNvPr id="75" name="Right Brace 74"/>
            <p:cNvSpPr/>
            <p:nvPr/>
          </p:nvSpPr>
          <p:spPr>
            <a:xfrm rot="16200000">
              <a:off x="2533394" y="220887"/>
              <a:ext cx="316469" cy="2746956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940168" y="1170289"/>
                  <a:ext cx="1644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First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b="1" dirty="0" smtClean="0"/>
                    <a:t> </a:t>
                  </a:r>
                  <a:r>
                    <a:rPr lang="en-US" dirty="0" smtClean="0"/>
                    <a:t>elements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168" y="1170289"/>
                  <a:ext cx="164436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66" t="-7246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/>
          <p:cNvSpPr/>
          <p:nvPr/>
        </p:nvSpPr>
        <p:spPr>
          <a:xfrm>
            <a:off x="737154" y="4495800"/>
            <a:ext cx="101046" cy="1140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194830" y="4876800"/>
            <a:ext cx="1444279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9" grpId="0" build="p"/>
      <p:bldP spid="6" grpId="0" animBg="1"/>
      <p:bldP spid="8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Backward </a:t>
                </a:r>
                <a:r>
                  <a:rPr lang="en-US" sz="3200" b="1" dirty="0"/>
                  <a:t>analysis for </a:t>
                </a:r>
                <a:br>
                  <a:rPr lang="en-US" sz="32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𝐏</m:t>
                        </m:r>
                        <m:r>
                          <a:rPr lang="en-US" sz="2800" b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/>
                  <a:t> : a subset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 elements.</a:t>
                </a:r>
                <a:endParaRPr lang="en-US" sz="20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=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“Given that first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elements of  </a:t>
                </a:r>
                <a:r>
                  <a:rPr lang="en-US" sz="2000" b="1" dirty="0" smtClean="0"/>
                  <a:t>A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are some permutation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 what is prob. that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?”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For this event to happen, the smallest element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must appear at </a:t>
                </a:r>
                <a:r>
                  <a:rPr lang="en-US" sz="2000" b="1" dirty="0"/>
                  <a:t>A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].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</a:rPr>
                      <m:t>(                                        ??                                      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>
                  <a:buFont typeface="Wingdings"/>
                  <a:buChar char="è"/>
                </a:pPr>
                <a:endParaRPr lang="en-US" sz="2000" dirty="0" smtClean="0"/>
              </a:p>
              <a:p>
                <a:pPr>
                  <a:buFont typeface="Wingdings"/>
                  <a:buChar char="è"/>
                </a:pPr>
                <a:r>
                  <a:rPr lang="en-US" sz="2000" dirty="0" smtClean="0"/>
                  <a:t>Every element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is equally likely to appear at place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].</a:t>
                </a:r>
              </a:p>
              <a:p>
                <a:pPr>
                  <a:buFont typeface="Wingdings"/>
                  <a:buChar char="è"/>
                </a:pPr>
                <a:endParaRPr lang="en-US" sz="2000" dirty="0" smtClean="0"/>
              </a:p>
              <a:p>
                <a:pPr>
                  <a:buFont typeface="Wingdings"/>
                  <a:buChar char="è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= ??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74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4095690"/>
                <a:ext cx="4646657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“the smallest element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appear at </a:t>
                </a:r>
                <a:r>
                  <a:rPr lang="en-US" sz="2000" b="1" dirty="0"/>
                  <a:t>A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]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095690"/>
                <a:ext cx="464665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312" t="-7576" r="-78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5864268"/>
                <a:ext cx="375424" cy="6127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864268"/>
                <a:ext cx="375424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62200" y="4648200"/>
            <a:ext cx="40183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Fact</a:t>
            </a:r>
            <a:r>
              <a:rPr lang="en-US" dirty="0" smtClean="0"/>
              <a:t>:  </a:t>
            </a:r>
            <a:r>
              <a:rPr lang="en-US" b="1" dirty="0" smtClean="0"/>
              <a:t>A </a:t>
            </a:r>
            <a:r>
              <a:rPr lang="en-US" dirty="0" smtClean="0"/>
              <a:t>is permuted randomly </a:t>
            </a:r>
            <a:r>
              <a:rPr lang="en-US" u="sng" dirty="0" smtClean="0"/>
              <a:t>uniformly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3657600" y="5864268"/>
                <a:ext cx="2209800" cy="563964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Same for each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64268"/>
                <a:ext cx="2209800" cy="563964"/>
              </a:xfrm>
              <a:prstGeom prst="lef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9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321905" y="1828800"/>
            <a:ext cx="320040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Backward </a:t>
                </a:r>
                <a:r>
                  <a:rPr lang="en-US" sz="3200" b="1" dirty="0" smtClean="0"/>
                  <a:t>analysis for </a:t>
                </a:r>
                <a:br>
                  <a:rPr lang="en-US" sz="32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𝐏</m:t>
                        </m:r>
                        <m:r>
                          <a:rPr lang="en-US" sz="2800" b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Find-Min</a:t>
                </a:r>
                <a:r>
                  <a:rPr lang="en-US" sz="1800" dirty="0" smtClean="0"/>
                  <a:t>(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..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{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smtClean="0">
                    <a:sym typeface="Wingdings" pitchFamily="2" charset="2"/>
                  </a:rPr>
                  <a:t>A</a:t>
                </a:r>
                <a:r>
                  <a:rPr lang="en-US" sz="1800" dirty="0" smtClean="0">
                    <a:sym typeface="Wingdings" pitchFamily="2" charset="2"/>
                  </a:rPr>
                  <a:t>[</a:t>
                </a:r>
                <a:r>
                  <a:rPr lang="en-US" sz="1800" dirty="0" smtClean="0">
                    <a:solidFill>
                      <a:srgbClr val="0070C0"/>
                    </a:solidFill>
                    <a:sym typeface="Wingdings" pitchFamily="2" charset="2"/>
                  </a:rPr>
                  <a:t>1</a:t>
                </a:r>
                <a:r>
                  <a:rPr lang="en-US" sz="1800" dirty="0" smtClean="0">
                    <a:sym typeface="Wingdings" pitchFamily="2" charset="2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b="1" dirty="0" smtClean="0">
                    <a:sym typeface="Wingdings" pitchFamily="2" charset="2"/>
                  </a:rPr>
                  <a:t>For</a:t>
                </a:r>
                <a:r>
                  <a:rPr lang="en-US" sz="1800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  <m:r>
                      <a:rPr lang="en-US" sz="1800" b="1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𝟐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{      </a:t>
                </a:r>
                <a:r>
                  <a:rPr lang="en-US" sz="1800" b="1" dirty="0" smtClean="0"/>
                  <a:t>if </a:t>
                </a:r>
                <a:r>
                  <a:rPr lang="en-US" sz="1800" dirty="0" smtClean="0"/>
                  <a:t>(</a:t>
                </a:r>
                <a:r>
                  <a:rPr lang="en-US" sz="1800" b="1" dirty="0">
                    <a:sym typeface="Wingdings" pitchFamily="2" charset="2"/>
                  </a:rPr>
                  <a:t>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ym typeface="Wingdings" pitchFamily="2" charset="2"/>
                  </a:rPr>
                  <a:t></a:t>
                </a:r>
                <a:r>
                  <a:rPr lang="en-US" sz="1800" b="1" dirty="0">
                    <a:sym typeface="Wingdings" pitchFamily="2" charset="2"/>
                  </a:rPr>
                  <a:t> A</a:t>
                </a:r>
                <a:r>
                  <a:rPr lang="en-US" sz="18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] </a:t>
                </a:r>
                <a:r>
                  <a:rPr lang="en-US" sz="1800" dirty="0" smtClean="0">
                    <a:sym typeface="Wingdings" pitchFamily="2" charset="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</a:t>
                </a:r>
                <a:r>
                  <a:rPr lang="en-US" sz="1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/>
                      </a:rPr>
                      <m:t>𝒎𝒊𝒏</m:t>
                    </m:r>
                  </m:oMath>
                </a14:m>
                <a:r>
                  <a:rPr lang="en-US" sz="1800" b="1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}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4754563"/>
              </a:xfrm>
              <a:blipFill rotWithShape="1">
                <a:blip r:embed="rId3"/>
                <a:stretch>
                  <a:fillRect l="-1207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Notations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: set of all subsets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of size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b="1" dirty="0"/>
                  <a:t> </a:t>
                </a: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       </a:t>
                </a:r>
                <a:r>
                  <a:rPr lang="en-US" sz="18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b="1" dirty="0"/>
                  <a:t>: </a:t>
                </a:r>
                <a:r>
                  <a:rPr lang="en-US" sz="1800" dirty="0"/>
                  <a:t>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elements of </a:t>
                </a:r>
                <a:r>
                  <a:rPr lang="en-US" sz="1800" b="1" dirty="0"/>
                  <a:t>A </a:t>
                </a:r>
                <a:r>
                  <a:rPr lang="en-US" sz="1800" dirty="0"/>
                  <a:t>are </a:t>
                </a:r>
                <a:r>
                  <a:rPr lang="en-US" sz="1800" dirty="0" smtClean="0"/>
                  <a:t>some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permutation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Using</a:t>
                </a:r>
                <a:r>
                  <a:rPr lang="en-US" sz="1800" b="1" dirty="0"/>
                  <a:t> Partition Theorem,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=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      =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1" smtClean="0">
                            <a:latin typeface="Cambria Math"/>
                          </a:rPr>
                          <m:t>𝐏</m:t>
                        </m:r>
                        <m:r>
                          <a:rPr lang="en-US" sz="1800" b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𝓔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      =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67200" y="1295400"/>
                <a:ext cx="4724400" cy="5181600"/>
              </a:xfrm>
              <a:blipFill rotWithShape="1">
                <a:blip r:embed="rId4"/>
                <a:stretch>
                  <a:fillRect l="-1032" t="-588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V="1">
            <a:off x="609599" y="3429000"/>
            <a:ext cx="311979" cy="990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76" y="2286000"/>
                <a:ext cx="32252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45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21579" y="1828800"/>
            <a:ext cx="7117640" cy="826532"/>
            <a:chOff x="921579" y="1828800"/>
            <a:chExt cx="7117640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286000"/>
                  <a:ext cx="80021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921579" y="1828800"/>
              <a:ext cx="6801128" cy="826532"/>
              <a:chOff x="666472" y="5105400"/>
              <a:chExt cx="6801128" cy="82653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066800" y="5105400"/>
                <a:ext cx="6400800" cy="457200"/>
                <a:chOff x="1066800" y="5105400"/>
                <a:chExt cx="6400800" cy="45720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066800" y="5105400"/>
                  <a:ext cx="6400800" cy="4572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24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81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352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810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267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724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1816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6388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0960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5532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7010400" y="5105400"/>
                  <a:ext cx="0" cy="457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1082633" y="5562600"/>
                <a:ext cx="2217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</a:t>
                </a:r>
                <a:r>
                  <a:rPr lang="en-US" b="1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…      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6472" y="511706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321907" y="1183549"/>
            <a:ext cx="3200401" cy="656918"/>
            <a:chOff x="1318151" y="1170289"/>
            <a:chExt cx="2746956" cy="582310"/>
          </a:xfrm>
        </p:grpSpPr>
        <p:sp>
          <p:nvSpPr>
            <p:cNvPr id="75" name="Right Brace 74"/>
            <p:cNvSpPr/>
            <p:nvPr/>
          </p:nvSpPr>
          <p:spPr>
            <a:xfrm rot="16200000">
              <a:off x="2533394" y="220887"/>
              <a:ext cx="316469" cy="2746956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940168" y="1170289"/>
                  <a:ext cx="1644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First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b="1" dirty="0" smtClean="0"/>
                    <a:t> </a:t>
                  </a:r>
                  <a:r>
                    <a:rPr lang="en-US" dirty="0" smtClean="0"/>
                    <a:t>elements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168" y="1170289"/>
                  <a:ext cx="164436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66" t="-7246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/>
          <p:cNvSpPr/>
          <p:nvPr/>
        </p:nvSpPr>
        <p:spPr>
          <a:xfrm>
            <a:off x="737154" y="4495800"/>
            <a:ext cx="101046" cy="1140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194830" y="4933818"/>
            <a:ext cx="1444279" cy="4001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2200" y="4873258"/>
                <a:ext cx="1527878" cy="53694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873258"/>
                <a:ext cx="1527878" cy="536942"/>
              </a:xfrm>
              <a:prstGeom prst="rect">
                <a:avLst/>
              </a:prstGeom>
              <a:blipFill rotWithShape="1">
                <a:blip r:embed="rId8"/>
                <a:stretch>
                  <a:fillRect l="-4400" r="-17600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41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8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2</a:t>
            </a:r>
            <a:br>
              <a:rPr lang="en-US" sz="3600" dirty="0" smtClean="0"/>
            </a:br>
            <a:r>
              <a:rPr lang="en-US" sz="3600" dirty="0">
                <a:solidFill>
                  <a:srgbClr val="7030A0"/>
                </a:solidFill>
              </a:rPr>
              <a:t>Closest Pair of Points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3464</TotalTime>
  <Words>4138</Words>
  <Application>Microsoft Office PowerPoint</Application>
  <PresentationFormat>On-screen Show (4:3)</PresentationFormat>
  <Paragraphs>754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Randomized Algorithms CS648 </vt:lpstr>
      <vt:lpstr>problem 1 find-min Problem</vt:lpstr>
      <vt:lpstr>Find-Min algorithm  </vt:lpstr>
      <vt:lpstr>Forward analysis for  〖P(X〗_i=1) </vt:lpstr>
      <vt:lpstr>Forward analysis for  〖P(X〗_i=1) </vt:lpstr>
      <vt:lpstr>Backward analysis for  〖P(X〗_i=1) </vt:lpstr>
      <vt:lpstr>Backward analysis for  〖P(X〗_i=1) </vt:lpstr>
      <vt:lpstr>Backward analysis for  〖P(X〗_i=1) </vt:lpstr>
      <vt:lpstr>problem 2 Closest Pair of Points</vt:lpstr>
      <vt:lpstr>Closest Pair of Points</vt:lpstr>
      <vt:lpstr>ith iteration</vt:lpstr>
      <vt:lpstr>Analysis of  ith iteration</vt:lpstr>
      <vt:lpstr>running time of ith iteration</vt:lpstr>
      <vt:lpstr>Forward analysis for  〖P(δ〗_i&lt;δ_(i-1))</vt:lpstr>
      <vt:lpstr>Forward analysis for  〖P(δ〗_i&lt;δ_(i-1))</vt:lpstr>
      <vt:lpstr>Backward analysis for  〖P(δ〗_i&lt;δ_(i-1))</vt:lpstr>
      <vt:lpstr>Backward analysis for  〖P(δ〗_i&lt;δ_(i-1))</vt:lpstr>
      <vt:lpstr>running time of ith iteration</vt:lpstr>
      <vt:lpstr>Randomized Incremental Construction</vt:lpstr>
      <vt:lpstr>Randomized Incremental Construction</vt:lpstr>
      <vt:lpstr>Randomized Incremental Construction</vt:lpstr>
      <vt:lpstr>problem 3 Convex hull of Points</vt:lpstr>
      <vt:lpstr>Convex hull of Points</vt:lpstr>
      <vt:lpstr>Convex hull of Points</vt:lpstr>
      <vt:lpstr>Randomized algorithm for convex hull</vt:lpstr>
      <vt:lpstr>A simple exercise from geometry</vt:lpstr>
      <vt:lpstr>Conflict graph : a powerful data structure</vt:lpstr>
      <vt:lpstr>Before entering the for loop</vt:lpstr>
      <vt:lpstr>Before entering the for loop</vt:lpstr>
      <vt:lpstr>Inserting  ith POINt</vt:lpstr>
      <vt:lpstr>ith iteration</vt:lpstr>
      <vt:lpstr>ith iteration</vt:lpstr>
      <vt:lpstr>ith iteration</vt:lpstr>
      <vt:lpstr>ith iteration</vt:lpstr>
      <vt:lpstr>ith iteration</vt:lpstr>
      <vt:lpstr>ith iteration</vt:lpstr>
      <vt:lpstr>ith iteration</vt:lpstr>
      <vt:lpstr>ith iteration</vt:lpstr>
      <vt:lpstr>ith iteration</vt:lpstr>
      <vt:lpstr>ith iteration</vt:lpstr>
      <vt:lpstr>Running time of ith iteration</vt:lpstr>
      <vt:lpstr>Backward analysis of ith iteration</vt:lpstr>
      <vt:lpstr>Backward analysis of ith iteration</vt:lpstr>
      <vt:lpstr>Backward analysis of ith iteration</vt:lpstr>
      <vt:lpstr>Backward analysis of ith iteration</vt:lpstr>
      <vt:lpstr>Running time of the algorithm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admin</cp:lastModifiedBy>
  <cp:revision>562</cp:revision>
  <dcterms:created xsi:type="dcterms:W3CDTF">2011-12-03T04:13:03Z</dcterms:created>
  <dcterms:modified xsi:type="dcterms:W3CDTF">2013-09-30T11:14:01Z</dcterms:modified>
</cp:coreProperties>
</file>