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2"/>
  </p:notesMasterIdLst>
  <p:sldIdLst>
    <p:sldId id="428" r:id="rId2"/>
    <p:sldId id="454" r:id="rId3"/>
    <p:sldId id="464" r:id="rId4"/>
    <p:sldId id="447" r:id="rId5"/>
    <p:sldId id="450" r:id="rId6"/>
    <p:sldId id="451" r:id="rId7"/>
    <p:sldId id="452" r:id="rId8"/>
    <p:sldId id="457" r:id="rId9"/>
    <p:sldId id="456" r:id="rId10"/>
    <p:sldId id="469" r:id="rId11"/>
    <p:sldId id="455" r:id="rId12"/>
    <p:sldId id="470" r:id="rId13"/>
    <p:sldId id="453" r:id="rId14"/>
    <p:sldId id="444" r:id="rId15"/>
    <p:sldId id="458" r:id="rId16"/>
    <p:sldId id="442" r:id="rId17"/>
    <p:sldId id="462" r:id="rId18"/>
    <p:sldId id="459" r:id="rId19"/>
    <p:sldId id="471" r:id="rId20"/>
    <p:sldId id="46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85" d="100"/>
          <a:sy n="85" d="100"/>
        </p:scale>
        <p:origin x="-112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AA3A7DB-FD4B-4A56-961D-EE92B832D86A}" type="datetimeFigureOut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8B6ACE-7DA9-451D-B4FE-F8D8CCE41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28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3B87-0EAF-4D3F-A8FE-4D644E3BA938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77C87-4399-4169-8EAA-A2FF838D2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2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F363-266E-4B39-9664-0E5F96917999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759C-6D63-4A5B-8A92-29BD5C9D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2EBB-5C32-49A2-ADCD-F3C86202F8FA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E1702-FB5B-4ADB-8DA9-1EFEE2FC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2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C23F-070E-4955-A2E9-D262826D12BE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D3F34-CCFE-4664-990B-25D48250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1857-66C0-437E-ACBA-BF7BCE55233B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9ED8-BBDD-47A1-9C62-8C7F2ACFB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3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FB79-49E0-495C-87BE-B2A1C6E0B2F0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27573-F1C1-4830-B7EC-9EBDAFC3F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5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81FA-412A-4421-9246-D21324FE2C44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61BB-7A72-48FB-85BD-B2543F198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1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6A6B7-3376-42F2-8702-2D1FCF5FB182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6056-B04C-48AB-8C53-BBF1FF11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2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6330-39E0-4348-93D8-084D75D931AB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7131A-5F98-4DE9-B58E-5AC46F8F2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8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380A-2B94-4740-AAA2-00B55E91136B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9EF9-6F51-43C7-88C5-01DDD3A54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1CF8B-C8E2-441C-9E33-F2F799897A47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CFE0-7502-4E07-8F32-3833EEC26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24DF6E-159B-4851-B8CD-5F6A63451708}" type="datetime1">
              <a:rPr lang="en-US"/>
              <a:pPr>
                <a:defRPr/>
              </a:pPr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B7F3E5-79B2-43C4-81B5-7811AF160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0.png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0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466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Algorithms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 smtClean="0">
                <a:solidFill>
                  <a:srgbClr val="002060"/>
                </a:solidFill>
              </a:rPr>
              <a:t>CS648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60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Lecture 15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Randomized Incremental Construction </a:t>
            </a:r>
            <a:endParaRPr lang="en-US" sz="2400" b="1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(building the background)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F4FD3-5535-4BD2-8147-A67FFD5F22D1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8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Overview of the </a:t>
            </a:r>
            <a:r>
              <a:rPr lang="en-US" sz="3200" b="1" dirty="0" smtClean="0">
                <a:solidFill>
                  <a:srgbClr val="7030A0"/>
                </a:solidFill>
              </a:rPr>
              <a:t>randomized algorithm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Incremental algorithm: </a:t>
            </a:r>
          </a:p>
          <a:p>
            <a:pPr marL="0" indent="0">
              <a:buNone/>
            </a:pPr>
            <a:r>
              <a:rPr lang="en-US" sz="2000" dirty="0" smtClean="0"/>
              <a:t>      starts with a set of </a:t>
            </a:r>
            <a:r>
              <a:rPr lang="en-US" sz="2000" dirty="0" smtClean="0">
                <a:solidFill>
                  <a:srgbClr val="0070C0"/>
                </a:solidFill>
              </a:rPr>
              <a:t>2</a:t>
            </a:r>
            <a:r>
              <a:rPr lang="en-US" sz="2000" dirty="0" smtClean="0"/>
              <a:t> points, computes their distance;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inserts </a:t>
            </a:r>
            <a:r>
              <a:rPr lang="en-US" sz="2000" dirty="0" smtClean="0">
                <a:solidFill>
                  <a:srgbClr val="0070C0"/>
                </a:solidFill>
              </a:rPr>
              <a:t>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point and updates the closest pair distance;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inserts </a:t>
            </a:r>
            <a:r>
              <a:rPr lang="en-US" sz="2000" dirty="0" smtClean="0">
                <a:solidFill>
                  <a:srgbClr val="0070C0"/>
                </a:solidFill>
              </a:rPr>
              <a:t>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point and updates the closest pair distance;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…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</a:t>
            </a:r>
          </a:p>
          <a:p>
            <a:r>
              <a:rPr lang="en-US" sz="2000" dirty="0" smtClean="0"/>
              <a:t>Uses an efficient data structure, called </a:t>
            </a:r>
            <a:r>
              <a:rPr lang="en-US" sz="2000" b="1" dirty="0" smtClean="0"/>
              <a:t>Grid</a:t>
            </a:r>
            <a:r>
              <a:rPr lang="en-US" sz="2000" dirty="0" smtClean="0"/>
              <a:t>, to facilitate efficient processing during </a:t>
            </a:r>
            <a:r>
              <a:rPr lang="en-US" sz="2000" dirty="0" err="1" smtClean="0">
                <a:solidFill>
                  <a:srgbClr val="0070C0"/>
                </a:solidFill>
              </a:rPr>
              <a:t>i</a:t>
            </a:r>
            <a:r>
              <a:rPr lang="en-US" sz="2000" dirty="0" err="1" smtClean="0"/>
              <a:t>th</a:t>
            </a:r>
            <a:r>
              <a:rPr lang="en-US" sz="2000" dirty="0" smtClean="0"/>
              <a:t> step: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-  </a:t>
            </a:r>
            <a:r>
              <a:rPr lang="en-US" sz="1800" dirty="0" smtClean="0"/>
              <a:t>To determine if </a:t>
            </a:r>
            <a:r>
              <a:rPr lang="en-US" sz="1800" dirty="0" err="1" smtClean="0">
                <a:solidFill>
                  <a:srgbClr val="0070C0"/>
                </a:solidFill>
              </a:rPr>
              <a:t>i</a:t>
            </a:r>
            <a:r>
              <a:rPr lang="en-US" sz="1800" dirty="0" err="1" smtClean="0"/>
              <a:t>th</a:t>
            </a:r>
            <a:r>
              <a:rPr lang="en-US" sz="1800" dirty="0" smtClean="0"/>
              <a:t> point is going to </a:t>
            </a:r>
            <a:r>
              <a:rPr lang="en-US" sz="1800" b="1" dirty="0" smtClean="0"/>
              <a:t>change</a:t>
            </a:r>
            <a:r>
              <a:rPr lang="en-US" sz="1800" dirty="0" smtClean="0"/>
              <a:t> the closest pair distance.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1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 smtClean="0"/>
                  <a:t>Grid</a:t>
                </a:r>
                <a:r>
                  <a:rPr lang="en-US" sz="3600" dirty="0" smtClean="0"/>
                  <a:t>(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7030A0"/>
                        </a:solidFill>
                        <a:latin typeface="Cambria Math"/>
                      </a:rPr>
                      <m:t>𝑺</m:t>
                    </m:r>
                    <m:r>
                      <a:rPr lang="en-US" sz="3600" b="1" i="1" smtClean="0">
                        <a:latin typeface="Cambria Math"/>
                      </a:rPr>
                      <m:t>,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sz="3600" dirty="0" smtClean="0"/>
                  <a:t>)</a:t>
                </a:r>
                <a:endParaRPr lang="en-US" sz="36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495800" y="1600200"/>
                <a:ext cx="41910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dirty="0" smtClean="0"/>
                  <a:t>A data structure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2060"/>
                        </a:solidFill>
                        <a:latin typeface="Cambria Math"/>
                      </a:rPr>
                      <m:t>𝑮</m:t>
                    </m:r>
                    <m:r>
                      <a:rPr lang="en-US" sz="1800" b="1" i="1">
                        <a:solidFill>
                          <a:srgbClr val="7030A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with operations:</a:t>
                </a:r>
              </a:p>
              <a:p>
                <a:r>
                  <a:rPr lang="en-US" sz="1800" b="1" dirty="0" err="1" smtClean="0"/>
                  <a:t>Locate_cell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1800" dirty="0" smtClean="0"/>
                  <a:t>,</a:t>
                </a:r>
                <a:r>
                  <a:rPr lang="en-US" sz="18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 smtClean="0"/>
                  <a:t>):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     Locates the cell to which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belongs.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r>
                  <a:rPr lang="en-US" sz="1800" b="1" dirty="0" err="1" smtClean="0"/>
                  <a:t>Report_points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𝒄</m:t>
                    </m:r>
                  </m:oMath>
                </a14:m>
                <a:r>
                  <a:rPr lang="en-US" sz="1800" dirty="0"/>
                  <a:t>,</a:t>
                </a:r>
                <a:r>
                  <a:rPr lang="en-US" sz="18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 smtClean="0"/>
                  <a:t>):</a:t>
                </a:r>
                <a:endParaRPr lang="en-US" sz="1800" b="1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            Report all points belonging to cell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𝒄</m:t>
                    </m:r>
                  </m:oMath>
                </a14:m>
                <a:r>
                  <a:rPr lang="en-US" sz="1800" dirty="0" smtClean="0"/>
                  <a:t>.  </a:t>
                </a:r>
              </a:p>
              <a:p>
                <a:endParaRPr lang="en-US" sz="1800" b="1" dirty="0" smtClean="0"/>
              </a:p>
              <a:p>
                <a:r>
                  <a:rPr lang="en-US" sz="1800" b="1" dirty="0" err="1" smtClean="0"/>
                  <a:t>Insert_point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1800" dirty="0"/>
                  <a:t>,</a:t>
                </a:r>
                <a:r>
                  <a:rPr lang="en-US" sz="18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 smtClean="0"/>
                  <a:t>):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     Insert point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1800" dirty="0" smtClean="0"/>
                  <a:t> in grid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2060"/>
                        </a:solidFill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r>
                  <a:rPr lang="en-US" sz="1800" b="1" dirty="0" err="1" smtClean="0"/>
                  <a:t>Build_Grid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7030A0"/>
                        </a:solidFill>
                        <a:latin typeface="Cambria Math"/>
                      </a:rPr>
                      <m:t>𝑺</m:t>
                    </m:r>
                    <m:r>
                      <a:rPr lang="en-US" sz="1800" b="1" i="1">
                        <a:latin typeface="Cambria Math"/>
                      </a:rPr>
                      <m:t>,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sz="1800" dirty="0" smtClean="0"/>
                  <a:t>):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     Build grid for</a:t>
                </a:r>
                <a:r>
                  <a:rPr lang="en-US" sz="1800" b="1" dirty="0" smtClean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7030A0"/>
                        </a:solidFill>
                        <a:latin typeface="Cambria Math"/>
                      </a:rPr>
                      <m:t>𝑺</m:t>
                    </m:r>
                    <m:r>
                      <a:rPr lang="en-US" sz="1800" b="1" i="1" smtClean="0">
                        <a:solidFill>
                          <a:srgbClr val="7030A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with parameter</a:t>
                </a:r>
                <a:r>
                  <a:rPr lang="en-US" sz="1800" b="1" dirty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495800" y="1600200"/>
                <a:ext cx="4191000" cy="4525963"/>
              </a:xfrm>
              <a:blipFill rotWithShape="1">
                <a:blip r:embed="rId3"/>
                <a:stretch>
                  <a:fillRect l="-1310" t="-674" r="-40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609600" y="2208212"/>
            <a:ext cx="3405877" cy="2668588"/>
            <a:chOff x="2362200" y="2057400"/>
            <a:chExt cx="4800600" cy="36576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6670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1242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5814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0386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4958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9530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102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8674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3246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7818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2362200" y="22860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2362200" y="27432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2362200" y="32004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362200" y="36576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362200" y="41148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2362200" y="45720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2362200" y="50292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2362200" y="54864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003123" y="2362202"/>
            <a:ext cx="264077" cy="346373"/>
            <a:chOff x="7341387" y="2268458"/>
            <a:chExt cx="372217" cy="474742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7391400" y="2286000"/>
              <a:ext cx="0" cy="457200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7341387" y="2268458"/>
                  <a:ext cx="372217" cy="369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oMath>
                    </m:oMathPara>
                  </a14:m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1387" y="2268458"/>
                  <a:ext cx="372217" cy="36933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11364" r="-60465" b="-7045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/>
          <p:cNvGrpSpPr/>
          <p:nvPr/>
        </p:nvGrpSpPr>
        <p:grpSpPr>
          <a:xfrm>
            <a:off x="879908" y="2486190"/>
            <a:ext cx="3027446" cy="2223824"/>
            <a:chOff x="879908" y="2486190"/>
            <a:chExt cx="3027446" cy="2223824"/>
          </a:xfrm>
        </p:grpSpPr>
        <p:sp>
          <p:nvSpPr>
            <p:cNvPr id="34" name="Oval 33"/>
            <p:cNvSpPr/>
            <p:nvPr/>
          </p:nvSpPr>
          <p:spPr>
            <a:xfrm>
              <a:off x="1258338" y="2819763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528646" y="3542506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637046" y="3264528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2231446" y="4154057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907077" y="4320844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3204554" y="3542506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3258615" y="4487631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2609877" y="2486190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2339569" y="3153337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1150215" y="4598822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879908" y="3375719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3853292" y="3987271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3528923" y="2597381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2555815" y="4654418"/>
              <a:ext cx="54062" cy="5559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905000" y="3962400"/>
            <a:ext cx="334363" cy="386242"/>
            <a:chOff x="1905000" y="3962400"/>
            <a:chExt cx="334363" cy="386242"/>
          </a:xfrm>
        </p:grpSpPr>
        <p:cxnSp>
          <p:nvCxnSpPr>
            <p:cNvPr id="44" name="Straight Arrow Connector 43"/>
            <p:cNvCxnSpPr>
              <a:stCxn id="37" idx="3"/>
              <a:endCxn id="38" idx="6"/>
            </p:cNvCxnSpPr>
            <p:nvPr/>
          </p:nvCxnSpPr>
          <p:spPr>
            <a:xfrm flipH="1">
              <a:off x="1961138" y="4201511"/>
              <a:ext cx="278225" cy="147131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1905000" y="3962400"/>
                  <a:ext cx="264077" cy="2694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oMath>
                    </m:oMathPara>
                  </a14:m>
                  <a:endParaRPr lang="en-US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000" y="3962400"/>
                  <a:ext cx="264077" cy="2694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11364" r="-60465" b="-727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0" y="4953000"/>
                <a:ext cx="16464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7030A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dirty="0" smtClean="0"/>
                  <a:t> : set of points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953000"/>
                <a:ext cx="1646476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5926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11450" y="5373469"/>
                <a:ext cx="289855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dirty="0" smtClean="0"/>
                  <a:t> : distance between closest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pair of points in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7030A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450" y="5373469"/>
                <a:ext cx="2898550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1895" t="-4673" r="-2737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452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/>
                  <a:t>Grid</a:t>
                </a:r>
                <a:r>
                  <a:rPr lang="en-US" sz="3600" dirty="0"/>
                  <a:t>(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7030A0"/>
                        </a:solidFill>
                        <a:latin typeface="Cambria Math"/>
                      </a:rPr>
                      <m:t>𝑺</m:t>
                    </m:r>
                    <m:r>
                      <a:rPr lang="en-US" sz="3600" b="1" i="1">
                        <a:latin typeface="Cambria Math"/>
                      </a:rPr>
                      <m:t>,</m:t>
                    </m:r>
                    <m:r>
                      <a:rPr lang="en-US" sz="3600" b="1" i="1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sz="3600" dirty="0"/>
                  <a:t>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91020224"/>
                  </p:ext>
                </p:extLst>
              </p:nvPr>
            </p:nvGraphicFramePr>
            <p:xfrm>
              <a:off x="838200" y="2667000"/>
              <a:ext cx="7239000" cy="2773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71800"/>
                    <a:gridCol w="2209800"/>
                    <a:gridCol w="2057400"/>
                  </a:tblGrid>
                  <a:tr h="53340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rgbClr val="7030A0"/>
                              </a:solidFill>
                            </a:rPr>
                            <a:t>Height</a:t>
                          </a:r>
                          <a:r>
                            <a:rPr lang="en-US" b="1" baseline="0" dirty="0" smtClean="0">
                              <a:solidFill>
                                <a:srgbClr val="7030A0"/>
                              </a:solidFill>
                            </a:rPr>
                            <a:t> Balanced Binary search tree</a:t>
                          </a:r>
                          <a:endParaRPr lang="en-US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rgbClr val="7030A0"/>
                              </a:solidFill>
                            </a:rPr>
                            <a:t>Dynamic hashing</a:t>
                          </a:r>
                          <a:endParaRPr lang="en-US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/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 smtClean="0"/>
                            <a:t>Locate_cell</a:t>
                          </a:r>
                          <a:r>
                            <a:rPr lang="en-US" sz="18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oMath>
                          </a14:m>
                          <a:r>
                            <a:rPr lang="en-US" sz="1800" dirty="0" smtClean="0"/>
                            <a:t>,</a:t>
                          </a:r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𝑮</m:t>
                              </m:r>
                            </m:oMath>
                          </a14:m>
                          <a:r>
                            <a:rPr lang="en-US" sz="1800" dirty="0" smtClean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𝑶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1" i="0" smtClean="0">
                                    <a:latin typeface="Cambria Math"/>
                                  </a:rPr>
                                  <m:t>𝐥𝐨𝐠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 |</m:t>
                                </m:r>
                                <m:r>
                                  <a:rPr lang="en-US" sz="1800" b="1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  <m:t>𝑺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|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latin typeface="Cambria Math"/>
                                </a:rPr>
                                <m:t>𝑶</m:t>
                              </m:r>
                            </m:oMath>
                          </a14:m>
                          <a:r>
                            <a:rPr lang="en-US" dirty="0" smtClean="0"/>
                            <a:t>(</a:t>
                          </a:r>
                          <a:r>
                            <a:rPr lang="en-US" dirty="0" smtClean="0">
                              <a:solidFill>
                                <a:srgbClr val="0070C0"/>
                              </a:solidFill>
                            </a:rPr>
                            <a:t>1</a:t>
                          </a:r>
                          <a:r>
                            <a:rPr lang="en-US" dirty="0" smtClean="0"/>
                            <a:t>) 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 smtClean="0"/>
                            <a:t>Report_points</a:t>
                          </a:r>
                          <a:r>
                            <a:rPr lang="en-US" sz="18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US" sz="1800" dirty="0"/>
                            <a:t>,</a:t>
                          </a:r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𝑮</m:t>
                              </m:r>
                            </m:oMath>
                          </a14:m>
                          <a:r>
                            <a:rPr lang="en-US" sz="1800" dirty="0" smtClean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𝑶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1" i="0" smtClean="0">
                                    <a:latin typeface="Cambria Math"/>
                                  </a:rPr>
                                  <m:t>𝐥𝐨𝐠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 |</m:t>
                                </m:r>
                                <m:r>
                                  <a:rPr lang="en-US" sz="1800" b="1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  <m:t>𝑺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|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latin typeface="Cambria Math"/>
                                </a:rPr>
                                <m:t>𝑶</m:t>
                              </m:r>
                            </m:oMath>
                          </a14:m>
                          <a:r>
                            <a:rPr lang="en-US" dirty="0" smtClean="0"/>
                            <a:t>(</a:t>
                          </a:r>
                          <a:r>
                            <a:rPr lang="en-US" dirty="0" smtClean="0">
                              <a:solidFill>
                                <a:srgbClr val="0070C0"/>
                              </a:solidFill>
                            </a:rPr>
                            <a:t>1</a:t>
                          </a:r>
                          <a:r>
                            <a:rPr lang="en-US" dirty="0" smtClean="0"/>
                            <a:t>) 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 smtClean="0"/>
                            <a:t>Insert_point</a:t>
                          </a:r>
                          <a:r>
                            <a:rPr lang="en-US" sz="18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oMath>
                          </a14:m>
                          <a:r>
                            <a:rPr lang="en-US" sz="1800" dirty="0"/>
                            <a:t>,</a:t>
                          </a:r>
                          <a:r>
                            <a:rPr lang="en-US" sz="1800" b="1" dirty="0">
                              <a:solidFill>
                                <a:srgbClr val="00206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𝑮</m:t>
                              </m:r>
                            </m:oMath>
                          </a14:m>
                          <a:r>
                            <a:rPr lang="en-US" sz="1800" dirty="0" smtClean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𝑶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b="1" i="0" smtClean="0">
                                    <a:latin typeface="Cambria Math"/>
                                  </a:rPr>
                                  <m:t>𝐥𝐨𝐠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 |</m:t>
                                </m:r>
                                <m:r>
                                  <a:rPr lang="en-US" sz="1800" b="1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  <m:t>𝑺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|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latin typeface="Cambria Math"/>
                                </a:rPr>
                                <m:t>𝑶</m:t>
                              </m:r>
                            </m:oMath>
                          </a14:m>
                          <a:r>
                            <a:rPr lang="en-US" dirty="0" smtClean="0"/>
                            <a:t>(</a:t>
                          </a:r>
                          <a:r>
                            <a:rPr lang="en-US" dirty="0" smtClean="0">
                              <a:solidFill>
                                <a:srgbClr val="0070C0"/>
                              </a:solidFill>
                            </a:rPr>
                            <a:t>1</a:t>
                          </a:r>
                          <a:r>
                            <a:rPr lang="en-US" dirty="0" smtClean="0"/>
                            <a:t>) expected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 smtClean="0"/>
                            <a:t>Build_Grid</a:t>
                          </a:r>
                          <a:r>
                            <a:rPr lang="en-US" sz="180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𝑺</m:t>
                              </m:r>
                              <m:r>
                                <a:rPr lang="en-US" sz="1800" b="1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18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𝜹</m:t>
                              </m:r>
                            </m:oMath>
                          </a14:m>
                          <a:r>
                            <a:rPr lang="en-US" sz="1800" dirty="0" smtClean="0"/>
                            <a:t>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/>
                                  </a:rPr>
                                  <m:t>𝑶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(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b="1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 smtClean="0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</a:rPr>
                                      <m:t>𝑺</m:t>
                                    </m:r>
                                  </m:e>
                                </m:d>
                                <m:r>
                                  <a:rPr lang="en-US" sz="1800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b="1" i="0" smtClean="0">
                                    <a:latin typeface="Cambria Math"/>
                                  </a:rPr>
                                  <m:t>𝐥𝐨𝐠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 |</m:t>
                                </m:r>
                                <m:r>
                                  <a:rPr lang="en-US" sz="1800" b="1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  <m:t>𝑺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|</m:t>
                                </m:r>
                                <m:r>
                                  <a:rPr lang="en-US" b="1" i="1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latin typeface="Cambria Math"/>
                                </a:rPr>
                                <m:t>𝑶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(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7030A0"/>
                                      </a:solidFill>
                                      <a:latin typeface="Cambria Math"/>
                                    </a:rPr>
                                    <m:t>𝑺</m:t>
                                  </m:r>
                                </m:e>
                              </m:d>
                              <m:r>
                                <a:rPr lang="en-US" sz="1800" b="1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dirty="0" smtClean="0"/>
                            <a:t>) expected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91020224"/>
                  </p:ext>
                </p:extLst>
              </p:nvPr>
            </p:nvGraphicFramePr>
            <p:xfrm>
              <a:off x="838200" y="2667000"/>
              <a:ext cx="7239000" cy="2773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71800"/>
                    <a:gridCol w="2209800"/>
                    <a:gridCol w="2057400"/>
                  </a:tblGrid>
                  <a:tr h="64008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rgbClr val="7030A0"/>
                              </a:solidFill>
                            </a:rPr>
                            <a:t>Height</a:t>
                          </a:r>
                          <a:r>
                            <a:rPr lang="en-US" b="1" baseline="0" dirty="0" smtClean="0">
                              <a:solidFill>
                                <a:srgbClr val="7030A0"/>
                              </a:solidFill>
                            </a:rPr>
                            <a:t> Balanced Binary search tree</a:t>
                          </a:r>
                          <a:endParaRPr lang="en-US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rgbClr val="7030A0"/>
                              </a:solidFill>
                            </a:rPr>
                            <a:t>Dynamic hashing</a:t>
                          </a:r>
                          <a:endParaRPr lang="en-US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/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5" t="-125000" r="-143737" b="-297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34435" t="-125000" r="-92837" b="-297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52522" t="-125000" b="-297727"/>
                          </a:stretch>
                        </a:blipFill>
                      </a:tcPr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5" t="-227586" r="-143737" b="-2011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34435" t="-227586" r="-92837" b="-2011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52522" t="-227586" b="-201149"/>
                          </a:stretch>
                        </a:blipFill>
                      </a:tcPr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5" t="-323864" r="-143737" b="-988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34435" t="-323864" r="-92837" b="-988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52522" t="-323864" b="-98864"/>
                          </a:stretch>
                        </a:blipFill>
                      </a:tcPr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5" t="-428736" r="-143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34435" t="-428736" r="-92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52522" t="-42873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327573-F1C1-4830-B7EC-9EBDAFC3F16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Down Ribbon 7"/>
          <p:cNvSpPr/>
          <p:nvPr/>
        </p:nvSpPr>
        <p:spPr>
          <a:xfrm>
            <a:off x="2209800" y="1524000"/>
            <a:ext cx="4191000" cy="765048"/>
          </a:xfrm>
          <a:prstGeom prst="ribbon">
            <a:avLst>
              <a:gd name="adj1" fmla="val 16667"/>
              <a:gd name="adj2" fmla="val 7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following time bounds are possible. 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1862" y="5791200"/>
            <a:ext cx="7388626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Excluding </a:t>
            </a:r>
            <a:r>
              <a:rPr lang="en-US" b="1" dirty="0" err="1" smtClean="0"/>
              <a:t>Insert_point</a:t>
            </a:r>
            <a:r>
              <a:rPr lang="en-US" dirty="0" smtClean="0"/>
              <a:t>()</a:t>
            </a:r>
            <a:r>
              <a:rPr lang="en-US" b="1" dirty="0" smtClean="0"/>
              <a:t> </a:t>
            </a:r>
            <a:r>
              <a:rPr lang="en-US" dirty="0" smtClean="0"/>
              <a:t>operation, show as a homework, that </a:t>
            </a:r>
          </a:p>
          <a:p>
            <a:pPr algn="ctr"/>
            <a:r>
              <a:rPr lang="en-US" dirty="0" smtClean="0"/>
              <a:t>we can achieve all other bounds using </a:t>
            </a:r>
            <a:r>
              <a:rPr lang="en-US" b="1" dirty="0" smtClean="0"/>
              <a:t>static hashing </a:t>
            </a:r>
            <a:r>
              <a:rPr lang="en-US" dirty="0" smtClean="0"/>
              <a:t>discussed in this course.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5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Closest Pair of Points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229600" cy="5029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002060"/>
                    </a:solidFill>
                  </a:rPr>
                  <a:t>Closest-pair-algorithm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20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</a:t>
                </a:r>
                <a:r>
                  <a:rPr lang="en-US" sz="1800" b="1" dirty="0" smtClean="0"/>
                  <a:t>Let</a:t>
                </a:r>
                <a:r>
                  <a:rPr lang="en-US" sz="1800" dirty="0" smtClean="0"/>
                  <a:t>  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/>
                  <a:t>,</a:t>
                </a:r>
                <a:r>
                  <a:rPr lang="en-US" sz="1800" dirty="0" smtClean="0"/>
                  <a:t>…,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800" dirty="0" smtClean="0"/>
                  <a:t> &gt; be a </a:t>
                </a:r>
                <a:r>
                  <a:rPr lang="en-US" sz="1800" u="sng" dirty="0" smtClean="0"/>
                  <a:t>uniformly random</a:t>
                </a:r>
                <a:r>
                  <a:rPr lang="en-US" sz="1800" dirty="0" smtClean="0"/>
                  <a:t> permutation of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 distance(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800" dirty="0">
                    <a:sym typeface="Wingdings" pitchFamily="2" charset="2"/>
                  </a:rPr>
                  <a:t> </a:t>
                </a:r>
                <a:r>
                  <a:rPr lang="en-US" sz="1800" dirty="0" smtClean="0">
                    <a:sym typeface="Wingdings" pitchFamily="2" charset="2"/>
                  </a:rPr>
                  <a:t>      </a:t>
                </a:r>
                <a:r>
                  <a:rPr lang="en-US" sz="1800" b="1" dirty="0">
                    <a:sym typeface="Wingdings" pitchFamily="2" charset="2"/>
                  </a:rPr>
                  <a:t>Build_Grid</a:t>
                </a:r>
                <a:r>
                  <a:rPr lang="en-US" sz="1800" dirty="0"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>
                    <a:sym typeface="Wingdings" pitchFamily="2" charset="2"/>
                  </a:rPr>
                  <a:t>,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1800" dirty="0">
                    <a:sym typeface="Wingdings" pitchFamily="2" charset="2"/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</a:t>
                </a:r>
                <a:r>
                  <a:rPr lang="en-US" sz="1800" b="1" dirty="0" smtClean="0"/>
                  <a:t>For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</m:oMath>
                </a14:m>
                <a:r>
                  <a:rPr lang="en-US" sz="1800" dirty="0" smtClean="0"/>
                  <a:t> to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b="1" dirty="0" smtClean="0"/>
                  <a:t>do</a:t>
                </a:r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{       </a:t>
                </a:r>
                <a:r>
                  <a:rPr lang="en-US" sz="1800" i="1" dirty="0" smtClean="0">
                    <a:solidFill>
                      <a:srgbClr val="7030A0"/>
                    </a:solidFill>
                  </a:rPr>
                  <a:t>Step 1</a:t>
                </a:r>
                <a:r>
                  <a:rPr lang="en-US" sz="1800" dirty="0" smtClean="0"/>
                  <a:t>:  locate the cell of the grid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 containing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; </a:t>
                </a:r>
              </a:p>
              <a:p>
                <a:pPr marL="0" indent="0">
                  <a:buNone/>
                </a:pPr>
                <a:r>
                  <a:rPr lang="en-US" sz="1800" i="1" dirty="0" smtClean="0">
                    <a:solidFill>
                      <a:srgbClr val="7030A0"/>
                    </a:solidFill>
                  </a:rPr>
                  <a:t>               Step 2</a:t>
                </a:r>
                <a:r>
                  <a:rPr lang="en-US" sz="1800" dirty="0" smtClean="0"/>
                  <a:t>:  find the point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∈{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1800" dirty="0" smtClean="0"/>
                  <a:t> closest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; 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                   let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sz="1800" dirty="0" smtClean="0"/>
                  <a:t> = distance(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1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);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     </a:t>
                </a:r>
                <a:r>
                  <a:rPr lang="en-US" sz="1800" i="1" dirty="0" smtClean="0">
                    <a:solidFill>
                      <a:srgbClr val="7030A0"/>
                    </a:solidFill>
                  </a:rPr>
                  <a:t>Step 3</a:t>
                </a:r>
                <a:r>
                  <a:rPr lang="en-US" sz="1800" dirty="0" smtClean="0"/>
                  <a:t>:  </a:t>
                </a:r>
                <a:r>
                  <a:rPr lang="en-US" sz="1800" b="1" dirty="0" smtClean="0"/>
                  <a:t>If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;  </a:t>
                </a:r>
                <a:r>
                  <a:rPr lang="en-US" sz="1800" b="1" dirty="0" smtClean="0"/>
                  <a:t>Insert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,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);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 </a:t>
                </a:r>
                <a:r>
                  <a:rPr lang="en-US" sz="1800" b="1" dirty="0" smtClean="0"/>
                  <a:t>                             Else              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0070C0"/>
                    </a:solidFill>
                  </a:rPr>
                  <a:t>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sz="1800" dirty="0" smtClean="0"/>
                  <a:t>; </a:t>
                </a:r>
                <a:r>
                  <a:rPr lang="en-US" sz="1800" b="1" dirty="0" smtClean="0"/>
                  <a:t>   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                                                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b="1" dirty="0" smtClean="0">
                    <a:sym typeface="Wingdings" pitchFamily="2" charset="2"/>
                  </a:rPr>
                  <a:t> </a:t>
                </a:r>
                <a:r>
                  <a:rPr lang="en-US" sz="1800" b="1" dirty="0" err="1" smtClean="0">
                    <a:sym typeface="Wingdings" pitchFamily="2" charset="2"/>
                  </a:rPr>
                  <a:t>Build_Grid</a:t>
                </a:r>
                <a:r>
                  <a:rPr lang="en-US" sz="1800" dirty="0" smtClean="0"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,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solidFill>
                          <a:srgbClr val="0070C0"/>
                        </a:solidFill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sym typeface="Wingdings" pitchFamily="2" charset="2"/>
                  </a:rPr>
                  <a:t> </a:t>
                </a:r>
                <a:r>
                  <a:rPr lang="en-US" sz="1800" b="1" dirty="0" smtClean="0">
                    <a:sym typeface="Wingdings" pitchFamily="2" charset="2"/>
                  </a:rPr>
                  <a:t>      </a:t>
                </a:r>
                <a:r>
                  <a:rPr lang="en-US" sz="1800" dirty="0" smtClean="0">
                    <a:sym typeface="Wingdings" pitchFamily="2" charset="2"/>
                  </a:rPr>
                  <a:t>} </a:t>
                </a:r>
              </a:p>
              <a:p>
                <a:pPr marL="0" indent="0">
                  <a:buNone/>
                </a:pPr>
                <a:r>
                  <a:rPr lang="en-US" sz="1800" dirty="0" smtClean="0">
                    <a:sym typeface="Wingdings" pitchFamily="2" charset="2"/>
                  </a:rPr>
                  <a:t>return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;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229600" cy="5029200"/>
              </a:xfrm>
              <a:blipFill rotWithShape="1">
                <a:blip r:embed="rId2"/>
                <a:stretch>
                  <a:fillRect l="-741" t="-606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5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4000" b="1" dirty="0" err="1" smtClean="0"/>
                  <a:t>th</a:t>
                </a:r>
                <a:r>
                  <a:rPr lang="en-US" sz="4000" b="1" dirty="0" smtClean="0"/>
                  <a:t> iteration</a:t>
                </a:r>
                <a:endParaRPr lang="en-US" sz="40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362200" y="2057400"/>
            <a:ext cx="4800600" cy="3657600"/>
            <a:chOff x="2362200" y="2057400"/>
            <a:chExt cx="4800600" cy="36576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6670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3528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0386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7244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102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0960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7818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2362200" y="22098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2362200" y="28194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2362200" y="35052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362200" y="41910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2362200" y="48768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2362200" y="55626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33"/>
          <p:cNvSpPr/>
          <p:nvPr/>
        </p:nvSpPr>
        <p:spPr>
          <a:xfrm>
            <a:off x="32766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657600" y="3886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629400" y="3505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191000" y="49530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6019800" y="3886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6096000" y="5181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51816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4800600" y="33528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7162800" y="2209800"/>
            <a:ext cx="667106" cy="620759"/>
            <a:chOff x="7162800" y="2209800"/>
            <a:chExt cx="667106" cy="6207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7162800" y="2297668"/>
                  <a:ext cx="6671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2800" y="2297668"/>
                  <a:ext cx="667106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197" r="-1192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Arrow Connector 44"/>
            <p:cNvCxnSpPr/>
            <p:nvPr/>
          </p:nvCxnSpPr>
          <p:spPr>
            <a:xfrm>
              <a:off x="7162800" y="2209800"/>
              <a:ext cx="0" cy="620759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val 45"/>
          <p:cNvSpPr/>
          <p:nvPr/>
        </p:nvSpPr>
        <p:spPr>
          <a:xfrm>
            <a:off x="5257800" y="4572000"/>
            <a:ext cx="76200" cy="76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6" idx="2"/>
            <a:endCxn id="53" idx="1"/>
          </p:cNvCxnSpPr>
          <p:nvPr/>
        </p:nvCxnSpPr>
        <p:spPr>
          <a:xfrm flipH="1">
            <a:off x="5116559" y="4610100"/>
            <a:ext cx="141241" cy="811259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4770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31242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27432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5105400" y="5410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69342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84841" y="3570241"/>
            <a:ext cx="830665" cy="456691"/>
            <a:chOff x="6084841" y="3570241"/>
            <a:chExt cx="830665" cy="456691"/>
          </a:xfrm>
        </p:grpSpPr>
        <p:cxnSp>
          <p:nvCxnSpPr>
            <p:cNvPr id="39" name="Straight Arrow Connector 38"/>
            <p:cNvCxnSpPr>
              <a:stCxn id="36" idx="3"/>
              <a:endCxn id="40" idx="7"/>
            </p:cNvCxnSpPr>
            <p:nvPr/>
          </p:nvCxnSpPr>
          <p:spPr>
            <a:xfrm flipH="1">
              <a:off x="6084841" y="3570241"/>
              <a:ext cx="555718" cy="327118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6248400" y="3657600"/>
                  <a:ext cx="6671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8400" y="3657600"/>
                  <a:ext cx="667106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197" r="-1192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Group 47"/>
          <p:cNvGrpSpPr/>
          <p:nvPr/>
        </p:nvGrpSpPr>
        <p:grpSpPr>
          <a:xfrm>
            <a:off x="762000" y="2590800"/>
            <a:ext cx="685800" cy="369332"/>
            <a:chOff x="762000" y="2590800"/>
            <a:chExt cx="685800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860844" y="2590800"/>
                  <a:ext cx="58695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 :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0844" y="2590800"/>
                  <a:ext cx="58695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8197" r="-13402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Oval 54"/>
            <p:cNvSpPr/>
            <p:nvPr/>
          </p:nvSpPr>
          <p:spPr>
            <a:xfrm>
              <a:off x="762000" y="2743200"/>
              <a:ext cx="76200" cy="762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Down Ribbon 55"/>
              <p:cNvSpPr/>
              <p:nvPr/>
            </p:nvSpPr>
            <p:spPr>
              <a:xfrm>
                <a:off x="533400" y="3197352"/>
                <a:ext cx="1371600" cy="1069848"/>
              </a:xfrm>
              <a:prstGeom prst="ribbon">
                <a:avLst>
                  <a:gd name="adj1" fmla="val 16667"/>
                  <a:gd name="adj2" fmla="val 75000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We just need to insert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1600" dirty="0" smtClean="0">
                    <a:solidFill>
                      <a:schemeClr val="tx1"/>
                    </a:solidFill>
                    <a:sym typeface="Wingdings" pitchFamily="2" charset="2"/>
                  </a:rPr>
                  <a:t>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Down Ribbon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197352"/>
                <a:ext cx="1371600" cy="1069848"/>
              </a:xfrm>
              <a:prstGeom prst="ribbon">
                <a:avLst>
                  <a:gd name="adj1" fmla="val 16667"/>
                  <a:gd name="adj2" fmla="val 75000"/>
                </a:avLst>
              </a:prstGeom>
              <a:blipFill rotWithShape="1">
                <a:blip r:embed="rId6"/>
                <a:stretch>
                  <a:fillRect b="-13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22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4000" b="1" dirty="0" err="1" smtClean="0"/>
                  <a:t>th</a:t>
                </a:r>
                <a:r>
                  <a:rPr lang="en-US" sz="4000" b="1" dirty="0" smtClean="0"/>
                  <a:t> iteration</a:t>
                </a:r>
                <a:endParaRPr lang="en-US" sz="40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362200" y="2057400"/>
            <a:ext cx="4800600" cy="3657600"/>
            <a:chOff x="2362200" y="2057400"/>
            <a:chExt cx="4800600" cy="36576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6670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3528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0386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7244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102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0960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7818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2362200" y="22098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2362200" y="28194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2362200" y="35052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362200" y="41910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2362200" y="48768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2362200" y="55626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33"/>
          <p:cNvSpPr/>
          <p:nvPr/>
        </p:nvSpPr>
        <p:spPr>
          <a:xfrm>
            <a:off x="32766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657600" y="3886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629400" y="3505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191000" y="49530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6019800" y="3886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6096000" y="5181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51816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4800600" y="33528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7162800" y="2209800"/>
            <a:ext cx="667106" cy="620759"/>
            <a:chOff x="7162800" y="2209800"/>
            <a:chExt cx="667106" cy="6207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7162800" y="2297668"/>
                  <a:ext cx="6671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2800" y="2297668"/>
                  <a:ext cx="667106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197" r="-1192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Arrow Connector 44"/>
            <p:cNvCxnSpPr/>
            <p:nvPr/>
          </p:nvCxnSpPr>
          <p:spPr>
            <a:xfrm>
              <a:off x="7162800" y="2209800"/>
              <a:ext cx="0" cy="620759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val 45"/>
          <p:cNvSpPr/>
          <p:nvPr/>
        </p:nvSpPr>
        <p:spPr>
          <a:xfrm>
            <a:off x="4648200" y="4724400"/>
            <a:ext cx="76200" cy="76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267200" y="4789441"/>
            <a:ext cx="392159" cy="201659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64770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31242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27432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5105400" y="5410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69342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84841" y="3570241"/>
            <a:ext cx="830665" cy="456691"/>
            <a:chOff x="6084841" y="3570241"/>
            <a:chExt cx="830665" cy="456691"/>
          </a:xfrm>
        </p:grpSpPr>
        <p:cxnSp>
          <p:nvCxnSpPr>
            <p:cNvPr id="39" name="Straight Arrow Connector 38"/>
            <p:cNvCxnSpPr>
              <a:stCxn id="36" idx="3"/>
              <a:endCxn id="40" idx="7"/>
            </p:cNvCxnSpPr>
            <p:nvPr/>
          </p:nvCxnSpPr>
          <p:spPr>
            <a:xfrm flipH="1">
              <a:off x="6084841" y="3570241"/>
              <a:ext cx="555718" cy="327118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6248400" y="3657600"/>
                  <a:ext cx="6671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48400" y="3657600"/>
                  <a:ext cx="667106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197" r="-1192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343400" y="4812268"/>
                <a:ext cx="4442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𝜹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812268"/>
                <a:ext cx="444288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944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/>
          <p:cNvGrpSpPr/>
          <p:nvPr/>
        </p:nvGrpSpPr>
        <p:grpSpPr>
          <a:xfrm>
            <a:off x="762000" y="2590800"/>
            <a:ext cx="685800" cy="369332"/>
            <a:chOff x="762000" y="2590800"/>
            <a:chExt cx="685800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860844" y="2590800"/>
                  <a:ext cx="58695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 :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0844" y="2590800"/>
                  <a:ext cx="58695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8197" r="-13402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Oval 55"/>
            <p:cNvSpPr/>
            <p:nvPr/>
          </p:nvSpPr>
          <p:spPr>
            <a:xfrm>
              <a:off x="762000" y="2743200"/>
              <a:ext cx="76200" cy="762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Down Ribbon 5"/>
          <p:cNvSpPr/>
          <p:nvPr/>
        </p:nvSpPr>
        <p:spPr>
          <a:xfrm>
            <a:off x="533400" y="3197352"/>
            <a:ext cx="1371600" cy="1069848"/>
          </a:xfrm>
          <a:prstGeom prst="ribbon">
            <a:avLst>
              <a:gd name="adj1" fmla="val 16667"/>
              <a:gd name="adj2" fmla="val 7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We need to rebuild the grid </a:t>
            </a:r>
            <a:r>
              <a:rPr lang="en-US" sz="1600" dirty="0" smtClean="0">
                <a:solidFill>
                  <a:schemeClr val="tx1"/>
                </a:solidFill>
                <a:sym typeface="Wingdings" pitchFamily="2" charset="2"/>
              </a:rPr>
              <a:t>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48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8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4000" b="1" dirty="0" err="1"/>
                  <a:t>th</a:t>
                </a:r>
                <a:r>
                  <a:rPr lang="en-US" sz="4000" b="1" dirty="0"/>
                  <a:t> iteration</a:t>
                </a:r>
                <a:endParaRPr lang="en-US" sz="40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2362200" y="2057400"/>
            <a:ext cx="4800600" cy="3657600"/>
            <a:chOff x="2362200" y="2057400"/>
            <a:chExt cx="4800600" cy="36576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6670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1242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5814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0386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4958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9530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4102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8674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3246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781800" y="2057400"/>
              <a:ext cx="0" cy="3657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2362200" y="22860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2362200" y="27432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2362200" y="32004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362200" y="36576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362200" y="41148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2362200" y="45720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2362200" y="50292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2362200" y="5486400"/>
              <a:ext cx="4800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7391400" y="2286000"/>
            <a:ext cx="520488" cy="457200"/>
            <a:chOff x="7391400" y="2286000"/>
            <a:chExt cx="520488" cy="457200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7391400" y="2286000"/>
              <a:ext cx="0" cy="457200"/>
            </a:xfrm>
            <a:prstGeom prst="straightConnector1">
              <a:avLst/>
            </a:prstGeom>
            <a:ln w="1905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7467600" y="2362200"/>
                  <a:ext cx="4442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7600" y="2362200"/>
                  <a:ext cx="444288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8333" r="-17808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Oval 33"/>
          <p:cNvSpPr/>
          <p:nvPr/>
        </p:nvSpPr>
        <p:spPr>
          <a:xfrm>
            <a:off x="32766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657600" y="3886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629400" y="3505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648200" y="4724400"/>
            <a:ext cx="76200" cy="762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191000" y="49530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6019800" y="3886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6096000" y="5181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51816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4800600" y="33528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4" name="Straight Arrow Connector 43"/>
          <p:cNvCxnSpPr>
            <a:stCxn id="37" idx="3"/>
            <a:endCxn id="38" idx="6"/>
          </p:cNvCxnSpPr>
          <p:nvPr/>
        </p:nvCxnSpPr>
        <p:spPr>
          <a:xfrm flipH="1">
            <a:off x="4267200" y="4789441"/>
            <a:ext cx="392159" cy="201659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3124200" y="53340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2743200" y="36576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6934200" y="44958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64770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5105400" y="5410200"/>
            <a:ext cx="76200" cy="76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343400" y="4812268"/>
                <a:ext cx="4442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𝜹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812268"/>
                <a:ext cx="444288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944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62000" y="2590800"/>
            <a:ext cx="685800" cy="369332"/>
            <a:chOff x="762000" y="2590800"/>
            <a:chExt cx="685800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860844" y="2590800"/>
                  <a:ext cx="58695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 :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0844" y="2590800"/>
                  <a:ext cx="586956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197" r="-13402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Oval 45"/>
            <p:cNvSpPr/>
            <p:nvPr/>
          </p:nvSpPr>
          <p:spPr>
            <a:xfrm>
              <a:off x="762000" y="2743200"/>
              <a:ext cx="76200" cy="762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4331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/>
                  <a:t>Analysis of 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3600" b="1" dirty="0" err="1"/>
                  <a:t>th</a:t>
                </a:r>
                <a:r>
                  <a:rPr lang="en-US" sz="3600" b="1" dirty="0"/>
                  <a:t> iteration</a:t>
                </a:r>
                <a:endParaRPr lang="en-US" sz="36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229600" cy="5029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002060"/>
                    </a:solidFill>
                  </a:rPr>
                  <a:t>Closest-pair-algorithm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20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</a:t>
                </a:r>
                <a:r>
                  <a:rPr lang="en-US" sz="1800" b="1" dirty="0" smtClean="0"/>
                  <a:t>Let</a:t>
                </a:r>
                <a:r>
                  <a:rPr lang="en-US" sz="1800" dirty="0" smtClean="0"/>
                  <a:t>  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/>
                  <a:t>,</a:t>
                </a:r>
                <a:r>
                  <a:rPr lang="en-US" sz="1800" dirty="0" smtClean="0"/>
                  <a:t>…,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800" dirty="0" smtClean="0"/>
                  <a:t> &gt; be a </a:t>
                </a:r>
                <a:r>
                  <a:rPr lang="en-US" sz="1800" u="sng" dirty="0" smtClean="0"/>
                  <a:t>uniformly random</a:t>
                </a:r>
                <a:r>
                  <a:rPr lang="en-US" sz="1800" dirty="0" smtClean="0"/>
                  <a:t> permutation of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18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 distance(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800" dirty="0">
                    <a:sym typeface="Wingdings" pitchFamily="2" charset="2"/>
                  </a:rPr>
                  <a:t> </a:t>
                </a:r>
                <a:r>
                  <a:rPr lang="en-US" sz="1800" dirty="0" smtClean="0">
                    <a:sym typeface="Wingdings" pitchFamily="2" charset="2"/>
                  </a:rPr>
                  <a:t>      </a:t>
                </a:r>
                <a:r>
                  <a:rPr lang="en-US" sz="1800" b="1" dirty="0">
                    <a:sym typeface="Wingdings" pitchFamily="2" charset="2"/>
                  </a:rPr>
                  <a:t>Build_Grid</a:t>
                </a:r>
                <a:r>
                  <a:rPr lang="en-US" sz="1800" dirty="0"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>
                    <a:sym typeface="Wingdings" pitchFamily="2" charset="2"/>
                  </a:rPr>
                  <a:t>,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1800" dirty="0">
                    <a:sym typeface="Wingdings" pitchFamily="2" charset="2"/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</a:t>
                </a:r>
                <a:r>
                  <a:rPr lang="en-US" sz="1800" b="1" dirty="0" smtClean="0"/>
                  <a:t>For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</m:oMath>
                </a14:m>
                <a:r>
                  <a:rPr lang="en-US" sz="1800" dirty="0" smtClean="0"/>
                  <a:t> to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b="1" dirty="0" smtClean="0"/>
                  <a:t>do</a:t>
                </a:r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{       </a:t>
                </a:r>
                <a:r>
                  <a:rPr lang="en-US" sz="1800" i="1" dirty="0" smtClean="0">
                    <a:solidFill>
                      <a:srgbClr val="7030A0"/>
                    </a:solidFill>
                  </a:rPr>
                  <a:t>Step 1</a:t>
                </a:r>
                <a:r>
                  <a:rPr lang="en-US" sz="1800" dirty="0" smtClean="0"/>
                  <a:t>:  locate the cell of the grid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 containing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; </a:t>
                </a:r>
              </a:p>
              <a:p>
                <a:pPr marL="0" indent="0">
                  <a:buNone/>
                </a:pPr>
                <a:r>
                  <a:rPr lang="en-US" sz="1800" i="1" dirty="0" smtClean="0">
                    <a:solidFill>
                      <a:srgbClr val="7030A0"/>
                    </a:solidFill>
                  </a:rPr>
                  <a:t>               Step 2</a:t>
                </a:r>
                <a:r>
                  <a:rPr lang="en-US" sz="1800" dirty="0" smtClean="0"/>
                  <a:t>:  find the point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∈{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1800" dirty="0" smtClean="0"/>
                  <a:t> closest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; 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                   let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sz="1800" dirty="0" smtClean="0"/>
                  <a:t> = distance(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1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);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     </a:t>
                </a:r>
                <a:r>
                  <a:rPr lang="en-US" sz="1800" i="1" dirty="0" smtClean="0">
                    <a:solidFill>
                      <a:srgbClr val="7030A0"/>
                    </a:solidFill>
                  </a:rPr>
                  <a:t>Step 3</a:t>
                </a:r>
                <a:r>
                  <a:rPr lang="en-US" sz="1800" dirty="0" smtClean="0"/>
                  <a:t>:  </a:t>
                </a:r>
                <a:r>
                  <a:rPr lang="en-US" sz="1800" b="1" dirty="0" smtClean="0"/>
                  <a:t>If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;  </a:t>
                </a:r>
                <a:r>
                  <a:rPr lang="en-US" sz="1800" b="1" dirty="0" smtClean="0"/>
                  <a:t>Insert</a:t>
                </a:r>
                <a:r>
                  <a:rPr lang="en-US" sz="18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/>
                  <a:t>,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𝑮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800" dirty="0" smtClean="0"/>
                  <a:t>);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 </a:t>
                </a:r>
                <a:r>
                  <a:rPr lang="en-US" sz="1800" b="1" dirty="0" smtClean="0"/>
                  <a:t>                             Else              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0070C0"/>
                    </a:solidFill>
                  </a:rPr>
                  <a:t>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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sz="1800" dirty="0" smtClean="0"/>
                  <a:t>; </a:t>
                </a:r>
                <a:r>
                  <a:rPr lang="en-US" sz="1800" b="1" dirty="0" smtClean="0"/>
                  <a:t>   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                                                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b="1" dirty="0" smtClean="0">
                    <a:sym typeface="Wingdings" pitchFamily="2" charset="2"/>
                  </a:rPr>
                  <a:t> </a:t>
                </a:r>
                <a:r>
                  <a:rPr lang="en-US" sz="1800" b="1" dirty="0" err="1" smtClean="0">
                    <a:sym typeface="Wingdings" pitchFamily="2" charset="2"/>
                  </a:rPr>
                  <a:t>Build_Grid</a:t>
                </a:r>
                <a:r>
                  <a:rPr lang="en-US" sz="1800" dirty="0" smtClean="0">
                    <a:sym typeface="Wingdings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,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solidFill>
                          <a:srgbClr val="0070C0"/>
                        </a:solidFill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𝒑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1800" dirty="0" smtClean="0">
                    <a:sym typeface="Wingdings" pitchFamily="2" charset="2"/>
                  </a:rPr>
                  <a:t>);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sym typeface="Wingdings" pitchFamily="2" charset="2"/>
                  </a:rPr>
                  <a:t> </a:t>
                </a:r>
                <a:r>
                  <a:rPr lang="en-US" sz="1800" b="1" dirty="0" smtClean="0">
                    <a:sym typeface="Wingdings" pitchFamily="2" charset="2"/>
                  </a:rPr>
                  <a:t>      </a:t>
                </a:r>
                <a:r>
                  <a:rPr lang="en-US" sz="1800" dirty="0" smtClean="0">
                    <a:sym typeface="Wingdings" pitchFamily="2" charset="2"/>
                  </a:rPr>
                  <a:t>} </a:t>
                </a:r>
              </a:p>
              <a:p>
                <a:pPr marL="0" indent="0">
                  <a:buNone/>
                </a:pPr>
                <a:r>
                  <a:rPr lang="en-US" sz="1800" dirty="0" smtClean="0">
                    <a:sym typeface="Wingdings" pitchFamily="2" charset="2"/>
                  </a:rPr>
                  <a:t>return 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800" dirty="0" smtClean="0">
                    <a:sym typeface="Wingdings" pitchFamily="2" charset="2"/>
                  </a:rPr>
                  <a:t>;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229600" cy="5029200"/>
              </a:xfrm>
              <a:blipFill rotWithShape="1">
                <a:blip r:embed="rId3"/>
                <a:stretch>
                  <a:fillRect l="-741" t="-606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6629400" y="3048000"/>
            <a:ext cx="1524000" cy="457201"/>
          </a:xfrm>
          <a:prstGeom prst="leftArrow">
            <a:avLst>
              <a:gd name="adj1" fmla="val 7150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)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6629400" y="3505200"/>
            <a:ext cx="1524000" cy="457200"/>
          </a:xfrm>
          <a:prstGeom prst="leftArrow">
            <a:avLst>
              <a:gd name="adj1" fmla="val 7150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)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6629400" y="4419600"/>
            <a:ext cx="1524000" cy="457200"/>
          </a:xfrm>
          <a:prstGeom prst="leftArrow">
            <a:avLst>
              <a:gd name="adj1" fmla="val 7150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2060"/>
                </a:solidFill>
              </a:rPr>
              <a:t>)    </a:t>
            </a:r>
            <a:endParaRPr lang="en-US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Left Arrow 7"/>
              <p:cNvSpPr/>
              <p:nvPr/>
            </p:nvSpPr>
            <p:spPr>
              <a:xfrm>
                <a:off x="6629400" y="5257800"/>
                <a:ext cx="2057400" cy="457200"/>
              </a:xfrm>
              <a:prstGeom prst="leftArrow">
                <a:avLst>
                  <a:gd name="adj1" fmla="val 71503"/>
                  <a:gd name="adj2" fmla="val 50000"/>
                </a:avLst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𝒄𝒊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for constant 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𝒄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   </a:t>
                </a:r>
                <a:endParaRPr lang="en-US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" name="Left Arrow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257800"/>
                <a:ext cx="2057400" cy="457200"/>
              </a:xfrm>
              <a:prstGeom prst="leftArrow">
                <a:avLst>
                  <a:gd name="adj1" fmla="val 71503"/>
                  <a:gd name="adj2" fmla="val 50000"/>
                </a:avLst>
              </a:prstGeom>
              <a:blipFill rotWithShape="1">
                <a:blip r:embed="rId4"/>
                <a:stretch>
                  <a:fillRect r="-9091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41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 smtClean="0">
                    <a:solidFill>
                      <a:srgbClr val="7030A0"/>
                    </a:solidFill>
                  </a:rPr>
                  <a:t>running time </a:t>
                </a:r>
                <a:r>
                  <a:rPr lang="en-US" sz="3600" b="1" dirty="0" smtClean="0"/>
                  <a:t>of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3600" b="1" dirty="0" err="1" smtClean="0"/>
                  <a:t>th</a:t>
                </a:r>
                <a:r>
                  <a:rPr lang="en-US" sz="3600" b="1" dirty="0" smtClean="0"/>
                  <a:t> iteration</a:t>
                </a:r>
                <a:endParaRPr lang="en-US" sz="3600" b="1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: running time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2000" dirty="0" err="1" smtClean="0">
                    <a:solidFill>
                      <a:schemeClr val="tx1"/>
                    </a:solidFill>
                  </a:rPr>
                  <a:t>th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iteration</a:t>
                </a:r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E</a:t>
                </a:r>
                <a:r>
                  <a:rPr lang="en-US" sz="2000" dirty="0" smtClean="0"/>
                  <a:t>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] =  ??</a:t>
                </a:r>
                <a:endParaRPr lang="en-US" sz="2000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Question: </a:t>
                </a:r>
                <a:r>
                  <a:rPr lang="en-US" sz="2000" dirty="0" smtClean="0"/>
                  <a:t>What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latin typeface="Cambria Math"/>
                          </a:rPr>
                          <m:t>𝐏</m:t>
                        </m:r>
                        <m:r>
                          <a:rPr lang="en-US" sz="2000" b="1">
                            <a:latin typeface="Cambria Math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?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latin typeface="Cambria Math"/>
                          </a:rPr>
                          <m:t>𝐏</m:t>
                        </m:r>
                        <m:r>
                          <a:rPr lang="en-US" sz="2000" b="1">
                            <a:latin typeface="Cambria Math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/>
                  <a:t> depends upon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dirty="0"/>
                  <a:t> which depends upon the first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/>
                  <a:t> points</a:t>
                </a:r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So we need to use </a:t>
                </a:r>
                <a:r>
                  <a:rPr lang="en-US" sz="2000" b="1" dirty="0"/>
                  <a:t>Partition </a:t>
                </a:r>
                <a:r>
                  <a:rPr lang="en-US" sz="2000" b="1" dirty="0" smtClean="0"/>
                  <a:t>theorem </a:t>
                </a:r>
                <a:r>
                  <a:rPr lang="en-US" sz="2000" dirty="0" smtClean="0"/>
                  <a:t>to 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latin typeface="Cambria Math"/>
                          </a:rPr>
                          <m:t>𝐏</m:t>
                        </m:r>
                        <m:r>
                          <a:rPr lang="en-US" sz="2000" b="1">
                            <a:latin typeface="Cambria Math"/>
                          </a:rPr>
                          <m:t>(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b="1" dirty="0" smtClean="0"/>
                  <a:t>.</a:t>
                </a:r>
                <a:endParaRPr lang="en-US" sz="2000" b="1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41" t="-674" b="-40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346245" y="2754868"/>
                <a:ext cx="2722092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O</a:t>
                </a:r>
                <a:r>
                  <a:rPr lang="en-US" dirty="0"/>
                  <a:t>(</a:t>
                </a:r>
                <a:r>
                  <a:rPr lang="en-US" dirty="0">
                    <a:solidFill>
                      <a:srgbClr val="0070C0"/>
                    </a:solidFill>
                  </a:rPr>
                  <a:t>1</a:t>
                </a:r>
                <a:r>
                  <a:rPr lang="en-US" dirty="0"/>
                  <a:t>) </a:t>
                </a:r>
                <a:r>
                  <a:rPr lang="en-US" dirty="0" smtClean="0"/>
                  <a:t>  + 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𝒄𝒊</m:t>
                    </m:r>
                  </m:oMath>
                </a14:m>
                <a:r>
                  <a:rPr lang="en-US" dirty="0" smtClean="0">
                    <a:latin typeface="Cambria Math"/>
                    <a:ea typeface="Cambria Math"/>
                  </a:rPr>
                  <a:t> ∙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>
                            <a:latin typeface="Cambria Math"/>
                          </a:rPr>
                          <m:t>𝐏</m:t>
                        </m:r>
                        <m:r>
                          <a:rPr lang="en-US" b="1">
                            <a:latin typeface="Cambria Math"/>
                          </a:rPr>
                          <m:t>(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6245" y="2754868"/>
                <a:ext cx="2722092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018" t="-11475" r="-291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18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b="1" dirty="0" smtClean="0">
                    <a:solidFill>
                      <a:srgbClr val="7030A0"/>
                    </a:solidFill>
                  </a:rPr>
                  <a:t>Calculating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1">
                            <a:latin typeface="Cambria Math"/>
                          </a:rPr>
                          <m:t>𝐏</m:t>
                        </m:r>
                        <m:r>
                          <a:rPr lang="en-US" sz="3600" b="1">
                            <a:latin typeface="Cambria Math"/>
                          </a:rPr>
                          <m:t>(</m:t>
                        </m:r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3600" b="1" i="1"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3600" b="1" i="1">
                        <a:latin typeface="Cambria Math"/>
                      </a:rPr>
                      <m:t>)</m:t>
                    </m:r>
                  </m:oMath>
                </a14:m>
                <a:endParaRPr lang="en-US" sz="3600" b="1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Notations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:</a:t>
                </a:r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dirty="0"/>
                  <a:t>: set of all subsets of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of </a:t>
                </a:r>
                <a:r>
                  <a:rPr lang="en-US" sz="2000" dirty="0"/>
                  <a:t>size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b="1" dirty="0" smtClean="0"/>
              </a:p>
              <a:p>
                <a:r>
                  <a:rPr lang="en-US" sz="2000" b="1" dirty="0" smtClean="0"/>
                  <a:t> </a:t>
                </a:r>
                <a:r>
                  <a:rPr lang="en-US" sz="2000" dirty="0"/>
                  <a:t>For any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  <m:r>
                      <a:rPr lang="en-US" sz="2000" b="1" i="1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dirty="0"/>
                  <a:t>, </a:t>
                </a:r>
              </a:p>
              <a:p>
                <a:pPr marL="0" indent="0">
                  <a:buNone/>
                </a:pPr>
                <a:r>
                  <a:rPr lang="en-US" sz="2000" b="1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𝓔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2000" b="1" dirty="0"/>
                  <a:t>: </a:t>
                </a:r>
                <a:r>
                  <a:rPr lang="en-US" sz="2000" dirty="0"/>
                  <a:t>first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b="1" dirty="0"/>
                  <a:t> </a:t>
                </a:r>
                <a:r>
                  <a:rPr lang="en-US" sz="2000" b="1" dirty="0" smtClean="0"/>
                  <a:t>points </a:t>
                </a:r>
                <a:r>
                  <a:rPr lang="en-US" sz="2000" dirty="0" smtClean="0"/>
                  <a:t>are </a:t>
                </a:r>
                <a:r>
                  <a:rPr lang="en-US" sz="2000" dirty="0"/>
                  <a:t>(some permutation of)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</m:oMath>
                </a14:m>
                <a:r>
                  <a:rPr lang="en-US" sz="2000" dirty="0" smtClean="0"/>
                  <a:t>. </a:t>
                </a:r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latin typeface="Cambria Math"/>
                          </a:rPr>
                          <m:t>𝐏</m:t>
                        </m:r>
                        <m:r>
                          <a:rPr lang="en-US" sz="2000" b="1">
                            <a:latin typeface="Cambria Math"/>
                          </a:rPr>
                          <m:t>(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𝜹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/>
                  <a:t> =</a:t>
                </a:r>
                <a:r>
                  <a:rPr lang="en-US" sz="2000" b="1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en-US" sz="2000" b="1" i="1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>
                            <a:latin typeface="Cambria Math"/>
                          </a:rPr>
                          <m:t>                </m:t>
                        </m:r>
                        <m:r>
                          <a:rPr lang="en-US" sz="2000" b="0" i="1" smtClean="0">
                            <a:latin typeface="Cambria Math"/>
                          </a:rPr>
                          <m:t>  </m:t>
                        </m:r>
                        <m:r>
                          <a:rPr lang="en-US" sz="2000" i="1">
                            <a:latin typeface="Cambria Math"/>
                          </a:rPr>
                          <m:t>?     </m:t>
                        </m:r>
                        <m:r>
                          <a:rPr lang="en-US" sz="2000" b="0" i="1" smtClean="0">
                            <a:latin typeface="Cambria Math"/>
                          </a:rPr>
                          <m:t>      </m:t>
                        </m:r>
                        <m:r>
                          <a:rPr lang="en-US" sz="2000" i="1">
                            <a:latin typeface="Cambria Math"/>
                          </a:rPr>
                          <m:t>       ⋅      ?</m:t>
                        </m:r>
                      </m:e>
                    </m:nary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190428" y="4191000"/>
                <a:ext cx="1838772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/>
                            </a:rPr>
                            <m:t>𝐏</m:t>
                          </m:r>
                          <m:r>
                            <a:rPr lang="en-US" b="1">
                              <a:latin typeface="Cambria Math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𝜹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&lt;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𝜹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𝓔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428" y="4191000"/>
                <a:ext cx="183877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3974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334000" y="4191000"/>
                <a:ext cx="827406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latin typeface="Cambria Math"/>
                        </a:rPr>
                        <m:t>𝐏</m:t>
                      </m:r>
                      <m:r>
                        <a:rPr lang="en-US" b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𝓔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n-US" b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191000"/>
                <a:ext cx="827406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8824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3190428" y="4114800"/>
            <a:ext cx="5877372" cy="2057400"/>
            <a:chOff x="3190428" y="4114800"/>
            <a:chExt cx="5877372" cy="20574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Line Callout 1 10"/>
                <p:cNvSpPr/>
                <p:nvPr/>
              </p:nvSpPr>
              <p:spPr>
                <a:xfrm>
                  <a:off x="5436707" y="4953000"/>
                  <a:ext cx="3631093" cy="1219200"/>
                </a:xfrm>
                <a:prstGeom prst="borderCallout1">
                  <a:avLst>
                    <a:gd name="adj1" fmla="val 45008"/>
                    <a:gd name="adj2" fmla="val 112"/>
                    <a:gd name="adj3" fmla="val -24042"/>
                    <a:gd name="adj4" fmla="val -24600"/>
                  </a:avLst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chemeClr val="tx1"/>
                      </a:solidFill>
                    </a:rPr>
                    <a:t>Though this equation is perfectly correct, you won’t be able to proceed from this point onwards to </a:t>
                  </a:r>
                  <a:r>
                    <a:rPr lang="en-US" sz="1600" dirty="0" smtClean="0">
                      <a:solidFill>
                        <a:schemeClr val="tx1"/>
                      </a:solidFill>
                    </a:rPr>
                    <a:t>find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6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𝐏</m:t>
                          </m:r>
                          <m:r>
                            <a:rPr lang="en-US" sz="1600" b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𝜹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/>
                        </a:rPr>
                        <m:t>&lt;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𝜹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a14:m>
                  <a:r>
                    <a:rPr lang="en-US" sz="1600" dirty="0"/>
                    <a:t> </a:t>
                  </a:r>
                  <a:endParaRPr lang="en-US" sz="1600" dirty="0" smtClean="0">
                    <a:solidFill>
                      <a:srgbClr val="C00000"/>
                    </a:solidFill>
                  </a:endParaRPr>
                </a:p>
                <a:p>
                  <a:pPr algn="ctr"/>
                  <a:r>
                    <a:rPr lang="en-US" sz="1600" dirty="0" smtClean="0">
                      <a:solidFill>
                        <a:srgbClr val="C00000"/>
                      </a:solidFill>
                    </a:rPr>
                    <a:t>Can you find the reason behind its uselessness ?</a:t>
                  </a:r>
                  <a:endParaRPr lang="en-US" sz="16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>
            <p:sp>
              <p:nvSpPr>
                <p:cNvPr id="11" name="Line Callout 1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707" y="4953000"/>
                  <a:ext cx="3631093" cy="1219200"/>
                </a:xfrm>
                <a:prstGeom prst="borderCallout1">
                  <a:avLst>
                    <a:gd name="adj1" fmla="val 45008"/>
                    <a:gd name="adj2" fmla="val 112"/>
                    <a:gd name="adj3" fmla="val -24042"/>
                    <a:gd name="adj4" fmla="val -24600"/>
                  </a:avLst>
                </a:prstGeom>
                <a:blipFill rotWithShape="1">
                  <a:blip r:embed="rId6"/>
                  <a:stretch>
                    <a:fillRect r="-670" b="-7143"/>
                  </a:stretch>
                </a:blipFill>
                <a:ln>
                  <a:solidFill>
                    <a:srgbClr val="C00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ounded Rectangle 11"/>
            <p:cNvSpPr/>
            <p:nvPr/>
          </p:nvSpPr>
          <p:spPr>
            <a:xfrm>
              <a:off x="3190428" y="4114800"/>
              <a:ext cx="2970978" cy="5334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0083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/>
          <p:cNvSpPr/>
          <p:nvPr/>
        </p:nvSpPr>
        <p:spPr>
          <a:xfrm>
            <a:off x="3009900" y="2362200"/>
            <a:ext cx="3276600" cy="2133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Partition Theorem</a:t>
            </a:r>
            <a:endParaRPr lang="en-US" sz="32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A set of events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𝐀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,…,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0">
                            <a:solidFill>
                              <a:srgbClr val="0070C0"/>
                            </a:solidFill>
                            <a:latin typeface="Cambria Math"/>
                          </a:rPr>
                          <m:t>𝐀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defined over a probability space (</a:t>
                </a:r>
                <a14:m>
                  <m:oMath xmlns:m="http://schemas.openxmlformats.org/officeDocument/2006/math">
                    <m:r>
                      <a:rPr lang="el-GR" sz="2000" b="1" i="0" smtClean="0">
                        <a:solidFill>
                          <a:srgbClr val="0070C0"/>
                        </a:solidFill>
                        <a:latin typeface="Cambria Math"/>
                      </a:rPr>
                      <m:t>𝛀</m:t>
                    </m:r>
                  </m:oMath>
                </a14:m>
                <a:r>
                  <a:rPr lang="en-US" sz="2000" dirty="0" smtClean="0"/>
                  <a:t>,</a:t>
                </a:r>
                <a:r>
                  <a:rPr lang="en-US" sz="2000" b="1" dirty="0" smtClean="0"/>
                  <a:t>P</a:t>
                </a:r>
                <a:r>
                  <a:rPr lang="en-US" sz="2000" dirty="0" smtClean="0"/>
                  <a:t>) is said to induce a partition of </a:t>
                </a:r>
                <a14:m>
                  <m:oMath xmlns:m="http://schemas.openxmlformats.org/officeDocument/2006/math">
                    <m:r>
                      <a:rPr lang="el-GR" sz="2000" b="1" smtClean="0">
                        <a:solidFill>
                          <a:srgbClr val="0070C0"/>
                        </a:solidFill>
                        <a:latin typeface="Cambria Math"/>
                      </a:rPr>
                      <m:t>𝛀</m:t>
                    </m:r>
                  </m:oMath>
                </a14:m>
                <a:r>
                  <a:rPr lang="en-US" sz="2000" dirty="0" smtClean="0"/>
                  <a:t> if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⋃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𝐀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 smtClean="0"/>
                  <a:t> = </a:t>
                </a:r>
                <a14:m>
                  <m:oMath xmlns:m="http://schemas.openxmlformats.org/officeDocument/2006/math">
                    <m:r>
                      <a:rPr lang="el-GR" sz="2000" b="1">
                        <a:solidFill>
                          <a:srgbClr val="0070C0"/>
                        </a:solidFill>
                        <a:latin typeface="Cambria Math"/>
                      </a:rPr>
                      <m:t>𝛀</m:t>
                    </m:r>
                  </m:oMath>
                </a14:m>
                <a:endParaRPr lang="en-US" sz="20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𝐀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nary>
                      <m:naryPr>
                        <m:chr m:val="⋂"/>
                        <m:subHide m:val="on"/>
                        <m:supHide m:val="on"/>
                        <m:ctrlPr>
                          <a:rPr lang="en-US" sz="28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𝐀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800" dirty="0" smtClean="0"/>
                  <a:t> </a:t>
                </a:r>
                <a:r>
                  <a:rPr lang="en-US" sz="2400" dirty="0" smtClean="0"/>
                  <a:t>=</a:t>
                </a:r>
                <a:r>
                  <a:rPr lang="en-US" sz="2000" dirty="0" smtClean="0">
                    <a:latin typeface="Cambria Math"/>
                    <a:ea typeface="Cambria Math"/>
                  </a:rPr>
                  <a:t>∅</a:t>
                </a:r>
                <a:r>
                  <a:rPr lang="en-US" sz="2400" dirty="0" smtClean="0">
                    <a:latin typeface="Cambria Math"/>
                    <a:ea typeface="Cambria Math"/>
                  </a:rPr>
                  <a:t> </a:t>
                </a:r>
                <a:r>
                  <a:rPr lang="en-US" sz="1800" dirty="0" smtClean="0">
                    <a:latin typeface="Cambria Math"/>
                    <a:ea typeface="Cambria Math"/>
                  </a:rPr>
                  <a:t>for all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14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𝑗</m:t>
                    </m:r>
                  </m:oMath>
                </a14:m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pPr marL="0" indent="0">
                  <a:buNone/>
                </a:pPr>
                <a:endParaRPr lang="en-US" sz="18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1" dirty="0">
                    <a:solidFill>
                      <a:srgbClr val="7030A0"/>
                    </a:solidFill>
                  </a:rPr>
                  <a:t>P</a:t>
                </a:r>
                <a:r>
                  <a:rPr lang="en-US" sz="1800" b="1" dirty="0" smtClean="0">
                    <a:solidFill>
                      <a:srgbClr val="7030A0"/>
                    </a:solidFill>
                  </a:rPr>
                  <a:t>artition Theorem:</a:t>
                </a:r>
                <a:endParaRPr lang="en-US" sz="18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674" b="-478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95850" y="2819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72000" y="30480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048250" y="30480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733800" y="2971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86200" y="3276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448050" y="3276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00450" y="3581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581400" y="3962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752850" y="26670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219450" y="3581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352800" y="3962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286250" y="3581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438650" y="3962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962400" y="3657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962400" y="3962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133850" y="42672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667250" y="2514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743450" y="3657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724400" y="3352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133850" y="2971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438650" y="3276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410200" y="2971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105400" y="3352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953000" y="38862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4724400" y="4038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200650" y="2590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734050" y="2819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429250" y="3962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581650" y="35814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734050" y="3276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410200" y="3276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5257800" y="36576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886450" y="38100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19800" y="35052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562600" y="4114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105400" y="4114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419600" y="27432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191000" y="25908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419600" y="4191000"/>
            <a:ext cx="5715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2057400" y="5105400"/>
                <a:ext cx="4285680" cy="83820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lvl="1"/>
                <a:r>
                  <a:rPr lang="en-US" b="1" dirty="0" smtClean="0">
                    <a:solidFill>
                      <a:schemeClr val="tx1"/>
                    </a:solidFill>
                  </a:rPr>
                  <a:t>                    P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(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B</a:t>
                </a:r>
                <a:r>
                  <a:rPr lang="en-US" dirty="0">
                    <a:solidFill>
                      <a:schemeClr val="tx1"/>
                    </a:solidFill>
                  </a:rPr>
                  <a:t>)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chemeClr val="tx1"/>
                    </a:solidFill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b="1" dirty="0">
                            <a:solidFill>
                              <a:schemeClr val="tx1"/>
                            </a:solidFill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en-US" b="1" dirty="0">
                            <a:solidFill>
                              <a:schemeClr val="tx1"/>
                            </a:solidFill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b="1" dirty="0">
                                <a:solidFill>
                                  <a:srgbClr val="0070C0"/>
                                </a:solidFill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b="1" dirty="0">
                                <a:solidFill>
                                  <a:srgbClr val="C00000"/>
                                </a:solidFill>
                              </a:rPr>
                              <m:t>∩</m:t>
                            </m:r>
                            <m:r>
                              <a:rPr lang="en-US" b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𝐀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)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105400"/>
                <a:ext cx="4285680" cy="838200"/>
              </a:xfrm>
              <a:prstGeom prst="rect">
                <a:avLst/>
              </a:prstGeom>
              <a:blipFill rotWithShape="1">
                <a:blip r:embed="rId3"/>
                <a:stretch>
                  <a:fillRect l="-990" t="-23404" b="-51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6172200" y="3810000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Ω</a:t>
            </a:r>
            <a:endParaRPr lang="en-US" dirty="0"/>
          </a:p>
        </p:txBody>
      </p:sp>
      <p:grpSp>
        <p:nvGrpSpPr>
          <p:cNvPr id="73" name="Group 72"/>
          <p:cNvGrpSpPr/>
          <p:nvPr/>
        </p:nvGrpSpPr>
        <p:grpSpPr>
          <a:xfrm>
            <a:off x="3124200" y="2362200"/>
            <a:ext cx="3162300" cy="2133600"/>
            <a:chOff x="3124200" y="2362200"/>
            <a:chExt cx="3162300" cy="21336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4419600" y="2362200"/>
              <a:ext cx="457200" cy="914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124200" y="3048000"/>
              <a:ext cx="1752600" cy="2286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962400" y="3137210"/>
              <a:ext cx="457200" cy="13585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5486400" y="2667000"/>
              <a:ext cx="247650" cy="838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895850" y="3276600"/>
              <a:ext cx="561975" cy="1066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5048250" y="3352800"/>
              <a:ext cx="1238250" cy="2286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4219575" y="2895600"/>
            <a:ext cx="1505135" cy="1066800"/>
            <a:chOff x="4219575" y="2895600"/>
            <a:chExt cx="1505135" cy="1066800"/>
          </a:xfrm>
        </p:grpSpPr>
        <p:sp>
          <p:nvSpPr>
            <p:cNvPr id="74" name="Oval 73"/>
            <p:cNvSpPr/>
            <p:nvPr/>
          </p:nvSpPr>
          <p:spPr>
            <a:xfrm>
              <a:off x="4219575" y="2895600"/>
              <a:ext cx="1390650" cy="10287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410200" y="359306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B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62375" y="5345347"/>
                <a:ext cx="1975477" cy="369653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 marL="0" lvl="1"/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b="1" dirty="0"/>
                          <m:t>P</m:t>
                        </m:r>
                        <m:r>
                          <m:rPr>
                            <m:nor/>
                          </m:rPr>
                          <a:rPr lang="en-US" dirty="0"/>
                          <m:t>(</m:t>
                        </m:r>
                        <m:r>
                          <m:rPr>
                            <m:nor/>
                          </m:rPr>
                          <a:rPr lang="en-US" b="1" dirty="0">
                            <a:solidFill>
                              <a:srgbClr val="0070C0"/>
                            </a:solidFill>
                          </a:rPr>
                          <m:t>B</m:t>
                        </m:r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|</m:t>
                        </m:r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𝐀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)</a:t>
                </a:r>
                <a:r>
                  <a:rPr lang="en-US" b="1" dirty="0"/>
                  <a:t> </a:t>
                </a:r>
                <a:r>
                  <a:rPr lang="en-US" b="1" dirty="0" smtClean="0">
                    <a:latin typeface="Cambria Math"/>
                    <a:ea typeface="Cambria Math"/>
                  </a:rPr>
                  <a:t>∙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/>
                      <m:t>P</m:t>
                    </m:r>
                    <m:r>
                      <m:rPr>
                        <m:nor/>
                      </m:rPr>
                      <a:rPr lang="en-US" dirty="0"/>
                      <m:t>(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>
                            <a:solidFill>
                              <a:srgbClr val="0070C0"/>
                            </a:solidFill>
                            <a:latin typeface="Cambria Math"/>
                          </a:rPr>
                          <m:t>𝐀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  <a:r>
                  <a:rPr lang="en-US" b="1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375" y="5345347"/>
                <a:ext cx="1975477" cy="369653"/>
              </a:xfrm>
              <a:prstGeom prst="rect">
                <a:avLst/>
              </a:prstGeom>
              <a:blipFill rotWithShape="1">
                <a:blip r:embed="rId4"/>
                <a:stretch>
                  <a:fillRect l="-16975" t="-119672" r="-4321" b="-183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own Ribbon 2"/>
          <p:cNvSpPr/>
          <p:nvPr/>
        </p:nvSpPr>
        <p:spPr>
          <a:xfrm>
            <a:off x="6343080" y="4076700"/>
            <a:ext cx="2724720" cy="2324100"/>
          </a:xfrm>
          <a:prstGeom prst="ribbon">
            <a:avLst>
              <a:gd name="adj1" fmla="val 16667"/>
              <a:gd name="adj2" fmla="val 7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This theorem solves many difficult problems magically. But one needs some experience in order to apply it effectively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b="1" dirty="0" smtClean="0">
                <a:solidFill>
                  <a:schemeClr val="tx1"/>
                </a:solidFill>
              </a:rPr>
              <a:t>You will realize it soon.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69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1" grpId="0" animBg="1"/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Homework Exercise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Investigate the cause of problem in our </a:t>
            </a:r>
            <a:r>
              <a:rPr lang="en-US" sz="2000" b="1" dirty="0" smtClean="0"/>
              <a:t>forward</a:t>
            </a:r>
            <a:r>
              <a:rPr lang="en-US" sz="2000" dirty="0" smtClean="0"/>
              <a:t> </a:t>
            </a:r>
            <a:r>
              <a:rPr lang="en-US" sz="2000" b="1" dirty="0" smtClean="0"/>
              <a:t>analysis </a:t>
            </a:r>
            <a:r>
              <a:rPr lang="en-US" sz="2000" dirty="0" smtClean="0"/>
              <a:t>for each of the two problems.</a:t>
            </a:r>
            <a:endParaRPr lang="en-US" sz="2000" b="1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Try to find alternate approach for analysis.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  (</a:t>
            </a:r>
            <a:r>
              <a:rPr lang="en-US" sz="2000" b="1" dirty="0" smtClean="0">
                <a:solidFill>
                  <a:srgbClr val="7030A0"/>
                </a:solidFill>
              </a:rPr>
              <a:t>Backward analysis  </a:t>
            </a:r>
            <a:r>
              <a:rPr lang="en-US" sz="2000" b="1" dirty="0" smtClean="0">
                <a:solidFill>
                  <a:srgbClr val="7030A0"/>
                </a:solidFill>
                <a:sym typeface="Wingdings" pitchFamily="2" charset="2"/>
              </a:rPr>
              <a:t> </a:t>
            </a:r>
            <a:r>
              <a:rPr lang="en-US" sz="2000" dirty="0" smtClean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Provide efficient implementation of </a:t>
            </a:r>
            <a:r>
              <a:rPr lang="en-US" sz="2000" b="1" dirty="0" smtClean="0"/>
              <a:t>Grid</a:t>
            </a:r>
            <a:r>
              <a:rPr lang="en-US" sz="2000" dirty="0" smtClean="0"/>
              <a:t> data </a:t>
            </a:r>
            <a:r>
              <a:rPr lang="en-US" sz="2000" dirty="0" smtClean="0"/>
              <a:t>structure.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own Ribbon 4"/>
          <p:cNvSpPr/>
          <p:nvPr/>
        </p:nvSpPr>
        <p:spPr>
          <a:xfrm>
            <a:off x="5867400" y="2971800"/>
            <a:ext cx="2514600" cy="2133600"/>
          </a:xfrm>
          <a:prstGeom prst="ribbon">
            <a:avLst>
              <a:gd name="adj1" fmla="val 16667"/>
              <a:gd name="adj2" fmla="val 7500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I am hopeful that at least one of you will reinvent this </a:t>
            </a:r>
            <a:r>
              <a:rPr lang="en-US" dirty="0" smtClean="0">
                <a:solidFill>
                  <a:srgbClr val="C00000"/>
                </a:solidFill>
              </a:rPr>
              <a:t>technique </a:t>
            </a:r>
            <a:r>
              <a:rPr lang="en-US" dirty="0">
                <a:solidFill>
                  <a:srgbClr val="C00000"/>
                </a:solidFill>
              </a:rPr>
              <a:t>on his/her own before next class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6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problem 1</a:t>
            </a:r>
            <a:br>
              <a:rPr lang="en-US" sz="3600" dirty="0" smtClean="0"/>
            </a:br>
            <a:r>
              <a:rPr lang="en-US" sz="3600" dirty="0" smtClean="0">
                <a:solidFill>
                  <a:srgbClr val="7030A0"/>
                </a:solidFill>
              </a:rPr>
              <a:t>find-min Problem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3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Find-Min</a:t>
            </a:r>
            <a:r>
              <a:rPr lang="en-US" sz="3600" b="1" dirty="0" smtClean="0"/>
              <a:t> algorithm</a:t>
            </a:r>
            <a:br>
              <a:rPr lang="en-US" sz="3600" b="1" dirty="0" smtClean="0"/>
            </a:br>
            <a:r>
              <a:rPr lang="en-US" sz="2000" b="1" dirty="0" smtClean="0"/>
              <a:t> 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371600"/>
                <a:ext cx="4038600" cy="47545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7030A0"/>
                    </a:solidFill>
                  </a:rPr>
                  <a:t>Find-Min</a:t>
                </a:r>
                <a:r>
                  <a:rPr lang="en-US" sz="1800" dirty="0" smtClean="0"/>
                  <a:t>(</a:t>
                </a:r>
                <a:r>
                  <a:rPr lang="en-US" sz="1800" b="1" dirty="0" smtClean="0"/>
                  <a:t>A</a:t>
                </a:r>
                <a:r>
                  <a:rPr lang="en-US" sz="1800" dirty="0" smtClean="0"/>
                  <a:t>[</a:t>
                </a:r>
                <a:r>
                  <a:rPr lang="en-US" sz="18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sz="1800" dirty="0" smtClean="0"/>
                  <a:t>..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1800" dirty="0" smtClean="0"/>
                  <a:t>])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{     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B050"/>
                        </a:solidFill>
                        <a:latin typeface="Cambria Math"/>
                      </a:rPr>
                      <m:t>𝒎𝒊𝒏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dirty="0" smtClean="0">
                    <a:sym typeface="Wingdings" pitchFamily="2" charset="2"/>
                  </a:rPr>
                  <a:t> </a:t>
                </a:r>
                <a:r>
                  <a:rPr lang="en-US" sz="1800" b="1" dirty="0" smtClean="0">
                    <a:sym typeface="Wingdings" pitchFamily="2" charset="2"/>
                  </a:rPr>
                  <a:t>A</a:t>
                </a:r>
                <a:r>
                  <a:rPr lang="en-US" sz="1800" dirty="0" smtClean="0">
                    <a:sym typeface="Wingdings" pitchFamily="2" charset="2"/>
                  </a:rPr>
                  <a:t>[</a:t>
                </a:r>
                <a:r>
                  <a:rPr lang="en-US" sz="1800" dirty="0" smtClean="0">
                    <a:solidFill>
                      <a:srgbClr val="0070C0"/>
                    </a:solidFill>
                    <a:sym typeface="Wingdings" pitchFamily="2" charset="2"/>
                  </a:rPr>
                  <a:t>1</a:t>
                </a:r>
                <a:r>
                  <a:rPr lang="en-US" sz="1800" dirty="0" smtClean="0">
                    <a:sym typeface="Wingdings" pitchFamily="2" charset="2"/>
                  </a:rPr>
                  <a:t>];</a:t>
                </a:r>
              </a:p>
              <a:p>
                <a:pPr marL="0" indent="0">
                  <a:buNone/>
                </a:pPr>
                <a:r>
                  <a:rPr lang="en-US" sz="1800" dirty="0">
                    <a:sym typeface="Wingdings" pitchFamily="2" charset="2"/>
                  </a:rPr>
                  <a:t> </a:t>
                </a:r>
                <a:r>
                  <a:rPr lang="en-US" sz="1800" dirty="0" smtClean="0">
                    <a:sym typeface="Wingdings" pitchFamily="2" charset="2"/>
                  </a:rPr>
                  <a:t>      </a:t>
                </a:r>
                <a:r>
                  <a:rPr lang="en-US" sz="1800" b="1" dirty="0" smtClean="0">
                    <a:sym typeface="Wingdings" pitchFamily="2" charset="2"/>
                  </a:rPr>
                  <a:t>For</a:t>
                </a:r>
                <a:r>
                  <a:rPr lang="en-US" sz="1800" dirty="0" smtClean="0">
                    <a:sym typeface="Wingdings" pitchFamily="2" charset="2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sym typeface="Wingdings" pitchFamily="2" charset="2"/>
                      </a:rPr>
                      <m:t>𝒊</m:t>
                    </m:r>
                    <m:r>
                      <a:rPr lang="en-US" sz="1800" b="1" i="1" smtClean="0">
                        <a:latin typeface="Cambria Math"/>
                        <a:sym typeface="Wingdings" pitchFamily="2" charset="2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sym typeface="Wingdings" pitchFamily="2" charset="2"/>
                      </a:rPr>
                      <m:t>𝟐</m:t>
                    </m:r>
                  </m:oMath>
                </a14:m>
                <a:r>
                  <a:rPr lang="en-US" sz="1800" dirty="0" smtClean="0"/>
                  <a:t> to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1800" dirty="0" smtClean="0"/>
                  <a:t> </a:t>
                </a:r>
                <a:r>
                  <a:rPr lang="en-US" sz="1800" b="1" dirty="0" smtClean="0"/>
                  <a:t>do</a:t>
                </a:r>
                <a:r>
                  <a:rPr lang="en-US" sz="1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{      </a:t>
                </a:r>
                <a:r>
                  <a:rPr lang="en-US" sz="1800" b="1" dirty="0" smtClean="0"/>
                  <a:t>if </a:t>
                </a:r>
                <a:r>
                  <a:rPr lang="en-US" sz="1800" dirty="0" smtClean="0"/>
                  <a:t>(            ??          )            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                   ??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}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</a:t>
                </a:r>
                <a:r>
                  <a:rPr lang="en-US" sz="1800" b="1" dirty="0" smtClean="0"/>
                  <a:t>return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B050"/>
                        </a:solidFill>
                        <a:latin typeface="Cambria Math"/>
                      </a:rPr>
                      <m:t>𝒎𝒊𝒏</m:t>
                    </m:r>
                  </m:oMath>
                </a14:m>
                <a:r>
                  <a:rPr lang="en-US" sz="1800" b="1" dirty="0" smtClean="0"/>
                  <a:t>;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}   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371600"/>
                <a:ext cx="4038600" cy="4754563"/>
              </a:xfrm>
              <a:blipFill rotWithShape="1">
                <a:blip r:embed="rId2"/>
                <a:stretch>
                  <a:fillRect l="-1207" t="-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8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267200" y="1295400"/>
                <a:ext cx="4724400" cy="48307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Question:</a:t>
                </a:r>
                <a:r>
                  <a:rPr lang="en-US" sz="1800" b="1" dirty="0" smtClean="0"/>
                  <a:t>  </a:t>
                </a:r>
                <a:r>
                  <a:rPr lang="en-US" sz="1800" dirty="0" smtClean="0"/>
                  <a:t>If elements of </a:t>
                </a:r>
                <a:r>
                  <a:rPr lang="en-US" sz="1800" b="1" dirty="0" smtClean="0"/>
                  <a:t>A </a:t>
                </a:r>
                <a:r>
                  <a:rPr lang="en-US" sz="1800" dirty="0" smtClean="0"/>
                  <a:t>are </a:t>
                </a:r>
                <a:r>
                  <a:rPr lang="en-US" sz="1800" u="sng" dirty="0" smtClean="0"/>
                  <a:t>permuted randomly uniformly</a:t>
                </a:r>
                <a:r>
                  <a:rPr lang="en-US" sz="1800" dirty="0" smtClean="0"/>
                  <a:t>, what is the expected number of times variable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B050"/>
                        </a:solidFill>
                        <a:latin typeface="Cambria Math"/>
                      </a:rPr>
                      <m:t>𝒎𝒊𝒏</m:t>
                    </m:r>
                    <m:r>
                      <a:rPr lang="en-US" sz="1800" b="1" i="1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is updated ?</a:t>
                </a:r>
              </a:p>
              <a:p>
                <a:pPr marL="0" indent="0">
                  <a:buNone/>
                </a:pPr>
                <a:endParaRPr lang="en-US" sz="1800" b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/>
                      </a:rPr>
                      <m:t>𝑿</m:t>
                    </m:r>
                  </m:oMath>
                </a14:m>
                <a:r>
                  <a:rPr lang="en-US" sz="1800" b="1" dirty="0" smtClean="0"/>
                  <a:t>: </a:t>
                </a:r>
                <a:r>
                  <a:rPr lang="en-US" sz="1800" dirty="0" smtClean="0"/>
                  <a:t>no. of times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B050"/>
                        </a:solidFill>
                        <a:latin typeface="Cambria Math"/>
                      </a:rPr>
                      <m:t>𝒎𝒊𝒏</m:t>
                    </m:r>
                    <m:r>
                      <a:rPr lang="en-US" sz="1800" b="1" i="1">
                        <a:solidFill>
                          <a:srgbClr val="00B05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is </a:t>
                </a:r>
                <a:r>
                  <a:rPr lang="en-US" sz="1800" dirty="0" smtClean="0"/>
                  <a:t>updated.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1800" b="1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1800" b="1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800" b="1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1800" b="1" i="1" smtClean="0">
                                <a:latin typeface="Cambria Math"/>
                              </a:rPr>
                              <m:t>   </m:t>
                            </m:r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if</m:t>
                            </m:r>
                            <m:r>
                              <m:rPr>
                                <m:nor/>
                              </m:rPr>
                              <a:rPr lang="en-US" sz="1800" dirty="0"/>
                              <m:t> </m:t>
                            </m:r>
                            <m:r>
                              <a:rPr lang="en-US" sz="1800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𝒎𝒊𝒏</m:t>
                            </m:r>
                            <m:r>
                              <a:rPr lang="en-US" sz="1800" b="1" i="1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1800" dirty="0"/>
                              <m:t>is</m:t>
                            </m:r>
                            <m:r>
                              <m:rPr>
                                <m:nor/>
                              </m:rPr>
                              <a:rPr lang="en-US" sz="1800" dirty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1800" dirty="0"/>
                              <m:t>updated</m:t>
                            </m:r>
                            <m:r>
                              <m:rPr>
                                <m:nor/>
                              </m:rPr>
                              <a:rPr lang="en-US" sz="1800" b="0" i="0" dirty="0" smtClean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1800" b="0" i="0" dirty="0" smtClean="0"/>
                              <m:t>in</m:t>
                            </m:r>
                            <m:r>
                              <m:rPr>
                                <m:nor/>
                              </m:rPr>
                              <a:rPr lang="en-US" sz="1800" b="0" i="0" dirty="0" smtClean="0"/>
                              <m:t> </m:t>
                            </m:r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  <a:sym typeface="Wingdings" pitchFamily="2" charset="2"/>
                              </a:rPr>
                              <m:t>𝒊</m:t>
                            </m:r>
                            <m:r>
                              <m:rPr>
                                <m:nor/>
                              </m:rPr>
                              <a:rPr lang="en-US" sz="1800" b="0" i="0" dirty="0" smtClean="0"/>
                              <m:t>th</m:t>
                            </m:r>
                            <m:r>
                              <m:rPr>
                                <m:nor/>
                              </m:rPr>
                              <a:rPr lang="en-US" sz="1800" b="0" i="0" dirty="0" smtClean="0"/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1800" b="0" i="0" dirty="0" smtClean="0"/>
                              <m:t>iteration</m:t>
                            </m:r>
                          </m:e>
                          <m:e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en-US" sz="1800" b="0" i="0" smtClean="0">
                                <a:latin typeface="Cambria Math"/>
                              </a:rPr>
                              <m:t>  </m:t>
                            </m:r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/>
                              </a:rPr>
                              <m:t>otherwise</m:t>
                            </m:r>
                            <m:r>
                              <a:rPr lang="en-US" sz="1800" b="0" i="0" smtClean="0">
                                <a:latin typeface="Cambria Math"/>
                              </a:rPr>
                              <m:t>                                        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1800" b="1" dirty="0" smtClean="0"/>
                  <a:t>  </a:t>
                </a:r>
              </a:p>
              <a:p>
                <a:pPr marL="0" indent="0">
                  <a:buNone/>
                </a:pPr>
                <a:endParaRPr lang="en-US" sz="18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𝑿</m:t>
                    </m:r>
                    <m:r>
                      <a:rPr lang="en-US" sz="1800" b="1" i="1" smtClean="0"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1800" b="1" i="1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latin typeface="Cambria Math"/>
                          </a:rPr>
                          <m:t>&gt;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1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800" b="1" dirty="0" smtClean="0">
                    <a:sym typeface="Wingdings" pitchFamily="2" charset="2"/>
                  </a:rPr>
                  <a:t>  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18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1" i="0">
                            <a:latin typeface="Cambria Math"/>
                          </a:rPr>
                          <m:t>𝐗</m:t>
                        </m:r>
                      </m:e>
                    </m:d>
                    <m:r>
                      <a:rPr lang="en-US" sz="1800" b="1" i="1"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1800" b="1" i="1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latin typeface="Cambria Math"/>
                          </a:rPr>
                          <m:t>&gt;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0" smtClean="0">
                                <a:latin typeface="Cambria Math"/>
                              </a:rPr>
                              <m:t>𝐄</m:t>
                            </m:r>
                            <m:r>
                              <a:rPr lang="en-US" sz="1800" b="1" i="0" smtClean="0">
                                <a:latin typeface="Cambria Math"/>
                              </a:rPr>
                              <m:t>[</m:t>
                            </m:r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]</m:t>
                        </m:r>
                      </m:e>
                    </m:nary>
                  </m:oMath>
                </a14:m>
                <a:r>
                  <a:rPr lang="en-US" sz="1800" b="1" dirty="0" smtClean="0">
                    <a:sym typeface="Wingdings" pitchFamily="2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800" b="1" dirty="0">
                    <a:sym typeface="Wingdings" pitchFamily="2" charset="2"/>
                  </a:rPr>
                  <a:t> </a:t>
                </a:r>
                <a:r>
                  <a:rPr lang="en-US" sz="800" b="1" dirty="0" smtClean="0">
                    <a:sym typeface="Wingdings" pitchFamily="2" charset="2"/>
                  </a:rPr>
                  <a:t>                                    </a:t>
                </a:r>
                <a:r>
                  <a:rPr lang="en-US" sz="200" b="1" dirty="0" smtClean="0">
                    <a:sym typeface="Wingdings" pitchFamily="2" charset="2"/>
                  </a:rPr>
                  <a:t> </a:t>
                </a:r>
                <a:r>
                  <a:rPr lang="en-US" sz="800" b="1" dirty="0" smtClean="0">
                    <a:sym typeface="Wingdings" pitchFamily="2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1800" b="1" dirty="0">
                    <a:sym typeface="Wingdings" pitchFamily="2" charset="2"/>
                  </a:rPr>
                  <a:t> </a:t>
                </a:r>
                <a:r>
                  <a:rPr lang="en-US" sz="1800" b="1" dirty="0" smtClean="0">
                    <a:sym typeface="Wingdings" pitchFamily="2" charset="2"/>
                  </a:rPr>
                  <a:t>                                             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1800" b="1" i="1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1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1800" b="1" i="1" smtClean="0">
                            <a:latin typeface="Cambria Math"/>
                          </a:rPr>
                          <m:t>&gt;</m:t>
                        </m:r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1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0" smtClean="0">
                                <a:latin typeface="Cambria Math"/>
                              </a:rPr>
                              <m:t>𝐏</m:t>
                            </m:r>
                            <m:r>
                              <a:rPr lang="en-US" sz="1800" b="1" i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1800" b="1" i="1"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1800" b="1" i="1" smtClean="0">
                        <a:latin typeface="Cambria Math"/>
                      </a:rPr>
                      <m:t>)</m:t>
                    </m:r>
                  </m:oMath>
                </a14:m>
                <a:endParaRPr lang="en-US" sz="1800" b="1" dirty="0"/>
              </a:p>
            </p:txBody>
          </p:sp>
        </mc:Choice>
        <mc:Fallback xmlns="">
          <p:sp>
            <p:nvSpPr>
              <p:cNvPr id="29" name="Content Placeholder 2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267200" y="1295400"/>
                <a:ext cx="4724400" cy="4830763"/>
              </a:xfrm>
              <a:blipFill rotWithShape="1">
                <a:blip r:embed="rId3"/>
                <a:stretch>
                  <a:fillRect l="-1032" t="-631" r="-2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143000" y="5421868"/>
            <a:ext cx="6537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8      5     16      11    32     4     57      6      19   82      7     42     2      23</a:t>
            </a: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66472" y="5410200"/>
            <a:ext cx="6844524" cy="826532"/>
            <a:chOff x="666472" y="5105400"/>
            <a:chExt cx="6844524" cy="826532"/>
          </a:xfrm>
        </p:grpSpPr>
        <p:grpSp>
          <p:nvGrpSpPr>
            <p:cNvPr id="22" name="Group 21"/>
            <p:cNvGrpSpPr/>
            <p:nvPr/>
          </p:nvGrpSpPr>
          <p:grpSpPr>
            <a:xfrm>
              <a:off x="1066800" y="5105400"/>
              <a:ext cx="6400800" cy="457200"/>
              <a:chOff x="1066800" y="5105400"/>
              <a:chExt cx="6400800" cy="4572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066800" y="5105400"/>
                <a:ext cx="64008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15240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19812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24384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8956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3528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8100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42672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47244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51816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6388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0960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5532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7010400" y="5105400"/>
                <a:ext cx="0" cy="45720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1082633" y="5562600"/>
              <a:ext cx="6428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 1       2       3       4      5       6       7      8       9     10     11   12     13   14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66472" y="5117068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606465" y="2362200"/>
                <a:ext cx="1289135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ym typeface="Wingdings" pitchFamily="2" charset="2"/>
                  </a:rPr>
                  <a:t>A</a:t>
                </a:r>
                <a:r>
                  <a:rPr lang="en-US" dirty="0" smtClean="0">
                    <a:sym typeface="Wingdings" pitchFamily="2" charset="2"/>
                  </a:rPr>
                  <a:t>[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  <a:sym typeface="Wingdings" pitchFamily="2" charset="2"/>
                      </a:rPr>
                      <m:t>𝒊</m:t>
                    </m:r>
                  </m:oMath>
                </a14:m>
                <a:r>
                  <a:rPr lang="en-US" dirty="0">
                    <a:sym typeface="Wingdings" pitchFamily="2" charset="2"/>
                  </a:rPr>
                  <a:t>]</a:t>
                </a:r>
                <a:r>
                  <a:rPr lang="en-US" dirty="0" smtClean="0"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</a:rPr>
                      <m:t>&lt;</m:t>
                    </m:r>
                    <m:r>
                      <a:rPr lang="en-US" b="1" i="1">
                        <a:solidFill>
                          <a:srgbClr val="00B050"/>
                        </a:solidFill>
                        <a:latin typeface="Cambria Math"/>
                      </a:rPr>
                      <m:t>𝒎𝒊𝒏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6465" y="2362200"/>
                <a:ext cx="1289135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4265" t="-8333" r="-7109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52600" y="2678668"/>
                <a:ext cx="1446230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B050"/>
                        </a:solidFill>
                        <a:latin typeface="Cambria Math"/>
                      </a:rPr>
                      <m:t>𝒎𝒊𝒏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</a:t>
                </a:r>
                <a:r>
                  <a:rPr lang="en-US" b="1" dirty="0">
                    <a:sym typeface="Wingdings" pitchFamily="2" charset="2"/>
                  </a:rPr>
                  <a:t> A</a:t>
                </a:r>
                <a:r>
                  <a:rPr lang="en-US" dirty="0">
                    <a:sym typeface="Wingdings" pitchFamily="2" charset="2"/>
                  </a:rPr>
                  <a:t>[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  <a:sym typeface="Wingdings" pitchFamily="2" charset="2"/>
                      </a:rPr>
                      <m:t>𝒊</m:t>
                    </m:r>
                  </m:oMath>
                </a14:m>
                <a:r>
                  <a:rPr lang="en-US" dirty="0">
                    <a:sym typeface="Wingdings" pitchFamily="2" charset="2"/>
                  </a:rPr>
                  <a:t>]</a:t>
                </a:r>
                <a:r>
                  <a:rPr lang="en-US" dirty="0" smtClean="0">
                    <a:sym typeface="Wingdings" pitchFamily="2" charset="2"/>
                  </a:rPr>
                  <a:t> ;</a:t>
                </a:r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78668"/>
                <a:ext cx="144623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9836" r="-6329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Down Arrow 29"/>
          <p:cNvSpPr/>
          <p:nvPr/>
        </p:nvSpPr>
        <p:spPr>
          <a:xfrm>
            <a:off x="1205484" y="5105400"/>
            <a:ext cx="242316" cy="3048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1662684" y="5105400"/>
            <a:ext cx="242316" cy="3048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Down Arrow 31"/>
          <p:cNvSpPr/>
          <p:nvPr/>
        </p:nvSpPr>
        <p:spPr>
          <a:xfrm>
            <a:off x="3491484" y="5105400"/>
            <a:ext cx="242316" cy="3048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Down Arrow 32"/>
          <p:cNvSpPr/>
          <p:nvPr/>
        </p:nvSpPr>
        <p:spPr>
          <a:xfrm>
            <a:off x="6629400" y="5105400"/>
            <a:ext cx="242316" cy="3048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7931661" y="4492752"/>
            <a:ext cx="983739" cy="677180"/>
            <a:chOff x="7322060" y="4492752"/>
            <a:chExt cx="983739" cy="677180"/>
          </a:xfrm>
        </p:grpSpPr>
        <p:sp>
          <p:nvSpPr>
            <p:cNvPr id="34" name="Right Brace 33"/>
            <p:cNvSpPr/>
            <p:nvPr/>
          </p:nvSpPr>
          <p:spPr>
            <a:xfrm rot="5400000">
              <a:off x="7660006" y="4154806"/>
              <a:ext cx="307847" cy="983739"/>
            </a:xfrm>
            <a:prstGeom prst="rightBrac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601532" y="4800600"/>
              <a:ext cx="399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??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900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9" grpId="0" uiExpand="1" build="p"/>
      <p:bldP spid="21" grpId="0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Find-Min</a:t>
            </a:r>
            <a:r>
              <a:rPr lang="en-US" sz="3600" b="1" dirty="0"/>
              <a:t> algorithm</a:t>
            </a:r>
            <a:br>
              <a:rPr lang="en-US" sz="3600" b="1" dirty="0"/>
            </a:br>
            <a:r>
              <a:rPr lang="en-US" sz="1800" b="1" dirty="0"/>
              <a:t> 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2000" b="1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latin typeface="Cambria Math"/>
                          </a:rPr>
                          <m:t>𝐏</m:t>
                        </m:r>
                        <m:r>
                          <a:rPr lang="en-US" sz="2000" b="1">
                            <a:latin typeface="Cambria Math"/>
                          </a:rPr>
                          <m:t>(</m:t>
                        </m:r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=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/>
                  <a:t> = </a:t>
                </a:r>
                <a:r>
                  <a:rPr lang="en-US" sz="2000" b="1" dirty="0"/>
                  <a:t>Probability</a:t>
                </a:r>
                <a:r>
                  <a:rPr lang="en-US" sz="2000" dirty="0"/>
                  <a:t> that </a:t>
                </a:r>
                <a:r>
                  <a:rPr lang="en-US" sz="2000" b="1" dirty="0"/>
                  <a:t>A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2000" dirty="0"/>
                  <a:t>] is smaller than {</a:t>
                </a:r>
                <a:r>
                  <a:rPr lang="en-US" sz="2000" b="1" dirty="0"/>
                  <a:t>A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/>
                  <a:t>],…,</a:t>
                </a:r>
                <a:r>
                  <a:rPr lang="en-US" sz="2000" b="1" dirty="0"/>
                  <a:t> A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 smtClean="0"/>
                  <a:t>]}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Notations:</a:t>
                </a:r>
              </a:p>
              <a:p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dirty="0" smtClean="0"/>
                  <a:t>: set of all subsets of </a:t>
                </a:r>
                <a:r>
                  <a:rPr lang="en-US" sz="2000" b="1" dirty="0"/>
                  <a:t>A </a:t>
                </a:r>
                <a:r>
                  <a:rPr lang="en-US" sz="2000" dirty="0" smtClean="0"/>
                  <a:t>of size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r>
                  <a:rPr lang="en-US" sz="2000" b="1" dirty="0" smtClean="0"/>
                  <a:t> </a:t>
                </a:r>
                <a:r>
                  <a:rPr lang="en-US" sz="2000" dirty="0" smtClean="0"/>
                  <a:t>For any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  <m:r>
                      <a:rPr lang="en-US" sz="2000" b="1" i="1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en-US" sz="2000" b="1" i="1"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dirty="0" smtClean="0"/>
                  <a:t>, 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𝓔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2000" b="1" dirty="0" smtClean="0"/>
                  <a:t>: </a:t>
                </a:r>
                <a:r>
                  <a:rPr lang="en-US" sz="2000" dirty="0" smtClean="0"/>
                  <a:t>first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1" i="1"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b="1" dirty="0" smtClean="0"/>
                  <a:t> </a:t>
                </a:r>
                <a:r>
                  <a:rPr lang="en-US" sz="2000" dirty="0" smtClean="0"/>
                  <a:t>elements of </a:t>
                </a:r>
                <a:r>
                  <a:rPr lang="en-US" sz="2000" b="1" dirty="0" smtClean="0"/>
                  <a:t>A </a:t>
                </a:r>
                <a:r>
                  <a:rPr lang="en-US" sz="2000" dirty="0" smtClean="0"/>
                  <a:t>are (some permutation of)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</m:oMath>
                </a14:m>
                <a:r>
                  <a:rPr lang="en-US" sz="2000" dirty="0" smtClean="0"/>
                  <a:t>.</a:t>
                </a:r>
                <a:endParaRPr lang="en-US" sz="2000" b="1" dirty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Using</a:t>
                </a:r>
                <a:r>
                  <a:rPr lang="en-US" sz="2000" b="1" dirty="0" smtClean="0"/>
                  <a:t> Partition Theorem,</a:t>
                </a: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latin typeface="Cambria Math"/>
                          </a:rPr>
                          <m:t>𝐏</m:t>
                        </m:r>
                        <m:r>
                          <a:rPr lang="en-US" sz="2000" b="1">
                            <a:latin typeface="Cambria Math"/>
                          </a:rPr>
                          <m:t>(</m:t>
                        </m:r>
                        <m:r>
                          <a:rPr lang="en-US" sz="2000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2000" b="1" i="1">
                        <a:latin typeface="Cambria Math"/>
                      </a:rPr>
                      <m:t>=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=</a:t>
                </a:r>
                <a:r>
                  <a:rPr lang="en-US" sz="2000" b="1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b="1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en-US" sz="2000" b="1" i="1" smtClean="0"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sz="2000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b="0" i="1" smtClean="0">
                            <a:latin typeface="Cambria Math"/>
                          </a:rPr>
                          <m:t>                ?            ⋅      ?</m:t>
                        </m:r>
                      </m:e>
                    </m:nary>
                  </m:oMath>
                </a14:m>
                <a:endParaRPr lang="en-US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097076" y="2286000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𝒊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076" y="2286000"/>
                <a:ext cx="322524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4528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321905" y="1828800"/>
            <a:ext cx="2743201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921579" y="1828800"/>
            <a:ext cx="7117640" cy="826532"/>
            <a:chOff x="921579" y="1828800"/>
            <a:chExt cx="7117640" cy="8265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7239000" y="2286000"/>
                  <a:ext cx="80021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9000" y="2286000"/>
                  <a:ext cx="80021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t="-8197" r="-9160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" name="Group 4"/>
            <p:cNvGrpSpPr/>
            <p:nvPr/>
          </p:nvGrpSpPr>
          <p:grpSpPr>
            <a:xfrm>
              <a:off x="921579" y="1828800"/>
              <a:ext cx="6801128" cy="826532"/>
              <a:chOff x="666472" y="5105400"/>
              <a:chExt cx="6801128" cy="826532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066800" y="5105400"/>
                <a:ext cx="6400800" cy="457200"/>
                <a:chOff x="1066800" y="5105400"/>
                <a:chExt cx="6400800" cy="457200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1066800" y="5105400"/>
                  <a:ext cx="6400800" cy="4572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5240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9812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33528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38100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42672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47244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51816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56388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60960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65532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7010400" y="5105400"/>
                  <a:ext cx="0" cy="45720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TextBox 6"/>
              <p:cNvSpPr txBox="1"/>
              <p:nvPr/>
            </p:nvSpPr>
            <p:spPr>
              <a:xfrm>
                <a:off x="1082633" y="5562600"/>
                <a:ext cx="2217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      </a:t>
                </a:r>
                <a:r>
                  <a:rPr lang="en-US" b="1" dirty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              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…       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66472" y="5117068"/>
                <a:ext cx="3241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819400" y="5650468"/>
                <a:ext cx="1572738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>
                              <a:latin typeface="Cambria Math"/>
                            </a:rPr>
                            <m:t>𝐏</m:t>
                          </m:r>
                          <m:r>
                            <a:rPr lang="en-US" b="1">
                              <a:latin typeface="Cambria Math"/>
                            </a:rPr>
                            <m:t>(</m:t>
                          </m:r>
                          <m:r>
                            <a:rPr lang="en-US" b="1" i="1">
                              <a:latin typeface="Cambria Math"/>
                            </a:rPr>
                            <m:t>𝑿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𝓔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650468"/>
                <a:ext cx="1572738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4669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82794" y="5650468"/>
                <a:ext cx="827406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latin typeface="Cambria Math"/>
                        </a:rPr>
                        <m:t>𝐏</m:t>
                      </m:r>
                      <m:r>
                        <a:rPr lang="en-US" b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𝓔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n-US" b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794" y="5650468"/>
                <a:ext cx="827406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882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/>
          <p:cNvGrpSpPr/>
          <p:nvPr/>
        </p:nvGrpSpPr>
        <p:grpSpPr>
          <a:xfrm>
            <a:off x="1295399" y="1066800"/>
            <a:ext cx="2769707" cy="685801"/>
            <a:chOff x="1295399" y="1066800"/>
            <a:chExt cx="2769707" cy="685801"/>
          </a:xfrm>
        </p:grpSpPr>
        <p:sp>
          <p:nvSpPr>
            <p:cNvPr id="21" name="Right Brace 20"/>
            <p:cNvSpPr/>
            <p:nvPr/>
          </p:nvSpPr>
          <p:spPr>
            <a:xfrm rot="16200000">
              <a:off x="2489753" y="177247"/>
              <a:ext cx="381000" cy="2769707"/>
            </a:xfrm>
            <a:prstGeom prst="rightBrac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828800" y="1066800"/>
                  <a:ext cx="20707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First 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𝒊</m:t>
                      </m:r>
                      <m:r>
                        <a:rPr lang="en-US" b="1" i="1" smtClean="0"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a14:m>
                  <a:r>
                    <a:rPr lang="en-US" b="1" dirty="0" smtClean="0"/>
                    <a:t> </a:t>
                  </a:r>
                  <a:r>
                    <a:rPr lang="en-US" dirty="0" smtClean="0"/>
                    <a:t>elements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1066800"/>
                  <a:ext cx="2070760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2353" t="-8197" r="-4118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Line Callout 1 29"/>
              <p:cNvSpPr/>
              <p:nvPr/>
            </p:nvSpPr>
            <p:spPr>
              <a:xfrm>
                <a:off x="5436707" y="4953000"/>
                <a:ext cx="3631093" cy="1219200"/>
              </a:xfrm>
              <a:prstGeom prst="borderCallout1">
                <a:avLst>
                  <a:gd name="adj1" fmla="val 45008"/>
                  <a:gd name="adj2" fmla="val 112"/>
                  <a:gd name="adj3" fmla="val 51873"/>
                  <a:gd name="adj4" fmla="val -4945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Though this equation is perfectly correct, you won’t be able to proceed from this point onwards to find</a:t>
                </a:r>
                <a:r>
                  <a:rPr lang="en-US" sz="16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𝐏</m:t>
                        </m:r>
                        <m:r>
                          <a:rPr lang="en-US" sz="1600" b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>
                    <a:solidFill>
                      <a:srgbClr val="C00000"/>
                    </a:solidFill>
                  </a:rPr>
                  <a:t>. </a:t>
                </a:r>
              </a:p>
              <a:p>
                <a:pPr algn="ctr"/>
                <a:r>
                  <a:rPr lang="en-US" sz="1600" dirty="0" smtClean="0">
                    <a:solidFill>
                      <a:srgbClr val="C00000"/>
                    </a:solidFill>
                  </a:rPr>
                  <a:t>Can you find the reason behind its uselessness ?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0" name="Line Callout 1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707" y="4953000"/>
                <a:ext cx="3631093" cy="1219200"/>
              </a:xfrm>
              <a:prstGeom prst="borderCallout1">
                <a:avLst>
                  <a:gd name="adj1" fmla="val 45008"/>
                  <a:gd name="adj2" fmla="val 112"/>
                  <a:gd name="adj3" fmla="val 51873"/>
                  <a:gd name="adj4" fmla="val -4945"/>
                </a:avLst>
              </a:prstGeom>
              <a:blipFill rotWithShape="1">
                <a:blip r:embed="rId8"/>
                <a:stretch>
                  <a:fillRect t="-4412" r="-795" b="-8824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ounded Rectangle 30"/>
          <p:cNvSpPr/>
          <p:nvPr/>
        </p:nvSpPr>
        <p:spPr>
          <a:xfrm>
            <a:off x="1905000" y="5562600"/>
            <a:ext cx="3429000" cy="6096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9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2" grpId="0"/>
      <p:bldP spid="24" grpId="0" animBg="1"/>
      <p:bldP spid="25" grpId="0" animBg="1"/>
      <p:bldP spid="26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problem 2</a:t>
            </a:r>
            <a:br>
              <a:rPr lang="en-US" sz="3600" dirty="0" smtClean="0"/>
            </a:br>
            <a:r>
              <a:rPr lang="en-US" sz="3600" dirty="0">
                <a:solidFill>
                  <a:srgbClr val="7030A0"/>
                </a:solidFill>
              </a:rPr>
              <a:t>Closest Pair of Points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8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Closest Pair of Points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Problem Definition: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Given a set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of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points in plane, compute the pair of points with minimum Euclidean distance.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Deterministic algorithms:</a:t>
                </a:r>
              </a:p>
              <a:p>
                <a:r>
                  <a:rPr lang="en-US" sz="2000" b="1" dirty="0" smtClean="0"/>
                  <a:t>O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dirty="0" smtClean="0"/>
                  <a:t>) : </a:t>
                </a:r>
                <a:r>
                  <a:rPr lang="en-US" sz="2000" b="1" dirty="0" smtClean="0">
                    <a:solidFill>
                      <a:srgbClr val="002060"/>
                    </a:solidFill>
                  </a:rPr>
                  <a:t>Trivial algorithm</a:t>
                </a:r>
              </a:p>
              <a:p>
                <a:r>
                  <a:rPr lang="en-US" sz="2000" b="1" dirty="0"/>
                  <a:t>O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𝐥𝐨𝐠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) : </a:t>
                </a:r>
                <a:r>
                  <a:rPr lang="en-US" sz="2000" b="1" dirty="0" smtClean="0">
                    <a:solidFill>
                      <a:srgbClr val="002060"/>
                    </a:solidFill>
                  </a:rPr>
                  <a:t>Divide and Conquer 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based algorithm</a:t>
                </a:r>
              </a:p>
              <a:p>
                <a:endParaRPr lang="en-US" sz="2000" b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Randomized algorithm:</a:t>
                </a:r>
                <a:endParaRPr lang="en-US" sz="2000" b="1" dirty="0">
                  <a:solidFill>
                    <a:srgbClr val="7030A0"/>
                  </a:solidFill>
                </a:endParaRPr>
              </a:p>
              <a:p>
                <a:r>
                  <a:rPr lang="en-US" sz="2000" b="1" dirty="0"/>
                  <a:t>O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) : </a:t>
                </a:r>
                <a:r>
                  <a:rPr lang="en-US" sz="2000" b="1" dirty="0" smtClean="0">
                    <a:solidFill>
                      <a:srgbClr val="002060"/>
                    </a:solidFill>
                  </a:rPr>
                  <a:t>Randomized Incremental Construction 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based algorithm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5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Notations and assumptions</a:t>
            </a:r>
            <a:endParaRPr lang="en-US" sz="36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Notations:</a:t>
                </a: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 </a:t>
                </a:r>
                <a:endParaRPr lang="en-US" sz="2000" b="1" dirty="0">
                  <a:solidFill>
                    <a:srgbClr val="7030A0"/>
                  </a:solidFill>
                </a:endParaRPr>
              </a:p>
              <a:p>
                <a:r>
                  <a:rPr lang="en-US" sz="20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2000" dirty="0" smtClean="0"/>
                  <a:t> : set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points in plane.</a:t>
                </a:r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Coordinates of each point are positive integers.</a:t>
                </a:r>
              </a:p>
              <a:p>
                <a:endParaRPr lang="en-US" sz="2000" dirty="0" smtClean="0"/>
              </a:p>
              <a:p>
                <a:r>
                  <a:rPr lang="en-US" sz="2000" dirty="0"/>
                  <a:t>d</a:t>
                </a:r>
                <a:r>
                  <a:rPr lang="en-US" sz="2000" dirty="0" smtClean="0"/>
                  <a:t>istance(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2000" dirty="0" smtClean="0"/>
                  <a:t>,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𝒒</m:t>
                    </m:r>
                  </m:oMath>
                </a14:m>
                <a:r>
                  <a:rPr lang="en-US" sz="2000" dirty="0" smtClean="0"/>
                  <a:t>) : Euclidean distance between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and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𝒒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Assumption: </a:t>
                </a: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r>
                  <a:rPr lang="en-US" sz="2000" dirty="0" smtClean="0"/>
                  <a:t>Distance between each pair of points is </a:t>
                </a:r>
                <a:r>
                  <a:rPr lang="en-US" sz="2000" b="1" dirty="0" smtClean="0"/>
                  <a:t>distinct</a:t>
                </a:r>
                <a:r>
                  <a:rPr lang="en-US" sz="2000" dirty="0" smtClean="0"/>
                  <a:t>.</a:t>
                </a:r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8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4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A discrete math exercise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Exercise: </a:t>
            </a:r>
          </a:p>
          <a:p>
            <a:pPr marL="0" indent="0">
              <a:buNone/>
            </a:pPr>
            <a:r>
              <a:rPr lang="en-US" sz="2000" dirty="0" smtClean="0"/>
              <a:t>What is the maximum number of points that can be placed in a </a:t>
            </a:r>
            <a:r>
              <a:rPr lang="en-US" sz="2000" u="sng" dirty="0" smtClean="0"/>
              <a:t>unit square </a:t>
            </a:r>
            <a:r>
              <a:rPr lang="en-US" sz="2000" dirty="0" smtClean="0"/>
              <a:t>such that the minimum distance is at least </a:t>
            </a:r>
            <a:r>
              <a:rPr lang="en-US" sz="2000" dirty="0" smtClean="0">
                <a:solidFill>
                  <a:srgbClr val="0070C0"/>
                </a:solidFill>
              </a:rPr>
              <a:t>1 </a:t>
            </a:r>
            <a:r>
              <a:rPr lang="en-US" sz="2000" dirty="0" smtClean="0"/>
              <a:t>?</a:t>
            </a:r>
          </a:p>
          <a:p>
            <a:pPr marL="0" indent="0">
              <a:buNone/>
            </a:pPr>
            <a:r>
              <a:rPr lang="en-US" sz="2000" b="1" dirty="0" smtClean="0"/>
              <a:t>Answer: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4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This exercise is used is deterministic algorithm as well the randomized algorithm that we shall discuss now.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20574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943600" y="3429000"/>
            <a:ext cx="457200" cy="1828800"/>
            <a:chOff x="5943600" y="3429000"/>
            <a:chExt cx="457200" cy="182880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5943600" y="3429000"/>
              <a:ext cx="0" cy="18288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099114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</p:grpSp>
      <p:cxnSp>
        <p:nvCxnSpPr>
          <p:cNvPr id="13" name="Straight Connector 12"/>
          <p:cNvCxnSpPr>
            <a:stCxn id="5" idx="0"/>
            <a:endCxn id="5" idx="2"/>
          </p:cNvCxnSpPr>
          <p:nvPr/>
        </p:nvCxnSpPr>
        <p:spPr>
          <a:xfrm>
            <a:off x="4533900" y="3429000"/>
            <a:ext cx="0" cy="1828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1"/>
            <a:endCxn id="5" idx="3"/>
          </p:cNvCxnSpPr>
          <p:nvPr/>
        </p:nvCxnSpPr>
        <p:spPr>
          <a:xfrm>
            <a:off x="3505200" y="4343400"/>
            <a:ext cx="2057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800600" y="3581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257800" y="4191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533900" y="3429000"/>
            <a:ext cx="1028700" cy="914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65073" y="3733800"/>
                <a:ext cx="387927" cy="4419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5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50" b="0" i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05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05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073" y="3733800"/>
                <a:ext cx="387927" cy="4419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loud Callout 5"/>
          <p:cNvSpPr/>
          <p:nvPr/>
        </p:nvSpPr>
        <p:spPr>
          <a:xfrm>
            <a:off x="6249957" y="2590800"/>
            <a:ext cx="2817843" cy="1603248"/>
          </a:xfrm>
          <a:prstGeom prst="cloudCallout">
            <a:avLst>
              <a:gd name="adj1" fmla="val -26889"/>
              <a:gd name="adj2" fmla="val 83366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If there are more than 4 points, at least one of the four small squares will have more than 1 points.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1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19" grpId="0" animBg="1"/>
      <p:bldP spid="20" grpId="0" animBg="1"/>
      <p:bldP spid="24" grpId="0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2602</TotalTime>
  <Words>1862</Words>
  <Application>Microsoft Office PowerPoint</Application>
  <PresentationFormat>On-screen Show (4:3)</PresentationFormat>
  <Paragraphs>268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Randomized Algorithms CS648 </vt:lpstr>
      <vt:lpstr>Partition Theorem</vt:lpstr>
      <vt:lpstr>problem 1 find-min Problem</vt:lpstr>
      <vt:lpstr>Find-Min algorithm  </vt:lpstr>
      <vt:lpstr>Find-Min algorithm  </vt:lpstr>
      <vt:lpstr>problem 2 Closest Pair of Points</vt:lpstr>
      <vt:lpstr>Closest Pair of Points</vt:lpstr>
      <vt:lpstr>Notations and assumptions</vt:lpstr>
      <vt:lpstr>A discrete math exercise</vt:lpstr>
      <vt:lpstr>Overview of the randomized algorithm</vt:lpstr>
      <vt:lpstr>Grid(S,δ)</vt:lpstr>
      <vt:lpstr>Grid(S,δ)</vt:lpstr>
      <vt:lpstr>Closest Pair of Points</vt:lpstr>
      <vt:lpstr>ith iteration</vt:lpstr>
      <vt:lpstr>ith iteration</vt:lpstr>
      <vt:lpstr>ith iteration</vt:lpstr>
      <vt:lpstr>Analysis of  ith iteration</vt:lpstr>
      <vt:lpstr>running time of ith iteration</vt:lpstr>
      <vt:lpstr>Calculating 〖P(δ〗_i&lt;δ_(i-1))</vt:lpstr>
      <vt:lpstr>Homework 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Surender Baswana</dc:creator>
  <cp:lastModifiedBy>Surender Baswana</cp:lastModifiedBy>
  <cp:revision>494</cp:revision>
  <dcterms:created xsi:type="dcterms:W3CDTF">2011-12-03T04:13:03Z</dcterms:created>
  <dcterms:modified xsi:type="dcterms:W3CDTF">2013-09-26T15:14:38Z</dcterms:modified>
</cp:coreProperties>
</file>