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428" r:id="rId2"/>
    <p:sldId id="454" r:id="rId3"/>
    <p:sldId id="464" r:id="rId4"/>
    <p:sldId id="447" r:id="rId5"/>
    <p:sldId id="450" r:id="rId6"/>
    <p:sldId id="451" r:id="rId7"/>
    <p:sldId id="452" r:id="rId8"/>
    <p:sldId id="457" r:id="rId9"/>
    <p:sldId id="456" r:id="rId10"/>
    <p:sldId id="469" r:id="rId11"/>
    <p:sldId id="455" r:id="rId12"/>
    <p:sldId id="470" r:id="rId13"/>
    <p:sldId id="453" r:id="rId14"/>
    <p:sldId id="444" r:id="rId15"/>
    <p:sldId id="458" r:id="rId16"/>
    <p:sldId id="442" r:id="rId17"/>
    <p:sldId id="462" r:id="rId18"/>
    <p:sldId id="459" r:id="rId19"/>
    <p:sldId id="471" r:id="rId20"/>
    <p:sldId id="46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112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0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0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15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Randomized Incremental Construction </a:t>
            </a:r>
            <a:endParaRPr lang="en-US" sz="2400" b="1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(building the background)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Overview of the </a:t>
            </a:r>
            <a:r>
              <a:rPr lang="en-US" sz="3200" b="1" dirty="0" smtClean="0">
                <a:solidFill>
                  <a:srgbClr val="7030A0"/>
                </a:solidFill>
              </a:rPr>
              <a:t>randomized algorithm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Incremental algorithm: </a:t>
            </a:r>
          </a:p>
          <a:p>
            <a:pPr marL="0" indent="0">
              <a:buNone/>
            </a:pPr>
            <a:r>
              <a:rPr lang="en-US" sz="2000" dirty="0" smtClean="0"/>
              <a:t>      starts with a set of </a:t>
            </a:r>
            <a:r>
              <a:rPr lang="en-US" sz="2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/>
              <a:t> points, computes their distance;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inserts </a:t>
            </a:r>
            <a:r>
              <a:rPr lang="en-US" sz="2000" dirty="0" smtClean="0">
                <a:solidFill>
                  <a:srgbClr val="0070C0"/>
                </a:solidFill>
              </a:rPr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point and updates the closest pair distance;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inserts </a:t>
            </a:r>
            <a:r>
              <a:rPr lang="en-US" sz="2000" dirty="0" smtClean="0">
                <a:solidFill>
                  <a:srgbClr val="0070C0"/>
                </a:solidFill>
              </a:rPr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point and updates the closest pair distance;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</a:p>
          <a:p>
            <a:r>
              <a:rPr lang="en-US" sz="2000" dirty="0" smtClean="0"/>
              <a:t>Uses an efficient data structure, called </a:t>
            </a:r>
            <a:r>
              <a:rPr lang="en-US" sz="2000" b="1" dirty="0" smtClean="0"/>
              <a:t>Grid</a:t>
            </a:r>
            <a:r>
              <a:rPr lang="en-US" sz="2000" dirty="0" smtClean="0"/>
              <a:t>, to facilitate efficient processing during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err="1" smtClean="0"/>
              <a:t>th</a:t>
            </a:r>
            <a:r>
              <a:rPr lang="en-US" sz="2000" dirty="0" smtClean="0"/>
              <a:t> step: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-  </a:t>
            </a:r>
            <a:r>
              <a:rPr lang="en-US" sz="1800" dirty="0" smtClean="0"/>
              <a:t>To determine if 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r>
              <a:rPr lang="en-US" sz="1800" dirty="0" err="1" smtClean="0"/>
              <a:t>th</a:t>
            </a:r>
            <a:r>
              <a:rPr lang="en-US" sz="1800" dirty="0" smtClean="0"/>
              <a:t> point is going to </a:t>
            </a:r>
            <a:r>
              <a:rPr lang="en-US" sz="1800" b="1" dirty="0" smtClean="0"/>
              <a:t>change</a:t>
            </a:r>
            <a:r>
              <a:rPr lang="en-US" sz="1800" dirty="0" smtClean="0"/>
              <a:t> the closest pair distance.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Grid</a:t>
                </a:r>
                <a:r>
                  <a:rPr lang="en-US" sz="3600" dirty="0" smtClean="0"/>
                  <a:t>(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  <m:r>
                      <a:rPr lang="en-US" sz="3600" b="1" i="1" smtClean="0">
                        <a:latin typeface="Cambria Math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3600" dirty="0" smtClean="0"/>
                  <a:t>)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A data structure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𝑮</m:t>
                    </m:r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with operations:</a:t>
                </a:r>
              </a:p>
              <a:p>
                <a:r>
                  <a:rPr lang="en-US" sz="1800" b="1" dirty="0" err="1" smtClean="0"/>
                  <a:t>Locate_cell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/>
                  <a:t>,</a:t>
                </a:r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):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 Locates the cell to which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belongs.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b="1" dirty="0" err="1" smtClean="0"/>
                  <a:t>Report_points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en-US" sz="1800" dirty="0"/>
                  <a:t>,</a:t>
                </a:r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):</a:t>
                </a:r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        Report all points belonging to cell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en-US" sz="1800" dirty="0" smtClean="0"/>
                  <a:t>.  </a:t>
                </a:r>
              </a:p>
              <a:p>
                <a:endParaRPr lang="en-US" sz="1800" b="1" dirty="0" smtClean="0"/>
              </a:p>
              <a:p>
                <a:r>
                  <a:rPr lang="en-US" sz="1800" b="1" dirty="0" err="1" smtClean="0"/>
                  <a:t>Insert_point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/>
                  <a:t>,</a:t>
                </a:r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):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 Insert point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/>
                  <a:t> in grid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r>
                  <a:rPr lang="en-US" sz="1800" b="1" dirty="0" err="1" smtClean="0"/>
                  <a:t>Build_Grid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):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 Build grid for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  <m:r>
                      <a:rPr lang="en-US" sz="1800" b="1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with parameter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  <a:blipFill rotWithShape="1">
                <a:blip r:embed="rId3"/>
                <a:stretch>
                  <a:fillRect l="-1310" t="-674" r="-4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09600" y="2208212"/>
            <a:ext cx="3405877" cy="2668588"/>
            <a:chOff x="2362200" y="2057400"/>
            <a:chExt cx="4800600" cy="3657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67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95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953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0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867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24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1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362200" y="2286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62200" y="2743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362200" y="3200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362200" y="36576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362200" y="4114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362200" y="4572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362200" y="5029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362200" y="5486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003123" y="2362202"/>
            <a:ext cx="264077" cy="346373"/>
            <a:chOff x="7341387" y="2268458"/>
            <a:chExt cx="372217" cy="474742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7391400" y="2286000"/>
              <a:ext cx="0" cy="457200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341387" y="2268458"/>
                  <a:ext cx="372217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oMath>
                    </m:oMathPara>
                  </a14:m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1387" y="2268458"/>
                  <a:ext cx="372217" cy="36933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1364" r="-60465" b="-70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879908" y="2486190"/>
            <a:ext cx="3027446" cy="2223824"/>
            <a:chOff x="879908" y="2486190"/>
            <a:chExt cx="3027446" cy="2223824"/>
          </a:xfrm>
        </p:grpSpPr>
        <p:sp>
          <p:nvSpPr>
            <p:cNvPr id="34" name="Oval 33"/>
            <p:cNvSpPr/>
            <p:nvPr/>
          </p:nvSpPr>
          <p:spPr>
            <a:xfrm>
              <a:off x="1258338" y="2819763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28646" y="3542506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637046" y="3264528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231446" y="4154057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907077" y="4320844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204554" y="3542506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258615" y="4487631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609877" y="2486190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2339569" y="3153337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150215" y="4598822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79908" y="3375719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3853292" y="3987271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3528923" y="2597381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555815" y="4654418"/>
              <a:ext cx="54062" cy="555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05000" y="3962400"/>
            <a:ext cx="334363" cy="386242"/>
            <a:chOff x="1905000" y="3962400"/>
            <a:chExt cx="334363" cy="386242"/>
          </a:xfrm>
        </p:grpSpPr>
        <p:cxnSp>
          <p:nvCxnSpPr>
            <p:cNvPr id="44" name="Straight Arrow Connector 43"/>
            <p:cNvCxnSpPr>
              <a:stCxn id="37" idx="3"/>
              <a:endCxn id="38" idx="6"/>
            </p:cNvCxnSpPr>
            <p:nvPr/>
          </p:nvCxnSpPr>
          <p:spPr>
            <a:xfrm flipH="1">
              <a:off x="1961138" y="4201511"/>
              <a:ext cx="278225" cy="147131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1905000" y="3962400"/>
                  <a:ext cx="264077" cy="2694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oMath>
                    </m:oMathPara>
                  </a14:m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3962400"/>
                  <a:ext cx="264077" cy="2694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364" r="-60465" b="-7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4953000"/>
                <a:ext cx="16464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 : set of points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953000"/>
                <a:ext cx="164647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592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11450" y="5373469"/>
                <a:ext cx="28985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dirty="0" smtClean="0"/>
                  <a:t> : distance between closest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pair of points in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50" y="5373469"/>
                <a:ext cx="289855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1895" t="-4673" r="-2737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52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/>
                  <a:t>Grid</a:t>
                </a:r>
                <a:r>
                  <a:rPr lang="en-US" sz="3600" dirty="0"/>
                  <a:t>(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7030A0"/>
                        </a:solidFill>
                        <a:latin typeface="Cambria Math"/>
                      </a:rPr>
                      <m:t>𝑺</m:t>
                    </m:r>
                    <m:r>
                      <a:rPr lang="en-US" sz="3600" b="1" i="1">
                        <a:latin typeface="Cambria Math"/>
                      </a:rPr>
                      <m:t>,</m:t>
                    </m:r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3600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91020224"/>
                  </p:ext>
                </p:extLst>
              </p:nvPr>
            </p:nvGraphicFramePr>
            <p:xfrm>
              <a:off x="838200" y="2667000"/>
              <a:ext cx="7239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71800"/>
                    <a:gridCol w="2209800"/>
                    <a:gridCol w="2057400"/>
                  </a:tblGrid>
                  <a:tr h="533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rgbClr val="7030A0"/>
                              </a:solidFill>
                            </a:rPr>
                            <a:t>Height</a:t>
                          </a:r>
                          <a:r>
                            <a:rPr lang="en-US" b="1" baseline="0" dirty="0" smtClean="0">
                              <a:solidFill>
                                <a:srgbClr val="7030A0"/>
                              </a:solidFill>
                            </a:rPr>
                            <a:t> Balanced Binary search tree</a:t>
                          </a:r>
                          <a:endParaRPr lang="en-US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rgbClr val="7030A0"/>
                              </a:solidFill>
                            </a:rPr>
                            <a:t>Dynamic hashing</a:t>
                          </a:r>
                          <a:endParaRPr lang="en-US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Locate_cell</a:t>
                          </a:r>
                          <a:r>
                            <a:rPr lang="en-US" sz="18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oMath>
                          </a14:m>
                          <a:r>
                            <a:rPr lang="en-US" sz="1800" dirty="0" smtClean="0"/>
                            <a:t>,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𝑮</m:t>
                              </m:r>
                            </m:oMath>
                          </a14:m>
                          <a:r>
                            <a:rPr lang="en-US" sz="180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𝐥𝐨𝐠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 |</m:t>
                                </m:r>
                                <m:r>
                                  <a:rPr lang="en-US" sz="18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𝑺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𝑶</m:t>
                              </m:r>
                            </m:oMath>
                          </a14:m>
                          <a:r>
                            <a:rPr lang="en-US" dirty="0" smtClean="0"/>
                            <a:t>(</a:t>
                          </a:r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r>
                            <a:rPr lang="en-US" dirty="0" smtClean="0"/>
                            <a:t>)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Report_points</a:t>
                          </a:r>
                          <a:r>
                            <a:rPr lang="en-US" sz="18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1800" dirty="0"/>
                            <a:t>,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𝑮</m:t>
                              </m:r>
                            </m:oMath>
                          </a14:m>
                          <a:r>
                            <a:rPr lang="en-US" sz="180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𝐥𝐨𝐠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 |</m:t>
                                </m:r>
                                <m:r>
                                  <a:rPr lang="en-US" sz="18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𝑺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𝑶</m:t>
                              </m:r>
                            </m:oMath>
                          </a14:m>
                          <a:r>
                            <a:rPr lang="en-US" dirty="0" smtClean="0"/>
                            <a:t>(</a:t>
                          </a:r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r>
                            <a:rPr lang="en-US" dirty="0" smtClean="0"/>
                            <a:t>)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Insert_point</a:t>
                          </a:r>
                          <a:r>
                            <a:rPr lang="en-US" sz="18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oMath>
                          </a14:m>
                          <a:r>
                            <a:rPr lang="en-US" sz="1800" dirty="0"/>
                            <a:t>,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𝑮</m:t>
                              </m:r>
                            </m:oMath>
                          </a14:m>
                          <a:r>
                            <a:rPr lang="en-US" sz="180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𝐥𝐨𝐠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 |</m:t>
                                </m:r>
                                <m:r>
                                  <a:rPr lang="en-US" sz="18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𝑺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𝑶</m:t>
                              </m:r>
                            </m:oMath>
                          </a14:m>
                          <a:r>
                            <a:rPr lang="en-US" dirty="0" smtClean="0"/>
                            <a:t>(</a:t>
                          </a:r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r>
                            <a:rPr lang="en-US" dirty="0" smtClean="0"/>
                            <a:t>) expected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Build_Grid</a:t>
                          </a:r>
                          <a:r>
                            <a:rPr lang="en-US" sz="18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𝑺</m:t>
                              </m:r>
                              <m:r>
                                <a:rPr lang="en-US" sz="1800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𝜹</m:t>
                              </m:r>
                            </m:oMath>
                          </a14:m>
                          <a:r>
                            <a:rPr lang="en-US" sz="180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</m:d>
                                <m:r>
                                  <a:rPr lang="en-US" sz="1800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𝐥𝐨𝐠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 |</m:t>
                                </m:r>
                                <m:r>
                                  <a:rPr lang="en-US" sz="18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𝑺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𝑶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(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𝑺</m:t>
                                  </m:r>
                                </m:e>
                              </m:d>
                              <m:r>
                                <a:rPr lang="en-US" sz="18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 smtClean="0"/>
                            <a:t>) expected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91020224"/>
                  </p:ext>
                </p:extLst>
              </p:nvPr>
            </p:nvGraphicFramePr>
            <p:xfrm>
              <a:off x="838200" y="2667000"/>
              <a:ext cx="7239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71800"/>
                    <a:gridCol w="2209800"/>
                    <a:gridCol w="2057400"/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rgbClr val="7030A0"/>
                              </a:solidFill>
                            </a:rPr>
                            <a:t>Height</a:t>
                          </a:r>
                          <a:r>
                            <a:rPr lang="en-US" b="1" baseline="0" dirty="0" smtClean="0">
                              <a:solidFill>
                                <a:srgbClr val="7030A0"/>
                              </a:solidFill>
                            </a:rPr>
                            <a:t> Balanced Binary search tree</a:t>
                          </a:r>
                          <a:endParaRPr lang="en-US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rgbClr val="7030A0"/>
                              </a:solidFill>
                            </a:rPr>
                            <a:t>Dynamic hashing</a:t>
                          </a:r>
                          <a:endParaRPr lang="en-US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125000" r="-143737" b="-29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4435" t="-125000" r="-92837" b="-29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52522" t="-125000" b="-297727"/>
                          </a:stretch>
                        </a:blipFill>
                      </a:tcPr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227586" r="-14373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4435" t="-227586" r="-9283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52522" t="-227586" b="-201149"/>
                          </a:stretch>
                        </a:blipFill>
                      </a:tcPr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323864" r="-143737" b="-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4435" t="-323864" r="-92837" b="-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52522" t="-323864" b="-98864"/>
                          </a:stretch>
                        </a:blipFill>
                      </a:tcPr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428736" r="-143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4435" t="-428736" r="-92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52522" t="-42873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27573-F1C1-4830-B7EC-9EBDAFC3F1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own Ribbon 7"/>
          <p:cNvSpPr/>
          <p:nvPr/>
        </p:nvSpPr>
        <p:spPr>
          <a:xfrm>
            <a:off x="2209800" y="1524000"/>
            <a:ext cx="4191000" cy="765048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following time bounds are possible.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1862" y="5791200"/>
            <a:ext cx="7388626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Excluding </a:t>
            </a:r>
            <a:r>
              <a:rPr lang="en-US" b="1" dirty="0" err="1" smtClean="0"/>
              <a:t>Insert_point</a:t>
            </a:r>
            <a:r>
              <a:rPr lang="en-US" dirty="0" smtClean="0"/>
              <a:t>()</a:t>
            </a:r>
            <a:r>
              <a:rPr lang="en-US" b="1" dirty="0" smtClean="0"/>
              <a:t> </a:t>
            </a:r>
            <a:r>
              <a:rPr lang="en-US" dirty="0" smtClean="0"/>
              <a:t>operation, show as a homework, that </a:t>
            </a:r>
          </a:p>
          <a:p>
            <a:pPr algn="ctr"/>
            <a:r>
              <a:rPr lang="en-US" dirty="0" smtClean="0"/>
              <a:t>we can achieve all other bounds using </a:t>
            </a:r>
            <a:r>
              <a:rPr lang="en-US" b="1" dirty="0" smtClean="0"/>
              <a:t>static hashing </a:t>
            </a:r>
            <a:r>
              <a:rPr lang="en-US" dirty="0" smtClean="0"/>
              <a:t>discussed in this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5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Closest Pair of Points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Closest-pair-algorithm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</a:t>
                </a:r>
                <a:r>
                  <a:rPr lang="en-US" sz="1800" b="1" dirty="0" smtClean="0"/>
                  <a:t>Let</a:t>
                </a:r>
                <a:r>
                  <a:rPr lang="en-US" sz="1800" dirty="0" smtClean="0"/>
                  <a:t> 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/>
                  <a:t>,</a:t>
                </a:r>
                <a:r>
                  <a:rPr lang="en-US" sz="1800" dirty="0" smtClean="0"/>
                  <a:t>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800" dirty="0" smtClean="0"/>
                  <a:t> &gt; be a </a:t>
                </a:r>
                <a:r>
                  <a:rPr lang="en-US" sz="1800" u="sng" dirty="0" smtClean="0"/>
                  <a:t>uniformly random</a:t>
                </a:r>
                <a:r>
                  <a:rPr lang="en-US" sz="1800" dirty="0" smtClean="0"/>
                  <a:t> permutation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distance(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dirty="0">
                    <a:sym typeface="Wingdings" pitchFamily="2" charset="2"/>
                  </a:rPr>
                  <a:t> </a:t>
                </a:r>
                <a:r>
                  <a:rPr lang="en-US" sz="1800" dirty="0" smtClean="0">
                    <a:sym typeface="Wingdings" pitchFamily="2" charset="2"/>
                  </a:rPr>
                  <a:t>      </a:t>
                </a:r>
                <a:r>
                  <a:rPr lang="en-US" sz="1800" b="1" dirty="0">
                    <a:sym typeface="Wingdings" pitchFamily="2" charset="2"/>
                  </a:rPr>
                  <a:t>Build_Grid</a:t>
                </a:r>
                <a:r>
                  <a:rPr lang="en-US" sz="1800" dirty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>
                    <a:sym typeface="Wingdings" pitchFamily="2" charset="2"/>
                  </a:rPr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</a:t>
                </a:r>
                <a:r>
                  <a:rPr lang="en-US" sz="1800" b="1" dirty="0" smtClean="0"/>
                  <a:t>For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US" sz="1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b="1" dirty="0" smtClean="0"/>
                  <a:t>do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{       </a:t>
                </a:r>
                <a:r>
                  <a:rPr lang="en-US" sz="1800" i="1" dirty="0" smtClean="0">
                    <a:solidFill>
                      <a:srgbClr val="7030A0"/>
                    </a:solidFill>
                  </a:rPr>
                  <a:t>Step 1</a:t>
                </a:r>
                <a:r>
                  <a:rPr lang="en-US" sz="1800" dirty="0" smtClean="0"/>
                  <a:t>:  locate the cell of the grid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containing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1800" i="1" dirty="0" smtClean="0">
                    <a:solidFill>
                      <a:srgbClr val="7030A0"/>
                    </a:solidFill>
                  </a:rPr>
                  <a:t>               Step 2</a:t>
                </a:r>
                <a:r>
                  <a:rPr lang="en-US" sz="1800" dirty="0" smtClean="0"/>
                  <a:t>:  find the point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∈{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/>
                  <a:t> closest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           let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 = distance(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</a:t>
                </a:r>
                <a:r>
                  <a:rPr lang="en-US" sz="1800" i="1" dirty="0" smtClean="0">
                    <a:solidFill>
                      <a:srgbClr val="7030A0"/>
                    </a:solidFill>
                  </a:rPr>
                  <a:t>Step 3</a:t>
                </a:r>
                <a:r>
                  <a:rPr lang="en-US" sz="1800" dirty="0" smtClean="0"/>
                  <a:t>:  </a:t>
                </a:r>
                <a:r>
                  <a:rPr lang="en-US" sz="1800" b="1" dirty="0" smtClean="0"/>
                  <a:t>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;  </a:t>
                </a:r>
                <a:r>
                  <a:rPr lang="en-US" sz="1800" b="1" dirty="0" smtClean="0"/>
                  <a:t>Insert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                        Else             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; </a:t>
                </a:r>
                <a:r>
                  <a:rPr lang="en-US" sz="1800" b="1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b="1" dirty="0" smtClean="0">
                    <a:sym typeface="Wingdings" pitchFamily="2" charset="2"/>
                  </a:rPr>
                  <a:t> </a:t>
                </a:r>
                <a:r>
                  <a:rPr lang="en-US" sz="1800" b="1" dirty="0" err="1" smtClean="0">
                    <a:sym typeface="Wingdings" pitchFamily="2" charset="2"/>
                  </a:rPr>
                  <a:t>Build_Grid</a:t>
                </a:r>
                <a:r>
                  <a:rPr lang="en-US" sz="1800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ym typeface="Wingdings" pitchFamily="2" charset="2"/>
                  </a:rPr>
                  <a:t> </a:t>
                </a:r>
                <a:r>
                  <a:rPr lang="en-US" sz="1800" b="1" dirty="0" smtClean="0">
                    <a:sym typeface="Wingdings" pitchFamily="2" charset="2"/>
                  </a:rPr>
                  <a:t>      </a:t>
                </a:r>
                <a:r>
                  <a:rPr lang="en-US" sz="1800" dirty="0" smtClean="0">
                    <a:sym typeface="Wingdings" pitchFamily="2" charset="2"/>
                  </a:rPr>
                  <a:t>}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return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  <a:blipFill rotWithShape="1">
                <a:blip r:embed="rId2"/>
                <a:stretch>
                  <a:fillRect l="-741" t="-606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4000" b="1" dirty="0" err="1" smtClean="0"/>
                  <a:t>th</a:t>
                </a:r>
                <a:r>
                  <a:rPr lang="en-US" sz="4000" b="1" dirty="0" smtClean="0"/>
                  <a:t> iteration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62200" y="2057400"/>
            <a:ext cx="4800600" cy="3657600"/>
            <a:chOff x="2362200" y="2057400"/>
            <a:chExt cx="4800600" cy="3657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67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724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0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096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1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362200" y="2209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62200" y="2819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362200" y="3505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362200" y="4191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362200" y="4876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362200" y="55626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3276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4953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0198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096000" y="5181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181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800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162800" y="2209800"/>
            <a:ext cx="667106" cy="620759"/>
            <a:chOff x="7162800" y="2209800"/>
            <a:chExt cx="667106" cy="6207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162800" y="2297668"/>
                  <a:ext cx="6671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800" y="2297668"/>
                  <a:ext cx="66710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1192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/>
            <p:cNvCxnSpPr/>
            <p:nvPr/>
          </p:nvCxnSpPr>
          <p:spPr>
            <a:xfrm>
              <a:off x="7162800" y="2209800"/>
              <a:ext cx="0" cy="62075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5257800" y="4572000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6" idx="2"/>
            <a:endCxn id="53" idx="1"/>
          </p:cNvCxnSpPr>
          <p:nvPr/>
        </p:nvCxnSpPr>
        <p:spPr>
          <a:xfrm flipH="1">
            <a:off x="5116559" y="4610100"/>
            <a:ext cx="141241" cy="811259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477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1242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27432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1054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9342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4841" y="3570241"/>
            <a:ext cx="830665" cy="456691"/>
            <a:chOff x="6084841" y="3570241"/>
            <a:chExt cx="830665" cy="456691"/>
          </a:xfrm>
        </p:grpSpPr>
        <p:cxnSp>
          <p:nvCxnSpPr>
            <p:cNvPr id="39" name="Straight Arrow Connector 38"/>
            <p:cNvCxnSpPr>
              <a:stCxn id="36" idx="3"/>
              <a:endCxn id="40" idx="7"/>
            </p:cNvCxnSpPr>
            <p:nvPr/>
          </p:nvCxnSpPr>
          <p:spPr>
            <a:xfrm flipH="1">
              <a:off x="6084841" y="3570241"/>
              <a:ext cx="555718" cy="327118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6248400" y="3657600"/>
                  <a:ext cx="6671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3657600"/>
                  <a:ext cx="66710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1192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762000" y="2590800"/>
            <a:ext cx="685800" cy="369332"/>
            <a:chOff x="762000" y="2590800"/>
            <a:chExt cx="6858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 :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340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Oval 54"/>
            <p:cNvSpPr/>
            <p:nvPr/>
          </p:nvSpPr>
          <p:spPr>
            <a:xfrm>
              <a:off x="762000" y="2743200"/>
              <a:ext cx="76200" cy="762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Down Ribbon 55"/>
              <p:cNvSpPr/>
              <p:nvPr/>
            </p:nvSpPr>
            <p:spPr>
              <a:xfrm>
                <a:off x="533400" y="3197352"/>
                <a:ext cx="1371600" cy="106984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We just need to 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600" dirty="0" smtClean="0">
                    <a:solidFill>
                      <a:schemeClr val="tx1"/>
                    </a:solidFill>
                    <a:sym typeface="Wingdings" pitchFamily="2" charset="2"/>
                  </a:rPr>
                  <a:t>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Down Ribbon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97352"/>
                <a:ext cx="1371600" cy="106984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6"/>
                <a:stretch>
                  <a:fillRect b="-13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22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4000" b="1" dirty="0" err="1" smtClean="0"/>
                  <a:t>th</a:t>
                </a:r>
                <a:r>
                  <a:rPr lang="en-US" sz="4000" b="1" dirty="0" smtClean="0"/>
                  <a:t> iteration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62200" y="2057400"/>
            <a:ext cx="4800600" cy="3657600"/>
            <a:chOff x="2362200" y="2057400"/>
            <a:chExt cx="4800600" cy="3657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67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724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0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096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1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362200" y="2209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62200" y="2819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362200" y="3505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362200" y="4191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362200" y="4876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362200" y="55626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3276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4953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0198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096000" y="5181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181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800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162800" y="2209800"/>
            <a:ext cx="667106" cy="620759"/>
            <a:chOff x="7162800" y="2209800"/>
            <a:chExt cx="667106" cy="6207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162800" y="2297668"/>
                  <a:ext cx="6671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800" y="2297668"/>
                  <a:ext cx="66710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1192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/>
            <p:cNvCxnSpPr/>
            <p:nvPr/>
          </p:nvCxnSpPr>
          <p:spPr>
            <a:xfrm>
              <a:off x="7162800" y="2209800"/>
              <a:ext cx="0" cy="62075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4648200" y="4724400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267200" y="4789441"/>
            <a:ext cx="392159" cy="201659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477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1242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27432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1054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9342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4841" y="3570241"/>
            <a:ext cx="830665" cy="456691"/>
            <a:chOff x="6084841" y="3570241"/>
            <a:chExt cx="830665" cy="456691"/>
          </a:xfrm>
        </p:grpSpPr>
        <p:cxnSp>
          <p:nvCxnSpPr>
            <p:cNvPr id="39" name="Straight Arrow Connector 38"/>
            <p:cNvCxnSpPr>
              <a:stCxn id="36" idx="3"/>
              <a:endCxn id="40" idx="7"/>
            </p:cNvCxnSpPr>
            <p:nvPr/>
          </p:nvCxnSpPr>
          <p:spPr>
            <a:xfrm flipH="1">
              <a:off x="6084841" y="3570241"/>
              <a:ext cx="555718" cy="327118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6248400" y="3657600"/>
                  <a:ext cx="6671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3657600"/>
                  <a:ext cx="66710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1192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43400" y="4812268"/>
                <a:ext cx="444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12268"/>
                <a:ext cx="44428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762000" y="2590800"/>
            <a:ext cx="685800" cy="369332"/>
            <a:chOff x="762000" y="2590800"/>
            <a:chExt cx="6858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 :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340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Oval 55"/>
            <p:cNvSpPr/>
            <p:nvPr/>
          </p:nvSpPr>
          <p:spPr>
            <a:xfrm>
              <a:off x="762000" y="2743200"/>
              <a:ext cx="76200" cy="762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Down Ribbon 5"/>
          <p:cNvSpPr/>
          <p:nvPr/>
        </p:nvSpPr>
        <p:spPr>
          <a:xfrm>
            <a:off x="533400" y="3197352"/>
            <a:ext cx="1371600" cy="1069848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 need to rebuild the grid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8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4000" b="1" dirty="0" err="1"/>
                  <a:t>th</a:t>
                </a:r>
                <a:r>
                  <a:rPr lang="en-US" sz="4000" b="1" dirty="0"/>
                  <a:t> iteration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362200" y="2057400"/>
            <a:ext cx="4800600" cy="3657600"/>
            <a:chOff x="2362200" y="2057400"/>
            <a:chExt cx="4800600" cy="3657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67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95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9530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02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8674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246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1800" y="2057400"/>
              <a:ext cx="0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362200" y="2286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62200" y="2743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362200" y="3200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362200" y="36576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362200" y="41148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362200" y="45720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362200" y="50292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362200" y="54864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391400" y="2286000"/>
            <a:ext cx="520488" cy="457200"/>
            <a:chOff x="7391400" y="2286000"/>
            <a:chExt cx="520488" cy="45720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7391400" y="2286000"/>
              <a:ext cx="0" cy="457200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467600" y="2362200"/>
                  <a:ext cx="4442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7600" y="2362200"/>
                  <a:ext cx="44428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17808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Oval 33"/>
          <p:cNvSpPr/>
          <p:nvPr/>
        </p:nvSpPr>
        <p:spPr>
          <a:xfrm>
            <a:off x="3276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648200" y="4724400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4953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0198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096000" y="5181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181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800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Arrow Connector 43"/>
          <p:cNvCxnSpPr>
            <a:stCxn id="37" idx="3"/>
            <a:endCxn id="38" idx="6"/>
          </p:cNvCxnSpPr>
          <p:nvPr/>
        </p:nvCxnSpPr>
        <p:spPr>
          <a:xfrm flipH="1">
            <a:off x="4267200" y="4789441"/>
            <a:ext cx="392159" cy="201659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1242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7432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9342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477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1054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4812268"/>
                <a:ext cx="444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12268"/>
                <a:ext cx="44428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62000" y="2590800"/>
            <a:ext cx="685800" cy="369332"/>
            <a:chOff x="762000" y="2590800"/>
            <a:chExt cx="6858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 :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844" y="2590800"/>
                  <a:ext cx="58695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1340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Oval 45"/>
            <p:cNvSpPr/>
            <p:nvPr/>
          </p:nvSpPr>
          <p:spPr>
            <a:xfrm>
              <a:off x="762000" y="2743200"/>
              <a:ext cx="76200" cy="762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331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/>
                  <a:t>Analysis of 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3600" b="1" dirty="0" err="1"/>
                  <a:t>th</a:t>
                </a:r>
                <a:r>
                  <a:rPr lang="en-US" sz="3600" b="1" dirty="0"/>
                  <a:t> iteration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Closest-pair-algorithm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</a:t>
                </a:r>
                <a:r>
                  <a:rPr lang="en-US" sz="1800" b="1" dirty="0" smtClean="0"/>
                  <a:t>Let</a:t>
                </a:r>
                <a:r>
                  <a:rPr lang="en-US" sz="1800" dirty="0" smtClean="0"/>
                  <a:t> 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/>
                  <a:t>,</a:t>
                </a:r>
                <a:r>
                  <a:rPr lang="en-US" sz="1800" dirty="0" smtClean="0"/>
                  <a:t>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800" dirty="0" smtClean="0"/>
                  <a:t> &gt; be a </a:t>
                </a:r>
                <a:r>
                  <a:rPr lang="en-US" sz="1800" u="sng" dirty="0" smtClean="0"/>
                  <a:t>uniformly random</a:t>
                </a:r>
                <a:r>
                  <a:rPr lang="en-US" sz="1800" dirty="0" smtClean="0"/>
                  <a:t> permutation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distance(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dirty="0">
                    <a:sym typeface="Wingdings" pitchFamily="2" charset="2"/>
                  </a:rPr>
                  <a:t> </a:t>
                </a:r>
                <a:r>
                  <a:rPr lang="en-US" sz="1800" dirty="0" smtClean="0">
                    <a:sym typeface="Wingdings" pitchFamily="2" charset="2"/>
                  </a:rPr>
                  <a:t>      </a:t>
                </a:r>
                <a:r>
                  <a:rPr lang="en-US" sz="1800" b="1" dirty="0">
                    <a:sym typeface="Wingdings" pitchFamily="2" charset="2"/>
                  </a:rPr>
                  <a:t>Build_Grid</a:t>
                </a:r>
                <a:r>
                  <a:rPr lang="en-US" sz="1800" dirty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>
                    <a:sym typeface="Wingdings" pitchFamily="2" charset="2"/>
                  </a:rPr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</a:t>
                </a:r>
                <a:r>
                  <a:rPr lang="en-US" sz="1800" b="1" dirty="0" smtClean="0"/>
                  <a:t>For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US" sz="1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b="1" dirty="0" smtClean="0"/>
                  <a:t>do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{       </a:t>
                </a:r>
                <a:r>
                  <a:rPr lang="en-US" sz="1800" i="1" dirty="0" smtClean="0">
                    <a:solidFill>
                      <a:srgbClr val="7030A0"/>
                    </a:solidFill>
                  </a:rPr>
                  <a:t>Step 1</a:t>
                </a:r>
                <a:r>
                  <a:rPr lang="en-US" sz="1800" dirty="0" smtClean="0"/>
                  <a:t>:  locate the cell of the grid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containing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1800" i="1" dirty="0" smtClean="0">
                    <a:solidFill>
                      <a:srgbClr val="7030A0"/>
                    </a:solidFill>
                  </a:rPr>
                  <a:t>               Step 2</a:t>
                </a:r>
                <a:r>
                  <a:rPr lang="en-US" sz="1800" dirty="0" smtClean="0"/>
                  <a:t>:  find the point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∈{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/>
                  <a:t> closest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           let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 = distance(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</a:t>
                </a:r>
                <a:r>
                  <a:rPr lang="en-US" sz="1800" i="1" dirty="0" smtClean="0">
                    <a:solidFill>
                      <a:srgbClr val="7030A0"/>
                    </a:solidFill>
                  </a:rPr>
                  <a:t>Step 3</a:t>
                </a:r>
                <a:r>
                  <a:rPr lang="en-US" sz="1800" dirty="0" smtClean="0"/>
                  <a:t>:  </a:t>
                </a:r>
                <a:r>
                  <a:rPr lang="en-US" sz="1800" b="1" dirty="0" smtClean="0"/>
                  <a:t>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;  </a:t>
                </a:r>
                <a:r>
                  <a:rPr lang="en-US" sz="1800" b="1" dirty="0" smtClean="0"/>
                  <a:t>Insert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                        Else             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/>
                  <a:t>; </a:t>
                </a:r>
                <a:r>
                  <a:rPr lang="en-US" sz="1800" b="1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                                            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b="1" dirty="0" smtClean="0">
                    <a:sym typeface="Wingdings" pitchFamily="2" charset="2"/>
                  </a:rPr>
                  <a:t> </a:t>
                </a:r>
                <a:r>
                  <a:rPr lang="en-US" sz="1800" b="1" dirty="0" err="1" smtClean="0">
                    <a:sym typeface="Wingdings" pitchFamily="2" charset="2"/>
                  </a:rPr>
                  <a:t>Build_Grid</a:t>
                </a:r>
                <a:r>
                  <a:rPr lang="en-US" sz="1800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ym typeface="Wingdings" pitchFamily="2" charset="2"/>
                  </a:rPr>
                  <a:t> </a:t>
                </a:r>
                <a:r>
                  <a:rPr lang="en-US" sz="1800" b="1" dirty="0" smtClean="0">
                    <a:sym typeface="Wingdings" pitchFamily="2" charset="2"/>
                  </a:rPr>
                  <a:t>      </a:t>
                </a:r>
                <a:r>
                  <a:rPr lang="en-US" sz="1800" dirty="0" smtClean="0">
                    <a:sym typeface="Wingdings" pitchFamily="2" charset="2"/>
                  </a:rPr>
                  <a:t>}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return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  <a:blipFill rotWithShape="1">
                <a:blip r:embed="rId3"/>
                <a:stretch>
                  <a:fillRect l="-741" t="-606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6629400" y="3048000"/>
            <a:ext cx="1524000" cy="457201"/>
          </a:xfrm>
          <a:prstGeom prst="leftArrow">
            <a:avLst>
              <a:gd name="adj1" fmla="val 7150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629400" y="3505200"/>
            <a:ext cx="1524000" cy="457200"/>
          </a:xfrm>
          <a:prstGeom prst="leftArrow">
            <a:avLst>
              <a:gd name="adj1" fmla="val 7150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629400" y="4419600"/>
            <a:ext cx="1524000" cy="457200"/>
          </a:xfrm>
          <a:prstGeom prst="leftArrow">
            <a:avLst>
              <a:gd name="adj1" fmla="val 7150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)    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Left Arrow 7"/>
              <p:cNvSpPr/>
              <p:nvPr/>
            </p:nvSpPr>
            <p:spPr>
              <a:xfrm>
                <a:off x="6629400" y="5257800"/>
                <a:ext cx="2057400" cy="457200"/>
              </a:xfrm>
              <a:prstGeom prst="leftArrow">
                <a:avLst>
                  <a:gd name="adj1" fmla="val 71503"/>
                  <a:gd name="adj2" fmla="val 50000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𝒄𝒊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for constant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  </a:t>
                </a:r>
                <a:endParaRPr lang="en-US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Left Arrow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257800"/>
                <a:ext cx="2057400" cy="457200"/>
              </a:xfrm>
              <a:prstGeom prst="leftArrow">
                <a:avLst>
                  <a:gd name="adj1" fmla="val 71503"/>
                  <a:gd name="adj2" fmla="val 50000"/>
                </a:avLst>
              </a:prstGeom>
              <a:blipFill rotWithShape="1">
                <a:blip r:embed="rId4"/>
                <a:stretch>
                  <a:fillRect r="-9091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41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</a:rPr>
                  <a:t>running time </a:t>
                </a:r>
                <a:r>
                  <a:rPr lang="en-US" sz="3600" b="1" dirty="0" smtClean="0"/>
                  <a:t>of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3600" b="1" dirty="0" err="1" smtClean="0"/>
                  <a:t>th</a:t>
                </a:r>
                <a:r>
                  <a:rPr lang="en-US" sz="3600" b="1" dirty="0" smtClean="0"/>
                  <a:t> iteration</a:t>
                </a:r>
                <a:endParaRPr lang="en-US" sz="36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 running time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dirty="0" err="1" smtClean="0">
                    <a:solidFill>
                      <a:schemeClr val="tx1"/>
                    </a:solidFill>
                  </a:rPr>
                  <a:t>th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iteration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 smtClean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] =  ??</a:t>
                </a:r>
                <a:endParaRPr lang="en-US" sz="2000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Question: </a:t>
                </a:r>
                <a:r>
                  <a:rPr lang="en-US" sz="2000" dirty="0" smtClean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depends upon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 which depends upon the first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 points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So we need to use </a:t>
                </a:r>
                <a:r>
                  <a:rPr lang="en-US" sz="2000" b="1" dirty="0"/>
                  <a:t>Partition </a:t>
                </a:r>
                <a:r>
                  <a:rPr lang="en-US" sz="2000" b="1" dirty="0" smtClean="0"/>
                  <a:t>theorem </a:t>
                </a:r>
                <a:r>
                  <a:rPr lang="en-US" sz="2000" dirty="0" smtClean="0"/>
                  <a:t>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/>
                  <a:t>.</a:t>
                </a:r>
                <a:endParaRPr lang="en-US" sz="2000" b="1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74" b="-40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46245" y="2754868"/>
                <a:ext cx="2722092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O</a:t>
                </a:r>
                <a:r>
                  <a:rPr lang="en-US" dirty="0"/>
                  <a:t>(</a:t>
                </a:r>
                <a:r>
                  <a:rPr lang="en-US" dirty="0">
                    <a:solidFill>
                      <a:srgbClr val="0070C0"/>
                    </a:solidFill>
                  </a:rPr>
                  <a:t>1</a:t>
                </a:r>
                <a:r>
                  <a:rPr lang="en-US" dirty="0"/>
                  <a:t>) </a:t>
                </a:r>
                <a:r>
                  <a:rPr lang="en-US" dirty="0" smtClean="0"/>
                  <a:t>  +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𝒄𝒊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∙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</a:rPr>
                          <m:t>𝐏</m:t>
                        </m:r>
                        <m:r>
                          <a:rPr lang="en-US" b="1"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45" y="2754868"/>
                <a:ext cx="272209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018" t="-11475" r="-291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8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</a:rPr>
                  <a:t>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/>
                          </a:rPr>
                          <m:t>𝐏</m:t>
                        </m:r>
                        <m:r>
                          <a:rPr lang="en-US" sz="3600" b="1">
                            <a:latin typeface="Cambria Math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3600" b="1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3600" b="1" i="1">
                        <a:latin typeface="Cambria Math"/>
                      </a:rPr>
                      <m:t>)</m:t>
                    </m:r>
                  </m:oMath>
                </a14:m>
                <a:endParaRPr lang="en-US" sz="36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Notations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: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: set of all subsets of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of </a:t>
                </a:r>
                <a:r>
                  <a:rPr lang="en-US" sz="2000" dirty="0"/>
                  <a:t>size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b="1" dirty="0" smtClean="0"/>
              </a:p>
              <a:p>
                <a:r>
                  <a:rPr lang="en-US" sz="2000" b="1" dirty="0" smtClean="0"/>
                  <a:t> </a:t>
                </a:r>
                <a:r>
                  <a:rPr lang="en-US" sz="2000" dirty="0"/>
                  <a:t>For any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en-US" sz="2000" b="1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𝓔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000" b="1" dirty="0"/>
                  <a:t>: </a:t>
                </a:r>
                <a:r>
                  <a:rPr lang="en-US" sz="2000" dirty="0"/>
                  <a:t>first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b="1" dirty="0" smtClean="0"/>
                  <a:t>points </a:t>
                </a:r>
                <a:r>
                  <a:rPr lang="en-US" sz="2000" dirty="0" smtClean="0"/>
                  <a:t>are </a:t>
                </a:r>
                <a:r>
                  <a:rPr lang="en-US" sz="2000" dirty="0"/>
                  <a:t>(some permutation of)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sz="2000" dirty="0" smtClean="0"/>
                  <a:t>. 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=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000" b="1" i="1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               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2000" i="1">
                            <a:latin typeface="Cambria Math"/>
                          </a:rPr>
                          <m:t>?    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     </m:t>
                        </m:r>
                        <m:r>
                          <a:rPr lang="en-US" sz="2000" i="1">
                            <a:latin typeface="Cambria Math"/>
                          </a:rPr>
                          <m:t>       ⋅      ?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90428" y="4191000"/>
                <a:ext cx="1838772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𝐏</m:t>
                          </m:r>
                          <m:r>
                            <a:rPr lang="en-US" b="1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𝓔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428" y="4191000"/>
                <a:ext cx="183877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397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0" y="4191000"/>
                <a:ext cx="827406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/>
                        </a:rPr>
                        <m:t>𝐏</m:t>
                      </m:r>
                      <m:r>
                        <a:rPr lang="en-US" b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𝓔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91000"/>
                <a:ext cx="82740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882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190428" y="4114800"/>
            <a:ext cx="5877372" cy="2057400"/>
            <a:chOff x="3190428" y="4114800"/>
            <a:chExt cx="5877372" cy="20574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Line Callout 1 10"/>
                <p:cNvSpPr/>
                <p:nvPr/>
              </p:nvSpPr>
              <p:spPr>
                <a:xfrm>
                  <a:off x="5436707" y="4953000"/>
                  <a:ext cx="3631093" cy="1219200"/>
                </a:xfrm>
                <a:prstGeom prst="borderCallout1">
                  <a:avLst>
                    <a:gd name="adj1" fmla="val 45008"/>
                    <a:gd name="adj2" fmla="val 112"/>
                    <a:gd name="adj3" fmla="val -24042"/>
                    <a:gd name="adj4" fmla="val -24600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Though this equation is perfectly correct, you won’t be able to proceed from this point onwards to 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𝐏</m:t>
                          </m:r>
                          <m:r>
                            <a:rPr lang="en-US" sz="1600" b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1600" dirty="0"/>
                    <a:t> </a:t>
                  </a:r>
                  <a:endParaRPr lang="en-US" sz="1600" dirty="0" smtClean="0">
                    <a:solidFill>
                      <a:srgbClr val="C00000"/>
                    </a:solidFill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C00000"/>
                      </a:solidFill>
                    </a:rPr>
                    <a:t>Can you find the reason behind its uselessness ?</a:t>
                  </a:r>
                  <a:endParaRPr lang="en-US" sz="16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1" name="Line Callout 1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707" y="4953000"/>
                  <a:ext cx="3631093" cy="1219200"/>
                </a:xfrm>
                <a:prstGeom prst="borderCallout1">
                  <a:avLst>
                    <a:gd name="adj1" fmla="val 45008"/>
                    <a:gd name="adj2" fmla="val 112"/>
                    <a:gd name="adj3" fmla="val -24042"/>
                    <a:gd name="adj4" fmla="val -24600"/>
                  </a:avLst>
                </a:prstGeom>
                <a:blipFill rotWithShape="1">
                  <a:blip r:embed="rId6"/>
                  <a:stretch>
                    <a:fillRect r="-670" b="-7143"/>
                  </a:stretch>
                </a:blipFill>
                <a:ln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3190428" y="4114800"/>
              <a:ext cx="2970978" cy="5334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83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3009900" y="2362200"/>
            <a:ext cx="3276600" cy="2133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Partition Theorem</a:t>
            </a:r>
            <a:endParaRPr lang="en-US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A set of events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,…,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defined over a probability space (</a:t>
                </a:r>
                <a14:m>
                  <m:oMath xmlns:m="http://schemas.openxmlformats.org/officeDocument/2006/math">
                    <m:r>
                      <a:rPr lang="el-GR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,</a:t>
                </a:r>
                <a:r>
                  <a:rPr lang="en-US" sz="2000" b="1" dirty="0" smtClean="0"/>
                  <a:t>P</a:t>
                </a:r>
                <a:r>
                  <a:rPr lang="en-US" sz="2000" dirty="0" smtClean="0"/>
                  <a:t>) is said to induce a partition of </a:t>
                </a:r>
                <a14:m>
                  <m:oMath xmlns:m="http://schemas.openxmlformats.org/officeDocument/2006/math">
                    <m:r>
                      <a:rPr lang="el-GR" sz="2000" b="1" smtClean="0">
                        <a:solidFill>
                          <a:srgbClr val="0070C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 if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a:rPr lang="el-GR" sz="2000" b="1">
                        <a:solidFill>
                          <a:srgbClr val="0070C0"/>
                        </a:solidFill>
                        <a:latin typeface="Cambria Math"/>
                      </a:rPr>
                      <m:t>𝛀</m:t>
                    </m:r>
                  </m:oMath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dirty="0" smtClean="0"/>
                  <a:t> </a:t>
                </a:r>
                <a:r>
                  <a:rPr lang="en-US" sz="2400" dirty="0" smtClean="0"/>
                  <a:t>=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∅</a:t>
                </a:r>
                <a:r>
                  <a:rPr lang="en-US" sz="2400" dirty="0" smtClean="0">
                    <a:latin typeface="Cambria Math"/>
                    <a:ea typeface="Cambria Math"/>
                  </a:rPr>
                  <a:t> </a:t>
                </a:r>
                <a:r>
                  <a:rPr lang="en-US" sz="1800" dirty="0" smtClean="0">
                    <a:latin typeface="Cambria Math"/>
                    <a:ea typeface="Cambria Math"/>
                  </a:rPr>
                  <a:t>for all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4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7030A0"/>
                    </a:solidFill>
                  </a:rPr>
                  <a:t>P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artition Theorem:</a:t>
                </a:r>
                <a:endParaRPr lang="en-US" sz="18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674" b="-47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95850" y="2819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3048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48250" y="3048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3380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480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004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52850" y="2667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194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528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862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865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33850" y="4267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67250" y="2514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4345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24400" y="3352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3385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86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1020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105400" y="3352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53000" y="3886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724400" y="4038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00650" y="2590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734050" y="2819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2925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816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340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1020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780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86450" y="3810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19800" y="3505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62600" y="4114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05400" y="4114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19600" y="2743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191000" y="2590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19600" y="4191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2057400" y="5105400"/>
                <a:ext cx="4285680" cy="838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1"/>
                <a:r>
                  <a:rPr lang="en-US" b="1" dirty="0" smtClean="0">
                    <a:solidFill>
                      <a:schemeClr val="tx1"/>
                    </a:solidFill>
                  </a:rPr>
                  <a:t>                    P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tx1"/>
                            </a:solidFill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tx1"/>
                            </a:solidFill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0070C0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C00000"/>
                                </a:solidFill>
                              </a:rPr>
                              <m:t>∩</m:t>
                            </m:r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𝐀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)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105400"/>
                <a:ext cx="4285680" cy="838200"/>
              </a:xfrm>
              <a:prstGeom prst="rect">
                <a:avLst/>
              </a:prstGeom>
              <a:blipFill rotWithShape="1">
                <a:blip r:embed="rId3"/>
                <a:stretch>
                  <a:fillRect l="-990" t="-23404" b="-5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6172200" y="38100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Ω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3124200" y="2362200"/>
            <a:ext cx="3162300" cy="2133600"/>
            <a:chOff x="3124200" y="2362200"/>
            <a:chExt cx="3162300" cy="21336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419600" y="2362200"/>
              <a:ext cx="457200" cy="91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124200" y="3048000"/>
              <a:ext cx="175260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962400" y="3137210"/>
              <a:ext cx="457200" cy="1358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5486400" y="2667000"/>
              <a:ext cx="247650" cy="838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895850" y="3276600"/>
              <a:ext cx="561975" cy="1066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048250" y="3352800"/>
              <a:ext cx="123825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219575" y="2895600"/>
            <a:ext cx="1505135" cy="1066800"/>
            <a:chOff x="4219575" y="2895600"/>
            <a:chExt cx="1505135" cy="1066800"/>
          </a:xfrm>
        </p:grpSpPr>
        <p:sp>
          <p:nvSpPr>
            <p:cNvPr id="74" name="Oval 73"/>
            <p:cNvSpPr/>
            <p:nvPr/>
          </p:nvSpPr>
          <p:spPr>
            <a:xfrm>
              <a:off x="4219575" y="2895600"/>
              <a:ext cx="1390650" cy="10287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410200" y="359306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B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62375" y="5345347"/>
                <a:ext cx="1975477" cy="369653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b="1" dirty="0"/>
                          <m:t>P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70C0"/>
                            </a:solidFill>
                          </a:rPr>
                          <m:t>B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𝐀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)</a:t>
                </a:r>
                <a:r>
                  <a:rPr lang="en-US" b="1" dirty="0"/>
                  <a:t> </a:t>
                </a:r>
                <a:r>
                  <a:rPr lang="en-US" b="1" dirty="0" smtClean="0">
                    <a:latin typeface="Cambria Math"/>
                    <a:ea typeface="Cambria Math"/>
                  </a:rPr>
                  <a:t>∙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/>
                      <m:t>P</m:t>
                    </m:r>
                    <m:r>
                      <m:rPr>
                        <m:nor/>
                      </m:rPr>
                      <a:rPr lang="en-US" dirty="0"/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en-US" b="1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5345347"/>
                <a:ext cx="1975477" cy="369653"/>
              </a:xfrm>
              <a:prstGeom prst="rect">
                <a:avLst/>
              </a:prstGeom>
              <a:blipFill rotWithShape="1">
                <a:blip r:embed="rId4"/>
                <a:stretch>
                  <a:fillRect l="-16975" t="-119672" r="-4321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Ribbon 2"/>
          <p:cNvSpPr/>
          <p:nvPr/>
        </p:nvSpPr>
        <p:spPr>
          <a:xfrm>
            <a:off x="6343080" y="4076700"/>
            <a:ext cx="2724720" cy="2324100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This theorem solves many difficult problems magically. But one needs some experience in order to apply it effectively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You will realize it soon.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9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1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Homework Exercise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Investigate the cause of problem in our </a:t>
            </a:r>
            <a:r>
              <a:rPr lang="en-US" sz="2000" b="1" dirty="0" smtClean="0"/>
              <a:t>forward</a:t>
            </a:r>
            <a:r>
              <a:rPr lang="en-US" sz="2000" dirty="0" smtClean="0"/>
              <a:t> </a:t>
            </a:r>
            <a:r>
              <a:rPr lang="en-US" sz="2000" b="1" dirty="0" smtClean="0"/>
              <a:t>analysis </a:t>
            </a:r>
            <a:r>
              <a:rPr lang="en-US" sz="2000" dirty="0" smtClean="0"/>
              <a:t>for each of the two problems.</a:t>
            </a:r>
            <a:endParaRPr lang="en-US" sz="2000" b="1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Try to find alternate approach for analysis.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(</a:t>
            </a:r>
            <a:r>
              <a:rPr lang="en-US" sz="2000" b="1" dirty="0" smtClean="0">
                <a:solidFill>
                  <a:srgbClr val="7030A0"/>
                </a:solidFill>
              </a:rPr>
              <a:t>Backward analysis  </a:t>
            </a:r>
            <a:r>
              <a:rPr lang="en-US" sz="2000" b="1" dirty="0" smtClean="0">
                <a:solidFill>
                  <a:srgbClr val="7030A0"/>
                </a:solidFill>
                <a:sym typeface="Wingdings" pitchFamily="2" charset="2"/>
              </a:rPr>
              <a:t> 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Provide efficient implementation of </a:t>
            </a:r>
            <a:r>
              <a:rPr lang="en-US" sz="2000" b="1" dirty="0" smtClean="0"/>
              <a:t>Grid</a:t>
            </a:r>
            <a:r>
              <a:rPr lang="en-US" sz="2000" dirty="0" smtClean="0"/>
              <a:t> data </a:t>
            </a:r>
            <a:r>
              <a:rPr lang="en-US" sz="2000" dirty="0" smtClean="0"/>
              <a:t>structure.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5867400" y="2971800"/>
            <a:ext cx="2514600" cy="2133600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 am hopeful that at least one of you will reinvent this </a:t>
            </a:r>
            <a:r>
              <a:rPr lang="en-US" dirty="0" smtClean="0">
                <a:solidFill>
                  <a:srgbClr val="C00000"/>
                </a:solidFill>
              </a:rPr>
              <a:t>technique </a:t>
            </a:r>
            <a:r>
              <a:rPr lang="en-US" dirty="0">
                <a:solidFill>
                  <a:srgbClr val="C00000"/>
                </a:solidFill>
              </a:rPr>
              <a:t>on his/her own before next class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1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7030A0"/>
                </a:solidFill>
              </a:rPr>
              <a:t>find-min Problem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Find-Min</a:t>
            </a:r>
            <a:r>
              <a:rPr lang="en-US" sz="3600" b="1" dirty="0" smtClean="0"/>
              <a:t> algorithm</a:t>
            </a:r>
            <a:br>
              <a:rPr lang="en-US" sz="3600" b="1" dirty="0" smtClean="0"/>
            </a:br>
            <a:r>
              <a:rPr lang="en-US" sz="2000" b="1" dirty="0" smtClean="0"/>
              <a:t> 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71600"/>
                <a:ext cx="4038600" cy="4754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Find-Min</a:t>
                </a:r>
                <a:r>
                  <a:rPr lang="en-US" sz="1800" dirty="0" smtClean="0"/>
                  <a:t>(</a:t>
                </a:r>
                <a:r>
                  <a:rPr lang="en-US" sz="1800" b="1" dirty="0" smtClean="0"/>
                  <a:t>A</a:t>
                </a:r>
                <a:r>
                  <a:rPr lang="en-US" sz="1800" dirty="0" smtClean="0"/>
                  <a:t>[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1800" dirty="0" smtClean="0"/>
                  <a:t>..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1800" dirty="0" smtClean="0"/>
                  <a:t>])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{    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smtClean="0">
                    <a:sym typeface="Wingdings" pitchFamily="2" charset="2"/>
                  </a:rPr>
                  <a:t> </a:t>
                </a:r>
                <a:r>
                  <a:rPr lang="en-US" sz="1800" b="1" dirty="0" smtClean="0">
                    <a:sym typeface="Wingdings" pitchFamily="2" charset="2"/>
                  </a:rPr>
                  <a:t>A</a:t>
                </a:r>
                <a:r>
                  <a:rPr lang="en-US" sz="1800" dirty="0" smtClean="0">
                    <a:sym typeface="Wingdings" pitchFamily="2" charset="2"/>
                  </a:rPr>
                  <a:t>[</a:t>
                </a:r>
                <a:r>
                  <a:rPr lang="en-US" sz="1800" dirty="0" smtClean="0">
                    <a:solidFill>
                      <a:srgbClr val="0070C0"/>
                    </a:solidFill>
                    <a:sym typeface="Wingdings" pitchFamily="2" charset="2"/>
                  </a:rPr>
                  <a:t>1</a:t>
                </a:r>
                <a:r>
                  <a:rPr lang="en-US" sz="1800" dirty="0" smtClean="0">
                    <a:sym typeface="Wingdings" pitchFamily="2" charset="2"/>
                  </a:rPr>
                  <a:t>];</a:t>
                </a:r>
              </a:p>
              <a:p>
                <a:pPr marL="0" indent="0">
                  <a:buNone/>
                </a:pPr>
                <a:r>
                  <a:rPr lang="en-US" sz="1800" dirty="0">
                    <a:sym typeface="Wingdings" pitchFamily="2" charset="2"/>
                  </a:rPr>
                  <a:t> </a:t>
                </a:r>
                <a:r>
                  <a:rPr lang="en-US" sz="1800" dirty="0" smtClean="0">
                    <a:sym typeface="Wingdings" pitchFamily="2" charset="2"/>
                  </a:rPr>
                  <a:t>      </a:t>
                </a:r>
                <a:r>
                  <a:rPr lang="en-US" sz="1800" b="1" dirty="0" smtClean="0">
                    <a:sym typeface="Wingdings" pitchFamily="2" charset="2"/>
                  </a:rPr>
                  <a:t>For</a:t>
                </a:r>
                <a:r>
                  <a:rPr lang="en-US" sz="1800" dirty="0" smtClean="0">
                    <a:sym typeface="Wingdings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sym typeface="Wingdings" pitchFamily="2" charset="2"/>
                      </a:rPr>
                      <m:t>𝒊</m:t>
                    </m:r>
                    <m:r>
                      <a:rPr lang="en-US" sz="1800" b="1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sym typeface="Wingdings" pitchFamily="2" charset="2"/>
                      </a:rPr>
                      <m:t>𝟐</m:t>
                    </m:r>
                  </m:oMath>
                </a14:m>
                <a:r>
                  <a:rPr lang="en-US" sz="1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b="1" dirty="0" smtClean="0"/>
                  <a:t>do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{      </a:t>
                </a:r>
                <a:r>
                  <a:rPr lang="en-US" sz="1800" b="1" dirty="0" smtClean="0"/>
                  <a:t>if </a:t>
                </a:r>
                <a:r>
                  <a:rPr lang="en-US" sz="1800" dirty="0" smtClean="0"/>
                  <a:t>(            ??          )           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          ??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}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</a:t>
                </a:r>
                <a:r>
                  <a:rPr lang="en-US" sz="1800" b="1" dirty="0" smtClean="0"/>
                  <a:t>return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</m:oMath>
                </a14:m>
                <a:r>
                  <a:rPr lang="en-US" sz="1800" b="1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}   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71600"/>
                <a:ext cx="4038600" cy="4754563"/>
              </a:xfrm>
              <a:blipFill rotWithShape="1">
                <a:blip r:embed="rId2"/>
                <a:stretch>
                  <a:fillRect l="-1207" t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67200" y="1295400"/>
                <a:ext cx="4724400" cy="4830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1800" b="1" dirty="0" smtClean="0"/>
                  <a:t>  </a:t>
                </a:r>
                <a:r>
                  <a:rPr lang="en-US" sz="1800" dirty="0" smtClean="0"/>
                  <a:t>If elements of </a:t>
                </a:r>
                <a:r>
                  <a:rPr lang="en-US" sz="1800" b="1" dirty="0" smtClean="0"/>
                  <a:t>A </a:t>
                </a:r>
                <a:r>
                  <a:rPr lang="en-US" sz="1800" dirty="0" smtClean="0"/>
                  <a:t>are </a:t>
                </a:r>
                <a:r>
                  <a:rPr lang="en-US" sz="1800" u="sng" dirty="0" smtClean="0"/>
                  <a:t>permuted randomly uniformly</a:t>
                </a:r>
                <a:r>
                  <a:rPr lang="en-US" sz="1800" dirty="0" smtClean="0"/>
                  <a:t>, what is the expected number of times variable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  <m:r>
                      <a:rPr lang="en-US" sz="1800" b="1" i="1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is updated ?</a:t>
                </a:r>
              </a:p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b="1" dirty="0" smtClean="0"/>
                  <a:t>: </a:t>
                </a:r>
                <a:r>
                  <a:rPr lang="en-US" sz="1800" dirty="0" smtClean="0"/>
                  <a:t>no. of times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  <m:r>
                      <a:rPr lang="en-US" sz="1800" b="1" i="1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is </a:t>
                </a:r>
                <a:r>
                  <a:rPr lang="en-US" sz="1800" dirty="0" smtClean="0"/>
                  <a:t>updated.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1800" b="1" i="1" smtClean="0">
                                <a:latin typeface="Cambria Math"/>
                              </a:rPr>
                              <m:t>   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if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</m:t>
                            </m:r>
                            <m:r>
                              <a:rPr lang="en-US" sz="1800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𝒎𝒊𝒏</m:t>
                            </m:r>
                            <m:r>
                              <a:rPr lang="en-US" sz="1800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is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updated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in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 </m:t>
                            </m:r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𝒊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th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b="0" i="0" dirty="0" smtClean="0"/>
                              <m:t>iteration</m:t>
                            </m:r>
                          </m:e>
                          <m:e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sz="1800" b="0" i="0" smtClean="0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otherwise</m:t>
                            </m:r>
                            <m:r>
                              <a:rPr lang="en-US" sz="1800" b="0" i="0" smtClean="0">
                                <a:latin typeface="Cambria Math"/>
                              </a:rPr>
                              <m:t>          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800" b="1" dirty="0" smtClean="0"/>
                  <a:t>  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𝑿</m:t>
                    </m:r>
                    <m:r>
                      <a:rPr lang="en-US" sz="1800" b="1" i="1" smtClean="0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latin typeface="Cambria Math"/>
                          </a:rPr>
                          <m:t>&gt;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b="1" dirty="0" smtClean="0">
                    <a:sym typeface="Wingdings" pitchFamily="2" charset="2"/>
                  </a:rPr>
                  <a:t>  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0">
                            <a:latin typeface="Cambria Math"/>
                          </a:rPr>
                          <m:t>𝐗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latin typeface="Cambria Math"/>
                          </a:rPr>
                          <m:t>&gt;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latin typeface="Cambria Math"/>
                              </a:rPr>
                              <m:t>𝐄</m:t>
                            </m:r>
                            <m:r>
                              <a:rPr lang="en-US" sz="1800" b="1" i="0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sz="1800" b="1" dirty="0" smtClean="0">
                    <a:sym typeface="Wingdings" pitchFamily="2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800" b="1" dirty="0">
                    <a:sym typeface="Wingdings" pitchFamily="2" charset="2"/>
                  </a:rPr>
                  <a:t> </a:t>
                </a:r>
                <a:r>
                  <a:rPr lang="en-US" sz="800" b="1" dirty="0" smtClean="0">
                    <a:sym typeface="Wingdings" pitchFamily="2" charset="2"/>
                  </a:rPr>
                  <a:t>                                    </a:t>
                </a:r>
                <a:r>
                  <a:rPr lang="en-US" sz="200" b="1" dirty="0" smtClean="0">
                    <a:sym typeface="Wingdings" pitchFamily="2" charset="2"/>
                  </a:rPr>
                  <a:t> </a:t>
                </a:r>
                <a:r>
                  <a:rPr lang="en-US" sz="800" b="1" dirty="0" smtClean="0">
                    <a:sym typeface="Wingdings" pitchFamily="2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ym typeface="Wingdings" pitchFamily="2" charset="2"/>
                  </a:rPr>
                  <a:t> </a:t>
                </a:r>
                <a:r>
                  <a:rPr lang="en-US" sz="1800" b="1" dirty="0" smtClean="0">
                    <a:sym typeface="Wingdings" pitchFamily="2" charset="2"/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latin typeface="Cambria Math"/>
                          </a:rPr>
                          <m:t>&gt;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latin typeface="Cambria Math"/>
                              </a:rPr>
                              <m:t>𝐏</m:t>
                            </m:r>
                            <m:r>
                              <a:rPr lang="en-US" sz="1800" b="1" i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29" name="Content Placeholder 2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67200" y="1295400"/>
                <a:ext cx="4724400" cy="4830763"/>
              </a:xfrm>
              <a:blipFill rotWithShape="1">
                <a:blip r:embed="rId3"/>
                <a:stretch>
                  <a:fillRect l="-1032" t="-631" r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5421868"/>
            <a:ext cx="653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8      5     16      11    32     4     57      6      19   82      7     42     2      23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66472" y="5410200"/>
            <a:ext cx="6844524" cy="826532"/>
            <a:chOff x="666472" y="5105400"/>
            <a:chExt cx="6844524" cy="826532"/>
          </a:xfrm>
        </p:grpSpPr>
        <p:grpSp>
          <p:nvGrpSpPr>
            <p:cNvPr id="22" name="Group 21"/>
            <p:cNvGrpSpPr/>
            <p:nvPr/>
          </p:nvGrpSpPr>
          <p:grpSpPr>
            <a:xfrm>
              <a:off x="1066800" y="5105400"/>
              <a:ext cx="6400800" cy="457200"/>
              <a:chOff x="1066800" y="5105400"/>
              <a:chExt cx="6400800" cy="4572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066800" y="5105400"/>
                <a:ext cx="64008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15240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9812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4384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956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3528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8100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2672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7244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1816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6388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0960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5532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010400" y="5105400"/>
                <a:ext cx="0" cy="457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082633" y="5562600"/>
              <a:ext cx="6428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 1       2       3       4      5       6       7      8       9     10     11   12     13   14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6472" y="511706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06465" y="2362200"/>
                <a:ext cx="1289135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sym typeface="Wingdings" pitchFamily="2" charset="2"/>
                      </a:rPr>
                      <m:t>𝒊</m:t>
                    </m:r>
                  </m:oMath>
                </a14:m>
                <a:r>
                  <a:rPr lang="en-US" dirty="0">
                    <a:sym typeface="Wingdings" pitchFamily="2" charset="2"/>
                  </a:rPr>
                  <a:t>]</a:t>
                </a:r>
                <a:r>
                  <a:rPr lang="en-US" dirty="0" smtClean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465" y="2362200"/>
                <a:ext cx="1289135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265" t="-8333" r="-7109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52600" y="2678668"/>
                <a:ext cx="1446230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𝒎𝒊𝒏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</a:t>
                </a:r>
                <a:r>
                  <a:rPr lang="en-US" b="1" dirty="0">
                    <a:sym typeface="Wingdings" pitchFamily="2" charset="2"/>
                  </a:rPr>
                  <a:t> A</a:t>
                </a:r>
                <a:r>
                  <a:rPr lang="en-US" dirty="0"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sym typeface="Wingdings" pitchFamily="2" charset="2"/>
                      </a:rPr>
                      <m:t>𝒊</m:t>
                    </m:r>
                  </m:oMath>
                </a14:m>
                <a:r>
                  <a:rPr lang="en-US" dirty="0">
                    <a:sym typeface="Wingdings" pitchFamily="2" charset="2"/>
                  </a:rPr>
                  <a:t>]</a:t>
                </a:r>
                <a:r>
                  <a:rPr lang="en-US" dirty="0" smtClean="0">
                    <a:sym typeface="Wingdings" pitchFamily="2" charset="2"/>
                  </a:rPr>
                  <a:t> ;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78668"/>
                <a:ext cx="144623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9836" r="-632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Down Arrow 29"/>
          <p:cNvSpPr/>
          <p:nvPr/>
        </p:nvSpPr>
        <p:spPr>
          <a:xfrm>
            <a:off x="1205484" y="5105400"/>
            <a:ext cx="242316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1662684" y="5105400"/>
            <a:ext cx="242316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3491484" y="5105400"/>
            <a:ext cx="242316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Down Arrow 32"/>
          <p:cNvSpPr/>
          <p:nvPr/>
        </p:nvSpPr>
        <p:spPr>
          <a:xfrm>
            <a:off x="6629400" y="5105400"/>
            <a:ext cx="242316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931661" y="4492752"/>
            <a:ext cx="983739" cy="677180"/>
            <a:chOff x="7322060" y="4492752"/>
            <a:chExt cx="983739" cy="677180"/>
          </a:xfrm>
        </p:grpSpPr>
        <p:sp>
          <p:nvSpPr>
            <p:cNvPr id="34" name="Right Brace 33"/>
            <p:cNvSpPr/>
            <p:nvPr/>
          </p:nvSpPr>
          <p:spPr>
            <a:xfrm rot="5400000">
              <a:off x="7660006" y="4154806"/>
              <a:ext cx="307847" cy="983739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01532" y="4800600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??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00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 uiExpand="1" build="p"/>
      <p:bldP spid="21" grpId="0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Find-Min</a:t>
            </a:r>
            <a:r>
              <a:rPr lang="en-US" sz="3600" b="1" dirty="0"/>
              <a:t> algorithm</a:t>
            </a:r>
            <a:br>
              <a:rPr lang="en-US" sz="3600" b="1" dirty="0"/>
            </a:br>
            <a:r>
              <a:rPr lang="en-US" sz="1800" b="1" dirty="0"/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= </a:t>
                </a:r>
                <a:r>
                  <a:rPr lang="en-US" sz="2000" b="1" dirty="0"/>
                  <a:t>Probability</a:t>
                </a:r>
                <a:r>
                  <a:rPr lang="en-US" sz="2000" dirty="0"/>
                  <a:t> that </a:t>
                </a:r>
                <a:r>
                  <a:rPr lang="en-US" sz="2000" b="1" dirty="0"/>
                  <a:t>A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dirty="0"/>
                  <a:t>] is smaller than {</a:t>
                </a:r>
                <a:r>
                  <a:rPr lang="en-US" sz="2000" b="1" dirty="0"/>
                  <a:t>A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],…,</a:t>
                </a:r>
                <a:r>
                  <a:rPr lang="en-US" sz="2000" b="1" dirty="0"/>
                  <a:t> A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]}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Notations:</a:t>
                </a:r>
              </a:p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 smtClean="0"/>
                  <a:t>: set of all subsets of </a:t>
                </a:r>
                <a:r>
                  <a:rPr lang="en-US" sz="2000" b="1" dirty="0"/>
                  <a:t>A </a:t>
                </a:r>
                <a:r>
                  <a:rPr lang="en-US" sz="2000" dirty="0" smtClean="0"/>
                  <a:t>of size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r>
                  <a:rPr lang="en-US" sz="2000" b="1" dirty="0" smtClean="0"/>
                  <a:t> </a:t>
                </a:r>
                <a:r>
                  <a:rPr lang="en-US" sz="2000" dirty="0" smtClean="0"/>
                  <a:t>For any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en-US" sz="2000" b="1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𝓔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000" b="1" dirty="0" smtClean="0"/>
                  <a:t>: </a:t>
                </a:r>
                <a:r>
                  <a:rPr lang="en-US" sz="2000" dirty="0" smtClean="0"/>
                  <a:t>first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elements of </a:t>
                </a:r>
                <a:r>
                  <a:rPr lang="en-US" sz="2000" b="1" dirty="0" smtClean="0"/>
                  <a:t>A </a:t>
                </a:r>
                <a:r>
                  <a:rPr lang="en-US" sz="2000" dirty="0" smtClean="0"/>
                  <a:t>are (some permutation of)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Using</a:t>
                </a:r>
                <a:r>
                  <a:rPr lang="en-US" sz="2000" b="1" dirty="0" smtClean="0"/>
                  <a:t> Partition Theorem,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𝐏</m:t>
                        </m:r>
                        <m:r>
                          <a:rPr lang="en-US" sz="2000" b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=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smtClean="0">
                            <a:latin typeface="Cambria Math"/>
                          </a:rPr>
                          <m:t>                ?            ⋅      ?</m:t>
                        </m:r>
                      </m:e>
                    </m:nary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97076" y="228600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076" y="2286000"/>
                <a:ext cx="32252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452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321905" y="1828800"/>
            <a:ext cx="2743201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921579" y="1828800"/>
            <a:ext cx="7117640" cy="826532"/>
            <a:chOff x="921579" y="1828800"/>
            <a:chExt cx="7117640" cy="826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239000" y="2286000"/>
                  <a:ext cx="8002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9000" y="2286000"/>
                  <a:ext cx="80021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916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oup 4"/>
            <p:cNvGrpSpPr/>
            <p:nvPr/>
          </p:nvGrpSpPr>
          <p:grpSpPr>
            <a:xfrm>
              <a:off x="921579" y="1828800"/>
              <a:ext cx="6801128" cy="826532"/>
              <a:chOff x="666472" y="5105400"/>
              <a:chExt cx="6801128" cy="82653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066800" y="5105400"/>
                <a:ext cx="6400800" cy="457200"/>
                <a:chOff x="1066800" y="5105400"/>
                <a:chExt cx="6400800" cy="4572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066800" y="5105400"/>
                  <a:ext cx="6400800" cy="457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5240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9812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3528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8100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42672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7244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51816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6388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0960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5532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010400" y="5105400"/>
                  <a:ext cx="0" cy="4572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1082633" y="5562600"/>
                <a:ext cx="2217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     </a:t>
                </a:r>
                <a:r>
                  <a:rPr lang="en-US" b="1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          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…       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66472" y="511706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9400" y="5650468"/>
                <a:ext cx="1572738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𝐏</m:t>
                          </m:r>
                          <m:r>
                            <a:rPr lang="en-US" b="1"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𝓔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650468"/>
                <a:ext cx="157273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66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82794" y="5650468"/>
                <a:ext cx="827406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/>
                        </a:rPr>
                        <m:t>𝐏</m:t>
                      </m:r>
                      <m:r>
                        <a:rPr lang="en-US" b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𝓔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794" y="5650468"/>
                <a:ext cx="82740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882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1295399" y="1066800"/>
            <a:ext cx="2769707" cy="685801"/>
            <a:chOff x="1295399" y="1066800"/>
            <a:chExt cx="2769707" cy="685801"/>
          </a:xfrm>
        </p:grpSpPr>
        <p:sp>
          <p:nvSpPr>
            <p:cNvPr id="21" name="Right Brace 20"/>
            <p:cNvSpPr/>
            <p:nvPr/>
          </p:nvSpPr>
          <p:spPr>
            <a:xfrm rot="16200000">
              <a:off x="2489753" y="177247"/>
              <a:ext cx="381000" cy="2769707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828800" y="1066800"/>
                  <a:ext cx="20707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First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b="1" dirty="0" smtClean="0"/>
                    <a:t> </a:t>
                  </a:r>
                  <a:r>
                    <a:rPr lang="en-US" dirty="0" smtClean="0"/>
                    <a:t>elements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066800"/>
                  <a:ext cx="207076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353" t="-8197" r="-411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Line Callout 1 29"/>
              <p:cNvSpPr/>
              <p:nvPr/>
            </p:nvSpPr>
            <p:spPr>
              <a:xfrm>
                <a:off x="5436707" y="4953000"/>
                <a:ext cx="3631093" cy="1219200"/>
              </a:xfrm>
              <a:prstGeom prst="borderCallout1">
                <a:avLst>
                  <a:gd name="adj1" fmla="val 45008"/>
                  <a:gd name="adj2" fmla="val 112"/>
                  <a:gd name="adj3" fmla="val 51873"/>
                  <a:gd name="adj4" fmla="val -4945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Though this equation is perfectly correct, you won’t be able to proceed from this point onwards to find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en-US" sz="16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rgbClr val="C00000"/>
                    </a:solidFill>
                  </a:rPr>
                  <a:t>. </a:t>
                </a:r>
              </a:p>
              <a:p>
                <a:pPr algn="ctr"/>
                <a:r>
                  <a:rPr lang="en-US" sz="1600" dirty="0" smtClean="0">
                    <a:solidFill>
                      <a:srgbClr val="C00000"/>
                    </a:solidFill>
                  </a:rPr>
                  <a:t>Can you find the reason behind its uselessness ?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Line Callout 1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707" y="4953000"/>
                <a:ext cx="3631093" cy="1219200"/>
              </a:xfrm>
              <a:prstGeom prst="borderCallout1">
                <a:avLst>
                  <a:gd name="adj1" fmla="val 45008"/>
                  <a:gd name="adj2" fmla="val 112"/>
                  <a:gd name="adj3" fmla="val 51873"/>
                  <a:gd name="adj4" fmla="val -4945"/>
                </a:avLst>
              </a:prstGeom>
              <a:blipFill rotWithShape="1">
                <a:blip r:embed="rId8"/>
                <a:stretch>
                  <a:fillRect t="-4412" r="-795" b="-882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30"/>
          <p:cNvSpPr/>
          <p:nvPr/>
        </p:nvSpPr>
        <p:spPr>
          <a:xfrm>
            <a:off x="1905000" y="5562600"/>
            <a:ext cx="3429000" cy="609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/>
      <p:bldP spid="24" grpId="0" animBg="1"/>
      <p:bldP spid="25" grpId="0" animBg="1"/>
      <p:bldP spid="26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2</a:t>
            </a:r>
            <a:br>
              <a:rPr lang="en-US" sz="3600" dirty="0" smtClean="0"/>
            </a:br>
            <a:r>
              <a:rPr lang="en-US" sz="3600" dirty="0">
                <a:solidFill>
                  <a:srgbClr val="7030A0"/>
                </a:solidFill>
              </a:rPr>
              <a:t>Closest Pair of Points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Closest Pair of Points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 Definition: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 a set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of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points in plane, compute the pair of points with minimum Euclidean distance.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Deterministic algorithms:</a:t>
                </a:r>
              </a:p>
              <a:p>
                <a:r>
                  <a:rPr lang="en-US" sz="2000" b="1" dirty="0" smtClean="0"/>
                  <a:t>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dirty="0" smtClean="0"/>
                  <a:t>) :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Trivial algorithm</a:t>
                </a:r>
              </a:p>
              <a:p>
                <a:r>
                  <a:rPr lang="en-US" sz="2000" b="1" dirty="0"/>
                  <a:t>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𝐥𝐨𝐠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) :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Divide and Conquer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based algorithm</a:t>
                </a:r>
              </a:p>
              <a:p>
                <a:endParaRPr lang="en-US" sz="2000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Randomized algorithm: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r>
                  <a:rPr lang="en-US" sz="2000" b="1" dirty="0"/>
                  <a:t>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) :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Randomized Incremental Construction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based algorithm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Notations and assumptions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Notations: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 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 : set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points in plane.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Coordinates of each point are positive integers.</a:t>
                </a:r>
              </a:p>
              <a:p>
                <a:endParaRPr lang="en-US" sz="2000" dirty="0" smtClean="0"/>
              </a:p>
              <a:p>
                <a:r>
                  <a:rPr lang="en-US" sz="2000" dirty="0"/>
                  <a:t>d</a:t>
                </a:r>
                <a:r>
                  <a:rPr lang="en-US" sz="2000" dirty="0" smtClean="0"/>
                  <a:t>istance(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2000" dirty="0" smtClean="0"/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dirty="0" smtClean="0"/>
                  <a:t>) : Euclidean distance between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Assumption: 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r>
                  <a:rPr lang="en-US" sz="2000" dirty="0" smtClean="0"/>
                  <a:t>Distance between each pair of points is </a:t>
                </a:r>
                <a:r>
                  <a:rPr lang="en-US" sz="2000" b="1" dirty="0" smtClean="0"/>
                  <a:t>distinct</a:t>
                </a:r>
                <a:r>
                  <a:rPr lang="en-US" sz="2000" dirty="0" smtClean="0"/>
                  <a:t>.</a:t>
                </a: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8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4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 discrete math exercise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Exercise: </a:t>
            </a:r>
          </a:p>
          <a:p>
            <a:pPr marL="0" indent="0">
              <a:buNone/>
            </a:pPr>
            <a:r>
              <a:rPr lang="en-US" sz="2000" dirty="0" smtClean="0"/>
              <a:t>What is the maximum number of points that can be placed in a </a:t>
            </a:r>
            <a:r>
              <a:rPr lang="en-US" sz="2000" u="sng" dirty="0" smtClean="0"/>
              <a:t>unit square </a:t>
            </a:r>
            <a:r>
              <a:rPr lang="en-US" sz="2000" dirty="0" smtClean="0"/>
              <a:t>such that the minimum distance is at least </a:t>
            </a:r>
            <a:r>
              <a:rPr lang="en-US" sz="2000" dirty="0" smtClean="0">
                <a:solidFill>
                  <a:srgbClr val="0070C0"/>
                </a:solidFill>
              </a:rPr>
              <a:t>1 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000" b="1" dirty="0" smtClean="0"/>
              <a:t>Answer: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4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This exercise is used is deterministic algorithm as well the randomized algorithm that we shall discuss now.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2057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943600" y="3429000"/>
            <a:ext cx="457200" cy="1828800"/>
            <a:chOff x="5943600" y="3429000"/>
            <a:chExt cx="457200" cy="18288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943600" y="3429000"/>
              <a:ext cx="0" cy="18288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099114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cxnSp>
        <p:nvCxnSpPr>
          <p:cNvPr id="13" name="Straight Connector 12"/>
          <p:cNvCxnSpPr>
            <a:stCxn id="5" idx="0"/>
            <a:endCxn id="5" idx="2"/>
          </p:cNvCxnSpPr>
          <p:nvPr/>
        </p:nvCxnSpPr>
        <p:spPr>
          <a:xfrm>
            <a:off x="4533900" y="34290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  <a:endCxn id="5" idx="3"/>
          </p:cNvCxnSpPr>
          <p:nvPr/>
        </p:nvCxnSpPr>
        <p:spPr>
          <a:xfrm>
            <a:off x="3505200" y="43434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8006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33900" y="3429000"/>
            <a:ext cx="102870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65073" y="3733800"/>
                <a:ext cx="387927" cy="441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05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05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073" y="3733800"/>
                <a:ext cx="387927" cy="4419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/>
          <p:cNvSpPr/>
          <p:nvPr/>
        </p:nvSpPr>
        <p:spPr>
          <a:xfrm>
            <a:off x="6249957" y="2590800"/>
            <a:ext cx="2817843" cy="1603248"/>
          </a:xfrm>
          <a:prstGeom prst="cloudCallout">
            <a:avLst>
              <a:gd name="adj1" fmla="val -26889"/>
              <a:gd name="adj2" fmla="val 8336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If there are more than 4 points, at least one of the four small squares will have more than 1 points.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1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9" grpId="0" animBg="1"/>
      <p:bldP spid="20" grpId="0" animBg="1"/>
      <p:bldP spid="24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</TotalTime>
  <Words>1862</Words>
  <Application>Microsoft Office PowerPoint</Application>
  <PresentationFormat>On-screen Show (4:3)</PresentationFormat>
  <Paragraphs>268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Randomized Algorithms CS648 </vt:lpstr>
      <vt:lpstr>Partition Theorem</vt:lpstr>
      <vt:lpstr>problem 1 find-min Problem</vt:lpstr>
      <vt:lpstr>Find-Min algorithm  </vt:lpstr>
      <vt:lpstr>Find-Min algorithm  </vt:lpstr>
      <vt:lpstr>problem 2 Closest Pair of Points</vt:lpstr>
      <vt:lpstr>Closest Pair of Points</vt:lpstr>
      <vt:lpstr>Notations and assumptions</vt:lpstr>
      <vt:lpstr>A discrete math exercise</vt:lpstr>
      <vt:lpstr>Overview of the randomized algorithm</vt:lpstr>
      <vt:lpstr>Grid(S,δ)</vt:lpstr>
      <vt:lpstr>Grid(S,δ)</vt:lpstr>
      <vt:lpstr>Closest Pair of Points</vt:lpstr>
      <vt:lpstr>ith iteration</vt:lpstr>
      <vt:lpstr>ith iteration</vt:lpstr>
      <vt:lpstr>ith iteration</vt:lpstr>
      <vt:lpstr>Analysis of  ith iteration</vt:lpstr>
      <vt:lpstr>running time of ith iteration</vt:lpstr>
      <vt:lpstr>Calculating 〖P(δ〗_i&lt;δ_(i-1))</vt:lpstr>
      <vt:lpstr>Homework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Surender Baswana</cp:lastModifiedBy>
  <cp:revision>494</cp:revision>
  <dcterms:created xsi:type="dcterms:W3CDTF">2011-12-03T04:13:03Z</dcterms:created>
  <dcterms:modified xsi:type="dcterms:W3CDTF">2013-09-26T15:14:38Z</dcterms:modified>
</cp:coreProperties>
</file>