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1"/>
  </p:notesMasterIdLst>
  <p:sldIdLst>
    <p:sldId id="274" r:id="rId2"/>
    <p:sldId id="442" r:id="rId3"/>
    <p:sldId id="493" r:id="rId4"/>
    <p:sldId id="494" r:id="rId5"/>
    <p:sldId id="492" r:id="rId6"/>
    <p:sldId id="477" r:id="rId7"/>
    <p:sldId id="484" r:id="rId8"/>
    <p:sldId id="480" r:id="rId9"/>
    <p:sldId id="497" r:id="rId10"/>
    <p:sldId id="479" r:id="rId11"/>
    <p:sldId id="478" r:id="rId12"/>
    <p:sldId id="482" r:id="rId13"/>
    <p:sldId id="483" r:id="rId14"/>
    <p:sldId id="486" r:id="rId15"/>
    <p:sldId id="499" r:id="rId16"/>
    <p:sldId id="498" r:id="rId17"/>
    <p:sldId id="504" r:id="rId18"/>
    <p:sldId id="501" r:id="rId19"/>
    <p:sldId id="505" r:id="rId20"/>
    <p:sldId id="506" r:id="rId21"/>
    <p:sldId id="489" r:id="rId22"/>
    <p:sldId id="487" r:id="rId23"/>
    <p:sldId id="508" r:id="rId24"/>
    <p:sldId id="511" r:id="rId25"/>
    <p:sldId id="491" r:id="rId26"/>
    <p:sldId id="496" r:id="rId27"/>
    <p:sldId id="507" r:id="rId28"/>
    <p:sldId id="509" r:id="rId29"/>
    <p:sldId id="520" r:id="rId30"/>
    <p:sldId id="512" r:id="rId31"/>
    <p:sldId id="513" r:id="rId32"/>
    <p:sldId id="514" r:id="rId33"/>
    <p:sldId id="521" r:id="rId34"/>
    <p:sldId id="522" r:id="rId35"/>
    <p:sldId id="515" r:id="rId36"/>
    <p:sldId id="518" r:id="rId37"/>
    <p:sldId id="517" r:id="rId38"/>
    <p:sldId id="519" r:id="rId39"/>
    <p:sldId id="51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5" d="100"/>
          <a:sy n="85" d="100"/>
        </p:scale>
        <p:origin x="-11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33.png"/><Relationship Id="rId3" Type="http://schemas.openxmlformats.org/officeDocument/2006/relationships/image" Target="../media/image121.png"/><Relationship Id="rId7" Type="http://schemas.openxmlformats.org/officeDocument/2006/relationships/image" Target="../media/image160.png"/><Relationship Id="rId12" Type="http://schemas.openxmlformats.org/officeDocument/2006/relationships/image" Target="../media/image2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10.png"/><Relationship Id="rId5" Type="http://schemas.openxmlformats.org/officeDocument/2006/relationships/image" Target="../media/image131.png"/><Relationship Id="rId10" Type="http://schemas.openxmlformats.org/officeDocument/2006/relationships/image" Target="../media/image190.png"/><Relationship Id="rId4" Type="http://schemas.openxmlformats.org/officeDocument/2006/relationships/image" Target="../media/image120.png"/><Relationship Id="rId9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21.png"/><Relationship Id="rId7" Type="http://schemas.openxmlformats.org/officeDocument/2006/relationships/image" Target="../media/image24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131.png"/><Relationship Id="rId4" Type="http://schemas.openxmlformats.org/officeDocument/2006/relationships/image" Target="../media/image120.png"/><Relationship Id="rId9" Type="http://schemas.openxmlformats.org/officeDocument/2006/relationships/image" Target="../media/image1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14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Expected duration </a:t>
            </a:r>
            <a:r>
              <a:rPr lang="en-US" sz="2000" b="1" dirty="0" smtClean="0">
                <a:solidFill>
                  <a:srgbClr val="002060"/>
                </a:solidFill>
              </a:rPr>
              <a:t>of a randomized experiment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mtClean="0">
                <a:solidFill>
                  <a:srgbClr val="002060"/>
                </a:solidFill>
              </a:rPr>
              <a:t>Part II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14400" y="1752600"/>
            <a:ext cx="276038" cy="533400"/>
            <a:chOff x="914400" y="1752600"/>
            <a:chExt cx="276038" cy="533400"/>
          </a:xfrm>
        </p:grpSpPr>
        <p:sp>
          <p:nvSpPr>
            <p:cNvPr id="5" name="Oval 4"/>
            <p:cNvSpPr/>
            <p:nvPr/>
          </p:nvSpPr>
          <p:spPr>
            <a:xfrm>
              <a:off x="914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52600" y="1752600"/>
            <a:ext cx="276038" cy="533400"/>
            <a:chOff x="1752600" y="1752600"/>
            <a:chExt cx="276038" cy="533400"/>
          </a:xfrm>
        </p:grpSpPr>
        <p:sp>
          <p:nvSpPr>
            <p:cNvPr id="6" name="Oval 5"/>
            <p:cNvSpPr/>
            <p:nvPr/>
          </p:nvSpPr>
          <p:spPr>
            <a:xfrm>
              <a:off x="1752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19562" y="1749623"/>
            <a:ext cx="276038" cy="536377"/>
            <a:chOff x="2619562" y="1749623"/>
            <a:chExt cx="276038" cy="536377"/>
          </a:xfrm>
        </p:grpSpPr>
        <p:sp>
          <p:nvSpPr>
            <p:cNvPr id="10" name="Oval 9"/>
            <p:cNvSpPr/>
            <p:nvPr/>
          </p:nvSpPr>
          <p:spPr>
            <a:xfrm>
              <a:off x="264191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9562" y="174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57600" y="1749623"/>
            <a:ext cx="276038" cy="536377"/>
            <a:chOff x="3657600" y="1749623"/>
            <a:chExt cx="276038" cy="536377"/>
          </a:xfrm>
        </p:grpSpPr>
        <p:sp>
          <p:nvSpPr>
            <p:cNvPr id="11" name="Oval 10"/>
            <p:cNvSpPr/>
            <p:nvPr/>
          </p:nvSpPr>
          <p:spPr>
            <a:xfrm>
              <a:off x="3657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0" y="174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8200" y="1749623"/>
            <a:ext cx="276038" cy="536377"/>
            <a:chOff x="4648200" y="1749623"/>
            <a:chExt cx="276038" cy="536377"/>
          </a:xfrm>
        </p:grpSpPr>
        <p:sp>
          <p:nvSpPr>
            <p:cNvPr id="9" name="Oval 8"/>
            <p:cNvSpPr/>
            <p:nvPr/>
          </p:nvSpPr>
          <p:spPr>
            <a:xfrm>
              <a:off x="46482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174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91362" y="1752600"/>
            <a:ext cx="276038" cy="533400"/>
            <a:chOff x="5591362" y="1752600"/>
            <a:chExt cx="276038" cy="533400"/>
          </a:xfrm>
        </p:grpSpPr>
        <p:sp>
          <p:nvSpPr>
            <p:cNvPr id="8" name="Oval 7"/>
            <p:cNvSpPr/>
            <p:nvPr/>
          </p:nvSpPr>
          <p:spPr>
            <a:xfrm>
              <a:off x="56388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91362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29400" y="1752600"/>
            <a:ext cx="276038" cy="533400"/>
            <a:chOff x="6629400" y="1752600"/>
            <a:chExt cx="276038" cy="533400"/>
          </a:xfrm>
        </p:grpSpPr>
        <p:sp>
          <p:nvSpPr>
            <p:cNvPr id="7" name="Oval 6"/>
            <p:cNvSpPr/>
            <p:nvPr/>
          </p:nvSpPr>
          <p:spPr>
            <a:xfrm>
              <a:off x="6629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9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72562" y="1752600"/>
            <a:ext cx="276038" cy="533400"/>
            <a:chOff x="7572562" y="1752600"/>
            <a:chExt cx="276038" cy="533400"/>
          </a:xfrm>
        </p:grpSpPr>
        <p:sp>
          <p:nvSpPr>
            <p:cNvPr id="12" name="Oval 11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72562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en-US" sz="1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38200" y="4876800"/>
            <a:ext cx="7091262" cy="948154"/>
            <a:chOff x="838200" y="4876800"/>
            <a:chExt cx="7091262" cy="948154"/>
          </a:xfrm>
        </p:grpSpPr>
        <p:grpSp>
          <p:nvGrpSpPr>
            <p:cNvPr id="37" name="Group 36"/>
            <p:cNvGrpSpPr/>
            <p:nvPr/>
          </p:nvGrpSpPr>
          <p:grpSpPr>
            <a:xfrm>
              <a:off x="838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526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590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3505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4495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864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553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43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914400" y="5486400"/>
              <a:ext cx="7015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1                 2                 3                 4                   5                    6                     7                   8</a:t>
              </a:r>
              <a:endParaRPr lang="en-US" sz="16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43938" y="1371600"/>
            <a:ext cx="123726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0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0157 0.42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21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3099 0.4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2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8489 0.33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16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10157 0.35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17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40677 0.428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213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1511 0.42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213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2343 0.261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13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2656 0.3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7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619562" y="1749623"/>
            <a:ext cx="276038" cy="536377"/>
            <a:chOff x="2619562" y="1749623"/>
            <a:chExt cx="276038" cy="536377"/>
          </a:xfrm>
        </p:grpSpPr>
        <p:sp>
          <p:nvSpPr>
            <p:cNvPr id="10" name="Oval 9"/>
            <p:cNvSpPr/>
            <p:nvPr/>
          </p:nvSpPr>
          <p:spPr>
            <a:xfrm>
              <a:off x="264191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9562" y="174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57600" y="1749623"/>
            <a:ext cx="276038" cy="536377"/>
            <a:chOff x="3657600" y="1749623"/>
            <a:chExt cx="276038" cy="536377"/>
          </a:xfrm>
        </p:grpSpPr>
        <p:sp>
          <p:nvSpPr>
            <p:cNvPr id="11" name="Oval 10"/>
            <p:cNvSpPr/>
            <p:nvPr/>
          </p:nvSpPr>
          <p:spPr>
            <a:xfrm>
              <a:off x="3657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0" y="174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29400" y="1752600"/>
            <a:ext cx="276038" cy="533400"/>
            <a:chOff x="6629400" y="1752600"/>
            <a:chExt cx="276038" cy="533400"/>
          </a:xfrm>
        </p:grpSpPr>
        <p:sp>
          <p:nvSpPr>
            <p:cNvPr id="7" name="Oval 6"/>
            <p:cNvSpPr/>
            <p:nvPr/>
          </p:nvSpPr>
          <p:spPr>
            <a:xfrm>
              <a:off x="6629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9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72562" y="1752600"/>
            <a:ext cx="276038" cy="533400"/>
            <a:chOff x="7572562" y="1752600"/>
            <a:chExt cx="276038" cy="533400"/>
          </a:xfrm>
        </p:grpSpPr>
        <p:sp>
          <p:nvSpPr>
            <p:cNvPr id="12" name="Oval 11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72562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en-US" sz="1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38200" y="4876800"/>
            <a:ext cx="7091262" cy="948154"/>
            <a:chOff x="838200" y="4876800"/>
            <a:chExt cx="7091262" cy="948154"/>
          </a:xfrm>
        </p:grpSpPr>
        <p:grpSp>
          <p:nvGrpSpPr>
            <p:cNvPr id="37" name="Group 36"/>
            <p:cNvGrpSpPr/>
            <p:nvPr/>
          </p:nvGrpSpPr>
          <p:grpSpPr>
            <a:xfrm>
              <a:off x="838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526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590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3505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4495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864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553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43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914400" y="5486400"/>
              <a:ext cx="7015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1                 2                 3                 4                   5                    6                     7                   8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02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619562" y="1749623"/>
            <a:ext cx="276038" cy="536377"/>
            <a:chOff x="2619562" y="1749623"/>
            <a:chExt cx="276038" cy="536377"/>
          </a:xfrm>
        </p:grpSpPr>
        <p:sp>
          <p:nvSpPr>
            <p:cNvPr id="10" name="Oval 9"/>
            <p:cNvSpPr/>
            <p:nvPr/>
          </p:nvSpPr>
          <p:spPr>
            <a:xfrm>
              <a:off x="264191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9562" y="174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57600" y="1749623"/>
            <a:ext cx="276038" cy="536377"/>
            <a:chOff x="3657600" y="1749623"/>
            <a:chExt cx="276038" cy="536377"/>
          </a:xfrm>
        </p:grpSpPr>
        <p:sp>
          <p:nvSpPr>
            <p:cNvPr id="11" name="Oval 10"/>
            <p:cNvSpPr/>
            <p:nvPr/>
          </p:nvSpPr>
          <p:spPr>
            <a:xfrm>
              <a:off x="3657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0" y="174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29400" y="1752600"/>
            <a:ext cx="276038" cy="533400"/>
            <a:chOff x="6629400" y="1752600"/>
            <a:chExt cx="276038" cy="533400"/>
          </a:xfrm>
        </p:grpSpPr>
        <p:sp>
          <p:nvSpPr>
            <p:cNvPr id="7" name="Oval 6"/>
            <p:cNvSpPr/>
            <p:nvPr/>
          </p:nvSpPr>
          <p:spPr>
            <a:xfrm>
              <a:off x="6629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9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72562" y="1752600"/>
            <a:ext cx="276038" cy="533400"/>
            <a:chOff x="7572562" y="1752600"/>
            <a:chExt cx="276038" cy="533400"/>
          </a:xfrm>
        </p:grpSpPr>
        <p:sp>
          <p:nvSpPr>
            <p:cNvPr id="12" name="Oval 11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72562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en-US" sz="1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38200" y="4876800"/>
            <a:ext cx="7091262" cy="948154"/>
            <a:chOff x="838200" y="4876800"/>
            <a:chExt cx="7091262" cy="948154"/>
          </a:xfrm>
        </p:grpSpPr>
        <p:grpSp>
          <p:nvGrpSpPr>
            <p:cNvPr id="37" name="Group 36"/>
            <p:cNvGrpSpPr/>
            <p:nvPr/>
          </p:nvGrpSpPr>
          <p:grpSpPr>
            <a:xfrm>
              <a:off x="838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526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590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3505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4495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864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553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43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914400" y="5486400"/>
              <a:ext cx="7015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1                 2                 3                 4                   5                    6                     7                   8</a:t>
              </a:r>
              <a:endParaRPr lang="en-US" sz="16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43938" y="1371600"/>
            <a:ext cx="123726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16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21511 0.42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21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9843 0.4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20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099 0.43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2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656 0.3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572562" y="1752600"/>
            <a:ext cx="276038" cy="533400"/>
            <a:chOff x="7572562" y="1752600"/>
            <a:chExt cx="276038" cy="533400"/>
          </a:xfrm>
        </p:grpSpPr>
        <p:sp>
          <p:nvSpPr>
            <p:cNvPr id="12" name="Oval 11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72562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en-US" sz="1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38200" y="4876800"/>
            <a:ext cx="7091262" cy="948154"/>
            <a:chOff x="838200" y="4876800"/>
            <a:chExt cx="7091262" cy="948154"/>
          </a:xfrm>
        </p:grpSpPr>
        <p:grpSp>
          <p:nvGrpSpPr>
            <p:cNvPr id="37" name="Group 36"/>
            <p:cNvGrpSpPr/>
            <p:nvPr/>
          </p:nvGrpSpPr>
          <p:grpSpPr>
            <a:xfrm>
              <a:off x="838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526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590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3505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4495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864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553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43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914400" y="5486400"/>
              <a:ext cx="7015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1                 2                 3                 4                   5                    6                     7                   8</a:t>
              </a:r>
              <a:endParaRPr lang="en-US" sz="16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43938" y="1371600"/>
            <a:ext cx="123726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04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349 0.416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Calculating  expected no. of rounds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7030A0"/>
                </a:solidFill>
              </a:rPr>
              <a:t>FIRST  Approach 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sz="2000" b="1" dirty="0" smtClean="0"/>
                  <a:t> : </a:t>
                </a:r>
                <a:r>
                  <a:rPr lang="en-US" sz="2000" dirty="0" smtClean="0"/>
                  <a:t>no. of balls leaving the system at the end of 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           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sz="2000" dirty="0" smtClean="0"/>
                  <a:t>] = ??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𝑏𝑎𝑙𝑙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leaves</m:t>
                              </m:r>
                              <m:r>
                                <a:rPr lang="en-US" sz="2000" b="0" i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the</m:t>
                              </m:r>
                              <m:r>
                                <a:rPr lang="en-US" sz="20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systems</m:t>
                              </m:r>
                              <m:r>
                                <a:rPr lang="en-US" sz="20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in</m:t>
                              </m:r>
                              <m:r>
                                <a:rPr lang="en-US" sz="20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round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2000" b="0" i="0" smtClean="0">
                                  <a:latin typeface="Cambria Math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𝒀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1" dirty="0" smtClean="0"/>
                  <a:t>   </a:t>
                </a: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𝐄</m:t>
                    </m:r>
                    <m:r>
                      <a:rPr lang="en-US" sz="2000" b="1" i="0" smtClean="0">
                        <a:latin typeface="Cambria Math"/>
                      </a:rPr>
                      <m:t>[</m:t>
                    </m:r>
                    <m:r>
                      <a:rPr lang="en-US" sz="2000" b="1" i="1" smtClean="0">
                        <a:latin typeface="Cambria Math"/>
                      </a:rPr>
                      <m:t>𝒀</m:t>
                    </m:r>
                    <m:r>
                      <a:rPr lang="en-US" sz="2000" b="1" i="1" smtClean="0">
                        <a:latin typeface="Cambria Math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2000" b="1" i="0" smtClean="0">
                            <a:latin typeface="Cambria Math"/>
                          </a:rPr>
                          <m:t>𝐄</m:t>
                        </m:r>
                        <m:r>
                          <a:rPr lang="en-US" sz="2000" b="1" i="0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  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2000" b="1" i="0" smtClean="0">
                            <a:latin typeface="Cambria Math"/>
                          </a:rPr>
                          <m:t>𝐏</m:t>
                        </m:r>
                        <m:r>
                          <a:rPr lang="en-US" sz="2000" b="1" i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b="1" dirty="0" smtClean="0"/>
                  <a:t>   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752" b="-9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14400" y="1295400"/>
            <a:ext cx="276038" cy="533400"/>
            <a:chOff x="914400" y="1752600"/>
            <a:chExt cx="276038" cy="533400"/>
          </a:xfrm>
        </p:grpSpPr>
        <p:sp>
          <p:nvSpPr>
            <p:cNvPr id="5" name="Oval 4"/>
            <p:cNvSpPr/>
            <p:nvPr/>
          </p:nvSpPr>
          <p:spPr>
            <a:xfrm>
              <a:off x="914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8800" y="1295400"/>
            <a:ext cx="276038" cy="533400"/>
            <a:chOff x="1752600" y="1752600"/>
            <a:chExt cx="276038" cy="533400"/>
          </a:xfrm>
        </p:grpSpPr>
        <p:sp>
          <p:nvSpPr>
            <p:cNvPr id="6" name="Oval 5"/>
            <p:cNvSpPr/>
            <p:nvPr/>
          </p:nvSpPr>
          <p:spPr>
            <a:xfrm>
              <a:off x="1752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09547" y="1295400"/>
            <a:ext cx="340158" cy="533400"/>
            <a:chOff x="7572562" y="1752600"/>
            <a:chExt cx="340158" cy="533400"/>
          </a:xfrm>
        </p:grpSpPr>
        <p:sp>
          <p:nvSpPr>
            <p:cNvPr id="12" name="Oval 11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572562" y="1752600"/>
                  <a:ext cx="3401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562" y="1752600"/>
                  <a:ext cx="340158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4286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Connector 30"/>
          <p:cNvCxnSpPr/>
          <p:nvPr/>
        </p:nvCxnSpPr>
        <p:spPr>
          <a:xfrm>
            <a:off x="4408528" y="1752600"/>
            <a:ext cx="62067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38200" y="2514600"/>
            <a:ext cx="7464761" cy="948154"/>
            <a:chOff x="838200" y="4876800"/>
            <a:chExt cx="7464761" cy="948154"/>
          </a:xfrm>
        </p:grpSpPr>
        <p:grpSp>
          <p:nvGrpSpPr>
            <p:cNvPr id="37" name="Group 36"/>
            <p:cNvGrpSpPr/>
            <p:nvPr/>
          </p:nvGrpSpPr>
          <p:grpSpPr>
            <a:xfrm>
              <a:off x="838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526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6670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553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43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14400" y="5486400"/>
                  <a:ext cx="73885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                 2                  3                                     …                                         </a:t>
                  </a:r>
                  <a14:m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a14:m>
                  <a:r>
                    <a:rPr lang="en-US" sz="1600" dirty="0" smtClean="0">
                      <a:solidFill>
                        <a:srgbClr val="0070C0"/>
                      </a:solidFill>
                    </a:rPr>
                    <a:t>-</a:t>
                  </a: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  <a:r>
                    <a:rPr lang="en-US" sz="1600" dirty="0" smtClean="0"/>
                    <a:t>                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486400"/>
                  <a:ext cx="7388561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13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/>
            <p:nvPr/>
          </p:nvCxnSpPr>
          <p:spPr>
            <a:xfrm>
              <a:off x="4343400" y="5105400"/>
              <a:ext cx="620672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76200" y="838200"/>
            <a:ext cx="123726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1</a:t>
            </a:r>
            <a:endParaRPr lang="en-US" sz="2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2743200" y="1295400"/>
            <a:ext cx="276038" cy="533400"/>
            <a:chOff x="1752600" y="1752600"/>
            <a:chExt cx="276038" cy="533400"/>
          </a:xfrm>
        </p:grpSpPr>
        <p:sp>
          <p:nvSpPr>
            <p:cNvPr id="45" name="Oval 44"/>
            <p:cNvSpPr/>
            <p:nvPr/>
          </p:nvSpPr>
          <p:spPr>
            <a:xfrm>
              <a:off x="1752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526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24600" y="1295400"/>
            <a:ext cx="661976" cy="533400"/>
            <a:chOff x="7354415" y="1752600"/>
            <a:chExt cx="661976" cy="533400"/>
          </a:xfrm>
        </p:grpSpPr>
        <p:sp>
          <p:nvSpPr>
            <p:cNvPr id="50" name="Oval 49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354415" y="1752600"/>
                  <a:ext cx="6619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415" y="1752600"/>
                  <a:ext cx="661976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000" r="-6481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ight Brace 7"/>
          <p:cNvSpPr/>
          <p:nvPr/>
        </p:nvSpPr>
        <p:spPr>
          <a:xfrm rot="5400000">
            <a:off x="2400300" y="5372100"/>
            <a:ext cx="304800" cy="11430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5486400" y="6096000"/>
            <a:ext cx="2590800" cy="612648"/>
          </a:xfrm>
          <a:prstGeom prst="borderCallout1">
            <a:avLst>
              <a:gd name="adj1" fmla="val 53333"/>
              <a:gd name="adj2" fmla="val -1016"/>
              <a:gd name="adj3" fmla="val -3992"/>
              <a:gd name="adj4" fmla="val -11279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 so easy to find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0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sz="2000" b="1" dirty="0" smtClean="0"/>
                  <a:t> : </a:t>
                </a:r>
                <a:r>
                  <a:rPr lang="en-US" sz="2000" dirty="0" smtClean="0"/>
                  <a:t>no. of balls </a:t>
                </a:r>
                <a:r>
                  <a:rPr lang="en-US" sz="2000" dirty="0"/>
                  <a:t>leaving the system </a:t>
                </a:r>
                <a:r>
                  <a:rPr lang="en-US" sz="2000" dirty="0" smtClean="0"/>
                  <a:t>in 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           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sz="2000" dirty="0" smtClean="0"/>
                  <a:t>] = ??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                   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                        =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𝒆</m:t>
                            </m:r>
                          </m:den>
                        </m:f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: no. of balls remaining in the system after round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          E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]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14400" y="1295400"/>
            <a:ext cx="276038" cy="533400"/>
            <a:chOff x="914400" y="1752600"/>
            <a:chExt cx="276038" cy="533400"/>
          </a:xfrm>
        </p:grpSpPr>
        <p:sp>
          <p:nvSpPr>
            <p:cNvPr id="5" name="Oval 4"/>
            <p:cNvSpPr/>
            <p:nvPr/>
          </p:nvSpPr>
          <p:spPr>
            <a:xfrm>
              <a:off x="914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8800" y="1295400"/>
            <a:ext cx="276038" cy="533400"/>
            <a:chOff x="1752600" y="1752600"/>
            <a:chExt cx="276038" cy="533400"/>
          </a:xfrm>
        </p:grpSpPr>
        <p:sp>
          <p:nvSpPr>
            <p:cNvPr id="6" name="Oval 5"/>
            <p:cNvSpPr/>
            <p:nvPr/>
          </p:nvSpPr>
          <p:spPr>
            <a:xfrm>
              <a:off x="1752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09547" y="1295400"/>
            <a:ext cx="340158" cy="533400"/>
            <a:chOff x="7572562" y="1752600"/>
            <a:chExt cx="340158" cy="533400"/>
          </a:xfrm>
        </p:grpSpPr>
        <p:sp>
          <p:nvSpPr>
            <p:cNvPr id="12" name="Oval 11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572562" y="1752600"/>
                  <a:ext cx="3401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562" y="1752600"/>
                  <a:ext cx="340158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4286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Connector 30"/>
          <p:cNvCxnSpPr/>
          <p:nvPr/>
        </p:nvCxnSpPr>
        <p:spPr>
          <a:xfrm>
            <a:off x="4408528" y="1752600"/>
            <a:ext cx="62067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38200" y="2514600"/>
            <a:ext cx="7464761" cy="948154"/>
            <a:chOff x="838200" y="4876800"/>
            <a:chExt cx="7464761" cy="948154"/>
          </a:xfrm>
        </p:grpSpPr>
        <p:grpSp>
          <p:nvGrpSpPr>
            <p:cNvPr id="37" name="Group 36"/>
            <p:cNvGrpSpPr/>
            <p:nvPr/>
          </p:nvGrpSpPr>
          <p:grpSpPr>
            <a:xfrm>
              <a:off x="838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526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6670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553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43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14400" y="5486400"/>
                  <a:ext cx="73885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                 2                  3                                     …                                         </a:t>
                  </a:r>
                  <a14:m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a14:m>
                  <a:r>
                    <a:rPr lang="en-US" sz="1600" dirty="0" smtClean="0">
                      <a:solidFill>
                        <a:srgbClr val="0070C0"/>
                      </a:solidFill>
                    </a:rPr>
                    <a:t>-</a:t>
                  </a: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  <a:r>
                    <a:rPr lang="en-US" sz="1600" dirty="0" smtClean="0"/>
                    <a:t>                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486400"/>
                  <a:ext cx="7388561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13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/>
            <p:nvPr/>
          </p:nvCxnSpPr>
          <p:spPr>
            <a:xfrm>
              <a:off x="4343400" y="5105400"/>
              <a:ext cx="620672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743200" y="1295400"/>
            <a:ext cx="276038" cy="533400"/>
            <a:chOff x="1752600" y="1752600"/>
            <a:chExt cx="276038" cy="533400"/>
          </a:xfrm>
        </p:grpSpPr>
        <p:sp>
          <p:nvSpPr>
            <p:cNvPr id="45" name="Oval 44"/>
            <p:cNvSpPr/>
            <p:nvPr/>
          </p:nvSpPr>
          <p:spPr>
            <a:xfrm>
              <a:off x="1752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526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24600" y="1295400"/>
            <a:ext cx="661976" cy="533400"/>
            <a:chOff x="7354415" y="1752600"/>
            <a:chExt cx="661976" cy="533400"/>
          </a:xfrm>
        </p:grpSpPr>
        <p:sp>
          <p:nvSpPr>
            <p:cNvPr id="50" name="Oval 49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354415" y="1752600"/>
                  <a:ext cx="6619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415" y="1752600"/>
                  <a:ext cx="661976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2000" r="-6481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Cloud Callout 7"/>
          <p:cNvSpPr/>
          <p:nvPr/>
        </p:nvSpPr>
        <p:spPr>
          <a:xfrm>
            <a:off x="1219200" y="4191000"/>
            <a:ext cx="6553200" cy="1480065"/>
          </a:xfrm>
          <a:prstGeom prst="cloudCallout">
            <a:avLst>
              <a:gd name="adj1" fmla="val -24979"/>
              <a:gd name="adj2" fmla="val 728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there any relation between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no. of empty bins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no. of balls leaving the system in round 1 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43363" y="3669268"/>
                <a:ext cx="3602268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 −</m:t>
                      </m:r>
                      <m:r>
                        <a:rPr lang="en-US" b="1" i="0" smtClean="0">
                          <a:latin typeface="Cambria Math"/>
                        </a:rPr>
                        <m:t>𝐞𝐱𝐩𝐞𝐜𝐭𝐞𝐝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𝐧𝐨</m:t>
                      </m:r>
                      <m:r>
                        <a:rPr lang="en-US" b="1" i="0" smtClean="0">
                          <a:latin typeface="Cambria Math"/>
                        </a:rPr>
                        <m:t>. </m:t>
                      </m:r>
                      <m:r>
                        <a:rPr lang="en-US" b="1" i="0" smtClean="0">
                          <a:latin typeface="Cambria Math"/>
                        </a:rPr>
                        <m:t>𝐨𝐟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𝐞𝐦𝐩𝐭𝐲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𝐛𝐢𝐧𝐬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363" y="3669268"/>
                <a:ext cx="3602268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8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76200" y="838200"/>
            <a:ext cx="123726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3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sz="20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sz="2000" b="1" dirty="0"/>
                  <a:t>E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den>
                    </m:f>
                  </m:oMath>
                </a14:m>
                <a:endParaRPr lang="en-US" sz="20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 smtClean="0"/>
                  <a:t>: </a:t>
                </a:r>
                <a:r>
                  <a:rPr lang="en-US" sz="2000" dirty="0" smtClean="0"/>
                  <a:t>no. of balls at the end of 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           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/>
                  <a:t>] = ??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 rotWithShape="1">
                <a:blip r:embed="rId2"/>
                <a:stretch>
                  <a:fillRect l="-741" t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390962" y="1295400"/>
            <a:ext cx="276038" cy="533400"/>
            <a:chOff x="914400" y="1752600"/>
            <a:chExt cx="276038" cy="533400"/>
          </a:xfrm>
        </p:grpSpPr>
        <p:sp>
          <p:nvSpPr>
            <p:cNvPr id="5" name="Oval 4"/>
            <p:cNvSpPr/>
            <p:nvPr/>
          </p:nvSpPr>
          <p:spPr>
            <a:xfrm>
              <a:off x="914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29162" y="1295400"/>
            <a:ext cx="276038" cy="533400"/>
            <a:chOff x="1752600" y="1752600"/>
            <a:chExt cx="276038" cy="533400"/>
          </a:xfrm>
        </p:grpSpPr>
        <p:sp>
          <p:nvSpPr>
            <p:cNvPr id="6" name="Oval 5"/>
            <p:cNvSpPr/>
            <p:nvPr/>
          </p:nvSpPr>
          <p:spPr>
            <a:xfrm>
              <a:off x="1752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19800" y="1295400"/>
            <a:ext cx="391453" cy="533400"/>
            <a:chOff x="7572562" y="1752600"/>
            <a:chExt cx="391453" cy="533400"/>
          </a:xfrm>
        </p:grpSpPr>
        <p:sp>
          <p:nvSpPr>
            <p:cNvPr id="12" name="Oval 11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572562" y="1752600"/>
                  <a:ext cx="3914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562" y="1752600"/>
                  <a:ext cx="391453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0938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Connector 30"/>
          <p:cNvCxnSpPr/>
          <p:nvPr/>
        </p:nvCxnSpPr>
        <p:spPr>
          <a:xfrm>
            <a:off x="4408528" y="1752600"/>
            <a:ext cx="62067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838200" y="2514600"/>
            <a:ext cx="381000" cy="457200"/>
            <a:chOff x="1600200" y="3962400"/>
            <a:chExt cx="381000" cy="4572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600200" y="3962400"/>
              <a:ext cx="0" cy="457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981200" y="3962400"/>
              <a:ext cx="0" cy="457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00200" y="4419600"/>
              <a:ext cx="381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752600" y="2514600"/>
            <a:ext cx="381000" cy="457200"/>
            <a:chOff x="1600200" y="3962400"/>
            <a:chExt cx="381000" cy="457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600200" y="3962400"/>
              <a:ext cx="0" cy="457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81200" y="3962400"/>
              <a:ext cx="0" cy="457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00200" y="4419600"/>
              <a:ext cx="381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553200" y="2514600"/>
            <a:ext cx="381000" cy="457200"/>
            <a:chOff x="1600200" y="3962400"/>
            <a:chExt cx="381000" cy="4572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600200" y="3962400"/>
              <a:ext cx="0" cy="457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981200" y="3962400"/>
              <a:ext cx="0" cy="457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600200" y="4419600"/>
              <a:ext cx="381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543800" y="2514600"/>
            <a:ext cx="381000" cy="457200"/>
            <a:chOff x="1600200" y="3962400"/>
            <a:chExt cx="381000" cy="4572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600200" y="3962400"/>
              <a:ext cx="0" cy="457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81200" y="3962400"/>
              <a:ext cx="0" cy="457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600200" y="4419600"/>
              <a:ext cx="381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14400" y="3124200"/>
                <a:ext cx="71032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                 2                                                         …                                       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600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6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124200"/>
                <a:ext cx="7103227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429" t="-5455" r="-172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>
            <a:off x="4713328" y="2743200"/>
            <a:ext cx="620672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6200" y="838200"/>
                <a:ext cx="1745991" cy="46166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Round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38200"/>
                <a:ext cx="174599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594" t="-10667" r="-8392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43400" y="4495800"/>
                <a:ext cx="689611" cy="57066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689611" cy="570669"/>
              </a:xfrm>
              <a:prstGeom prst="rect">
                <a:avLst/>
              </a:prstGeom>
              <a:blipFill rotWithShape="1">
                <a:blip r:embed="rId6"/>
                <a:stretch>
                  <a:fillRect r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743200" y="2514600"/>
            <a:ext cx="1595367" cy="762000"/>
            <a:chOff x="2743200" y="2514600"/>
            <a:chExt cx="1595367" cy="7620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743200" y="2743200"/>
              <a:ext cx="620672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3886200" y="2514600"/>
              <a:ext cx="452367" cy="762000"/>
              <a:chOff x="3886200" y="2514600"/>
              <a:chExt cx="452367" cy="7620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886200" y="2514600"/>
                <a:ext cx="381000" cy="457200"/>
                <a:chOff x="1600200" y="3962400"/>
                <a:chExt cx="381000" cy="457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600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981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600200" y="4419600"/>
                  <a:ext cx="381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886200" y="2907268"/>
                    <a:ext cx="45236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6200" y="2907268"/>
                    <a:ext cx="452367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197" r="-1756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7739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6" grpId="0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Distributed Client-Server problem</a:t>
            </a:r>
            <a:br>
              <a:rPr lang="en-US" sz="3200" b="1" dirty="0"/>
            </a:br>
            <a:r>
              <a:rPr lang="en-US" sz="3200" b="1" dirty="0">
                <a:solidFill>
                  <a:srgbClr val="7030A0"/>
                </a:solidFill>
              </a:rPr>
              <a:t>Randomized protocol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Lemma1 : </a:t>
                </a:r>
                <a:r>
                  <a:rPr lang="en-US" sz="2000" dirty="0"/>
                  <a:t>After round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/>
                  <a:t>, the expected number of balls left is less than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2000" dirty="0" err="1"/>
                  <a:t>th</a:t>
                </a:r>
                <a:r>
                  <a:rPr lang="en-US" sz="2000" dirty="0"/>
                  <a:t> fraction of the balls after round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000" dirty="0"/>
                  <a:t>: </a:t>
                </a:r>
                <a:r>
                  <a:rPr lang="en-US" sz="2000" dirty="0" smtClean="0"/>
                  <a:t> fraction </a:t>
                </a:r>
                <a:r>
                  <a:rPr lang="en-US" sz="2000" dirty="0"/>
                  <a:t>of balls in the system after 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b="1" dirty="0" smtClean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Lemma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1</a:t>
                </a:r>
                <a:r>
                  <a:rPr lang="en-US" sz="2000" dirty="0" smtClean="0"/>
                  <a:t> implies </a:t>
                </a:r>
                <a:r>
                  <a:rPr lang="en-US" sz="2000" b="1" dirty="0"/>
                  <a:t>E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]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  </m:t>
                    </m:r>
                    <m:r>
                      <a:rPr lang="en-US" sz="2000" b="0" i="1" dirty="0" smtClean="0">
                        <a:latin typeface="Cambria Math"/>
                      </a:rPr>
                      <m:t>≤ ??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 </a:t>
                </a:r>
                <a:r>
                  <a:rPr lang="en-US" sz="2000" dirty="0" smtClean="0"/>
                  <a:t>If everything goes </a:t>
                </a:r>
                <a:r>
                  <a:rPr lang="en-US" sz="2000" i="1" u="sng" dirty="0" smtClean="0">
                    <a:solidFill>
                      <a:srgbClr val="7030A0"/>
                    </a:solidFill>
                  </a:rPr>
                  <a:t>as expected</a:t>
                </a:r>
                <a:r>
                  <a:rPr lang="en-US" sz="2000" dirty="0" smtClean="0"/>
                  <a:t>, then </a:t>
                </a:r>
                <a:endParaRPr lang="en-US" sz="2000" i="1" u="sng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524861"/>
                  </p:ext>
                </p:extLst>
              </p:nvPr>
            </p:nvGraphicFramePr>
            <p:xfrm>
              <a:off x="1143000" y="3886200"/>
              <a:ext cx="731520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0200"/>
                    <a:gridCol w="2743200"/>
                    <a:gridCol w="2971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Round 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No. of balls in the system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Fraction of balls in the system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  <a:endParaRPr lang="en-U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524861"/>
                  </p:ext>
                </p:extLst>
              </p:nvPr>
            </p:nvGraphicFramePr>
            <p:xfrm>
              <a:off x="1143000" y="3886200"/>
              <a:ext cx="731520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0200"/>
                    <a:gridCol w="2743200"/>
                    <a:gridCol w="2971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Round 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No. of balls in the system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Fraction of balls in the system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8667" t="-108197" r="-108222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  <a:endParaRPr lang="en-U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2505" y="4659868"/>
                <a:ext cx="62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505" y="4659868"/>
                <a:ext cx="62709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26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9400" y="4659868"/>
                <a:ext cx="615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659868"/>
                <a:ext cx="61587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18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20918" y="5029200"/>
                <a:ext cx="97488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918" y="5029200"/>
                <a:ext cx="974882" cy="375552"/>
              </a:xfrm>
              <a:prstGeom prst="rect">
                <a:avLst/>
              </a:prstGeom>
              <a:blipFill rotWithShape="1">
                <a:blip r:embed="rId6"/>
                <a:stretch>
                  <a:fillRect t="-6452" r="-750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00800" y="5034648"/>
                <a:ext cx="96366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034648"/>
                <a:ext cx="963662" cy="375552"/>
              </a:xfrm>
              <a:prstGeom prst="rect">
                <a:avLst/>
              </a:prstGeom>
              <a:blipFill rotWithShape="1">
                <a:blip r:embed="rId7"/>
                <a:stretch>
                  <a:fillRect t="-6452" r="-759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52600" y="5040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Down Ribbon 15"/>
          <p:cNvSpPr/>
          <p:nvPr/>
        </p:nvSpPr>
        <p:spPr>
          <a:xfrm>
            <a:off x="76200" y="5715000"/>
            <a:ext cx="8915400" cy="917448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This table gives the intuition for the expected no. of rounds but it directly </a:t>
            </a:r>
            <a:r>
              <a:rPr lang="en-US" sz="1600" b="1" u="sng" dirty="0" smtClean="0">
                <a:solidFill>
                  <a:schemeClr val="tx1"/>
                </a:solidFill>
              </a:rPr>
              <a:t>does not</a:t>
            </a:r>
            <a:r>
              <a:rPr lang="en-US" sz="1600" dirty="0" smtClean="0">
                <a:solidFill>
                  <a:schemeClr val="tx1"/>
                </a:solidFill>
              </a:rPr>
              <a:t> help us to calculate the expected no. of rounds ? It also does not directly help to get a high prob. Bound.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Convince yourself before proceeding further.</a:t>
            </a:r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9000" y="2819400"/>
                <a:ext cx="609398" cy="6127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𝒆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819400"/>
                <a:ext cx="609398" cy="612732"/>
              </a:xfrm>
              <a:prstGeom prst="rect">
                <a:avLst/>
              </a:prstGeom>
              <a:blipFill rotWithShape="1">
                <a:blip r:embed="rId8"/>
                <a:stretch>
                  <a:fillRect r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7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  <p:bldP spid="10" grpId="0"/>
      <p:bldP spid="11" grpId="0"/>
      <p:bldP spid="12" grpId="0"/>
      <p:bldP spid="16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Distributed Client-Server problem</a:t>
            </a:r>
            <a:br>
              <a:rPr lang="en-US" sz="3200" b="1" dirty="0"/>
            </a:br>
            <a:r>
              <a:rPr lang="en-US" sz="3200" b="1" dirty="0">
                <a:solidFill>
                  <a:srgbClr val="7030A0"/>
                </a:solidFill>
              </a:rPr>
              <a:t>Randomized protocol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Lemma: </a:t>
                </a:r>
                <a:r>
                  <a:rPr lang="en-US" sz="2000" dirty="0"/>
                  <a:t>After round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/>
                  <a:t>, the expected </a:t>
                </a:r>
                <a:r>
                  <a:rPr lang="en-US" sz="2000" dirty="0" smtClean="0"/>
                  <a:t>no. </a:t>
                </a:r>
                <a:r>
                  <a:rPr lang="en-US" sz="2000" dirty="0"/>
                  <a:t>of balls </a:t>
                </a:r>
                <a:r>
                  <a:rPr lang="en-US" sz="2000" dirty="0" smtClean="0"/>
                  <a:t>is </a:t>
                </a:r>
                <a:r>
                  <a:rPr lang="en-US" sz="2000" dirty="0"/>
                  <a:t>less than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2000" dirty="0" err="1"/>
                  <a:t>th</a:t>
                </a:r>
                <a:r>
                  <a:rPr lang="en-US" sz="2000" dirty="0"/>
                  <a:t> fraction of the balls after round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Definition:  </a:t>
                </a:r>
                <a:r>
                  <a:rPr lang="en-US" sz="2000" dirty="0" smtClean="0"/>
                  <a:t>round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is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good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, and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bad</a:t>
                </a:r>
                <a:r>
                  <a:rPr lang="en-US" sz="2000" dirty="0" smtClean="0"/>
                  <a:t> otherwise.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      P</a:t>
                </a:r>
                <a:r>
                  <a:rPr lang="en-US" sz="2000" dirty="0" smtClean="0"/>
                  <a:t>(a round is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bad</a:t>
                </a:r>
                <a:r>
                  <a:rPr lang="en-US" sz="2000" dirty="0" smtClean="0"/>
                  <a:t>) = ??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 </a:t>
                </a:r>
                <a:r>
                  <a:rPr lang="en-US" sz="2000" b="1" dirty="0"/>
                  <a:t>P</a:t>
                </a:r>
                <a:r>
                  <a:rPr lang="en-US" sz="2000" dirty="0"/>
                  <a:t>(a </a:t>
                </a:r>
                <a:r>
                  <a:rPr lang="en-US" sz="2000" dirty="0" smtClean="0"/>
                  <a:t>round </a:t>
                </a:r>
                <a:r>
                  <a:rPr lang="en-US" sz="2000" dirty="0"/>
                  <a:t>is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good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/>
                  <a:t> After </a:t>
                </a:r>
                <a:r>
                  <a:rPr lang="en-US" sz="2000" u="sng" dirty="0" smtClean="0"/>
                  <a:t>how many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 good</a:t>
                </a:r>
                <a:r>
                  <a:rPr lang="en-US" sz="2000" dirty="0" smtClean="0"/>
                  <a:t> rounds will there be no ball left ?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Expected </a:t>
                </a:r>
                <a:r>
                  <a:rPr lang="en-US" sz="2000" dirty="0"/>
                  <a:t>no. of </a:t>
                </a:r>
                <a:r>
                  <a:rPr lang="en-US" sz="2000" dirty="0" smtClean="0"/>
                  <a:t>rounds = ??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11124" y="3178840"/>
                <a:ext cx="565476" cy="55496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124" y="3178840"/>
                <a:ext cx="565476" cy="554960"/>
              </a:xfrm>
              <a:prstGeom prst="rect">
                <a:avLst/>
              </a:prstGeom>
              <a:blipFill rotWithShape="1">
                <a:blip r:embed="rId3"/>
                <a:stretch>
                  <a:fillRect r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2800" y="3200400"/>
                <a:ext cx="565476" cy="55335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200400"/>
                <a:ext cx="565476" cy="553357"/>
              </a:xfrm>
              <a:prstGeom prst="rect">
                <a:avLst/>
              </a:prstGeom>
              <a:blipFill rotWithShape="1">
                <a:blip r:embed="rId4"/>
                <a:stretch>
                  <a:fillRect r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9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0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71600" y="5334000"/>
            <a:ext cx="228600" cy="228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5334000"/>
            <a:ext cx="228600" cy="228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33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514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76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57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38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81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62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943600" y="5334000"/>
            <a:ext cx="228600" cy="228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419600" y="5334000"/>
            <a:ext cx="228600" cy="228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800600" y="5334000"/>
            <a:ext cx="228600" cy="228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477000" y="5448300"/>
            <a:ext cx="1295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Left Arrow 24"/>
              <p:cNvSpPr/>
              <p:nvPr/>
            </p:nvSpPr>
            <p:spPr>
              <a:xfrm>
                <a:off x="7467600" y="4468368"/>
                <a:ext cx="978408" cy="637032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𝐥𝐨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𝐠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Left Arrow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468368"/>
                <a:ext cx="978408" cy="637032"/>
              </a:xfrm>
              <a:prstGeom prst="leftArrow">
                <a:avLst/>
              </a:prstGeom>
              <a:blipFill rotWithShape="1"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71800" y="5943600"/>
                <a:ext cx="1317348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𝐥𝐨𝐠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43600"/>
                <a:ext cx="131734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509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Callout 2 21"/>
          <p:cNvSpPr/>
          <p:nvPr/>
        </p:nvSpPr>
        <p:spPr>
          <a:xfrm>
            <a:off x="5562600" y="5715000"/>
            <a:ext cx="3200400" cy="765048"/>
          </a:xfrm>
          <a:prstGeom prst="borderCallout2">
            <a:avLst>
              <a:gd name="adj1" fmla="val 17293"/>
              <a:gd name="adj2" fmla="val -88"/>
              <a:gd name="adj3" fmla="val 18750"/>
              <a:gd name="adj4" fmla="val -16667"/>
              <a:gd name="adj5" fmla="val -8480"/>
              <a:gd name="adj6" fmla="val -5985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Each round is </a:t>
            </a:r>
            <a:r>
              <a:rPr lang="en-US" b="1" dirty="0" smtClean="0">
                <a:solidFill>
                  <a:srgbClr val="7030A0"/>
                </a:solidFill>
              </a:rPr>
              <a:t>good</a:t>
            </a:r>
            <a:r>
              <a:rPr lang="en-US" dirty="0" smtClean="0">
                <a:solidFill>
                  <a:schemeClr val="tx1"/>
                </a:solidFill>
              </a:rPr>
              <a:t> independent of other rounds.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943600" y="2895600"/>
            <a:ext cx="2362200" cy="993648"/>
          </a:xfrm>
          <a:prstGeom prst="cloudCallout">
            <a:avLst>
              <a:gd name="adj1" fmla="val -27914"/>
              <a:gd name="adj2" fmla="val 8382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b="1" dirty="0" smtClean="0">
                <a:solidFill>
                  <a:schemeClr val="tx1"/>
                </a:solidFill>
              </a:rPr>
              <a:t>Markov’s </a:t>
            </a:r>
            <a:r>
              <a:rPr lang="en-US" dirty="0" smtClean="0">
                <a:solidFill>
                  <a:schemeClr val="tx1"/>
                </a:solidFill>
              </a:rPr>
              <a:t>Inequality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5943600" y="5102352"/>
            <a:ext cx="2362200" cy="993648"/>
          </a:xfrm>
          <a:prstGeom prst="cloudCallout">
            <a:avLst>
              <a:gd name="adj1" fmla="val -27914"/>
              <a:gd name="adj2" fmla="val 8382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b="1" dirty="0" smtClean="0">
                <a:solidFill>
                  <a:schemeClr val="tx1"/>
                </a:solidFill>
              </a:rPr>
              <a:t>Recurrence 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2" grpId="0" animBg="1"/>
      <p:bldP spid="24" grpId="0" animBg="1"/>
      <p:bldP spid="24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Revisiting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Some discrete mathematics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Distributed Client-Server problem</a:t>
            </a:r>
            <a:br>
              <a:rPr lang="en-US" sz="3200" b="1" dirty="0"/>
            </a:br>
            <a:r>
              <a:rPr lang="en-US" sz="3200" b="1" dirty="0">
                <a:solidFill>
                  <a:srgbClr val="7030A0"/>
                </a:solidFill>
              </a:rPr>
              <a:t>Randomized protocol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Theorem: </a:t>
                </a:r>
                <a:r>
                  <a:rPr lang="en-US" sz="2000" dirty="0" smtClean="0"/>
                  <a:t>The Randomized protocol will terminate in expected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𝐥𝐨𝐠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 rounds. </a:t>
                </a:r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2743200" y="4191000"/>
            <a:ext cx="3886200" cy="917448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bound is very loose.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Can you see why 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An </a:t>
            </a:r>
            <a:r>
              <a:rPr lang="en-US" sz="3600" b="1" dirty="0" smtClean="0">
                <a:solidFill>
                  <a:srgbClr val="7030A0"/>
                </a:solidFill>
              </a:rPr>
              <a:t>important insight </a:t>
            </a:r>
            <a:r>
              <a:rPr lang="en-US" sz="3600" b="1" dirty="0" smtClean="0"/>
              <a:t>that we </a:t>
            </a:r>
            <a:r>
              <a:rPr lang="en-US" sz="3600" b="1" dirty="0" smtClean="0">
                <a:solidFill>
                  <a:srgbClr val="C00000"/>
                </a:solidFill>
              </a:rPr>
              <a:t>missed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Question:</a:t>
            </a:r>
            <a:r>
              <a:rPr lang="en-US" sz="2000" dirty="0" smtClean="0"/>
              <a:t> What is the cause of multiple rounds for a </a:t>
            </a:r>
            <a:r>
              <a:rPr lang="en-US" sz="2000" b="1" dirty="0" smtClean="0">
                <a:solidFill>
                  <a:srgbClr val="0070C0"/>
                </a:solidFill>
              </a:rPr>
              <a:t>ball</a:t>
            </a:r>
            <a:r>
              <a:rPr lang="en-US" sz="2000" dirty="0" smtClean="0"/>
              <a:t> ?</a:t>
            </a:r>
          </a:p>
          <a:p>
            <a:pPr marL="0" indent="0">
              <a:buNone/>
            </a:pPr>
            <a:r>
              <a:rPr lang="en-US" sz="2000" b="1" dirty="0" smtClean="0"/>
              <a:t>Answer: </a:t>
            </a:r>
            <a:r>
              <a:rPr lang="en-US" sz="2000" dirty="0"/>
              <a:t>presence of other </a:t>
            </a:r>
            <a:r>
              <a:rPr lang="en-US" sz="2000" u="sng" dirty="0"/>
              <a:t>competing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balls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INSIGHT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As the algorithm proceeds:</a:t>
            </a:r>
            <a:endParaRPr lang="en-US" sz="2000" dirty="0"/>
          </a:p>
          <a:p>
            <a:r>
              <a:rPr lang="en-US" sz="2000" dirty="0" smtClean="0"/>
              <a:t>The number of these </a:t>
            </a:r>
            <a:r>
              <a:rPr lang="en-US" sz="2000" u="sng" dirty="0" smtClean="0"/>
              <a:t>competing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balls</a:t>
            </a:r>
            <a:r>
              <a:rPr lang="en-US" sz="2000" dirty="0" smtClean="0"/>
              <a:t> reduce </a:t>
            </a:r>
          </a:p>
          <a:p>
            <a:r>
              <a:rPr lang="en-US" sz="2000" dirty="0" smtClean="0"/>
              <a:t>but the number of </a:t>
            </a:r>
            <a:r>
              <a:rPr lang="en-US" sz="2000" b="1" dirty="0" smtClean="0">
                <a:solidFill>
                  <a:srgbClr val="00B050"/>
                </a:solidFill>
              </a:rPr>
              <a:t>bins</a:t>
            </a:r>
            <a:r>
              <a:rPr lang="en-US" sz="2000" dirty="0" smtClean="0"/>
              <a:t> remain unchanged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 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C</a:t>
            </a:r>
            <a:r>
              <a:rPr lang="en-US" sz="2000" dirty="0" smtClean="0">
                <a:sym typeface="Wingdings" pitchFamily="2" charset="2"/>
              </a:rPr>
              <a:t>hances of a ball to leave the system </a:t>
            </a:r>
            <a:r>
              <a:rPr lang="en-US" sz="2000" b="1" dirty="0" smtClean="0">
                <a:solidFill>
                  <a:srgbClr val="7030A0"/>
                </a:solidFill>
                <a:sym typeface="Wingdings" pitchFamily="2" charset="2"/>
              </a:rPr>
              <a:t>increases </a:t>
            </a:r>
            <a:r>
              <a:rPr lang="en-US" sz="2000" dirty="0" smtClean="0">
                <a:sym typeface="Wingdings" pitchFamily="2" charset="2"/>
              </a:rPr>
              <a:t>as the algorithm proceeds.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Calculating   expected no. of rounds with </a:t>
            </a:r>
            <a:r>
              <a:rPr lang="en-US" sz="3200" dirty="0" smtClean="0">
                <a:solidFill>
                  <a:srgbClr val="7030A0"/>
                </a:solidFill>
              </a:rPr>
              <a:t>NEW insight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Distributed Client-Server problem</a:t>
            </a:r>
            <a:br>
              <a:rPr lang="en-US" sz="3200" b="1" dirty="0"/>
            </a:br>
            <a:r>
              <a:rPr lang="en-US" sz="3200" b="1" dirty="0">
                <a:solidFill>
                  <a:srgbClr val="7030A0"/>
                </a:solidFill>
              </a:rPr>
              <a:t>Randomized protocol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Partitioning experiment into stages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Stage 1</a:t>
                </a:r>
                <a:r>
                  <a:rPr lang="en-US" sz="2000" b="1" dirty="0" smtClean="0"/>
                  <a:t>:</a:t>
                </a:r>
                <a:r>
                  <a:rPr lang="en-US" sz="2000" dirty="0" smtClean="0"/>
                  <a:t> The number of balls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Stage 2</a:t>
                </a:r>
                <a:r>
                  <a:rPr lang="en-US" sz="2000" dirty="0" smtClean="0"/>
                  <a:t>: The number of balls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Expected</a:t>
                </a:r>
                <a:r>
                  <a:rPr lang="en-US" sz="2000" dirty="0" smtClean="0"/>
                  <a:t> no. of rounds in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Stage 1</a:t>
                </a:r>
                <a:r>
                  <a:rPr lang="en-US" sz="2000" dirty="0" smtClean="0"/>
                  <a:t> : 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4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Expected</a:t>
                </a:r>
                <a:r>
                  <a:rPr lang="en-US" sz="2000" dirty="0"/>
                  <a:t> no. of rounds in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Stage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 smtClean="0"/>
                  <a:t> :  ??</a:t>
                </a:r>
              </a:p>
              <a:p>
                <a:pPr marL="0" indent="0" algn="ctr">
                  <a:buNone/>
                </a:pP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111" t="-1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0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71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33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514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76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57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38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81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62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943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419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800600" y="36576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477000" y="3771900"/>
            <a:ext cx="1295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85800" y="4572000"/>
            <a:ext cx="2057400" cy="750332"/>
            <a:chOff x="685800" y="4572000"/>
            <a:chExt cx="2057400" cy="750332"/>
          </a:xfrm>
        </p:grpSpPr>
        <p:sp>
          <p:nvSpPr>
            <p:cNvPr id="32" name="Right Brace 31"/>
            <p:cNvSpPr/>
            <p:nvPr/>
          </p:nvSpPr>
          <p:spPr>
            <a:xfrm rot="5400000">
              <a:off x="1524000" y="3733800"/>
              <a:ext cx="381000" cy="20574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32572" y="4953000"/>
              <a:ext cx="877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Stage 1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71800" y="4572000"/>
            <a:ext cx="4953000" cy="762000"/>
            <a:chOff x="685800" y="4560332"/>
            <a:chExt cx="4953000" cy="762000"/>
          </a:xfrm>
        </p:grpSpPr>
        <p:sp>
          <p:nvSpPr>
            <p:cNvPr id="36" name="Right Brace 35"/>
            <p:cNvSpPr/>
            <p:nvPr/>
          </p:nvSpPr>
          <p:spPr>
            <a:xfrm rot="5400000">
              <a:off x="2965966" y="2280166"/>
              <a:ext cx="392668" cy="49530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04172" y="4953000"/>
              <a:ext cx="877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Stage </a:t>
              </a:r>
              <a:r>
                <a:rPr lang="en-US" b="1" dirty="0" smtClean="0">
                  <a:solidFill>
                    <a:srgbClr val="7030A0"/>
                  </a:solidFill>
                </a:rPr>
                <a:t>2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33600" y="3429000"/>
            <a:ext cx="1856598" cy="2321474"/>
            <a:chOff x="2133600" y="3429000"/>
            <a:chExt cx="1856598" cy="232147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819400" y="3429000"/>
              <a:ext cx="0" cy="1893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133600" y="5181600"/>
                  <a:ext cx="1856598" cy="5688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𝐧𝐨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 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𝐛𝐚𝐥𝐥𝐬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5181600"/>
                  <a:ext cx="1856598" cy="56887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3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59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Calculating   expected no. of rounds in </a:t>
            </a:r>
            <a:r>
              <a:rPr lang="en-US" sz="3200" dirty="0" smtClean="0">
                <a:solidFill>
                  <a:srgbClr val="7030A0"/>
                </a:solidFill>
              </a:rPr>
              <a:t>stage 2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 smtClean="0"/>
                  <a:t>: </a:t>
                </a:r>
                <a:r>
                  <a:rPr lang="en-US" sz="2000" dirty="0" smtClean="0"/>
                  <a:t>no. of balls at the end of 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           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/>
                  <a:t>] = ??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                           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390962" y="1295400"/>
            <a:ext cx="276038" cy="533400"/>
            <a:chOff x="914400" y="1752600"/>
            <a:chExt cx="276038" cy="533400"/>
          </a:xfrm>
        </p:grpSpPr>
        <p:sp>
          <p:nvSpPr>
            <p:cNvPr id="5" name="Oval 4"/>
            <p:cNvSpPr/>
            <p:nvPr/>
          </p:nvSpPr>
          <p:spPr>
            <a:xfrm>
              <a:off x="914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29162" y="1295400"/>
            <a:ext cx="276038" cy="533400"/>
            <a:chOff x="1752600" y="1752600"/>
            <a:chExt cx="276038" cy="533400"/>
          </a:xfrm>
        </p:grpSpPr>
        <p:sp>
          <p:nvSpPr>
            <p:cNvPr id="6" name="Oval 5"/>
            <p:cNvSpPr/>
            <p:nvPr/>
          </p:nvSpPr>
          <p:spPr>
            <a:xfrm>
              <a:off x="1752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19800" y="1295400"/>
            <a:ext cx="391453" cy="533400"/>
            <a:chOff x="7572562" y="1752600"/>
            <a:chExt cx="391453" cy="533400"/>
          </a:xfrm>
        </p:grpSpPr>
        <p:sp>
          <p:nvSpPr>
            <p:cNvPr id="12" name="Oval 11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572562" y="1752600"/>
                  <a:ext cx="3914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562" y="1752600"/>
                  <a:ext cx="391453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0938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Connector 30"/>
          <p:cNvCxnSpPr/>
          <p:nvPr/>
        </p:nvCxnSpPr>
        <p:spPr>
          <a:xfrm>
            <a:off x="4408528" y="1752600"/>
            <a:ext cx="62067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38200" y="2514600"/>
            <a:ext cx="7464761" cy="948154"/>
            <a:chOff x="838200" y="4876800"/>
            <a:chExt cx="7464761" cy="948154"/>
          </a:xfrm>
        </p:grpSpPr>
        <p:grpSp>
          <p:nvGrpSpPr>
            <p:cNvPr id="37" name="Group 36"/>
            <p:cNvGrpSpPr/>
            <p:nvPr/>
          </p:nvGrpSpPr>
          <p:grpSpPr>
            <a:xfrm>
              <a:off x="838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526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6670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553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43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14400" y="5486400"/>
                  <a:ext cx="73885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                 2                  3                                     …                                         </a:t>
                  </a:r>
                  <a14:m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a14:m>
                  <a:r>
                    <a:rPr lang="en-US" sz="1600" dirty="0" smtClean="0">
                      <a:solidFill>
                        <a:srgbClr val="0070C0"/>
                      </a:solidFill>
                    </a:rPr>
                    <a:t>-</a:t>
                  </a: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  <a:r>
                    <a:rPr lang="en-US" sz="1600" dirty="0" smtClean="0"/>
                    <a:t>                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486400"/>
                  <a:ext cx="7388561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13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/>
            <p:nvPr/>
          </p:nvCxnSpPr>
          <p:spPr>
            <a:xfrm>
              <a:off x="4343400" y="5105400"/>
              <a:ext cx="620672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7200" y="1371600"/>
                <a:ext cx="1745991" cy="46166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Round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174599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245" t="-10526" r="-83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6258" y="3445283"/>
                <a:ext cx="2586542" cy="74571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58" y="3445283"/>
                <a:ext cx="2586542" cy="745717"/>
              </a:xfrm>
              <a:prstGeom prst="rect">
                <a:avLst/>
              </a:prstGeom>
              <a:blipFill rotWithShape="1">
                <a:blip r:embed="rId6"/>
                <a:stretch>
                  <a:fillRect r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5400000">
            <a:off x="6210299" y="3810001"/>
            <a:ext cx="266701" cy="8763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1219200" y="5410200"/>
            <a:ext cx="5192053" cy="688848"/>
          </a:xfrm>
          <a:prstGeom prst="borderCallout1">
            <a:avLst>
              <a:gd name="adj1" fmla="val 548"/>
              <a:gd name="adj2" fmla="val 77033"/>
              <a:gd name="adj3" fmla="val -150667"/>
              <a:gd name="adj4" fmla="val 9906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need a reasonably good </a:t>
            </a:r>
            <a:r>
              <a:rPr lang="en-US" b="1" dirty="0" smtClean="0">
                <a:solidFill>
                  <a:schemeClr val="tx1"/>
                </a:solidFill>
              </a:rPr>
              <a:t>upper bound </a:t>
            </a:r>
            <a:r>
              <a:rPr lang="en-US" dirty="0" smtClean="0">
                <a:solidFill>
                  <a:schemeClr val="tx1"/>
                </a:solidFill>
              </a:rPr>
              <a:t>for this expression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4912" y="5481896"/>
                <a:ext cx="1151534" cy="537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12" y="5481896"/>
                <a:ext cx="1151534" cy="537904"/>
              </a:xfrm>
              <a:prstGeom prst="rect">
                <a:avLst/>
              </a:prstGeom>
              <a:blipFill rotWithShape="1">
                <a:blip r:embed="rId7"/>
                <a:stretch>
                  <a:fillRect r="-8466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3200" y="5527357"/>
                <a:ext cx="32968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+ …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27357"/>
                <a:ext cx="3296800" cy="492443"/>
              </a:xfrm>
              <a:prstGeom prst="rect">
                <a:avLst/>
              </a:prstGeom>
              <a:blipFill rotWithShape="1">
                <a:blip r:embed="rId8"/>
                <a:stretch>
                  <a:fillRect r="-221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43200" y="5527357"/>
                <a:ext cx="192026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27357"/>
                <a:ext cx="1920269" cy="492443"/>
              </a:xfrm>
              <a:prstGeom prst="rect">
                <a:avLst/>
              </a:prstGeom>
              <a:blipFill rotWithShape="1">
                <a:blip r:embed="rId9"/>
                <a:stretch>
                  <a:fillRect r="-444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91000" y="4220965"/>
                <a:ext cx="3755965" cy="80823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𝒎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220965"/>
                <a:ext cx="3755965" cy="808235"/>
              </a:xfrm>
              <a:prstGeom prst="rect">
                <a:avLst/>
              </a:prstGeom>
              <a:blipFill rotWithShape="1">
                <a:blip r:embed="rId10"/>
                <a:stretch>
                  <a:fillRect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91000" y="4906765"/>
                <a:ext cx="2928814" cy="80823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𝒎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906765"/>
                <a:ext cx="2928814" cy="808235"/>
              </a:xfrm>
              <a:prstGeom prst="rect">
                <a:avLst/>
              </a:prstGeom>
              <a:blipFill rotWithShape="1">
                <a:blip r:embed="rId11"/>
                <a:stretch>
                  <a:fillRect r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91000" y="5638800"/>
                <a:ext cx="1103507" cy="6127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638800"/>
                <a:ext cx="1103507" cy="612732"/>
              </a:xfrm>
              <a:prstGeom prst="rect">
                <a:avLst/>
              </a:prstGeom>
              <a:blipFill rotWithShape="1">
                <a:blip r:embed="rId12"/>
                <a:stretch>
                  <a:fillRect r="-6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72000" y="3669268"/>
                <a:ext cx="3001143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</a:rPr>
                        <m:t>𝐧𝐨</m:t>
                      </m:r>
                      <m:r>
                        <a:rPr lang="en-US" b="1" i="0" smtClean="0">
                          <a:latin typeface="Cambria Math"/>
                        </a:rPr>
                        <m:t>. </m:t>
                      </m:r>
                      <m:r>
                        <a:rPr lang="en-US" b="1" i="0" smtClean="0">
                          <a:latin typeface="Cambria Math"/>
                        </a:rPr>
                        <m:t>𝐨𝐟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𝐧𝐨𝐧𝐞𝐦𝐩𝐭𝐲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𝐛𝐢𝐧𝐬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69268"/>
                <a:ext cx="3001143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22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7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0" grpId="0" animBg="1"/>
      <p:bldP spid="8" grpId="0" animBg="1"/>
      <p:bldP spid="9" grpId="0" animBg="1"/>
      <p:bldP spid="9" grpId="1" animBg="1"/>
      <p:bldP spid="10" grpId="0" animBg="1"/>
      <p:bldP spid="10" grpId="1" uiExpand="1" build="allAtOnce" animBg="1"/>
      <p:bldP spid="15" grpId="0"/>
      <p:bldP spid="15" grpId="1"/>
      <p:bldP spid="16" grpId="0"/>
      <p:bldP spid="16" grpId="1"/>
      <p:bldP spid="45" grpId="0"/>
      <p:bldP spid="45" grpId="1"/>
      <p:bldP spid="46" grpId="0" animBg="1"/>
      <p:bldP spid="47" grpId="0" animBg="1"/>
      <p:bldP spid="48" grpId="0" animBg="1"/>
      <p:bldP spid="49" grpId="0" animBg="1"/>
      <p:bldP spid="4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 smtClean="0"/>
                  <a:t>: </a:t>
                </a:r>
                <a:r>
                  <a:rPr lang="en-US" sz="2000" dirty="0" smtClean="0"/>
                  <a:t>no. of balls at the end of 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           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/>
                  <a:t>] = ??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               E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dirty="0"/>
                          <m:t>|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2000" dirty="0" smtClean="0"/>
                  <a:t> = ??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000" b="1" dirty="0"/>
                  <a:t>: </a:t>
                </a:r>
                <a:r>
                  <a:rPr lang="en-US" sz="2000" dirty="0" smtClean="0"/>
                  <a:t>fraction of balls at </a:t>
                </a:r>
                <a:r>
                  <a:rPr lang="en-US" sz="2000" dirty="0"/>
                  <a:t>the end of round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                            E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] = </a:t>
                </a:r>
                <a:r>
                  <a:rPr lang="en-US" sz="2000" dirty="0" smtClean="0"/>
                  <a:t>??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752" b="-5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390962" y="1295400"/>
            <a:ext cx="276038" cy="533400"/>
            <a:chOff x="914400" y="1752600"/>
            <a:chExt cx="276038" cy="533400"/>
          </a:xfrm>
        </p:grpSpPr>
        <p:sp>
          <p:nvSpPr>
            <p:cNvPr id="5" name="Oval 4"/>
            <p:cNvSpPr/>
            <p:nvPr/>
          </p:nvSpPr>
          <p:spPr>
            <a:xfrm>
              <a:off x="914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29162" y="1295400"/>
            <a:ext cx="276038" cy="533400"/>
            <a:chOff x="1752600" y="1752600"/>
            <a:chExt cx="276038" cy="533400"/>
          </a:xfrm>
        </p:grpSpPr>
        <p:sp>
          <p:nvSpPr>
            <p:cNvPr id="6" name="Oval 5"/>
            <p:cNvSpPr/>
            <p:nvPr/>
          </p:nvSpPr>
          <p:spPr>
            <a:xfrm>
              <a:off x="1752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19800" y="1295400"/>
            <a:ext cx="391453" cy="533400"/>
            <a:chOff x="7572562" y="1752600"/>
            <a:chExt cx="391453" cy="533400"/>
          </a:xfrm>
        </p:grpSpPr>
        <p:sp>
          <p:nvSpPr>
            <p:cNvPr id="12" name="Oval 11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572562" y="1752600"/>
                  <a:ext cx="3914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562" y="1752600"/>
                  <a:ext cx="391453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0938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Connector 30"/>
          <p:cNvCxnSpPr/>
          <p:nvPr/>
        </p:nvCxnSpPr>
        <p:spPr>
          <a:xfrm>
            <a:off x="4408528" y="1752600"/>
            <a:ext cx="62067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38200" y="2514600"/>
            <a:ext cx="7464761" cy="948154"/>
            <a:chOff x="838200" y="4876800"/>
            <a:chExt cx="7464761" cy="948154"/>
          </a:xfrm>
        </p:grpSpPr>
        <p:grpSp>
          <p:nvGrpSpPr>
            <p:cNvPr id="37" name="Group 36"/>
            <p:cNvGrpSpPr/>
            <p:nvPr/>
          </p:nvGrpSpPr>
          <p:grpSpPr>
            <a:xfrm>
              <a:off x="838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526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6670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553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43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14400" y="5486400"/>
                  <a:ext cx="73885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                 2                  3                                     …                                         </a:t>
                  </a:r>
                  <a14:m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a14:m>
                  <a:r>
                    <a:rPr lang="en-US" sz="1600" dirty="0" smtClean="0">
                      <a:solidFill>
                        <a:srgbClr val="0070C0"/>
                      </a:solidFill>
                    </a:rPr>
                    <a:t>-</a:t>
                  </a: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  <a:r>
                    <a:rPr lang="en-US" sz="1600" dirty="0" smtClean="0"/>
                    <a:t>                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486400"/>
                  <a:ext cx="7388561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13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/>
            <p:nvPr/>
          </p:nvCxnSpPr>
          <p:spPr>
            <a:xfrm>
              <a:off x="4343400" y="5105400"/>
              <a:ext cx="620672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7200" y="1371600"/>
                <a:ext cx="1745991" cy="46166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Round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174599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245" t="-10526" r="-83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19600" y="3581400"/>
                <a:ext cx="1103507" cy="6127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81400"/>
                <a:ext cx="1103507" cy="612732"/>
              </a:xfrm>
              <a:prstGeom prst="rect">
                <a:avLst/>
              </a:prstGeom>
              <a:blipFill rotWithShape="1">
                <a:blip r:embed="rId6"/>
                <a:stretch>
                  <a:fillRect r="-6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25893" y="3581400"/>
                <a:ext cx="954043" cy="65517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  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893" y="3581400"/>
                <a:ext cx="954043" cy="655179"/>
              </a:xfrm>
              <a:prstGeom prst="rect">
                <a:avLst/>
              </a:prstGeom>
              <a:blipFill rotWithShape="1">
                <a:blip r:embed="rId7"/>
                <a:stretch>
                  <a:fillRect r="-7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83570" y="4343400"/>
                <a:ext cx="1202830" cy="67448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570" y="4343400"/>
                <a:ext cx="1202830" cy="674480"/>
              </a:xfrm>
              <a:prstGeom prst="rect">
                <a:avLst/>
              </a:prstGeom>
              <a:blipFill rotWithShape="1">
                <a:blip r:embed="rId8"/>
                <a:stretch>
                  <a:fillRect r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61424" y="5408864"/>
                <a:ext cx="1148776" cy="6109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424" y="5408864"/>
                <a:ext cx="1148776" cy="610936"/>
              </a:xfrm>
              <a:prstGeom prst="rect">
                <a:avLst/>
              </a:prstGeom>
              <a:blipFill rotWithShape="1">
                <a:blip r:embed="rId9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6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8" grpId="0" animBg="1"/>
      <p:bldP spid="49" grpId="0" animBg="1"/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Distributed Client-Server problem</a:t>
            </a:r>
            <a:br>
              <a:rPr lang="en-US" sz="3200" b="1" dirty="0"/>
            </a:br>
            <a:r>
              <a:rPr lang="en-US" sz="3200" b="1" dirty="0">
                <a:solidFill>
                  <a:srgbClr val="7030A0"/>
                </a:solidFill>
              </a:rPr>
              <a:t>Randomized protocol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Lemma: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 is the fraction of balls at end of 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 in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stage 2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the expected </a:t>
                </a:r>
                <a:r>
                  <a:rPr lang="en-US" sz="2000" dirty="0" smtClean="0"/>
                  <a:t>fraction of balls at the end of round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 will be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Definition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:  </a:t>
                </a:r>
                <a:r>
                  <a:rPr lang="en-US" sz="2000" dirty="0" smtClean="0"/>
                  <a:t>round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good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/>
                  <a:t>, and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bad</a:t>
                </a:r>
                <a:r>
                  <a:rPr lang="en-US" sz="2000" dirty="0"/>
                  <a:t> otherwise.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      P</a:t>
                </a:r>
                <a:r>
                  <a:rPr lang="en-US" sz="2000" dirty="0"/>
                  <a:t>(a round is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bad</a:t>
                </a:r>
                <a:r>
                  <a:rPr lang="en-US" sz="2000" dirty="0"/>
                  <a:t>) = ??</a:t>
                </a:r>
              </a:p>
              <a:p>
                <a:pPr marL="0" indent="0">
                  <a:buNone/>
                </a:pPr>
                <a:r>
                  <a:rPr lang="en-US" sz="2000" dirty="0">
                    <a:sym typeface="Wingdings" pitchFamily="2" charset="2"/>
                  </a:rPr>
                  <a:t> </a:t>
                </a:r>
                <a:r>
                  <a:rPr lang="en-US" sz="2000" b="1" dirty="0"/>
                  <a:t>P</a:t>
                </a:r>
                <a:r>
                  <a:rPr lang="en-US" sz="2000" dirty="0"/>
                  <a:t>(a round is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good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/>
                  <a:t> After </a:t>
                </a:r>
                <a:r>
                  <a:rPr lang="en-US" sz="2000" u="sng" dirty="0"/>
                  <a:t>how many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good</a:t>
                </a:r>
                <a:r>
                  <a:rPr lang="en-US" sz="2000" dirty="0"/>
                  <a:t> rounds will there </a:t>
                </a:r>
                <a:r>
                  <a:rPr lang="en-US" sz="2000" dirty="0" smtClean="0"/>
                  <a:t>be no ball left ?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Expected </a:t>
                </a:r>
                <a:r>
                  <a:rPr lang="en-US" sz="2000" dirty="0"/>
                  <a:t>no. of rounds = </a:t>
                </a:r>
                <a:r>
                  <a:rPr lang="en-US" sz="2000" dirty="0" smtClean="0"/>
                  <a:t>??</a:t>
                </a:r>
                <a:endParaRPr lang="en-US" sz="2000" i="1" u="sng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39427" y="3655532"/>
                <a:ext cx="613373" cy="53546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427" y="3655532"/>
                <a:ext cx="613373" cy="535468"/>
              </a:xfrm>
              <a:prstGeom prst="rect">
                <a:avLst/>
              </a:prstGeom>
              <a:blipFill rotWithShape="1">
                <a:blip r:embed="rId3"/>
                <a:stretch>
                  <a:fillRect r="-1683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Left Arrow 4"/>
              <p:cNvSpPr/>
              <p:nvPr/>
            </p:nvSpPr>
            <p:spPr>
              <a:xfrm>
                <a:off x="7391400" y="4419600"/>
                <a:ext cx="1524000" cy="713232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Lef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419600"/>
                <a:ext cx="1524000" cy="713232"/>
              </a:xfrm>
              <a:prstGeom prst="leftArrow">
                <a:avLst/>
              </a:prstGeom>
              <a:blipFill rotWithShape="1">
                <a:blip r:embed="rId4"/>
                <a:stretch>
                  <a:fillRect r="-10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91822" y="5638800"/>
                <a:ext cx="1961178" cy="4001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822" y="5638800"/>
                <a:ext cx="1961178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403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/>
          <p:cNvSpPr/>
          <p:nvPr/>
        </p:nvSpPr>
        <p:spPr>
          <a:xfrm>
            <a:off x="5791200" y="3349752"/>
            <a:ext cx="2362200" cy="993648"/>
          </a:xfrm>
          <a:prstGeom prst="cloudCallout">
            <a:avLst>
              <a:gd name="adj1" fmla="val -27914"/>
              <a:gd name="adj2" fmla="val 8382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b="1" dirty="0" smtClean="0">
                <a:solidFill>
                  <a:schemeClr val="tx1"/>
                </a:solidFill>
              </a:rPr>
              <a:t>Markov’s </a:t>
            </a:r>
            <a:r>
              <a:rPr lang="en-US" dirty="0" smtClean="0">
                <a:solidFill>
                  <a:schemeClr val="tx1"/>
                </a:solidFill>
              </a:rPr>
              <a:t>Inequality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943600" y="5102352"/>
            <a:ext cx="2362200" cy="993648"/>
          </a:xfrm>
          <a:prstGeom prst="cloudCallout">
            <a:avLst>
              <a:gd name="adj1" fmla="val -27914"/>
              <a:gd name="adj2" fmla="val 8382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b="1" dirty="0" smtClean="0">
                <a:solidFill>
                  <a:schemeClr val="tx1"/>
                </a:solidFill>
              </a:rPr>
              <a:t>Recurrence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5" grpId="0" animBg="1"/>
      <p:bldP spid="1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Distributed Client-Server problem</a:t>
            </a:r>
            <a:br>
              <a:rPr lang="en-US" sz="3200" b="1" dirty="0"/>
            </a:br>
            <a:r>
              <a:rPr lang="en-US" sz="3200" b="1" dirty="0">
                <a:solidFill>
                  <a:srgbClr val="7030A0"/>
                </a:solidFill>
              </a:rPr>
              <a:t>Randomized protocol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Theorem: </a:t>
                </a:r>
                <a:r>
                  <a:rPr lang="en-US" sz="2000" dirty="0" smtClean="0"/>
                  <a:t>The expected number of rounds taken by the Randomized protocol is at most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20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 smtClean="0"/>
                  <a:t>. </a:t>
                </a:r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Distributed Client-Server problem</a:t>
            </a:r>
            <a:br>
              <a:rPr lang="en-US" sz="3200" b="1" dirty="0"/>
            </a:br>
            <a:r>
              <a:rPr lang="en-US" sz="3200" b="1" dirty="0">
                <a:solidFill>
                  <a:srgbClr val="7030A0"/>
                </a:solidFill>
              </a:rPr>
              <a:t>Randomized protocol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Points to Ponder :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1800" dirty="0" smtClean="0"/>
                  <a:t>Why did we analyze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 and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 ?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Why did we introduce the two stages ?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Do you find any similarity in the analysis with that of of Quick sort concentration?</a:t>
                </a:r>
              </a:p>
              <a:p>
                <a:endParaRPr lang="en-US" sz="1800" dirty="0"/>
              </a:p>
              <a:p>
                <a:r>
                  <a:rPr lang="en-US" sz="1800" dirty="0" smtClean="0"/>
                  <a:t>Can you also achieve lower bound of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𝛀</m:t>
                    </m:r>
                    <m:r>
                      <a:rPr lang="en-US" sz="1800" b="0" i="0" smtClean="0">
                        <a:latin typeface="Cambria Math"/>
                      </a:rPr>
                      <m:t>(</m:t>
                    </m:r>
                    <m:r>
                      <a:rPr lang="en-US" sz="1800" b="1" i="0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>
                            <a:latin typeface="Cambria Math"/>
                          </a:rPr>
                          <m:t>𝐠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0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>
                            <a:latin typeface="Cambria Math"/>
                          </a:rPr>
                          <m:t>𝐠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on the expected number of rounds ? (this question is only for those whose aim is more than just grade A )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Can you achieve high probability bound on the number of rounds ?</a:t>
                </a:r>
                <a:endParaRPr lang="en-US" sz="18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0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Recurrence 1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0" dirty="0" smtClean="0"/>
                  <a:t>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What is the smallest value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000" dirty="0" smtClean="0"/>
                  <a:t> for a given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Answer:  ??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For any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 for some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0&lt;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: </a:t>
                </a:r>
                <a:r>
                  <a:rPr lang="en-US" sz="2000" dirty="0"/>
                  <a:t>What is the smallest value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000" dirty="0"/>
                  <a:t> for a given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marL="0" indent="0">
                  <a:buNone/>
                </a:pPr>
                <a:r>
                  <a:rPr lang="en-US" sz="2000" dirty="0"/>
                  <a:t>Answer:  ??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048000"/>
                <a:ext cx="839653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83965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948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3400" y="4038600"/>
            <a:ext cx="7924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2547" y="5410200"/>
                <a:ext cx="1007968" cy="3942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fName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547" y="5410200"/>
                <a:ext cx="1007968" cy="394210"/>
              </a:xfrm>
              <a:prstGeom prst="rect">
                <a:avLst/>
              </a:prstGeom>
              <a:blipFill rotWithShape="1">
                <a:blip r:embed="rId4"/>
                <a:stretch>
                  <a:fillRect t="-6250" r="-727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3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Rumor spreading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Rumor Spreading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There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persons in a city.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On day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 smtClean="0"/>
                  <a:t>, a person comes to know a rumor.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The following protocol is repeated from day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r>
                  <a:rPr lang="en-US" sz="2000" dirty="0" smtClean="0"/>
                  <a:t>Each person knowing the rumor does the following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- </a:t>
                </a:r>
                <a:r>
                  <a:rPr lang="en-US" sz="1800" dirty="0" smtClean="0"/>
                  <a:t>Picks </a:t>
                </a:r>
                <a:r>
                  <a:rPr lang="en-US" sz="1800" dirty="0" smtClean="0"/>
                  <a:t>phone number of a randomly selected person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</a:t>
                </a:r>
                <a:r>
                  <a:rPr lang="en-US" sz="1800" b="1" dirty="0" smtClean="0"/>
                  <a:t>-</a:t>
                </a:r>
                <a:r>
                  <a:rPr lang="en-US" sz="1800" dirty="0" smtClean="0"/>
                  <a:t> Calls him/her and communicate the rumor.</a:t>
                </a:r>
              </a:p>
              <a:p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What is the expected number of days </a:t>
                </a:r>
                <a:r>
                  <a:rPr lang="en-US" sz="2000" dirty="0" smtClean="0"/>
                  <a:t>until </a:t>
                </a:r>
                <a:r>
                  <a:rPr lang="en-US" sz="2000" dirty="0" smtClean="0"/>
                  <a:t>everyone knows the rumor?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Rumor Spreading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</a:p>
              <a:p>
                <a:pPr marL="0" indent="0">
                  <a:buNone/>
                </a:pPr>
                <a:r>
                  <a:rPr lang="en-US" sz="2000" dirty="0"/>
                  <a:t>What is the </a:t>
                </a:r>
                <a:r>
                  <a:rPr lang="en-US" sz="2000" dirty="0" smtClean="0"/>
                  <a:t>minimum </a:t>
                </a:r>
                <a:r>
                  <a:rPr lang="en-US" sz="2000" dirty="0"/>
                  <a:t>number of days </a:t>
                </a:r>
                <a:r>
                  <a:rPr lang="en-US" sz="2000" dirty="0" smtClean="0"/>
                  <a:t>until </a:t>
                </a:r>
                <a:r>
                  <a:rPr lang="en-US" sz="2000" dirty="0"/>
                  <a:t>everyone knows the rumor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𝐠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810000" y="2743200"/>
            <a:ext cx="4343400" cy="1222248"/>
          </a:xfrm>
          <a:prstGeom prst="cloudCallout">
            <a:avLst>
              <a:gd name="adj1" fmla="val -34979"/>
              <a:gd name="adj2" fmla="val 8831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 of people knowing the rumor can only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in a day.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Rumor Spreading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(it should surprise you):</a:t>
                </a:r>
                <a:r>
                  <a:rPr lang="en-US" sz="2000" b="1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The entire city comes to know the rumor in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𝐠</m:t>
                        </m:r>
                      </m:e>
                      <m:sub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 expected days. </a:t>
                </a:r>
                <a:endParaRPr lang="en-US" sz="2000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The entire city comes to know the rumor in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𝐠</m:t>
                        </m:r>
                      </m:e>
                      <m:sub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days with high probability. </a:t>
                </a: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Rumor </a:t>
            </a:r>
            <a:r>
              <a:rPr lang="en-US" sz="3200" b="1" dirty="0" smtClean="0">
                <a:solidFill>
                  <a:srgbClr val="7030A0"/>
                </a:solidFill>
              </a:rPr>
              <a:t>Spreading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Intuition 1: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 smtClean="0"/>
                  <a:t>In the beginning, there are few persons who know the rumor. As a result</a:t>
                </a:r>
              </a:p>
              <a:p>
                <a:r>
                  <a:rPr lang="en-US" sz="1800" dirty="0" smtClean="0"/>
                  <a:t>The chances of selecting a person who does not know the rumor is more.</a:t>
                </a:r>
              </a:p>
              <a:p>
                <a:r>
                  <a:rPr lang="en-US" sz="1800" dirty="0" smtClean="0"/>
                  <a:t>The chances of collisions are also few.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ym typeface="Wingdings" pitchFamily="2" charset="2"/>
                  </a:rPr>
                  <a:t>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dirty="0"/>
                  <a:t>A</a:t>
                </a:r>
                <a:r>
                  <a:rPr lang="en-US" sz="1800" dirty="0" smtClean="0"/>
                  <a:t>s </a:t>
                </a:r>
                <a:r>
                  <a:rPr lang="en-US" sz="1800" dirty="0" smtClean="0"/>
                  <a:t>long as the no. of people knowing the rumor is less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, for some suitable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&lt;1</m:t>
                    </m:r>
                  </m:oMath>
                </a14:m>
                <a:r>
                  <a:rPr lang="en-US" sz="1800" dirty="0" smtClean="0"/>
                  <a:t>,</a:t>
                </a:r>
                <a:r>
                  <a:rPr lang="en-US" sz="1800" b="1" dirty="0" smtClean="0"/>
                  <a:t> </a:t>
                </a:r>
                <a:r>
                  <a:rPr lang="en-US" sz="1800" dirty="0"/>
                  <a:t>t</a:t>
                </a:r>
                <a:r>
                  <a:rPr lang="en-US" sz="1800" dirty="0" smtClean="0"/>
                  <a:t>he no. of people knowing the rumor should increase by a factor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 smtClean="0"/>
                  <a:t> every day.</a:t>
                </a: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Intuition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2: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 smtClean="0"/>
                  <a:t>Once there are more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persons knowing the rumor, the probability of a </a:t>
                </a:r>
                <a:r>
                  <a:rPr lang="en-US" sz="1800" i="1" u="sng" dirty="0" smtClean="0"/>
                  <a:t>person </a:t>
                </a:r>
                <a:r>
                  <a:rPr lang="en-US" sz="1800" i="1" u="sng" dirty="0" smtClean="0"/>
                  <a:t>unaware of rumor</a:t>
                </a:r>
                <a:r>
                  <a:rPr lang="en-US" sz="1800" dirty="0" smtClean="0"/>
                  <a:t> </a:t>
                </a:r>
                <a:r>
                  <a:rPr lang="en-US" sz="1800" dirty="0" smtClean="0"/>
                  <a:t>to </a:t>
                </a:r>
                <a:r>
                  <a:rPr lang="en-US" sz="1800" dirty="0" smtClean="0"/>
                  <a:t>get a phone call </a:t>
                </a:r>
                <a:r>
                  <a:rPr lang="en-US" sz="1800" dirty="0" smtClean="0"/>
                  <a:t>about </a:t>
                </a:r>
                <a:r>
                  <a:rPr lang="en-US" sz="1800" dirty="0" smtClean="0"/>
                  <a:t>rumor should be </a:t>
                </a:r>
                <a:r>
                  <a:rPr lang="en-US" sz="1800" b="1" dirty="0" smtClean="0"/>
                  <a:t>high</a:t>
                </a:r>
                <a:r>
                  <a:rPr lang="en-US" sz="1800" dirty="0" smtClean="0"/>
                  <a:t>.</a:t>
                </a: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 algn="ctr">
                  <a:buNone/>
                </a:pPr>
                <a:r>
                  <a:rPr lang="en-US" sz="1800" b="1" dirty="0" smtClean="0"/>
                  <a:t>Can you use these two intuitions to partition the algorithm into stages ?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9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Rumor Spreading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Partition the experiment into stages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Select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&lt;1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suitably.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Stage 1</a:t>
                </a:r>
                <a:r>
                  <a:rPr lang="en-US" sz="2000" dirty="0" smtClean="0"/>
                  <a:t>:    the number of people knowing the rumor is less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Stage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 smtClean="0"/>
                  <a:t>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 the </a:t>
                </a:r>
                <a:r>
                  <a:rPr lang="en-US" sz="2000" dirty="0"/>
                  <a:t>number of people knowing the rumor is </a:t>
                </a:r>
                <a:r>
                  <a:rPr lang="en-US" sz="2000" dirty="0" smtClean="0"/>
                  <a:t>more </a:t>
                </a:r>
                <a:r>
                  <a:rPr lang="en-US" sz="2000" dirty="0"/>
                  <a:t>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/>
                  <a:t> 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05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67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29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10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91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953000" y="4648200"/>
            <a:ext cx="228600" cy="22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486400" y="4762500"/>
            <a:ext cx="1295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38200" y="5562600"/>
            <a:ext cx="2057400" cy="750332"/>
            <a:chOff x="685800" y="4572000"/>
            <a:chExt cx="2057400" cy="750332"/>
          </a:xfrm>
        </p:grpSpPr>
        <p:sp>
          <p:nvSpPr>
            <p:cNvPr id="19" name="Right Brace 18"/>
            <p:cNvSpPr/>
            <p:nvPr/>
          </p:nvSpPr>
          <p:spPr>
            <a:xfrm rot="5400000">
              <a:off x="1524000" y="3733800"/>
              <a:ext cx="381000" cy="20574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32572" y="4953000"/>
              <a:ext cx="877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Stage 1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24200" y="5562600"/>
            <a:ext cx="3429000" cy="762000"/>
            <a:chOff x="685800" y="4560332"/>
            <a:chExt cx="4953000" cy="762000"/>
          </a:xfrm>
        </p:grpSpPr>
        <p:sp>
          <p:nvSpPr>
            <p:cNvPr id="22" name="Right Brace 21"/>
            <p:cNvSpPr/>
            <p:nvPr/>
          </p:nvSpPr>
          <p:spPr>
            <a:xfrm rot="5400000">
              <a:off x="2965966" y="2280166"/>
              <a:ext cx="392668" cy="49530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04172" y="4953000"/>
              <a:ext cx="877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Stage </a:t>
              </a:r>
              <a:r>
                <a:rPr lang="en-US" b="1" dirty="0" smtClean="0">
                  <a:solidFill>
                    <a:srgbClr val="7030A0"/>
                  </a:solidFill>
                </a:rPr>
                <a:t>2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47800" y="4419600"/>
            <a:ext cx="3934089" cy="2209800"/>
            <a:chOff x="1295400" y="3429000"/>
            <a:chExt cx="3934089" cy="22098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819400" y="3429000"/>
              <a:ext cx="0" cy="1893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295400" y="5269468"/>
                  <a:ext cx="3934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𝐧𝐨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 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𝐩𝐞𝐨𝐩𝐥𝐞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𝐤𝐧𝐨𝐰𝐢𝐧𝐠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𝐫𝐮𝐦𝐨𝐫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c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5269468"/>
                  <a:ext cx="393408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55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52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Expected no. of days in </a:t>
            </a:r>
            <a:r>
              <a:rPr lang="en-US" sz="3200" dirty="0" smtClean="0">
                <a:solidFill>
                  <a:srgbClr val="7030A0"/>
                </a:solidFill>
              </a:rPr>
              <a:t/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stage 2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Rumor Spreading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In the beginning of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Stage 2</a:t>
                </a:r>
                <a:r>
                  <a:rPr lang="en-US" sz="2000" dirty="0"/>
                  <a:t>:</a:t>
                </a:r>
                <a:r>
                  <a:rPr lang="en-US" sz="2000" dirty="0" smtClean="0"/>
                  <a:t> the no. </a:t>
                </a:r>
                <a:r>
                  <a:rPr lang="en-US" sz="2000" dirty="0"/>
                  <a:t>of people knowing the </a:t>
                </a:r>
                <a:r>
                  <a:rPr lang="en-US" sz="2000" dirty="0" smtClean="0"/>
                  <a:t>rumor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r>
                  <a:rPr lang="en-US" sz="2000" dirty="0" smtClean="0"/>
                  <a:t>Pick any person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not knowing the rumor.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Show that he/she will know the rumor in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𝐎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𝐠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days</a:t>
                </a:r>
                <a:r>
                  <a:rPr lang="en-US" sz="2000" b="1" dirty="0" smtClean="0"/>
                  <a:t>  </a:t>
                </a:r>
                <a:r>
                  <a:rPr lang="en-US" sz="2000" u="sng" dirty="0" smtClean="0"/>
                  <a:t>with high probability.</a:t>
                </a:r>
              </a:p>
              <a:p>
                <a:endParaRPr lang="en-US" sz="2000" u="sng" dirty="0" smtClean="0"/>
              </a:p>
              <a:p>
                <a:r>
                  <a:rPr lang="en-US" sz="2000" dirty="0" smtClean="0"/>
                  <a:t>Use</a:t>
                </a:r>
                <a:r>
                  <a:rPr lang="en-US" sz="2000" b="1" dirty="0" smtClean="0"/>
                  <a:t> Union theorem </a:t>
                </a:r>
                <a:r>
                  <a:rPr lang="en-US" sz="2000" dirty="0" smtClean="0"/>
                  <a:t>to conclude that the number of days in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Stage 2</a:t>
                </a:r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𝐎</m:t>
                    </m:r>
                    <m:r>
                      <a:rPr lang="en-US" sz="2000" b="1">
                        <a:latin typeface="Cambria Math"/>
                      </a:rPr>
                      <m:t>(</m:t>
                    </m:r>
                    <m:r>
                      <a:rPr lang="en-US" sz="2000" b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𝐠</m:t>
                        </m:r>
                      </m:e>
                      <m:sub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smtClean="0"/>
                  <a:t>with high probability.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Expected no. of days in </a:t>
            </a:r>
            <a:r>
              <a:rPr lang="en-US" sz="3200" dirty="0" smtClean="0">
                <a:solidFill>
                  <a:srgbClr val="7030A0"/>
                </a:solidFill>
              </a:rPr>
              <a:t/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stage 1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2590800" y="3197352"/>
            <a:ext cx="4648200" cy="2517648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 is left as a </a:t>
            </a:r>
            <a:r>
              <a:rPr lang="en-US" b="1" dirty="0" smtClean="0">
                <a:solidFill>
                  <a:schemeClr val="tx1"/>
                </a:solidFill>
              </a:rPr>
              <a:t>home work </a:t>
            </a:r>
            <a:r>
              <a:rPr lang="en-US" dirty="0" smtClean="0">
                <a:solidFill>
                  <a:schemeClr val="tx1"/>
                </a:solidFill>
              </a:rPr>
              <a:t>to be discussed in some future class.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shall be happy to see a correct solution by some of you in the next class.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Recurrence 2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0" dirty="0" smtClean="0"/>
                  <a:t>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         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What is the smallest value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000" dirty="0" smtClean="0"/>
                  <a:t> for a given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Answer:  ??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for some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0&lt;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For any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 for some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1&lt;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: </a:t>
                </a:r>
                <a:r>
                  <a:rPr lang="en-US" sz="2000" dirty="0"/>
                  <a:t>What is the smallest value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000" dirty="0"/>
                  <a:t> for a given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marL="0" indent="0">
                  <a:buNone/>
                </a:pPr>
                <a:r>
                  <a:rPr lang="en-US" sz="2000" dirty="0"/>
                  <a:t>Answer:  ??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0" y="2983468"/>
                <a:ext cx="1332096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983468"/>
                <a:ext cx="133209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365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3400" y="4038600"/>
            <a:ext cx="7924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2547" y="5410200"/>
                <a:ext cx="1473096" cy="3942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1/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547" y="5410200"/>
                <a:ext cx="1473096" cy="394210"/>
              </a:xfrm>
              <a:prstGeom prst="rect">
                <a:avLst/>
              </a:prstGeom>
              <a:blipFill rotWithShape="1">
                <a:blip r:embed="rId4"/>
                <a:stretch>
                  <a:fillRect t="-6250" r="-4979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4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Distributed </a:t>
            </a:r>
            <a:r>
              <a:rPr lang="en-US" sz="3200" dirty="0" err="1" smtClean="0">
                <a:solidFill>
                  <a:srgbClr val="7030A0"/>
                </a:solidFill>
              </a:rPr>
              <a:t>Client-serveR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Problem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Distributed </a:t>
            </a:r>
            <a:r>
              <a:rPr lang="en-US" sz="3600" b="1" dirty="0" smtClean="0">
                <a:solidFill>
                  <a:srgbClr val="7030A0"/>
                </a:solidFill>
              </a:rPr>
              <a:t>Client-Server </a:t>
            </a:r>
            <a:r>
              <a:rPr lang="en-US" sz="3600" b="1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-clients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-servers.</a:t>
                </a:r>
              </a:p>
              <a:p>
                <a:r>
                  <a:rPr lang="en-US" sz="2000" dirty="0"/>
                  <a:t>Each client knows address of each server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Each client has a single job.</a:t>
                </a:r>
              </a:p>
              <a:p>
                <a:r>
                  <a:rPr lang="en-US" sz="2000" dirty="0" smtClean="0"/>
                  <a:t>It is a distributed computational environment.</a:t>
                </a:r>
              </a:p>
              <a:p>
                <a:r>
                  <a:rPr lang="en-US" sz="2000" dirty="0" smtClean="0"/>
                  <a:t>A </a:t>
                </a:r>
                <a:r>
                  <a:rPr lang="en-US" sz="2000" dirty="0"/>
                  <a:t>server can </a:t>
                </a:r>
                <a:r>
                  <a:rPr lang="en-US" sz="2000" dirty="0" smtClean="0"/>
                  <a:t>execute </a:t>
                </a:r>
                <a:r>
                  <a:rPr lang="en-US" sz="2000" dirty="0"/>
                  <a:t>only one job in one round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Aim:</a:t>
                </a:r>
                <a:r>
                  <a:rPr lang="en-US" sz="2000" dirty="0" smtClean="0"/>
                  <a:t> A distributed protocol to finish all jobs as quickly as possible.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Distributed Client-Server </a:t>
            </a:r>
            <a:r>
              <a:rPr lang="en-US" sz="3600" b="1" dirty="0"/>
              <a:t>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Randomized </a:t>
            </a:r>
            <a:r>
              <a:rPr lang="en-US" sz="2000" b="1" dirty="0" smtClean="0"/>
              <a:t>protocol (one round)</a:t>
            </a:r>
          </a:p>
          <a:p>
            <a:r>
              <a:rPr lang="en-US" sz="2000" dirty="0" smtClean="0"/>
              <a:t>Each client sends a request to a server selected randomly uniformly and independently.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Each server which receives one or more requests, accepts </a:t>
            </a:r>
            <a:r>
              <a:rPr lang="en-US" sz="2000" u="sng" dirty="0" smtClean="0"/>
              <a:t>only one </a:t>
            </a:r>
            <a:r>
              <a:rPr lang="en-US" sz="2000" dirty="0" smtClean="0"/>
              <a:t>request and finishes the corresponding job.</a:t>
            </a:r>
          </a:p>
          <a:p>
            <a:endParaRPr lang="en-US" sz="2000" dirty="0" smtClean="0"/>
          </a:p>
          <a:p>
            <a:r>
              <a:rPr lang="en-US" sz="2000" dirty="0" smtClean="0"/>
              <a:t>Each client, whose job is finished, leaves the system.</a:t>
            </a:r>
          </a:p>
          <a:p>
            <a:endParaRPr lang="en-US" sz="2000" dirty="0" smtClean="0"/>
          </a:p>
          <a:p>
            <a:r>
              <a:rPr lang="en-US" sz="2000" dirty="0" smtClean="0"/>
              <a:t>The remaining clients </a:t>
            </a:r>
            <a:r>
              <a:rPr lang="en-US" sz="2000" u="sng" dirty="0" smtClean="0"/>
              <a:t>repeat</a:t>
            </a:r>
            <a:r>
              <a:rPr lang="en-US" sz="2000" dirty="0" smtClean="0"/>
              <a:t> the same procedure in next round.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Question: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what is the expected number of rounds  to finish all jobs?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1242" y="1749623"/>
            <a:ext cx="7837358" cy="600909"/>
            <a:chOff x="11242" y="1749623"/>
            <a:chExt cx="7837358" cy="600909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1752600"/>
              <a:ext cx="276038" cy="533400"/>
              <a:chOff x="914400" y="1752600"/>
              <a:chExt cx="276038" cy="533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914400" y="2057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4400" y="175260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752600" y="1752600"/>
              <a:ext cx="276038" cy="533400"/>
              <a:chOff x="1752600" y="1752600"/>
              <a:chExt cx="276038" cy="5334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752600" y="2057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52600" y="175260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619562" y="1749623"/>
              <a:ext cx="276038" cy="536377"/>
              <a:chOff x="2619562" y="1749623"/>
              <a:chExt cx="276038" cy="53637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641910" y="2057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19562" y="174962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</a:t>
                </a:r>
                <a:endParaRPr lang="en-US" sz="14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657600" y="1749623"/>
              <a:ext cx="276038" cy="536377"/>
              <a:chOff x="3657600" y="1749623"/>
              <a:chExt cx="276038" cy="53637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657600" y="2057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174962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4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648200" y="1749623"/>
              <a:ext cx="276038" cy="536377"/>
              <a:chOff x="4648200" y="1749623"/>
              <a:chExt cx="276038" cy="53637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48200" y="2057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174962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  <a:endParaRPr lang="en-US" sz="14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91362" y="1752600"/>
              <a:ext cx="276038" cy="533400"/>
              <a:chOff x="5591362" y="1752600"/>
              <a:chExt cx="276038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638800" y="2057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591362" y="175260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6</a:t>
                </a:r>
                <a:endParaRPr lang="en-US" sz="14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629400" y="1752600"/>
              <a:ext cx="276038" cy="533400"/>
              <a:chOff x="6629400" y="1752600"/>
              <a:chExt cx="276038" cy="5334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629400" y="2057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29400" y="175260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7</a:t>
                </a:r>
                <a:endParaRPr lang="en-US" sz="14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572562" y="1752600"/>
              <a:ext cx="276038" cy="533400"/>
              <a:chOff x="7572562" y="1752600"/>
              <a:chExt cx="276038" cy="5334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7620000" y="2057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72562" y="175260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8</a:t>
                </a:r>
                <a:endParaRPr lang="en-US" sz="14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242" y="1981200"/>
              <a:ext cx="826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Clients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4876800"/>
            <a:ext cx="7929462" cy="948154"/>
            <a:chOff x="0" y="4876800"/>
            <a:chExt cx="7929462" cy="948154"/>
          </a:xfrm>
        </p:grpSpPr>
        <p:grpSp>
          <p:nvGrpSpPr>
            <p:cNvPr id="67" name="Group 66"/>
            <p:cNvGrpSpPr/>
            <p:nvPr/>
          </p:nvGrpSpPr>
          <p:grpSpPr>
            <a:xfrm>
              <a:off x="838200" y="4876800"/>
              <a:ext cx="7091262" cy="948154"/>
              <a:chOff x="838200" y="4876800"/>
              <a:chExt cx="7091262" cy="948154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838200" y="4876800"/>
                <a:ext cx="381000" cy="457200"/>
                <a:chOff x="1600200" y="3962400"/>
                <a:chExt cx="381000" cy="45720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600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981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600200" y="4419600"/>
                  <a:ext cx="381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1752600" y="4876800"/>
                <a:ext cx="381000" cy="457200"/>
                <a:chOff x="1600200" y="3962400"/>
                <a:chExt cx="381000" cy="4572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600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981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600200" y="4419600"/>
                  <a:ext cx="381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2590800" y="4876800"/>
                <a:ext cx="381000" cy="457200"/>
                <a:chOff x="1600200" y="3962400"/>
                <a:chExt cx="381000" cy="457200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600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981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600200" y="4419600"/>
                  <a:ext cx="381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3505200" y="4876800"/>
                <a:ext cx="381000" cy="457200"/>
                <a:chOff x="1600200" y="3962400"/>
                <a:chExt cx="3810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600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981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600200" y="4419600"/>
                  <a:ext cx="381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4495800" y="4876800"/>
                <a:ext cx="381000" cy="457200"/>
                <a:chOff x="1600200" y="3962400"/>
                <a:chExt cx="381000" cy="4572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600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981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600200" y="4419600"/>
                  <a:ext cx="381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5486400" y="4876800"/>
                <a:ext cx="381000" cy="457200"/>
                <a:chOff x="1600200" y="3962400"/>
                <a:chExt cx="381000" cy="45720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600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981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600200" y="4419600"/>
                  <a:ext cx="381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6553200" y="4876800"/>
                <a:ext cx="381000" cy="457200"/>
                <a:chOff x="1600200" y="3962400"/>
                <a:chExt cx="381000" cy="457200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600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981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600200" y="4419600"/>
                  <a:ext cx="381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7543800" y="4876800"/>
                <a:ext cx="381000" cy="457200"/>
                <a:chOff x="1600200" y="3962400"/>
                <a:chExt cx="381000" cy="4572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600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981200" y="3962400"/>
                  <a:ext cx="0" cy="4572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600200" y="4419600"/>
                  <a:ext cx="381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914400" y="5486400"/>
                <a:ext cx="70150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1                 2                 3                 4                   5                    6                     7                   8</a:t>
                </a:r>
                <a:endParaRPr lang="en-US" sz="1600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838200" y="4876800"/>
              <a:ext cx="381000" cy="457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52600" y="4876800"/>
              <a:ext cx="381000" cy="457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90800" y="4876800"/>
              <a:ext cx="381000" cy="457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505200" y="4876800"/>
              <a:ext cx="381000" cy="457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495800" y="4876800"/>
              <a:ext cx="381000" cy="457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486400" y="4876800"/>
              <a:ext cx="381000" cy="457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553200" y="4876800"/>
              <a:ext cx="381000" cy="457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43800" y="4876800"/>
              <a:ext cx="381000" cy="457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0" y="4888468"/>
              <a:ext cx="88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Servers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6" name="Down Ribbon 35"/>
          <p:cNvSpPr/>
          <p:nvPr/>
        </p:nvSpPr>
        <p:spPr>
          <a:xfrm>
            <a:off x="2133600" y="3048000"/>
            <a:ext cx="4419600" cy="1069848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 can be framed as our familiar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ball-bin</a:t>
            </a:r>
            <a:r>
              <a:rPr lang="en-US" dirty="0" smtClean="0">
                <a:solidFill>
                  <a:schemeClr val="tx1"/>
                </a:solidFill>
              </a:rPr>
              <a:t> problem.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Client-Server problem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Randomized protocol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14400" y="1752600"/>
            <a:ext cx="276038" cy="533400"/>
            <a:chOff x="914400" y="1752600"/>
            <a:chExt cx="276038" cy="533400"/>
          </a:xfrm>
        </p:grpSpPr>
        <p:sp>
          <p:nvSpPr>
            <p:cNvPr id="5" name="Oval 4"/>
            <p:cNvSpPr/>
            <p:nvPr/>
          </p:nvSpPr>
          <p:spPr>
            <a:xfrm>
              <a:off x="914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52600" y="1752600"/>
            <a:ext cx="276038" cy="533400"/>
            <a:chOff x="1752600" y="1752600"/>
            <a:chExt cx="276038" cy="533400"/>
          </a:xfrm>
        </p:grpSpPr>
        <p:sp>
          <p:nvSpPr>
            <p:cNvPr id="6" name="Oval 5"/>
            <p:cNvSpPr/>
            <p:nvPr/>
          </p:nvSpPr>
          <p:spPr>
            <a:xfrm>
              <a:off x="1752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19562" y="1749623"/>
            <a:ext cx="276038" cy="536377"/>
            <a:chOff x="2619562" y="1749623"/>
            <a:chExt cx="276038" cy="536377"/>
          </a:xfrm>
        </p:grpSpPr>
        <p:sp>
          <p:nvSpPr>
            <p:cNvPr id="10" name="Oval 9"/>
            <p:cNvSpPr/>
            <p:nvPr/>
          </p:nvSpPr>
          <p:spPr>
            <a:xfrm>
              <a:off x="264191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9562" y="174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57600" y="1749623"/>
            <a:ext cx="276038" cy="536377"/>
            <a:chOff x="3657600" y="1749623"/>
            <a:chExt cx="276038" cy="536377"/>
          </a:xfrm>
        </p:grpSpPr>
        <p:sp>
          <p:nvSpPr>
            <p:cNvPr id="11" name="Oval 10"/>
            <p:cNvSpPr/>
            <p:nvPr/>
          </p:nvSpPr>
          <p:spPr>
            <a:xfrm>
              <a:off x="36576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0" y="174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8200" y="1749623"/>
            <a:ext cx="276038" cy="536377"/>
            <a:chOff x="4648200" y="1749623"/>
            <a:chExt cx="276038" cy="536377"/>
          </a:xfrm>
        </p:grpSpPr>
        <p:sp>
          <p:nvSpPr>
            <p:cNvPr id="9" name="Oval 8"/>
            <p:cNvSpPr/>
            <p:nvPr/>
          </p:nvSpPr>
          <p:spPr>
            <a:xfrm>
              <a:off x="46482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174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91362" y="1752600"/>
            <a:ext cx="276038" cy="533400"/>
            <a:chOff x="5591362" y="1752600"/>
            <a:chExt cx="276038" cy="533400"/>
          </a:xfrm>
        </p:grpSpPr>
        <p:sp>
          <p:nvSpPr>
            <p:cNvPr id="8" name="Oval 7"/>
            <p:cNvSpPr/>
            <p:nvPr/>
          </p:nvSpPr>
          <p:spPr>
            <a:xfrm>
              <a:off x="56388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91362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29400" y="1752600"/>
            <a:ext cx="276038" cy="533400"/>
            <a:chOff x="6629400" y="1752600"/>
            <a:chExt cx="276038" cy="533400"/>
          </a:xfrm>
        </p:grpSpPr>
        <p:sp>
          <p:nvSpPr>
            <p:cNvPr id="7" name="Oval 6"/>
            <p:cNvSpPr/>
            <p:nvPr/>
          </p:nvSpPr>
          <p:spPr>
            <a:xfrm>
              <a:off x="66294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9400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72562" y="1752600"/>
            <a:ext cx="276038" cy="533400"/>
            <a:chOff x="7572562" y="1752600"/>
            <a:chExt cx="276038" cy="533400"/>
          </a:xfrm>
        </p:grpSpPr>
        <p:sp>
          <p:nvSpPr>
            <p:cNvPr id="12" name="Oval 11"/>
            <p:cNvSpPr/>
            <p:nvPr/>
          </p:nvSpPr>
          <p:spPr>
            <a:xfrm>
              <a:off x="7620000" y="2057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72562" y="17526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en-US" sz="1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38200" y="4876800"/>
            <a:ext cx="7091262" cy="948154"/>
            <a:chOff x="838200" y="4876800"/>
            <a:chExt cx="7091262" cy="948154"/>
          </a:xfrm>
        </p:grpSpPr>
        <p:grpSp>
          <p:nvGrpSpPr>
            <p:cNvPr id="37" name="Group 36"/>
            <p:cNvGrpSpPr/>
            <p:nvPr/>
          </p:nvGrpSpPr>
          <p:grpSpPr>
            <a:xfrm>
              <a:off x="838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526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590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3505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4495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864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5532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43800" y="4876800"/>
              <a:ext cx="381000" cy="457200"/>
              <a:chOff x="1600200" y="3962400"/>
              <a:chExt cx="3810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600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81200" y="3962400"/>
                <a:ext cx="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600200" y="4419600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914400" y="5486400"/>
              <a:ext cx="7015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1                 2                 3                 4                   5                    6                     7                   8</a:t>
              </a:r>
              <a:endParaRPr lang="en-US" sz="16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0" y="488846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Bins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242" y="198120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Balls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</TotalTime>
  <Words>2558</Words>
  <Application>Microsoft Office PowerPoint</Application>
  <PresentationFormat>On-screen Show (4:3)</PresentationFormat>
  <Paragraphs>445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Randomized Algorithms CS648 </vt:lpstr>
      <vt:lpstr>Revisiting  Some discrete mathematics</vt:lpstr>
      <vt:lpstr>Recurrence 1</vt:lpstr>
      <vt:lpstr>Recurrence 2</vt:lpstr>
      <vt:lpstr>Distributed Client-serveR Problem</vt:lpstr>
      <vt:lpstr>Distributed Client-Server Problem</vt:lpstr>
      <vt:lpstr>Distributed Client-Server Problem</vt:lpstr>
      <vt:lpstr>Distributed Client-Server problem Randomized protocol</vt:lpstr>
      <vt:lpstr>Distributed Client-Server problem Randomized protocol</vt:lpstr>
      <vt:lpstr>Distributed Client-Server problem Randomized protocol</vt:lpstr>
      <vt:lpstr>Distributed Client-Server problem Randomized protocol</vt:lpstr>
      <vt:lpstr>Distributed Client-Server problem Randomized protocol</vt:lpstr>
      <vt:lpstr>Distributed Client-Server problem Randomized protocol</vt:lpstr>
      <vt:lpstr>Calculating  expected no. of rounds  FIRST  Approach </vt:lpstr>
      <vt:lpstr>Distributed Client-Server problem Randomized protocol</vt:lpstr>
      <vt:lpstr>Distributed Client-Server problem Randomized protocol</vt:lpstr>
      <vt:lpstr>Distributed Client-Server problem Randomized protocol</vt:lpstr>
      <vt:lpstr>Distributed Client-Server problem Randomized protocol</vt:lpstr>
      <vt:lpstr>Distributed Client-Server problem Randomized protocol</vt:lpstr>
      <vt:lpstr>Distributed Client-Server problem Randomized protocol</vt:lpstr>
      <vt:lpstr>An important insight that we missed</vt:lpstr>
      <vt:lpstr>Calculating   expected no. of rounds with NEW insight</vt:lpstr>
      <vt:lpstr>Distributed Client-Server problem Randomized protocol</vt:lpstr>
      <vt:lpstr>Calculating   expected no. of rounds in stage 2</vt:lpstr>
      <vt:lpstr>Distributed Client-Server problem Randomized protocol</vt:lpstr>
      <vt:lpstr>Distributed Client-Server problem Randomized protocol</vt:lpstr>
      <vt:lpstr>Distributed Client-Server problem Randomized protocol</vt:lpstr>
      <vt:lpstr>Distributed Client-Server problem Randomized protocol</vt:lpstr>
      <vt:lpstr>Distributed Client-Server problem Randomized protocol</vt:lpstr>
      <vt:lpstr>Rumor spreading</vt:lpstr>
      <vt:lpstr>Rumor Spreading</vt:lpstr>
      <vt:lpstr>Rumor Spreading</vt:lpstr>
      <vt:lpstr>Rumor Spreading</vt:lpstr>
      <vt:lpstr>Rumor Spreading</vt:lpstr>
      <vt:lpstr>Rumor Spreading</vt:lpstr>
      <vt:lpstr>Expected no. of days in  stage 2</vt:lpstr>
      <vt:lpstr>Rumor Spreading</vt:lpstr>
      <vt:lpstr>Expected no. of days in  stage 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Surender Baswana</cp:lastModifiedBy>
  <cp:revision>558</cp:revision>
  <dcterms:created xsi:type="dcterms:W3CDTF">2011-12-03T04:13:03Z</dcterms:created>
  <dcterms:modified xsi:type="dcterms:W3CDTF">2013-09-23T14:11:57Z</dcterms:modified>
</cp:coreProperties>
</file>