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5"/>
  </p:notesMasterIdLst>
  <p:sldIdLst>
    <p:sldId id="274" r:id="rId2"/>
    <p:sldId id="442" r:id="rId3"/>
    <p:sldId id="457" r:id="rId4"/>
    <p:sldId id="458" r:id="rId5"/>
    <p:sldId id="459" r:id="rId6"/>
    <p:sldId id="461" r:id="rId7"/>
    <p:sldId id="460" r:id="rId8"/>
    <p:sldId id="463" r:id="rId9"/>
    <p:sldId id="462" r:id="rId10"/>
    <p:sldId id="464" r:id="rId11"/>
    <p:sldId id="465" r:id="rId12"/>
    <p:sldId id="466" r:id="rId13"/>
    <p:sldId id="467" r:id="rId14"/>
    <p:sldId id="468" r:id="rId15"/>
    <p:sldId id="469" r:id="rId16"/>
    <p:sldId id="443" r:id="rId17"/>
    <p:sldId id="444" r:id="rId18"/>
    <p:sldId id="470" r:id="rId19"/>
    <p:sldId id="471" r:id="rId20"/>
    <p:sldId id="473" r:id="rId21"/>
    <p:sldId id="472" r:id="rId22"/>
    <p:sldId id="474" r:id="rId23"/>
    <p:sldId id="475" r:id="rId24"/>
    <p:sldId id="448" r:id="rId25"/>
    <p:sldId id="449" r:id="rId26"/>
    <p:sldId id="453" r:id="rId27"/>
    <p:sldId id="450" r:id="rId28"/>
    <p:sldId id="451" r:id="rId29"/>
    <p:sldId id="454" r:id="rId30"/>
    <p:sldId id="456" r:id="rId31"/>
    <p:sldId id="455" r:id="rId32"/>
    <p:sldId id="441" r:id="rId33"/>
    <p:sldId id="476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85" d="100"/>
          <a:sy n="85" d="100"/>
        </p:scale>
        <p:origin x="-564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AA3A7DB-FD4B-4A56-961D-EE92B832D86A}" type="datetimeFigureOut">
              <a:rPr lang="en-US"/>
              <a:pPr>
                <a:defRPr/>
              </a:pPr>
              <a:t>9/12/2013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28B6ACE-7DA9-451D-B4FE-F8D8CCE41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28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E3B87-0EAF-4D3F-A8FE-4D644E3BA938}" type="datetime1">
              <a:rPr lang="en-US"/>
              <a:pPr>
                <a:defRPr/>
              </a:pPr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77C87-4399-4169-8EAA-A2FF838D2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21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1F363-266E-4B39-9664-0E5F96917999}" type="datetime1">
              <a:rPr lang="en-US"/>
              <a:pPr>
                <a:defRPr/>
              </a:pPr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8759C-6D63-4A5B-8A92-29BD5C9DC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74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32EBB-5C32-49A2-ADCD-F3C86202F8FA}" type="datetime1">
              <a:rPr lang="en-US"/>
              <a:pPr>
                <a:defRPr/>
              </a:pPr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E1702-FB5B-4ADB-8DA9-1EFEE2FCF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28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9C23F-070E-4955-A2E9-D262826D12BE}" type="datetime1">
              <a:rPr lang="en-US"/>
              <a:pPr>
                <a:defRPr/>
              </a:pPr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D3F34-CCFE-4664-990B-25D48250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11857-66C0-437E-ACBA-BF7BCE55233B}" type="datetime1">
              <a:rPr lang="en-US"/>
              <a:pPr>
                <a:defRPr/>
              </a:pPr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E9ED8-BBDD-47A1-9C62-8C7F2ACFB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137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7FB79-49E0-495C-87BE-B2A1C6E0B2F0}" type="datetime1">
              <a:rPr lang="en-US"/>
              <a:pPr>
                <a:defRPr/>
              </a:pPr>
              <a:t>9/12/2013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27573-F1C1-4830-B7EC-9EBDAFC3F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5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81FA-412A-4421-9246-D21324FE2C44}" type="datetime1">
              <a:rPr lang="en-US"/>
              <a:pPr>
                <a:defRPr/>
              </a:pPr>
              <a:t>9/12/2013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461BB-7A72-48FB-85BD-B2543F198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19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6A6B7-3376-42F2-8702-2D1FCF5FB182}" type="datetime1">
              <a:rPr lang="en-US"/>
              <a:pPr>
                <a:defRPr/>
              </a:pPr>
              <a:t>9/12/2013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96056-B04C-48AB-8C53-BBF1FF11C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22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36330-39E0-4348-93D8-084D75D931AB}" type="datetime1">
              <a:rPr lang="en-US"/>
              <a:pPr>
                <a:defRPr/>
              </a:pPr>
              <a:t>9/12/2013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7131A-5F98-4DE9-B58E-5AC46F8F2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088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E380A-2B94-4740-AAA2-00B55E91136B}" type="datetime1">
              <a:rPr lang="en-US"/>
              <a:pPr>
                <a:defRPr/>
              </a:pPr>
              <a:t>9/12/2013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E9EF9-6F51-43C7-88C5-01DDD3A54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0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1CF8B-C8E2-441C-9E33-F2F799897A47}" type="datetime1">
              <a:rPr lang="en-US"/>
              <a:pPr>
                <a:defRPr/>
              </a:pPr>
              <a:t>9/12/2013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4CFE0-7502-4E07-8F32-3833EEC26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45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24DF6E-159B-4851-B8CD-5F6A63451708}" type="datetime1">
              <a:rPr lang="en-US"/>
              <a:pPr>
                <a:defRPr/>
              </a:pPr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B7F3E5-79B2-43C4-81B5-7811AF160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jpg"/><Relationship Id="rId7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png"/><Relationship Id="rId4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.png"/><Relationship Id="rId5" Type="http://schemas.openxmlformats.org/officeDocument/2006/relationships/image" Target="../media/image15.png"/><Relationship Id="rId4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image" Target="../media/image2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0.png"/><Relationship Id="rId5" Type="http://schemas.openxmlformats.org/officeDocument/2006/relationships/image" Target="../media/image210.png"/><Relationship Id="rId4" Type="http://schemas.openxmlformats.org/officeDocument/2006/relationships/image" Target="../media/image20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3.png"/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3600"/>
            <a:ext cx="8382000" cy="14668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Randomized Algorithms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dirty="0" smtClean="0">
                <a:solidFill>
                  <a:srgbClr val="002060"/>
                </a:solidFill>
              </a:rPr>
              <a:t>CS648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6002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>
              <a:solidFill>
                <a:srgbClr val="C0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Lecture 13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>
                <a:solidFill>
                  <a:srgbClr val="7030A0"/>
                </a:solidFill>
              </a:rPr>
              <a:t>Expected duration </a:t>
            </a:r>
            <a:r>
              <a:rPr lang="en-US" sz="2000" b="1" dirty="0" smtClean="0">
                <a:solidFill>
                  <a:srgbClr val="002060"/>
                </a:solidFill>
              </a:rPr>
              <a:t>of a randomized experiment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Part 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F4FD3-5535-4BD2-8147-A67FFD5F22D1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7030A0"/>
                </a:solidFill>
              </a:rPr>
              <a:t>Coupon Collector </a:t>
            </a:r>
            <a:r>
              <a:rPr lang="en-US" sz="3600" b="1" dirty="0"/>
              <a:t>Problem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2060"/>
                        </a:solidFill>
                        <a:latin typeface="Cambria Math"/>
                      </a:rPr>
                      <m:t>𝑿</m:t>
                    </m:r>
                  </m:oMath>
                </a14:m>
                <a:r>
                  <a:rPr lang="en-US" sz="1800" dirty="0"/>
                  <a:t>: the number of iterations of the loop (number of coupons drawn).</a:t>
                </a:r>
              </a:p>
              <a:p>
                <a:pPr marL="0" indent="0">
                  <a:buNone/>
                </a:pPr>
                <a:r>
                  <a:rPr lang="en-US" sz="1800" b="1" dirty="0">
                    <a:solidFill>
                      <a:srgbClr val="C00000"/>
                    </a:solidFill>
                  </a:rPr>
                  <a:t>Question</a:t>
                </a:r>
                <a:r>
                  <a:rPr lang="en-US" sz="1800" dirty="0"/>
                  <a:t>: What is </a:t>
                </a:r>
                <a:r>
                  <a:rPr lang="en-US" sz="1800" b="1" dirty="0"/>
                  <a:t>E</a:t>
                </a:r>
                <a:r>
                  <a:rPr lang="en-US" sz="1800" dirty="0"/>
                  <a:t>[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2060"/>
                        </a:solidFill>
                        <a:latin typeface="Cambria Math"/>
                      </a:rPr>
                      <m:t>𝑿</m:t>
                    </m:r>
                  </m:oMath>
                </a14:m>
                <a:r>
                  <a:rPr lang="en-US" sz="1800" dirty="0"/>
                  <a:t>] </a:t>
                </a:r>
                <a:r>
                  <a:rPr lang="en-US" sz="1800" dirty="0" smtClean="0"/>
                  <a:t>?</a:t>
                </a:r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solidFill>
                            <a:srgbClr val="002060"/>
                          </a:solidFill>
                          <a:latin typeface="Cambria Math"/>
                        </a:rPr>
                        <m:t>𝑿</m:t>
                      </m:r>
                      <m:r>
                        <a:rPr lang="en-US" sz="18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1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≤</m:t>
                          </m:r>
                          <m:r>
                            <a:rPr lang="en-US" sz="1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𝒊</m:t>
                          </m:r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&lt;</m:t>
                          </m:r>
                          <m:r>
                            <a:rPr lang="en-US" sz="1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𝒏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1800" b="1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1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𝑿</m:t>
                              </m:r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1800" dirty="0" smtClean="0"/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sz="1800" b="1" i="1" smtClean="0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n-US" sz="1800" dirty="0" smtClean="0"/>
                  <a:t> no. of coupons sampled from the moment     </a:t>
                </a:r>
                <a:r>
                  <a:rPr lang="en-US" sz="1800" dirty="0" smtClean="0">
                    <a:solidFill>
                      <a:srgbClr val="C00000"/>
                    </a:solidFill>
                  </a:rPr>
                  <a:t>??</a:t>
                </a:r>
              </a:p>
              <a:p>
                <a:pPr marL="0" indent="0">
                  <a:buNone/>
                </a:pPr>
                <a:r>
                  <a:rPr lang="en-US" sz="1800" dirty="0"/>
                  <a:t> </a:t>
                </a:r>
                <a:r>
                  <a:rPr lang="en-US" sz="1800" dirty="0" smtClean="0"/>
                  <a:t>                                                         to the moment     </a:t>
                </a:r>
                <a:r>
                  <a:rPr lang="en-US" sz="1800" dirty="0" smtClean="0">
                    <a:solidFill>
                      <a:srgbClr val="C00000"/>
                    </a:solidFill>
                  </a:rPr>
                  <a:t> ??</a:t>
                </a:r>
                <a:endParaRPr lang="en-US" sz="1800" dirty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105400" y="4507468"/>
                <a:ext cx="3272114" cy="369332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𝒊</m:t>
                    </m:r>
                  </m:oMath>
                </a14:m>
                <a:r>
                  <a:rPr lang="en-US" dirty="0"/>
                  <a:t> th distinct coupon was selected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4507468"/>
                <a:ext cx="3272114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2985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105400" y="4953000"/>
                <a:ext cx="3685689" cy="369332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𝒊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</a:rPr>
                      <m:t>+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𝟏</m:t>
                    </m:r>
                  </m:oMath>
                </a14:m>
                <a:r>
                  <a:rPr lang="en-US" dirty="0"/>
                  <a:t> th distinct coupon was selected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4953000"/>
                <a:ext cx="3685689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2483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13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Reviewing Example</a:t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en-US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70C0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n-US" sz="2000" dirty="0" smtClean="0"/>
                  <a:t>=</a:t>
                </a:r>
                <a:r>
                  <a:rPr lang="en-US" sz="2000" dirty="0" smtClean="0">
                    <a:solidFill>
                      <a:srgbClr val="0070C0"/>
                    </a:solidFill>
                  </a:rPr>
                  <a:t>5</a:t>
                </a:r>
                <a:endParaRPr lang="en-US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350" y="914400"/>
            <a:ext cx="1924050" cy="2160018"/>
          </a:xfrm>
          <a:prstGeom prst="rect">
            <a:avLst/>
          </a:prstGeom>
        </p:spPr>
      </p:pic>
      <p:grpSp>
        <p:nvGrpSpPr>
          <p:cNvPr id="67" name="Group 66"/>
          <p:cNvGrpSpPr/>
          <p:nvPr/>
        </p:nvGrpSpPr>
        <p:grpSpPr>
          <a:xfrm>
            <a:off x="3886200" y="1981200"/>
            <a:ext cx="1066800" cy="762000"/>
            <a:chOff x="3886200" y="1981200"/>
            <a:chExt cx="1066800" cy="762000"/>
          </a:xfrm>
        </p:grpSpPr>
        <p:sp>
          <p:nvSpPr>
            <p:cNvPr id="62" name="Rounded Rectangle 61"/>
            <p:cNvSpPr/>
            <p:nvPr/>
          </p:nvSpPr>
          <p:spPr>
            <a:xfrm>
              <a:off x="3886200" y="19812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4191000" y="20574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4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4419600" y="22098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2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4648200" y="20574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3962400" y="22860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3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1143000" y="3616523"/>
            <a:ext cx="276038" cy="955477"/>
            <a:chOff x="990600" y="2321123"/>
            <a:chExt cx="276038" cy="955477"/>
          </a:xfrm>
        </p:grpSpPr>
        <p:cxnSp>
          <p:nvCxnSpPr>
            <p:cNvPr id="69" name="Straight Connector 68"/>
            <p:cNvCxnSpPr/>
            <p:nvPr/>
          </p:nvCxnSpPr>
          <p:spPr>
            <a:xfrm>
              <a:off x="1143000" y="2628900"/>
              <a:ext cx="0" cy="6477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990600" y="2321123"/>
              <a:ext cx="276038" cy="307777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1600200" y="3616523"/>
            <a:ext cx="276038" cy="955477"/>
            <a:chOff x="990600" y="2435423"/>
            <a:chExt cx="276038" cy="955477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1143000" y="2743200"/>
              <a:ext cx="0" cy="6477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990600" y="2435423"/>
              <a:ext cx="276038" cy="307777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3429000" y="3616523"/>
            <a:ext cx="276038" cy="955477"/>
            <a:chOff x="990600" y="2435423"/>
            <a:chExt cx="276038" cy="955477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1143000" y="2743200"/>
              <a:ext cx="0" cy="6477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990600" y="2435423"/>
              <a:ext cx="276038" cy="307777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3</a:t>
              </a: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4800600" y="3657600"/>
            <a:ext cx="276038" cy="955477"/>
            <a:chOff x="990600" y="2435423"/>
            <a:chExt cx="276038" cy="955477"/>
          </a:xfrm>
        </p:grpSpPr>
        <p:cxnSp>
          <p:nvCxnSpPr>
            <p:cNvPr id="84" name="Straight Connector 83"/>
            <p:cNvCxnSpPr/>
            <p:nvPr/>
          </p:nvCxnSpPr>
          <p:spPr>
            <a:xfrm>
              <a:off x="1143000" y="2743200"/>
              <a:ext cx="0" cy="6477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990600" y="2435423"/>
              <a:ext cx="276038" cy="307777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7115362" y="3505200"/>
            <a:ext cx="276038" cy="955477"/>
            <a:chOff x="990600" y="2435423"/>
            <a:chExt cx="276038" cy="955477"/>
          </a:xfrm>
        </p:grpSpPr>
        <p:cxnSp>
          <p:nvCxnSpPr>
            <p:cNvPr id="87" name="Straight Connector 86"/>
            <p:cNvCxnSpPr/>
            <p:nvPr/>
          </p:nvCxnSpPr>
          <p:spPr>
            <a:xfrm>
              <a:off x="1143000" y="2743200"/>
              <a:ext cx="0" cy="6477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>
              <a:off x="990600" y="2435423"/>
              <a:ext cx="276038" cy="307777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5</a:t>
              </a:r>
              <a:endParaRPr lang="en-US" sz="1400" dirty="0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685800" y="3616523"/>
            <a:ext cx="276038" cy="955477"/>
            <a:chOff x="990600" y="2435423"/>
            <a:chExt cx="276038" cy="955477"/>
          </a:xfrm>
        </p:grpSpPr>
        <p:cxnSp>
          <p:nvCxnSpPr>
            <p:cNvPr id="93" name="Straight Connector 92"/>
            <p:cNvCxnSpPr/>
            <p:nvPr/>
          </p:nvCxnSpPr>
          <p:spPr>
            <a:xfrm>
              <a:off x="1143000" y="2743200"/>
              <a:ext cx="0" cy="6477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990600" y="2435423"/>
              <a:ext cx="276038" cy="307777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0</a:t>
              </a: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914400" y="3962400"/>
            <a:ext cx="6248400" cy="457200"/>
            <a:chOff x="914400" y="3505200"/>
            <a:chExt cx="6248400" cy="457200"/>
          </a:xfrm>
        </p:grpSpPr>
        <p:sp>
          <p:nvSpPr>
            <p:cNvPr id="128" name="Rounded Rectangle 127"/>
            <p:cNvSpPr/>
            <p:nvPr/>
          </p:nvSpPr>
          <p:spPr>
            <a:xfrm>
              <a:off x="914400" y="35052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3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29" name="Rounded Rectangle 128"/>
            <p:cNvSpPr/>
            <p:nvPr/>
          </p:nvSpPr>
          <p:spPr>
            <a:xfrm>
              <a:off x="1371600" y="35052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1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1828800" y="35052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3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31" name="Rounded Rectangle 130"/>
            <p:cNvSpPr/>
            <p:nvPr/>
          </p:nvSpPr>
          <p:spPr>
            <a:xfrm>
              <a:off x="2286000" y="35052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3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32" name="Rounded Rectangle 131"/>
            <p:cNvSpPr/>
            <p:nvPr/>
          </p:nvSpPr>
          <p:spPr>
            <a:xfrm>
              <a:off x="2743200" y="35052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1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33" name="Rounded Rectangle 132"/>
            <p:cNvSpPr/>
            <p:nvPr/>
          </p:nvSpPr>
          <p:spPr>
            <a:xfrm>
              <a:off x="3200400" y="35052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134" name="Rounded Rectangle 133"/>
            <p:cNvSpPr/>
            <p:nvPr/>
          </p:nvSpPr>
          <p:spPr>
            <a:xfrm>
              <a:off x="3657600" y="35052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135" name="Rounded Rectangle 134"/>
            <p:cNvSpPr/>
            <p:nvPr/>
          </p:nvSpPr>
          <p:spPr>
            <a:xfrm>
              <a:off x="4114800" y="35052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1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4572000" y="35052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137" name="Rounded Rectangle 136"/>
            <p:cNvSpPr/>
            <p:nvPr/>
          </p:nvSpPr>
          <p:spPr>
            <a:xfrm>
              <a:off x="5029200" y="35052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1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38" name="Rounded Rectangle 137"/>
            <p:cNvSpPr/>
            <p:nvPr/>
          </p:nvSpPr>
          <p:spPr>
            <a:xfrm>
              <a:off x="5486400" y="35052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3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39" name="Rounded Rectangle 138"/>
            <p:cNvSpPr/>
            <p:nvPr/>
          </p:nvSpPr>
          <p:spPr>
            <a:xfrm>
              <a:off x="5943600" y="35052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140" name="Rounded Rectangle 139"/>
            <p:cNvSpPr/>
            <p:nvPr/>
          </p:nvSpPr>
          <p:spPr>
            <a:xfrm>
              <a:off x="6400800" y="35052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3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41" name="Rounded Rectangle 140"/>
            <p:cNvSpPr/>
            <p:nvPr/>
          </p:nvSpPr>
          <p:spPr>
            <a:xfrm>
              <a:off x="6858000" y="35052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C00000"/>
                  </a:solidFill>
                </a:rPr>
                <a:t>4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809438" y="3578423"/>
            <a:ext cx="6353362" cy="5954"/>
            <a:chOff x="809438" y="3578423"/>
            <a:chExt cx="6353362" cy="5954"/>
          </a:xfrm>
        </p:grpSpPr>
        <p:cxnSp>
          <p:nvCxnSpPr>
            <p:cNvPr id="125" name="Straight Arrow Connector 124"/>
            <p:cNvCxnSpPr/>
            <p:nvPr/>
          </p:nvCxnSpPr>
          <p:spPr>
            <a:xfrm>
              <a:off x="1757269" y="3581400"/>
              <a:ext cx="1824131" cy="0"/>
            </a:xfrm>
            <a:prstGeom prst="straightConnector1">
              <a:avLst/>
            </a:prstGeom>
            <a:ln w="285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Arrow Connector 144"/>
            <p:cNvCxnSpPr/>
            <p:nvPr/>
          </p:nvCxnSpPr>
          <p:spPr>
            <a:xfrm>
              <a:off x="3605119" y="3581400"/>
              <a:ext cx="1271681" cy="0"/>
            </a:xfrm>
            <a:prstGeom prst="straightConnector1">
              <a:avLst/>
            </a:prstGeom>
            <a:ln w="285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Arrow Connector 148"/>
            <p:cNvCxnSpPr/>
            <p:nvPr/>
          </p:nvCxnSpPr>
          <p:spPr>
            <a:xfrm>
              <a:off x="4953000" y="3581400"/>
              <a:ext cx="2209800" cy="0"/>
            </a:xfrm>
            <a:prstGeom prst="straightConnector1">
              <a:avLst/>
            </a:prstGeom>
            <a:ln w="285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Arrow Connector 151"/>
            <p:cNvCxnSpPr/>
            <p:nvPr/>
          </p:nvCxnSpPr>
          <p:spPr>
            <a:xfrm>
              <a:off x="1295400" y="3581400"/>
              <a:ext cx="409762" cy="2977"/>
            </a:xfrm>
            <a:prstGeom prst="straightConnector1">
              <a:avLst/>
            </a:prstGeom>
            <a:ln w="285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Arrow Connector 154"/>
            <p:cNvCxnSpPr/>
            <p:nvPr/>
          </p:nvCxnSpPr>
          <p:spPr>
            <a:xfrm>
              <a:off x="809438" y="3578423"/>
              <a:ext cx="409762" cy="2977"/>
            </a:xfrm>
            <a:prstGeom prst="straightConnector1">
              <a:avLst/>
            </a:prstGeom>
            <a:ln w="285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85800" y="3200400"/>
                <a:ext cx="57682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sz="14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1400" dirty="0" smtClean="0"/>
                  <a:t>=1</a:t>
                </a:r>
                <a:endParaRPr lang="en-US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200400"/>
                <a:ext cx="576825" cy="307777"/>
              </a:xfrm>
              <a:prstGeom prst="rect">
                <a:avLst/>
              </a:prstGeom>
              <a:blipFill rotWithShape="1">
                <a:blip r:embed="rId4"/>
                <a:stretch>
                  <a:fillRect t="-2000" r="-9574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TextBox 121"/>
              <p:cNvSpPr txBox="1"/>
              <p:nvPr/>
            </p:nvSpPr>
            <p:spPr>
              <a:xfrm>
                <a:off x="1251975" y="3200400"/>
                <a:ext cx="57682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sz="14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1400" dirty="0" smtClean="0"/>
                  <a:t>=1</a:t>
                </a:r>
                <a:endParaRPr lang="en-US" sz="1400" dirty="0"/>
              </a:p>
            </p:txBody>
          </p:sp>
        </mc:Choice>
        <mc:Fallback xmlns="">
          <p:sp>
            <p:nvSpPr>
              <p:cNvPr id="122" name="TextBox 1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1975" y="3200400"/>
                <a:ext cx="576825" cy="307777"/>
              </a:xfrm>
              <a:prstGeom prst="rect">
                <a:avLst/>
              </a:prstGeom>
              <a:blipFill rotWithShape="1">
                <a:blip r:embed="rId5"/>
                <a:stretch>
                  <a:fillRect t="-2000" r="-9474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TextBox 122"/>
              <p:cNvSpPr txBox="1"/>
              <p:nvPr/>
            </p:nvSpPr>
            <p:spPr>
              <a:xfrm>
                <a:off x="2166375" y="3200400"/>
                <a:ext cx="57682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sz="1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1400" dirty="0" smtClean="0"/>
                  <a:t>=4</a:t>
                </a:r>
                <a:endParaRPr lang="en-US" sz="1400" dirty="0"/>
              </a:p>
            </p:txBody>
          </p:sp>
        </mc:Choice>
        <mc:Fallback xmlns="">
          <p:sp>
            <p:nvSpPr>
              <p:cNvPr id="123" name="TextBox 1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6375" y="3200400"/>
                <a:ext cx="576825" cy="307777"/>
              </a:xfrm>
              <a:prstGeom prst="rect">
                <a:avLst/>
              </a:prstGeom>
              <a:blipFill rotWithShape="1">
                <a:blip r:embed="rId6"/>
                <a:stretch>
                  <a:fillRect t="-2000" r="-9474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TextBox 123"/>
              <p:cNvSpPr txBox="1"/>
              <p:nvPr/>
            </p:nvSpPr>
            <p:spPr>
              <a:xfrm>
                <a:off x="3995175" y="3200400"/>
                <a:ext cx="57682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sz="1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US" sz="1400" dirty="0" smtClean="0"/>
                  <a:t>=3</a:t>
                </a:r>
                <a:endParaRPr lang="en-US" sz="1400" dirty="0"/>
              </a:p>
            </p:txBody>
          </p:sp>
        </mc:Choice>
        <mc:Fallback xmlns="">
          <p:sp>
            <p:nvSpPr>
              <p:cNvPr id="124" name="TextBox 1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175" y="3200400"/>
                <a:ext cx="576825" cy="307777"/>
              </a:xfrm>
              <a:prstGeom prst="rect">
                <a:avLst/>
              </a:prstGeom>
              <a:blipFill rotWithShape="1">
                <a:blip r:embed="rId7"/>
                <a:stretch>
                  <a:fillRect t="-2000" r="-9474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TextBox 125"/>
              <p:cNvSpPr txBox="1"/>
              <p:nvPr/>
            </p:nvSpPr>
            <p:spPr>
              <a:xfrm>
                <a:off x="5747775" y="3200400"/>
                <a:ext cx="57682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sz="1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</m:sub>
                    </m:sSub>
                  </m:oMath>
                </a14:m>
                <a:r>
                  <a:rPr lang="en-US" sz="1400" dirty="0" smtClean="0"/>
                  <a:t>=5</a:t>
                </a:r>
                <a:endParaRPr lang="en-US" sz="1400" dirty="0"/>
              </a:p>
            </p:txBody>
          </p:sp>
        </mc:Choice>
        <mc:Fallback xmlns="">
          <p:sp>
            <p:nvSpPr>
              <p:cNvPr id="126" name="TextBox 1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7775" y="3200400"/>
                <a:ext cx="576825" cy="307777"/>
              </a:xfrm>
              <a:prstGeom prst="rect">
                <a:avLst/>
              </a:prstGeom>
              <a:blipFill rotWithShape="1">
                <a:blip r:embed="rId8"/>
                <a:stretch>
                  <a:fillRect t="-2000" r="-8421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Down Ribbon 6"/>
              <p:cNvSpPr/>
              <p:nvPr/>
            </p:nvSpPr>
            <p:spPr>
              <a:xfrm>
                <a:off x="2286000" y="5029200"/>
                <a:ext cx="4038600" cy="993648"/>
              </a:xfrm>
              <a:prstGeom prst="ribbon">
                <a:avLst>
                  <a:gd name="adj1" fmla="val 16667"/>
                  <a:gd name="adj2" fmla="val 75000"/>
                </a:avLst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This picture validates the equality 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𝑿</m:t>
                    </m:r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≤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&lt;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𝒏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𝑿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</m:e>
                    </m:nary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7" name="Down Ribbon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5029200"/>
                <a:ext cx="4038600" cy="993648"/>
              </a:xfrm>
              <a:prstGeom prst="ribbon">
                <a:avLst>
                  <a:gd name="adj1" fmla="val 16667"/>
                  <a:gd name="adj2" fmla="val 75000"/>
                </a:avLst>
              </a:prstGeom>
              <a:blipFill rotWithShape="1">
                <a:blip r:embed="rId9"/>
                <a:stretch>
                  <a:fillRect b="-574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2777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2" grpId="0"/>
      <p:bldP spid="123" grpId="0"/>
      <p:bldP spid="124" grpId="0"/>
      <p:bldP spid="126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7030A0"/>
                </a:solidFill>
              </a:rPr>
              <a:t>Coupon Collector </a:t>
            </a:r>
            <a:r>
              <a:rPr lang="en-US" sz="3600" b="1" dirty="0"/>
              <a:t>Problem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2060"/>
                        </a:solidFill>
                        <a:latin typeface="Cambria Math"/>
                      </a:rPr>
                      <m:t>𝑿</m:t>
                    </m:r>
                  </m:oMath>
                </a14:m>
                <a:r>
                  <a:rPr lang="en-US" sz="1800" dirty="0"/>
                  <a:t>: the number of iterations of the loop (number of coupons drawn).</a:t>
                </a:r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solidFill>
                            <a:srgbClr val="002060"/>
                          </a:solidFill>
                          <a:latin typeface="Cambria Math"/>
                        </a:rPr>
                        <m:t>𝑿</m:t>
                      </m:r>
                      <m:r>
                        <a:rPr lang="en-US" sz="18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1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≤</m:t>
                          </m:r>
                          <m:r>
                            <a:rPr lang="en-US" sz="1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𝒊</m:t>
                          </m:r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&lt;</m:t>
                          </m:r>
                          <m:r>
                            <a:rPr lang="en-US" sz="1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𝒏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1800" b="1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1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𝑿</m:t>
                              </m:r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1800" b="1" dirty="0" smtClean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r>
                  <a:rPr lang="en-US" sz="1800" dirty="0" smtClean="0">
                    <a:sym typeface="Wingdings" pitchFamily="2" charset="2"/>
                  </a:rPr>
                  <a:t>                                                           </a:t>
                </a:r>
                <a:endParaRPr lang="en-US" sz="1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0" smtClean="0">
                          <a:solidFill>
                            <a:srgbClr val="002060"/>
                          </a:solidFill>
                          <a:latin typeface="Cambria Math"/>
                        </a:rPr>
                        <m:t>𝐄</m:t>
                      </m:r>
                      <m:r>
                        <a:rPr lang="en-US" sz="1800" b="1" i="0" smtClean="0">
                          <a:solidFill>
                            <a:srgbClr val="002060"/>
                          </a:solidFill>
                          <a:latin typeface="Cambria Math"/>
                        </a:rPr>
                        <m:t>[</m:t>
                      </m:r>
                      <m:r>
                        <a:rPr lang="en-US" sz="1800" b="1" i="0">
                          <a:solidFill>
                            <a:srgbClr val="002060"/>
                          </a:solidFill>
                          <a:latin typeface="Cambria Math"/>
                        </a:rPr>
                        <m:t>𝐗</m:t>
                      </m:r>
                      <m:r>
                        <a:rPr lang="en-US" sz="1800" b="1" i="0" smtClean="0">
                          <a:solidFill>
                            <a:srgbClr val="002060"/>
                          </a:solidFill>
                          <a:latin typeface="Cambria Math"/>
                        </a:rPr>
                        <m:t>]</m:t>
                      </m:r>
                      <m:r>
                        <a:rPr lang="en-US" sz="1800" b="1" i="1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18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≤</m:t>
                          </m:r>
                          <m:r>
                            <a:rPr lang="en-US" sz="18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𝒊</m:t>
                          </m:r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&lt;</m:t>
                          </m:r>
                          <m:r>
                            <a:rPr lang="en-US" sz="18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𝒏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18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1" i="0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𝐄</m:t>
                              </m:r>
                              <m:r>
                                <a:rPr lang="en-US" sz="1800" b="1" i="0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[</m:t>
                              </m:r>
                              <m:r>
                                <a:rPr lang="en-US" sz="1800" b="1" i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𝐗</m:t>
                              </m:r>
                            </m:e>
                            <m:sub>
                              <m:r>
                                <a:rPr lang="en-US" sz="18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  <m:r>
                            <a:rPr lang="en-US" sz="1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sz="1800" dirty="0"/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r>
                  <a:rPr lang="en-US" sz="1800" b="1" dirty="0" smtClean="0">
                    <a:solidFill>
                      <a:srgbClr val="C00000"/>
                    </a:solidFill>
                  </a:rPr>
                  <a:t>Question:</a:t>
                </a:r>
                <a:r>
                  <a:rPr lang="en-US" sz="1800" dirty="0" smtClean="0"/>
                  <a:t> What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>
                            <a:solidFill>
                              <a:srgbClr val="002060"/>
                            </a:solidFill>
                            <a:latin typeface="Cambria Math"/>
                          </a:rPr>
                          <m:t>𝐄</m:t>
                        </m:r>
                        <m:r>
                          <a:rPr lang="en-US" sz="1800" b="1">
                            <a:solidFill>
                              <a:srgbClr val="002060"/>
                            </a:solidFill>
                            <a:latin typeface="Cambria Math"/>
                          </a:rPr>
                          <m:t>[</m:t>
                        </m:r>
                        <m:r>
                          <a:rPr lang="en-US" sz="1800" b="1">
                            <a:solidFill>
                              <a:srgbClr val="002060"/>
                            </a:solidFill>
                            <a:latin typeface="Cambria Math"/>
                          </a:rPr>
                          <m:t>𝐗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1800" dirty="0" smtClean="0"/>
                  <a:t>] ?</a:t>
                </a:r>
                <a:endParaRPr lang="en-US" sz="1800" dirty="0"/>
              </a:p>
              <a:p>
                <a:pPr marL="0" indent="0">
                  <a:buNone/>
                </a:pPr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2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itle 5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sz="3200" b="1" dirty="0" smtClean="0"/>
                  <a:t>Calculating  E</a:t>
                </a:r>
                <a:r>
                  <a:rPr lang="en-US" sz="3200" dirty="0"/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3200" dirty="0"/>
                  <a:t>]</a:t>
                </a:r>
              </a:p>
            </p:txBody>
          </p:sp>
        </mc:Choice>
        <mc:Fallback xmlns="">
          <p:sp>
            <p:nvSpPr>
              <p:cNvPr id="6" name="Title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1800" b="1" dirty="0" smtClean="0">
                    <a:solidFill>
                      <a:srgbClr val="7030A0"/>
                    </a:solidFill>
                  </a:rPr>
                  <a:t>Experiment (in </a:t>
                </a:r>
                <a14:m>
                  <m:oMath xmlns:m="http://schemas.openxmlformats.org/officeDocument/2006/math">
                    <m:r>
                      <a:rPr lang="en-US" sz="1800" b="1" i="0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+1)</m:t>
                    </m:r>
                  </m:oMath>
                </a14:m>
                <a:r>
                  <a:rPr lang="en-US" sz="1800" b="1" dirty="0" smtClean="0">
                    <a:solidFill>
                      <a:srgbClr val="7030A0"/>
                    </a:solidFill>
                  </a:rPr>
                  <a:t>th stage):</a:t>
                </a:r>
                <a:endParaRPr lang="en-US" sz="1800" b="1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r>
                  <a:rPr lang="en-US" sz="1800" b="1" dirty="0"/>
                  <a:t>Repeat</a:t>
                </a:r>
              </a:p>
              <a:p>
                <a:pPr marL="0" indent="0">
                  <a:buNone/>
                </a:pPr>
                <a:r>
                  <a:rPr lang="en-US" sz="1800" dirty="0"/>
                  <a:t>     </a:t>
                </a:r>
                <a:r>
                  <a:rPr lang="en-US" sz="1800" dirty="0" smtClean="0"/>
                  <a:t>1</a:t>
                </a:r>
                <a:r>
                  <a:rPr lang="en-US" sz="1800" dirty="0"/>
                  <a:t>. Select a coupon </a:t>
                </a:r>
                <a:r>
                  <a:rPr lang="en-US" sz="1800" u="sng" dirty="0"/>
                  <a:t>randomly uniformly</a:t>
                </a:r>
                <a:r>
                  <a:rPr lang="en-US" sz="1800" dirty="0"/>
                  <a:t> </a:t>
                </a:r>
                <a:endParaRPr lang="en-US" sz="1800" dirty="0" smtClean="0"/>
              </a:p>
              <a:p>
                <a:pPr marL="0" indent="0">
                  <a:buNone/>
                </a:pPr>
                <a:r>
                  <a:rPr lang="en-US" sz="1800" dirty="0"/>
                  <a:t> </a:t>
                </a:r>
                <a:r>
                  <a:rPr lang="en-US" sz="1800" dirty="0" smtClean="0"/>
                  <a:t>          from </a:t>
                </a:r>
                <a:r>
                  <a:rPr lang="en-US" sz="1800" dirty="0"/>
                  <a:t>the bag</a:t>
                </a:r>
              </a:p>
              <a:p>
                <a:pPr marL="0" indent="0">
                  <a:buNone/>
                </a:pPr>
                <a:r>
                  <a:rPr lang="en-US" sz="1800" dirty="0"/>
                  <a:t>      </a:t>
                </a:r>
                <a:r>
                  <a:rPr lang="en-US" sz="1800" dirty="0" smtClean="0"/>
                  <a:t>2</a:t>
                </a:r>
                <a:r>
                  <a:rPr lang="en-US" sz="1800" dirty="0"/>
                  <a:t>. Note down its label</a:t>
                </a:r>
              </a:p>
              <a:p>
                <a:pPr marL="0" indent="0">
                  <a:buNone/>
                </a:pPr>
                <a:r>
                  <a:rPr lang="en-US" sz="1800" dirty="0"/>
                  <a:t>     </a:t>
                </a:r>
                <a:r>
                  <a:rPr lang="en-US" sz="1800" dirty="0" smtClean="0"/>
                  <a:t> </a:t>
                </a:r>
                <a:r>
                  <a:rPr lang="en-US" sz="1800" dirty="0"/>
                  <a:t>3. Place the coupon back into the bag</a:t>
                </a:r>
              </a:p>
              <a:p>
                <a:pPr marL="0" indent="0">
                  <a:buNone/>
                </a:pPr>
                <a:r>
                  <a:rPr lang="en-US" sz="1800" b="1" dirty="0"/>
                  <a:t>Until</a:t>
                </a:r>
                <a:r>
                  <a:rPr lang="en-US" sz="1800" dirty="0"/>
                  <a:t> </a:t>
                </a:r>
                <a:r>
                  <a:rPr lang="en-US" sz="1800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+1)</m:t>
                    </m:r>
                  </m:oMath>
                </a14:m>
                <a:r>
                  <a:rPr lang="en-US" sz="1800" dirty="0" err="1" smtClean="0"/>
                  <a:t>th</a:t>
                </a:r>
                <a:r>
                  <a:rPr lang="en-US" sz="1800" dirty="0" smtClean="0"/>
                  <a:t> distinct coupon  appears.</a:t>
                </a:r>
                <a:endParaRPr lang="en-US" sz="2000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1360" t="-674" r="-3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199"/>
            <a:ext cx="4038600" cy="4533901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2209800" y="4114800"/>
            <a:ext cx="609600" cy="838200"/>
            <a:chOff x="2133600" y="4114800"/>
            <a:chExt cx="609600" cy="838200"/>
          </a:xfrm>
        </p:grpSpPr>
        <p:sp>
          <p:nvSpPr>
            <p:cNvPr id="8" name="Rounded Rectangle 7"/>
            <p:cNvSpPr/>
            <p:nvPr/>
          </p:nvSpPr>
          <p:spPr>
            <a:xfrm>
              <a:off x="2133600" y="4114800"/>
              <a:ext cx="152400" cy="2286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209800" y="4267200"/>
              <a:ext cx="152400" cy="2286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362200" y="4191000"/>
              <a:ext cx="152400" cy="2286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286000" y="4419600"/>
              <a:ext cx="152400" cy="2286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438400" y="4572000"/>
              <a:ext cx="152400" cy="2286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590800" y="4724400"/>
              <a:ext cx="152400" cy="2286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2438400" y="4343400"/>
              <a:ext cx="152400" cy="2286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905000" y="4343400"/>
            <a:ext cx="609600" cy="838200"/>
            <a:chOff x="2133600" y="4114800"/>
            <a:chExt cx="609600" cy="838200"/>
          </a:xfrm>
        </p:grpSpPr>
        <p:sp>
          <p:nvSpPr>
            <p:cNvPr id="17" name="Rounded Rectangle 16"/>
            <p:cNvSpPr/>
            <p:nvPr/>
          </p:nvSpPr>
          <p:spPr>
            <a:xfrm>
              <a:off x="2133600" y="4114800"/>
              <a:ext cx="152400" cy="2286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2209800" y="4267200"/>
              <a:ext cx="152400" cy="2286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2362200" y="4191000"/>
              <a:ext cx="152400" cy="2286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2286000" y="4419600"/>
              <a:ext cx="152400" cy="2286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2438400" y="4572000"/>
              <a:ext cx="152400" cy="2286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2590800" y="4724400"/>
              <a:ext cx="152400" cy="2286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2438400" y="4343400"/>
              <a:ext cx="152400" cy="2286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371600" y="4191000"/>
            <a:ext cx="457200" cy="685800"/>
            <a:chOff x="2133600" y="4114800"/>
            <a:chExt cx="457200" cy="685800"/>
          </a:xfrm>
        </p:grpSpPr>
        <p:sp>
          <p:nvSpPr>
            <p:cNvPr id="25" name="Rounded Rectangle 24"/>
            <p:cNvSpPr/>
            <p:nvPr/>
          </p:nvSpPr>
          <p:spPr>
            <a:xfrm>
              <a:off x="2133600" y="4114800"/>
              <a:ext cx="152400" cy="2286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2209800" y="4267200"/>
              <a:ext cx="152400" cy="2286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2362200" y="4191000"/>
              <a:ext cx="152400" cy="2286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286000" y="4419600"/>
              <a:ext cx="152400" cy="2286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2438400" y="4572000"/>
              <a:ext cx="152400" cy="2286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2209800" y="4572000"/>
              <a:ext cx="152400" cy="2286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2438400" y="4343400"/>
              <a:ext cx="152400" cy="2286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228714" y="3429000"/>
            <a:ext cx="1600625" cy="656050"/>
            <a:chOff x="1228714" y="3429000"/>
            <a:chExt cx="1600625" cy="656050"/>
          </a:xfrm>
        </p:grpSpPr>
        <p:sp>
          <p:nvSpPr>
            <p:cNvPr id="33" name="Right Brace 32"/>
            <p:cNvSpPr/>
            <p:nvPr/>
          </p:nvSpPr>
          <p:spPr>
            <a:xfrm rot="16029027">
              <a:off x="1849013" y="3104724"/>
              <a:ext cx="360027" cy="1600625"/>
            </a:xfrm>
            <a:prstGeom prst="righ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Box 1"/>
                <p:cNvSpPr txBox="1"/>
                <p:nvPr/>
              </p:nvSpPr>
              <p:spPr>
                <a:xfrm>
                  <a:off x="1828800" y="3429000"/>
                  <a:ext cx="37459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𝑛</m:t>
                        </m:r>
                      </m:oMath>
                    </m:oMathPara>
                  </a14:m>
                  <a:endParaRPr lang="en-US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2" name="TextBox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28800" y="3429000"/>
                  <a:ext cx="374590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8333" r="-19672" b="-2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06962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itle 5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sz="3200" b="1" dirty="0"/>
                  <a:t>Calculating  E</a:t>
                </a:r>
                <a:r>
                  <a:rPr lang="en-US" sz="3200" dirty="0"/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32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3200" dirty="0"/>
                  <a:t>]</a:t>
                </a:r>
              </a:p>
            </p:txBody>
          </p:sp>
        </mc:Choice>
        <mc:Fallback xmlns="">
          <p:sp>
            <p:nvSpPr>
              <p:cNvPr id="6" name="Title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1800" b="1" dirty="0" smtClean="0">
                    <a:solidFill>
                      <a:srgbClr val="7030A0"/>
                    </a:solidFill>
                  </a:rPr>
                  <a:t>Experiment (in </a:t>
                </a:r>
                <a14:m>
                  <m:oMath xmlns:m="http://schemas.openxmlformats.org/officeDocument/2006/math">
                    <m:r>
                      <a:rPr lang="en-US" sz="1800" b="1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+1)</m:t>
                    </m:r>
                  </m:oMath>
                </a14:m>
                <a:r>
                  <a:rPr lang="en-US" sz="1800" b="1" dirty="0">
                    <a:solidFill>
                      <a:srgbClr val="7030A0"/>
                    </a:solidFill>
                  </a:rPr>
                  <a:t>th stage):</a:t>
                </a:r>
              </a:p>
              <a:p>
                <a:pPr marL="0" indent="0">
                  <a:buNone/>
                </a:pPr>
                <a:r>
                  <a:rPr lang="en-US" sz="1800" b="1" dirty="0"/>
                  <a:t>Repeat</a:t>
                </a:r>
              </a:p>
              <a:p>
                <a:pPr marL="0" indent="0">
                  <a:buNone/>
                </a:pPr>
                <a:r>
                  <a:rPr lang="en-US" sz="1800" dirty="0"/>
                  <a:t>     1. Select a coupon </a:t>
                </a:r>
                <a:r>
                  <a:rPr lang="en-US" sz="1800" u="sng" dirty="0"/>
                  <a:t>randomly uniformly</a:t>
                </a:r>
                <a:r>
                  <a:rPr lang="en-US" sz="1800" dirty="0"/>
                  <a:t> </a:t>
                </a:r>
              </a:p>
              <a:p>
                <a:pPr marL="0" indent="0">
                  <a:buNone/>
                </a:pPr>
                <a:r>
                  <a:rPr lang="en-US" sz="1800" dirty="0"/>
                  <a:t>           from the bag</a:t>
                </a:r>
              </a:p>
              <a:p>
                <a:pPr marL="0" indent="0">
                  <a:buNone/>
                </a:pPr>
                <a:r>
                  <a:rPr lang="en-US" sz="1800" dirty="0"/>
                  <a:t>      2. Note down its label</a:t>
                </a:r>
              </a:p>
              <a:p>
                <a:pPr marL="0" indent="0">
                  <a:buNone/>
                </a:pPr>
                <a:r>
                  <a:rPr lang="en-US" sz="1800" dirty="0"/>
                  <a:t>      3. Place the coupon back into the bag</a:t>
                </a:r>
              </a:p>
              <a:p>
                <a:pPr marL="0" indent="0">
                  <a:buNone/>
                </a:pPr>
                <a:r>
                  <a:rPr lang="en-US" sz="1800" b="1" dirty="0"/>
                  <a:t>Until</a:t>
                </a:r>
                <a:r>
                  <a:rPr lang="en-US" sz="1800" dirty="0"/>
                  <a:t> </a:t>
                </a:r>
                <a:r>
                  <a:rPr lang="en-US" sz="1800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+1)</m:t>
                    </m:r>
                  </m:oMath>
                </a14:m>
                <a:r>
                  <a:rPr lang="en-US" sz="1800" dirty="0" err="1"/>
                  <a:t>th</a:t>
                </a:r>
                <a:r>
                  <a:rPr lang="en-US" sz="1800" dirty="0"/>
                  <a:t> distinct coupon  appears.</a:t>
                </a:r>
                <a:endParaRPr lang="en-US" sz="2000" dirty="0"/>
              </a:p>
              <a:p>
                <a:pPr marL="0" indent="0">
                  <a:buNone/>
                </a:pPr>
                <a:r>
                  <a:rPr lang="en-US" sz="1050" dirty="0" smtClean="0"/>
                  <a:t> </a:t>
                </a:r>
                <a:endParaRPr lang="en-US" sz="105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𝑝</m:t>
                    </m:r>
                  </m:oMath>
                </a14:m>
                <a:r>
                  <a:rPr lang="en-US" sz="1800" dirty="0" smtClean="0"/>
                  <a:t> =Probability an iteration is successful</a:t>
                </a:r>
              </a:p>
              <a:p>
                <a:pPr marL="0" indent="0">
                  <a:buNone/>
                </a:pPr>
                <a:r>
                  <a:rPr lang="en-US" sz="1800" b="1" dirty="0" smtClean="0">
                    <a:solidFill>
                      <a:srgbClr val="C00000"/>
                    </a:solidFill>
                  </a:rPr>
                  <a:t>Question:</a:t>
                </a:r>
                <a:r>
                  <a:rPr lang="en-US" sz="1800" dirty="0" smtClean="0"/>
                  <a:t> What is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𝑝</m:t>
                    </m:r>
                  </m:oMath>
                </a14:m>
                <a:r>
                  <a:rPr lang="en-US" sz="1800" dirty="0"/>
                  <a:t> </a:t>
                </a:r>
                <a:r>
                  <a:rPr lang="en-US" sz="1800" dirty="0" smtClean="0"/>
                  <a:t>?</a:t>
                </a:r>
              </a:p>
              <a:p>
                <a:pPr marL="0" indent="0">
                  <a:buNone/>
                </a:pPr>
                <a:r>
                  <a:rPr lang="en-US" sz="1800" b="1" dirty="0"/>
                  <a:t>E</a:t>
                </a:r>
                <a:r>
                  <a:rPr lang="en-US" sz="1800" dirty="0"/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dirty="0"/>
                  <a:t>]</a:t>
                </a:r>
                <a:r>
                  <a:rPr lang="en-US" sz="1800" dirty="0" smtClean="0"/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1800" i="1" dirty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1800" i="1" dirty="0">
                            <a:solidFill>
                              <a:srgbClr val="0070C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sz="1800" i="1" dirty="0">
                            <a:latin typeface="Cambria Math"/>
                          </a:rPr>
                          <m:t>&gt;</m:t>
                        </m:r>
                        <m:r>
                          <a:rPr lang="en-US" sz="1800" i="1" dirty="0">
                            <a:solidFill>
                              <a:srgbClr val="0070C0"/>
                            </a:solidFill>
                            <a:latin typeface="Cambria Math"/>
                          </a:rPr>
                          <m:t>0</m:t>
                        </m:r>
                      </m:sub>
                      <m:sup/>
                      <m:e>
                        <m:r>
                          <a:rPr lang="en-US" sz="1800" i="1" dirty="0">
                            <a:solidFill>
                              <a:srgbClr val="0070C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sz="1800" b="1" i="0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𝐏</m:t>
                        </m:r>
                        <m:r>
                          <a:rPr lang="en-US" sz="18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sz="18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endParaRPr lang="en-US" sz="1800" dirty="0" smtClean="0"/>
              </a:p>
              <a:p>
                <a:pPr marL="0" indent="0">
                  <a:buNone/>
                </a:pPr>
                <a:r>
                  <a:rPr lang="en-US" sz="1800" dirty="0" smtClean="0"/>
                  <a:t>         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1800" i="1" dirty="0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1800" b="0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sz="1800" b="0" i="1" dirty="0" smtClean="0">
                            <a:latin typeface="Cambria Math"/>
                          </a:rPr>
                          <m:t>&gt;</m:t>
                        </m:r>
                        <m:r>
                          <a:rPr lang="en-US" sz="1800" b="0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0</m:t>
                        </m:r>
                      </m:sub>
                      <m:sup/>
                      <m:e>
                        <m:r>
                          <a:rPr lang="en-US" sz="1800" b="0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𝑘</m:t>
                        </m:r>
                        <m:sSup>
                          <m:sSupPr>
                            <m:ctrlPr>
                              <a:rPr lang="en-US" sz="1800" b="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800" b="0" i="1" dirty="0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1800" b="0" i="1" dirty="0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sz="1800" b="0" i="1" dirty="0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800" b="0" i="1" dirty="0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𝑝</m:t>
                                </m:r>
                              </m:e>
                            </m:d>
                          </m:e>
                          <m:sup>
                            <m:r>
                              <a:rPr lang="en-US" sz="1800" b="0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𝑘</m:t>
                            </m:r>
                            <m:r>
                              <a:rPr lang="en-US" sz="1800" b="0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  <m:r>
                          <a:rPr lang="en-US" sz="1800" b="0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𝑝</m:t>
                        </m:r>
                      </m:e>
                    </m:nary>
                  </m:oMath>
                </a14:m>
                <a:endParaRPr lang="en-US" sz="1800" dirty="0" smtClean="0"/>
              </a:p>
              <a:p>
                <a:pPr marL="0" indent="0">
                  <a:buNone/>
                </a:pPr>
                <a:r>
                  <a:rPr lang="en-US" sz="1800" dirty="0"/>
                  <a:t> </a:t>
                </a:r>
                <a:r>
                  <a:rPr lang="en-US" sz="1800" dirty="0" smtClean="0"/>
                  <a:t>         = </a:t>
                </a:r>
                <a14:m>
                  <m:oMath xmlns:m="http://schemas.openxmlformats.org/officeDocument/2006/math">
                    <m:r>
                      <a:rPr lang="en-US" sz="1800" b="0" i="0" dirty="0" smtClean="0">
                        <a:solidFill>
                          <a:srgbClr val="0070C0"/>
                        </a:solidFill>
                        <a:latin typeface="Cambria Math"/>
                      </a:rPr>
                      <m:t>1/</m:t>
                    </m:r>
                    <m:r>
                      <a:rPr lang="en-US" sz="1800" i="1" dirty="0">
                        <a:solidFill>
                          <a:srgbClr val="0070C0"/>
                        </a:solidFill>
                        <a:latin typeface="Cambria Math"/>
                      </a:rPr>
                      <m:t>𝑝</m:t>
                    </m:r>
                  </m:oMath>
                </a14:m>
                <a:endParaRPr lang="en-US" sz="1800" dirty="0" smtClean="0"/>
              </a:p>
              <a:p>
                <a:pPr marL="0" indent="0">
                  <a:buNone/>
                </a:pPr>
                <a:r>
                  <a:rPr lang="en-US" sz="1800" dirty="0"/>
                  <a:t> </a:t>
                </a:r>
                <a:r>
                  <a:rPr lang="en-US" sz="1800" dirty="0" smtClean="0"/>
                  <a:t>         =</a:t>
                </a:r>
                <a:r>
                  <a:rPr lang="en-US" sz="1800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𝑛</m:t>
                    </m:r>
                    <m:r>
                      <a:rPr lang="en-US" sz="1800" b="0" i="1" dirty="0" smtClean="0">
                        <a:solidFill>
                          <a:srgbClr val="0070C0"/>
                        </a:solidFill>
                        <a:latin typeface="Cambria Math"/>
                      </a:rPr>
                      <m:t>/(</m:t>
                    </m:r>
                    <m:r>
                      <a:rPr lang="en-US" sz="1800" b="0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𝑛</m:t>
                    </m:r>
                    <m:r>
                      <a:rPr lang="en-US" sz="1800" b="0" i="1" dirty="0" smtClean="0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r>
                      <a:rPr lang="en-US" sz="1800" b="0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US" sz="1800" b="0" i="1" dirty="0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1360" t="-674" r="-3474" b="-2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199"/>
            <a:ext cx="4038600" cy="4533901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2209800" y="4114800"/>
            <a:ext cx="609600" cy="838200"/>
            <a:chOff x="2133600" y="4114800"/>
            <a:chExt cx="609600" cy="838200"/>
          </a:xfrm>
        </p:grpSpPr>
        <p:sp>
          <p:nvSpPr>
            <p:cNvPr id="8" name="Rounded Rectangle 7"/>
            <p:cNvSpPr/>
            <p:nvPr/>
          </p:nvSpPr>
          <p:spPr>
            <a:xfrm>
              <a:off x="2133600" y="4114800"/>
              <a:ext cx="152400" cy="2286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209800" y="4267200"/>
              <a:ext cx="152400" cy="2286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362200" y="4191000"/>
              <a:ext cx="152400" cy="2286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286000" y="4419600"/>
              <a:ext cx="152400" cy="2286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438400" y="4572000"/>
              <a:ext cx="152400" cy="2286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590800" y="4724400"/>
              <a:ext cx="152400" cy="2286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2438400" y="4343400"/>
              <a:ext cx="152400" cy="2286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905000" y="4343400"/>
            <a:ext cx="609600" cy="838200"/>
            <a:chOff x="2133600" y="4114800"/>
            <a:chExt cx="609600" cy="838200"/>
          </a:xfrm>
        </p:grpSpPr>
        <p:sp>
          <p:nvSpPr>
            <p:cNvPr id="17" name="Rounded Rectangle 16"/>
            <p:cNvSpPr/>
            <p:nvPr/>
          </p:nvSpPr>
          <p:spPr>
            <a:xfrm>
              <a:off x="2133600" y="4114800"/>
              <a:ext cx="152400" cy="2286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2209800" y="4267200"/>
              <a:ext cx="152400" cy="2286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2362200" y="4191000"/>
              <a:ext cx="152400" cy="2286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2286000" y="4419600"/>
              <a:ext cx="152400" cy="2286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2438400" y="4572000"/>
              <a:ext cx="152400" cy="2286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2590800" y="4724400"/>
              <a:ext cx="152400" cy="2286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2438400" y="4343400"/>
              <a:ext cx="152400" cy="2286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371600" y="4191000"/>
            <a:ext cx="457200" cy="685800"/>
            <a:chOff x="2133600" y="4114800"/>
            <a:chExt cx="457200" cy="685800"/>
          </a:xfrm>
        </p:grpSpPr>
        <p:sp>
          <p:nvSpPr>
            <p:cNvPr id="25" name="Rounded Rectangle 24"/>
            <p:cNvSpPr/>
            <p:nvPr/>
          </p:nvSpPr>
          <p:spPr>
            <a:xfrm>
              <a:off x="2133600" y="4114800"/>
              <a:ext cx="152400" cy="2286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2209800" y="4267200"/>
              <a:ext cx="152400" cy="2286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2362200" y="4191000"/>
              <a:ext cx="152400" cy="2286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286000" y="4419600"/>
              <a:ext cx="152400" cy="2286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2438400" y="4572000"/>
              <a:ext cx="152400" cy="2286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2209800" y="4572000"/>
              <a:ext cx="152400" cy="2286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2438400" y="4343400"/>
              <a:ext cx="152400" cy="2286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228714" y="3429000"/>
            <a:ext cx="1600625" cy="656050"/>
            <a:chOff x="1228714" y="3429000"/>
            <a:chExt cx="1600625" cy="656050"/>
          </a:xfrm>
        </p:grpSpPr>
        <p:sp>
          <p:nvSpPr>
            <p:cNvPr id="34" name="Right Brace 33"/>
            <p:cNvSpPr/>
            <p:nvPr/>
          </p:nvSpPr>
          <p:spPr>
            <a:xfrm rot="16029027">
              <a:off x="1849013" y="3104724"/>
              <a:ext cx="360027" cy="1600625"/>
            </a:xfrm>
            <a:prstGeom prst="righ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1828800" y="3429000"/>
                  <a:ext cx="37459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𝑛</m:t>
                        </m:r>
                      </m:oMath>
                    </m:oMathPara>
                  </a14:m>
                  <a:endParaRPr lang="en-US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28800" y="3429000"/>
                  <a:ext cx="374590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8333" r="-19672" b="-2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7" name="Group 36"/>
          <p:cNvGrpSpPr/>
          <p:nvPr/>
        </p:nvGrpSpPr>
        <p:grpSpPr>
          <a:xfrm>
            <a:off x="1371600" y="4876800"/>
            <a:ext cx="533400" cy="457200"/>
            <a:chOff x="1371600" y="4876800"/>
            <a:chExt cx="533400" cy="457200"/>
          </a:xfrm>
        </p:grpSpPr>
        <p:sp>
          <p:nvSpPr>
            <p:cNvPr id="2" name="Right Brace 1"/>
            <p:cNvSpPr/>
            <p:nvPr/>
          </p:nvSpPr>
          <p:spPr>
            <a:xfrm rot="5400000">
              <a:off x="1543050" y="4705350"/>
              <a:ext cx="190500" cy="533400"/>
            </a:xfrm>
            <a:prstGeom prst="righ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1510188" y="4964668"/>
                  <a:ext cx="31861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oMath>
                    </m:oMathPara>
                  </a14:m>
                  <a:endParaRPr lang="en-US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10188" y="4964668"/>
                  <a:ext cx="318612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t="-8197" r="-2307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7011880" y="4457700"/>
                <a:ext cx="947952" cy="307777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sz="1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𝑖</m:t>
                      </m:r>
                      <m:r>
                        <a:rPr lang="en-US" sz="1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)/</m:t>
                      </m:r>
                      <m:r>
                        <a:rPr lang="en-US" sz="1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1880" y="4457700"/>
                <a:ext cx="947952" cy="307777"/>
              </a:xfrm>
              <a:prstGeom prst="rect">
                <a:avLst/>
              </a:prstGeom>
              <a:blipFill rotWithShape="1">
                <a:blip r:embed="rId7"/>
                <a:stretch>
                  <a:fillRect t="-1961" r="-3846"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743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3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7030A0"/>
                </a:solidFill>
              </a:rPr>
              <a:t>Coupon Collector </a:t>
            </a:r>
            <a:r>
              <a:rPr lang="en-US" sz="3600" b="1" dirty="0"/>
              <a:t>Problem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2060"/>
                        </a:solidFill>
                        <a:latin typeface="Cambria Math"/>
                      </a:rPr>
                      <m:t>𝑿</m:t>
                    </m:r>
                  </m:oMath>
                </a14:m>
                <a:r>
                  <a:rPr lang="en-US" sz="1800" dirty="0"/>
                  <a:t>: the number of iterations of the loop (number of coupons drawn).</a:t>
                </a:r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r>
                  <a:rPr lang="en-US" sz="1800" b="1" dirty="0" smtClean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2060"/>
                        </a:solidFill>
                        <a:latin typeface="Cambria Math"/>
                      </a:rPr>
                      <m:t>𝑿</m:t>
                    </m:r>
                    <m:r>
                      <a:rPr lang="en-US" sz="1800" b="1" i="1" smtClean="0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1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en-US" sz="1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≤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sz="1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&lt;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𝒏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18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𝑿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</m:e>
                    </m:nary>
                  </m:oMath>
                </a14:m>
                <a:endParaRPr lang="en-US" sz="1800" dirty="0" smtClean="0"/>
              </a:p>
              <a:p>
                <a:pPr marL="0" indent="0">
                  <a:buNone/>
                </a:pPr>
                <a:r>
                  <a:rPr lang="en-US" sz="1800" dirty="0" smtClean="0">
                    <a:sym typeface="Wingdings" pitchFamily="2" charset="2"/>
                  </a:rPr>
                  <a:t>  </a:t>
                </a:r>
                <a:endParaRPr lang="en-US" sz="1800" dirty="0" smtClean="0"/>
              </a:p>
              <a:p>
                <a:pPr marL="0" indent="0">
                  <a:buNone/>
                </a:pPr>
                <a:r>
                  <a:rPr lang="en-US" sz="1800" b="1" dirty="0" smtClean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1" i="0" smtClean="0">
                        <a:solidFill>
                          <a:srgbClr val="002060"/>
                        </a:solidFill>
                        <a:latin typeface="Cambria Math"/>
                      </a:rPr>
                      <m:t>𝐄</m:t>
                    </m:r>
                    <m:r>
                      <a:rPr lang="en-US" sz="1800" b="1" i="0" smtClean="0">
                        <a:solidFill>
                          <a:srgbClr val="002060"/>
                        </a:solidFill>
                        <a:latin typeface="Cambria Math"/>
                      </a:rPr>
                      <m:t>[</m:t>
                    </m:r>
                    <m:r>
                      <a:rPr lang="en-US" sz="1800" b="1" i="0">
                        <a:solidFill>
                          <a:srgbClr val="002060"/>
                        </a:solidFill>
                        <a:latin typeface="Cambria Math"/>
                      </a:rPr>
                      <m:t>𝐗</m:t>
                    </m:r>
                    <m:r>
                      <a:rPr lang="en-US" sz="1800" b="1" i="0" smtClean="0">
                        <a:solidFill>
                          <a:srgbClr val="002060"/>
                        </a:solidFill>
                        <a:latin typeface="Cambria Math"/>
                      </a:rPr>
                      <m:t>]</m:t>
                    </m:r>
                    <m:r>
                      <a:rPr lang="en-US" sz="1800" b="1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1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en-US" sz="1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≤</m:t>
                        </m:r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sz="1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&lt;</m:t>
                        </m:r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𝒏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18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1" i="0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𝐄</m:t>
                            </m:r>
                            <m:r>
                              <a:rPr lang="en-US" sz="1800" b="1" i="0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[</m:t>
                            </m:r>
                            <m:r>
                              <a:rPr lang="en-US" sz="1800" b="1" i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𝐗</m:t>
                            </m:r>
                          </m:e>
                          <m:sub>
                            <m:r>
                              <a:rPr lang="en-US" sz="18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]</m:t>
                        </m:r>
                      </m:e>
                    </m:nary>
                  </m:oMath>
                </a14:m>
                <a:endParaRPr lang="en-US" sz="1800" dirty="0"/>
              </a:p>
              <a:p>
                <a:pPr marL="0" indent="0">
                  <a:buNone/>
                </a:pPr>
                <a:r>
                  <a:rPr lang="en-US" sz="1800" dirty="0" smtClean="0"/>
                  <a:t>         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1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en-US" sz="1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≤</m:t>
                        </m:r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sz="1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&lt;</m:t>
                        </m:r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𝒏</m:t>
                        </m:r>
                      </m:sub>
                      <m:sup/>
                      <m:e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  </m:t>
                        </m:r>
                        <m:f>
                          <m:fPr>
                            <m:ctrlP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𝑛</m:t>
                            </m:r>
                            <m: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</m:den>
                        </m:f>
                      </m:e>
                    </m:nary>
                  </m:oMath>
                </a14:m>
                <a:endParaRPr lang="en-US" sz="1800" dirty="0" smtClean="0"/>
              </a:p>
              <a:p>
                <a:pPr marL="0" indent="0">
                  <a:buNone/>
                </a:pPr>
                <a:r>
                  <a:rPr lang="en-US" sz="1800" dirty="0" smtClean="0"/>
                  <a:t>         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𝑛</m:t>
                    </m:r>
                    <m:nary>
                      <m:naryPr>
                        <m:chr m:val="∑"/>
                        <m:supHide m:val="on"/>
                        <m:ctrlPr>
                          <a:rPr lang="en-US" sz="1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en-US" sz="1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≤</m:t>
                        </m:r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sz="1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&lt;</m:t>
                        </m:r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𝒏</m:t>
                        </m:r>
                      </m:sub>
                      <m:sup/>
                      <m:e>
                        <m:r>
                          <a:rPr lang="en-US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  </m:t>
                        </m:r>
                        <m:f>
                          <m:fPr>
                            <m:ctrlPr>
                              <a:rPr lang="en-US" sz="18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18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𝑛</m:t>
                            </m:r>
                            <m:r>
                              <a:rPr lang="en-US" sz="18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18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</m:den>
                        </m:f>
                      </m:e>
                    </m:nary>
                  </m:oMath>
                </a14:m>
                <a:endParaRPr lang="en-US" sz="1800" dirty="0" smtClean="0"/>
              </a:p>
              <a:p>
                <a:pPr marL="0" indent="0">
                  <a:buNone/>
                </a:pPr>
                <a:r>
                  <a:rPr lang="en-US" sz="1800" dirty="0"/>
                  <a:t> </a:t>
                </a:r>
                <a:r>
                  <a:rPr lang="en-US" sz="1800" dirty="0" smtClean="0"/>
                  <a:t>        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𝑛</m:t>
                    </m:r>
                    <m:sSub>
                      <m:sSubPr>
                        <m:ctrlP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endParaRPr lang="en-US" sz="1800" b="0" dirty="0" smtClean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r>
                  <a:rPr lang="en-US" sz="1800" dirty="0" smtClean="0"/>
                  <a:t>         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sz="1800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1800" b="1" i="1" smtClean="0">
                        <a:solidFill>
                          <a:schemeClr val="tx1"/>
                        </a:solidFill>
                        <a:latin typeface="Cambria Math"/>
                      </a:rPr>
                      <m:t>𝑶</m:t>
                    </m:r>
                    <m:r>
                      <a:rPr lang="en-US" sz="1800" b="0" i="0" smtClean="0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𝑛</m:t>
                    </m:r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1800" b="0" i="1" smtClean="0">
                        <a:solidFill>
                          <a:schemeClr val="tx1"/>
                        </a:solidFill>
                        <a:latin typeface="Cambria Math"/>
                      </a:rPr>
                      <m:t>log</m:t>
                    </m:r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𝑛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1800" dirty="0" smtClean="0"/>
                  <a:t> </a:t>
                </a:r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r>
                  <a:rPr lang="en-US" sz="1800" b="1" dirty="0" smtClean="0">
                    <a:solidFill>
                      <a:srgbClr val="7030A0"/>
                    </a:solidFill>
                  </a:rPr>
                  <a:t>Theorem:</a:t>
                </a:r>
                <a:r>
                  <a:rPr lang="en-US" sz="1800" dirty="0" smtClean="0"/>
                  <a:t> Expected duration of coupon collector experiment is </a:t>
                </a:r>
                <a14:m>
                  <m:oMath xmlns:m="http://schemas.openxmlformats.org/officeDocument/2006/math">
                    <m:r>
                      <a:rPr lang="en-US" sz="1800" b="1" i="1">
                        <a:latin typeface="Cambria Math"/>
                      </a:rPr>
                      <m:t>𝑶</m:t>
                    </m:r>
                    <m:r>
                      <a:rPr lang="en-US" sz="1800">
                        <a:latin typeface="Cambria Math"/>
                      </a:rPr>
                      <m:t>(</m:t>
                    </m:r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𝑛</m:t>
                    </m:r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1800" i="1">
                        <a:latin typeface="Cambria Math"/>
                      </a:rPr>
                      <m:t>log</m:t>
                    </m:r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𝑛</m:t>
                    </m:r>
                    <m:r>
                      <a:rPr lang="en-US" sz="18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1800" dirty="0"/>
                  <a:t> </a:t>
                </a:r>
                <a:r>
                  <a:rPr lang="en-US" sz="1800" dirty="0" smtClean="0"/>
                  <a:t>.</a:t>
                </a:r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5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2514600"/>
            <a:ext cx="7772400" cy="1362075"/>
          </a:xfrm>
        </p:spPr>
        <p:txBody>
          <a:bodyPr/>
          <a:lstStyle/>
          <a:p>
            <a:pPr algn="ctr"/>
            <a:r>
              <a:rPr lang="en-US" sz="3200" dirty="0" smtClean="0"/>
              <a:t>Discrete</a:t>
            </a:r>
            <a:r>
              <a:rPr lang="en-US" sz="3200" dirty="0" smtClean="0">
                <a:solidFill>
                  <a:srgbClr val="7030A0"/>
                </a:solidFill>
              </a:rPr>
              <a:t> Random Walk </a:t>
            </a:r>
            <a:r>
              <a:rPr lang="en-US" sz="3200" dirty="0" smtClean="0"/>
              <a:t>on a LINE</a:t>
            </a:r>
            <a:endParaRPr lang="en-US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726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Discrete</a:t>
            </a:r>
            <a:r>
              <a:rPr lang="en-US" sz="3200" b="1" dirty="0">
                <a:solidFill>
                  <a:srgbClr val="7030A0"/>
                </a:solidFill>
              </a:rPr>
              <a:t> Random Walk</a:t>
            </a:r>
            <a:endParaRPr lang="en-US" sz="3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000" dirty="0" smtClean="0"/>
              <a:t>Particle starts from origin</a:t>
            </a:r>
          </a:p>
          <a:p>
            <a:r>
              <a:rPr lang="en-US" sz="2000" dirty="0" smtClean="0"/>
              <a:t>In each second, particle moves </a:t>
            </a:r>
            <a:r>
              <a:rPr lang="en-US" sz="2000" u="sng" dirty="0" smtClean="0"/>
              <a:t>1 unit</a:t>
            </a:r>
            <a:r>
              <a:rPr lang="en-US" sz="2000" dirty="0" smtClean="0"/>
              <a:t>  to the left or to the right with </a:t>
            </a:r>
            <a:r>
              <a:rPr lang="en-US" sz="2000" u="sng" dirty="0" smtClean="0"/>
              <a:t>equal probability.</a:t>
            </a:r>
          </a:p>
          <a:p>
            <a:r>
              <a:rPr lang="en-US" sz="2000" dirty="0" smtClean="0"/>
              <a:t>While at origin, the particle moves to 1 always.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Question:</a:t>
            </a:r>
            <a:r>
              <a:rPr lang="en-US" sz="2000" dirty="0" smtClean="0"/>
              <a:t> What is the expected number of steps of the random walk to reach milestone </a:t>
            </a:r>
            <a:r>
              <a:rPr lang="en-US" sz="2000" dirty="0" smtClean="0">
                <a:solidFill>
                  <a:srgbClr val="0070C0"/>
                </a:solidFill>
              </a:rPr>
              <a:t>n</a:t>
            </a:r>
            <a:r>
              <a:rPr lang="en-US" sz="2000" dirty="0"/>
              <a:t> 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E9ED8-BBDD-47A1-9C62-8C7F2ACFBD7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837387" y="1812074"/>
            <a:ext cx="7850226" cy="690858"/>
            <a:chOff x="837387" y="1812074"/>
            <a:chExt cx="7850226" cy="6908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914400" y="1905000"/>
              <a:ext cx="76962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600200" y="1825083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209800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808248" y="1812074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429000" y="1812074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257800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858107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8305800" y="1830659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657493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038600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7086600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914400" y="1828800"/>
              <a:ext cx="0" cy="1524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7696200" y="1828800"/>
              <a:ext cx="0" cy="152400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837387" y="2133600"/>
              <a:ext cx="78502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0         1          2         3          4         5          6          7          8              …              n         n+1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27" name="Smiley Face 26"/>
          <p:cNvSpPr/>
          <p:nvPr/>
        </p:nvSpPr>
        <p:spPr>
          <a:xfrm>
            <a:off x="838200" y="1359932"/>
            <a:ext cx="228600" cy="392668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iley Face 27"/>
          <p:cNvSpPr/>
          <p:nvPr/>
        </p:nvSpPr>
        <p:spPr>
          <a:xfrm>
            <a:off x="1524000" y="1359932"/>
            <a:ext cx="228600" cy="392668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iley Face 28"/>
          <p:cNvSpPr/>
          <p:nvPr/>
        </p:nvSpPr>
        <p:spPr>
          <a:xfrm>
            <a:off x="2057400" y="1359932"/>
            <a:ext cx="228600" cy="392668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iley Face 29"/>
          <p:cNvSpPr/>
          <p:nvPr/>
        </p:nvSpPr>
        <p:spPr>
          <a:xfrm>
            <a:off x="2667000" y="1359932"/>
            <a:ext cx="228600" cy="392668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iley Face 30"/>
          <p:cNvSpPr/>
          <p:nvPr/>
        </p:nvSpPr>
        <p:spPr>
          <a:xfrm>
            <a:off x="3352800" y="1359932"/>
            <a:ext cx="228600" cy="392668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09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27" grpId="0" animBg="1"/>
      <p:bldP spid="27" grpId="1" animBg="1"/>
      <p:bldP spid="28" grpId="0" animBg="1"/>
      <p:bldP spid="28" grpId="1" animBg="1"/>
      <p:bldP spid="28" grpId="2" animBg="1"/>
      <p:bldP spid="28" grpId="3" animBg="1"/>
      <p:bldP spid="29" grpId="0" animBg="1"/>
      <p:bldP spid="29" grpId="1" animBg="1"/>
      <p:bldP spid="29" grpId="2" animBg="1"/>
      <p:bldP spid="29" grpId="3" animBg="1"/>
      <p:bldP spid="30" grpId="0" animBg="1"/>
      <p:bldP spid="30" grpId="1" animBg="1"/>
      <p:bldP spid="31" grpId="0" animBg="1"/>
      <p:bldP spid="31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An example</a:t>
            </a:r>
            <a:endParaRPr lang="en-US" sz="36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E9ED8-BBDD-47A1-9C62-8C7F2ACFBD7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837387" y="1812074"/>
            <a:ext cx="7773213" cy="690858"/>
            <a:chOff x="837387" y="1812074"/>
            <a:chExt cx="7773213" cy="6908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914400" y="1905000"/>
              <a:ext cx="76962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600200" y="1825083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209800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808248" y="1812074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429000" y="1812074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257800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696200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8305800" y="1830659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657493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038600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7086600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914400" y="1828800"/>
              <a:ext cx="0" cy="1524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5943600" y="1828800"/>
              <a:ext cx="0" cy="152400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837387" y="2133600"/>
              <a:ext cx="71833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0         1          2         3          4         5          6          7          8              …              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27" name="Smiley Face 26"/>
          <p:cNvSpPr/>
          <p:nvPr/>
        </p:nvSpPr>
        <p:spPr>
          <a:xfrm>
            <a:off x="838200" y="1359932"/>
            <a:ext cx="228600" cy="392668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Straight Connector 88"/>
          <p:cNvCxnSpPr/>
          <p:nvPr/>
        </p:nvCxnSpPr>
        <p:spPr>
          <a:xfrm flipH="1">
            <a:off x="2209800" y="2758068"/>
            <a:ext cx="1" cy="27506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H="1">
            <a:off x="1600199" y="3048000"/>
            <a:ext cx="1" cy="27506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H="1">
            <a:off x="3428999" y="3352800"/>
            <a:ext cx="1" cy="27506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952500" y="2754351"/>
            <a:ext cx="1181100" cy="0"/>
            <a:chOff x="952500" y="2754351"/>
            <a:chExt cx="1181100" cy="0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1600200" y="2754351"/>
              <a:ext cx="533400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Straight Arrow Connector 2"/>
            <p:cNvCxnSpPr/>
            <p:nvPr/>
          </p:nvCxnSpPr>
          <p:spPr>
            <a:xfrm>
              <a:off x="952500" y="2754351"/>
              <a:ext cx="632367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1622967" y="3337932"/>
            <a:ext cx="1782870" cy="0"/>
            <a:chOff x="1622967" y="3337932"/>
            <a:chExt cx="1782870" cy="0"/>
          </a:xfrm>
        </p:grpSpPr>
        <p:cxnSp>
          <p:nvCxnSpPr>
            <p:cNvPr id="30" name="Straight Arrow Connector 29"/>
            <p:cNvCxnSpPr/>
            <p:nvPr/>
          </p:nvCxnSpPr>
          <p:spPr>
            <a:xfrm>
              <a:off x="2834337" y="3337932"/>
              <a:ext cx="571500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1622967" y="3337932"/>
              <a:ext cx="647700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2312948" y="3337932"/>
              <a:ext cx="495300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Straight Arrow Connector 32"/>
          <p:cNvCxnSpPr/>
          <p:nvPr/>
        </p:nvCxnSpPr>
        <p:spPr>
          <a:xfrm flipH="1">
            <a:off x="1584867" y="3033132"/>
            <a:ext cx="548733" cy="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2316200" y="3612995"/>
            <a:ext cx="1017014" cy="0"/>
            <a:chOff x="2316200" y="3612995"/>
            <a:chExt cx="1017014" cy="0"/>
          </a:xfrm>
        </p:grpSpPr>
        <p:cxnSp>
          <p:nvCxnSpPr>
            <p:cNvPr id="34" name="Straight Arrow Connector 33"/>
            <p:cNvCxnSpPr/>
            <p:nvPr/>
          </p:nvCxnSpPr>
          <p:spPr>
            <a:xfrm flipH="1">
              <a:off x="2819400" y="3612995"/>
              <a:ext cx="513814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H="1">
              <a:off x="2316200" y="3612995"/>
              <a:ext cx="492048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2362200" y="3891776"/>
            <a:ext cx="1639088" cy="0"/>
            <a:chOff x="2362200" y="3891776"/>
            <a:chExt cx="1639088" cy="0"/>
          </a:xfrm>
        </p:grpSpPr>
        <p:cxnSp>
          <p:nvCxnSpPr>
            <p:cNvPr id="42" name="Straight Arrow Connector 41"/>
            <p:cNvCxnSpPr/>
            <p:nvPr/>
          </p:nvCxnSpPr>
          <p:spPr>
            <a:xfrm>
              <a:off x="2362200" y="3891776"/>
              <a:ext cx="472137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2895600" y="3891776"/>
              <a:ext cx="533400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3505200" y="3891776"/>
              <a:ext cx="496088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5" name="Straight Connector 94"/>
          <p:cNvCxnSpPr/>
          <p:nvPr/>
        </p:nvCxnSpPr>
        <p:spPr>
          <a:xfrm flipH="1">
            <a:off x="2285999" y="3611136"/>
            <a:ext cx="1" cy="275064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114800" y="3886200"/>
            <a:ext cx="496088" cy="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3473746" y="4148254"/>
            <a:ext cx="1098254" cy="0"/>
            <a:chOff x="3473746" y="4148254"/>
            <a:chExt cx="1098254" cy="0"/>
          </a:xfrm>
        </p:grpSpPr>
        <p:cxnSp>
          <p:nvCxnSpPr>
            <p:cNvPr id="38" name="Straight Arrow Connector 37"/>
            <p:cNvCxnSpPr/>
            <p:nvPr/>
          </p:nvCxnSpPr>
          <p:spPr>
            <a:xfrm flipH="1">
              <a:off x="4083346" y="4148254"/>
              <a:ext cx="488654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flipH="1">
              <a:off x="3473746" y="4148254"/>
              <a:ext cx="488654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3505200" y="4419600"/>
            <a:ext cx="1639088" cy="0"/>
            <a:chOff x="3505200" y="4419600"/>
            <a:chExt cx="1639088" cy="0"/>
          </a:xfrm>
        </p:grpSpPr>
        <p:cxnSp>
          <p:nvCxnSpPr>
            <p:cNvPr id="61" name="Straight Arrow Connector 60"/>
            <p:cNvCxnSpPr/>
            <p:nvPr/>
          </p:nvCxnSpPr>
          <p:spPr>
            <a:xfrm>
              <a:off x="4648200" y="4419600"/>
              <a:ext cx="496088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>
              <a:off x="3505200" y="4419600"/>
              <a:ext cx="496088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>
              <a:off x="4114800" y="4419600"/>
              <a:ext cx="496088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2971800" y="4702097"/>
            <a:ext cx="2165054" cy="0"/>
            <a:chOff x="2971800" y="4702097"/>
            <a:chExt cx="2165054" cy="0"/>
          </a:xfrm>
        </p:grpSpPr>
        <p:cxnSp>
          <p:nvCxnSpPr>
            <p:cNvPr id="59" name="Straight Arrow Connector 58"/>
            <p:cNvCxnSpPr/>
            <p:nvPr/>
          </p:nvCxnSpPr>
          <p:spPr>
            <a:xfrm flipH="1">
              <a:off x="4083346" y="4702097"/>
              <a:ext cx="488654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flipH="1">
              <a:off x="4648200" y="4702097"/>
              <a:ext cx="488654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flipH="1">
              <a:off x="3505200" y="4702097"/>
              <a:ext cx="488654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flipH="1">
              <a:off x="2971800" y="4702097"/>
              <a:ext cx="488654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7" name="Straight Arrow Connector 66"/>
          <p:cNvCxnSpPr/>
          <p:nvPr/>
        </p:nvCxnSpPr>
        <p:spPr>
          <a:xfrm flipH="1">
            <a:off x="4648200" y="5257800"/>
            <a:ext cx="488654" cy="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3009112" y="4960434"/>
            <a:ext cx="2172488" cy="14869"/>
            <a:chOff x="3009112" y="4960434"/>
            <a:chExt cx="2172488" cy="14869"/>
          </a:xfrm>
        </p:grpSpPr>
        <p:cxnSp>
          <p:nvCxnSpPr>
            <p:cNvPr id="62" name="Straight Arrow Connector 61"/>
            <p:cNvCxnSpPr/>
            <p:nvPr/>
          </p:nvCxnSpPr>
          <p:spPr>
            <a:xfrm>
              <a:off x="3009112" y="4960434"/>
              <a:ext cx="496088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>
              <a:off x="3542512" y="4975303"/>
              <a:ext cx="496088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>
              <a:off x="4114800" y="4973444"/>
              <a:ext cx="496088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>
              <a:off x="4685512" y="4973444"/>
              <a:ext cx="496088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4648200" y="5538439"/>
            <a:ext cx="1295400" cy="0"/>
            <a:chOff x="4648200" y="5538439"/>
            <a:chExt cx="1295400" cy="0"/>
          </a:xfrm>
        </p:grpSpPr>
        <p:cxnSp>
          <p:nvCxnSpPr>
            <p:cNvPr id="72" name="Straight Arrow Connector 71"/>
            <p:cNvCxnSpPr/>
            <p:nvPr/>
          </p:nvCxnSpPr>
          <p:spPr>
            <a:xfrm>
              <a:off x="4648200" y="5538439"/>
              <a:ext cx="609600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>
              <a:off x="5334000" y="5538439"/>
              <a:ext cx="609600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6" name="Straight Connector 95"/>
          <p:cNvCxnSpPr/>
          <p:nvPr/>
        </p:nvCxnSpPr>
        <p:spPr>
          <a:xfrm flipH="1">
            <a:off x="4648199" y="3886200"/>
            <a:ext cx="1" cy="275064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3429000" y="4144536"/>
            <a:ext cx="1" cy="275064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2971800" y="4677936"/>
            <a:ext cx="1" cy="275064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5181599" y="4419600"/>
            <a:ext cx="1" cy="275064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H="1">
            <a:off x="5181600" y="4982736"/>
            <a:ext cx="1" cy="275064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>
            <a:off x="4648199" y="5257800"/>
            <a:ext cx="1" cy="275064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943600" y="1981200"/>
            <a:ext cx="0" cy="480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914400" y="1905000"/>
            <a:ext cx="0" cy="480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own Ribbon 1"/>
          <p:cNvSpPr/>
          <p:nvPr/>
        </p:nvSpPr>
        <p:spPr>
          <a:xfrm>
            <a:off x="6324600" y="2531328"/>
            <a:ext cx="2362200" cy="2087136"/>
          </a:xfrm>
          <a:prstGeom prst="ribbon">
            <a:avLst>
              <a:gd name="adj1" fmla="val 16667"/>
              <a:gd name="adj2" fmla="val 7500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I,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and perhaps </a:t>
            </a:r>
            <a:r>
              <a:rPr lang="en-US" dirty="0">
                <a:solidFill>
                  <a:schemeClr val="tx1"/>
                </a:solidFill>
              </a:rPr>
              <a:t>you </a:t>
            </a:r>
            <a:r>
              <a:rPr lang="en-US" dirty="0" smtClean="0">
                <a:solidFill>
                  <a:schemeClr val="tx1"/>
                </a:solidFill>
              </a:rPr>
              <a:t>too,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could not notice the walk. So let us </a:t>
            </a:r>
            <a:r>
              <a:rPr lang="en-US" u="sng" dirty="0" smtClean="0">
                <a:solidFill>
                  <a:schemeClr val="tx1"/>
                </a:solidFill>
              </a:rPr>
              <a:t>trace</a:t>
            </a:r>
            <a:r>
              <a:rPr lang="en-US" dirty="0" smtClean="0">
                <a:solidFill>
                  <a:schemeClr val="tx1"/>
                </a:solidFill>
              </a:rPr>
              <a:t> the walk slowly.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33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path" presetSubtype="0" accel="50000" fill="hold" grpId="0" nodeType="clickEffect" p14:presetBounceEnd="24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0 L 0.13784 0.00162 L 0.07066 0 L 0.27066 0.00162 L 0.1342 0 L 0.34149 0 L 0.40729 0 L 0.27204 0 L 0.47204 0 L 0.20121 0.00162 L 0.47326 0 L 0.40243 -0.00324 L 0.54149 -0.00162 C 0.54392 0 0.54878 0.00324 0.54878 0.00324 L 0.55243 0.01481 L 0.53541 -0.00973 " pathEditMode="relative" ptsTypes="AAAAAAAAAAAAfAAA" p14:bounceEnd="24000">
                                          <p:cBhvr>
                                            <p:cTn id="6" dur="5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" fill="hold">
                          <p:stCondLst>
                            <p:cond delay="indefinite"/>
                          </p:stCondLst>
                          <p:childTnLst>
                            <p:par>
                              <p:cTn id="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10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8" dur="10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0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4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6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8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2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1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36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40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42" dur="10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44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9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48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0" dur="1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52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4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5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56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58" dur="10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9" fill="hold">
                                <p:stCondLst>
                                  <p:cond delay="9000"/>
                                </p:stCondLst>
                                <p:childTnLst>
                                  <p:par>
                                    <p:cTn id="60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2" dur="5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9500"/>
                                </p:stCondLst>
                                <p:childTnLst>
                                  <p:par>
                                    <p:cTn id="64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6" dur="1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7" fill="hold">
                                <p:stCondLst>
                                  <p:cond delay="11000"/>
                                </p:stCondLst>
                                <p:childTnLst>
                                  <p:par>
                                    <p:cTn id="68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0" dur="5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1" fill="hold">
                                <p:stCondLst>
                                  <p:cond delay="11500"/>
                                </p:stCondLst>
                                <p:childTnLst>
                                  <p:par>
                                    <p:cTn id="72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74" dur="20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13500"/>
                                </p:stCondLst>
                                <p:childTnLst>
                                  <p:par>
                                    <p:cTn id="76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8" dur="5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14000"/>
                                </p:stCondLst>
                                <p:childTnLst>
                                  <p:par>
                                    <p:cTn id="80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2" dur="20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3" fill="hold">
                                <p:stCondLst>
                                  <p:cond delay="16000"/>
                                </p:stCondLst>
                                <p:childTnLst>
                                  <p:par>
                                    <p:cTn id="84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6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7" fill="hold">
                                <p:stCondLst>
                                  <p:cond delay="16500"/>
                                </p:stCondLst>
                                <p:childTnLst>
                                  <p:par>
                                    <p:cTn id="88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90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1" fill="hold">
                                <p:stCondLst>
                                  <p:cond delay="17000"/>
                                </p:stCondLst>
                                <p:childTnLst>
                                  <p:par>
                                    <p:cTn id="92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4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5" fill="hold">
                                <p:stCondLst>
                                  <p:cond delay="17500"/>
                                </p:stCondLst>
                                <p:childTnLst>
                                  <p:par>
                                    <p:cTn id="96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8" dur="10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7" grpId="0" animBg="1"/>
          <p:bldP spid="2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path" presetSubtype="0" ac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0 L 0.13784 0.00162 L 0.07066 0 L 0.27066 0.00162 L 0.1342 0 L 0.34149 0 L 0.40729 0 L 0.27204 0 L 0.47204 0 L 0.20121 0.00162 L 0.47326 0 L 0.40243 -0.00324 L 0.54149 -0.00162 C 0.54392 0 0.54878 0.00324 0.54878 0.00324 L 0.55243 0.01481 L 0.53541 -0.00973 " pathEditMode="relative" ptsTypes="AAAAAAAAAAAAfAAA">
                                          <p:cBhvr>
                                            <p:cTn id="6" dur="5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" fill="hold">
                          <p:stCondLst>
                            <p:cond delay="indefinite"/>
                          </p:stCondLst>
                          <p:childTnLst>
                            <p:par>
                              <p:cTn id="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10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8" dur="10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0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4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6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8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2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1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36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40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42" dur="10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44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9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48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0" dur="1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52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4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5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56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58" dur="10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9" fill="hold">
                                <p:stCondLst>
                                  <p:cond delay="9000"/>
                                </p:stCondLst>
                                <p:childTnLst>
                                  <p:par>
                                    <p:cTn id="60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2" dur="5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9500"/>
                                </p:stCondLst>
                                <p:childTnLst>
                                  <p:par>
                                    <p:cTn id="64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6" dur="1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7" fill="hold">
                                <p:stCondLst>
                                  <p:cond delay="11000"/>
                                </p:stCondLst>
                                <p:childTnLst>
                                  <p:par>
                                    <p:cTn id="68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0" dur="5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1" fill="hold">
                                <p:stCondLst>
                                  <p:cond delay="11500"/>
                                </p:stCondLst>
                                <p:childTnLst>
                                  <p:par>
                                    <p:cTn id="72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74" dur="20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13500"/>
                                </p:stCondLst>
                                <p:childTnLst>
                                  <p:par>
                                    <p:cTn id="76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8" dur="5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14000"/>
                                </p:stCondLst>
                                <p:childTnLst>
                                  <p:par>
                                    <p:cTn id="80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2" dur="20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3" fill="hold">
                                <p:stCondLst>
                                  <p:cond delay="16000"/>
                                </p:stCondLst>
                                <p:childTnLst>
                                  <p:par>
                                    <p:cTn id="84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6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7" fill="hold">
                                <p:stCondLst>
                                  <p:cond delay="16500"/>
                                </p:stCondLst>
                                <p:childTnLst>
                                  <p:par>
                                    <p:cTn id="88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90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1" fill="hold">
                                <p:stCondLst>
                                  <p:cond delay="17000"/>
                                </p:stCondLst>
                                <p:childTnLst>
                                  <p:par>
                                    <p:cTn id="92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4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5" fill="hold">
                                <p:stCondLst>
                                  <p:cond delay="17500"/>
                                </p:stCondLst>
                                <p:childTnLst>
                                  <p:par>
                                    <p:cTn id="96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8" dur="10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7" grpId="0" animBg="1"/>
          <p:bldP spid="2" grpId="0" animBg="1"/>
        </p:bldLst>
      </p:timing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Formalism</a:t>
            </a:r>
            <a:endParaRPr lang="en-US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8915400" cy="4525963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sz="240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US" sz="240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US" sz="240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400" i="1">
                            <a:latin typeface="Cambria Math"/>
                          </a:rPr>
                          <m:t>→</m:t>
                        </m:r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400" dirty="0" smtClean="0"/>
                  <a:t>: </a:t>
                </a:r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1800" dirty="0" smtClean="0"/>
                  <a:t>No</a:t>
                </a:r>
                <a:r>
                  <a:rPr lang="en-US" sz="1800" dirty="0" smtClean="0"/>
                  <a:t>. of steps of a random walk which </a:t>
                </a:r>
                <a:r>
                  <a:rPr lang="en-US" sz="1800" u="sng" dirty="0" smtClean="0"/>
                  <a:t>starts</a:t>
                </a:r>
                <a:r>
                  <a:rPr lang="en-US" sz="1800" dirty="0" smtClean="0"/>
                  <a:t> at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US" sz="18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1800" dirty="0" smtClean="0"/>
                  <a:t>and terminates </a:t>
                </a:r>
                <a:r>
                  <a:rPr lang="en-US" sz="1800" dirty="0" smtClean="0"/>
                  <a:t>on </a:t>
                </a:r>
                <a:r>
                  <a:rPr lang="en-US" sz="1800" u="sng" dirty="0" smtClean="0"/>
                  <a:t>reaching </a:t>
                </a:r>
                <a14:m>
                  <m:oMath xmlns:m="http://schemas.openxmlformats.org/officeDocument/2006/math">
                    <m:r>
                      <a:rPr lang="en-US" sz="1800" i="1" u="sng" smtClean="0">
                        <a:solidFill>
                          <a:srgbClr val="0070C0"/>
                        </a:solidFill>
                        <a:latin typeface="Cambria Math"/>
                      </a:rPr>
                      <m:t>𝑗</m:t>
                    </m:r>
                  </m:oMath>
                </a14:m>
                <a:r>
                  <a:rPr lang="en-US" sz="1800" u="sng" dirty="0" smtClean="0"/>
                  <a:t> for the first time.</a:t>
                </a:r>
                <a:endParaRPr lang="en-US" sz="1800" u="sng" dirty="0" smtClean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C00000"/>
                    </a:solidFill>
                  </a:rPr>
                  <a:t>Aim:</a:t>
                </a:r>
                <a:r>
                  <a:rPr lang="en-US" sz="2000" dirty="0" smtClean="0"/>
                  <a:t> To calculate </a:t>
                </a:r>
                <a:r>
                  <a:rPr lang="en-US" sz="2000" b="1" dirty="0" smtClean="0"/>
                  <a:t>E</a:t>
                </a:r>
                <a:r>
                  <a:rPr lang="en-US" sz="2000" dirty="0" smtClean="0"/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0</m:t>
                        </m:r>
                        <m:r>
                          <a:rPr lang="en-US" sz="2000" i="1">
                            <a:latin typeface="Cambria Math"/>
                          </a:rPr>
                          <m:t>→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 smtClean="0"/>
                  <a:t>]</a:t>
                </a:r>
                <a:endParaRPr lang="en-US" sz="2000" dirty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8915400" cy="4525963"/>
              </a:xfrm>
              <a:blipFill rotWithShape="1">
                <a:blip r:embed="rId2"/>
                <a:stretch>
                  <a:fillRect l="-1025" t="-1078" r="-6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86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2514600"/>
            <a:ext cx="7772400" cy="1362075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7030A0"/>
                </a:solidFill>
              </a:rPr>
              <a:t>coupon Collector </a:t>
            </a:r>
            <a:r>
              <a:rPr lang="en-US" sz="3200" dirty="0" smtClean="0"/>
              <a:t>Problem</a:t>
            </a:r>
            <a:endParaRPr lang="en-US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5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Careful look at the </a:t>
            </a:r>
            <a:r>
              <a:rPr lang="en-US" sz="3600" b="1" dirty="0"/>
              <a:t>example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E9ED8-BBDD-47A1-9C62-8C7F2ACFBD7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837387" y="1812074"/>
            <a:ext cx="7773213" cy="690858"/>
            <a:chOff x="837387" y="1812074"/>
            <a:chExt cx="7773213" cy="6908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914400" y="1905000"/>
              <a:ext cx="76962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600200" y="1825083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209800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808248" y="1812074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429000" y="1812074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257800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696200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8305800" y="1830659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657493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038600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7086600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914400" y="1828800"/>
              <a:ext cx="0" cy="1524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5943600" y="1828800"/>
              <a:ext cx="0" cy="152400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837387" y="2133600"/>
              <a:ext cx="71833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0         1          2         3          4         5          6          7          8              …              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27" name="Smiley Face 26"/>
          <p:cNvSpPr/>
          <p:nvPr/>
        </p:nvSpPr>
        <p:spPr>
          <a:xfrm>
            <a:off x="838200" y="1359932"/>
            <a:ext cx="228600" cy="392668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4038600" y="1828800"/>
            <a:ext cx="0" cy="4800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>
            <a:off x="2209800" y="2758068"/>
            <a:ext cx="1" cy="27506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H="1">
            <a:off x="1600199" y="3048000"/>
            <a:ext cx="1" cy="27506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H="1">
            <a:off x="3428999" y="3352800"/>
            <a:ext cx="1" cy="27506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952500" y="2754351"/>
            <a:ext cx="3048788" cy="1137425"/>
            <a:chOff x="952500" y="2754351"/>
            <a:chExt cx="3048788" cy="1137425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1600200" y="2754351"/>
              <a:ext cx="533400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 1"/>
            <p:cNvGrpSpPr/>
            <p:nvPr/>
          </p:nvGrpSpPr>
          <p:grpSpPr>
            <a:xfrm>
              <a:off x="952500" y="2754351"/>
              <a:ext cx="3048788" cy="1137425"/>
              <a:chOff x="952500" y="2754351"/>
              <a:chExt cx="3048788" cy="1137425"/>
            </a:xfrm>
          </p:grpSpPr>
          <p:cxnSp>
            <p:nvCxnSpPr>
              <p:cNvPr id="3" name="Straight Arrow Connector 2"/>
              <p:cNvCxnSpPr/>
              <p:nvPr/>
            </p:nvCxnSpPr>
            <p:spPr>
              <a:xfrm>
                <a:off x="952500" y="2754351"/>
                <a:ext cx="632367" cy="0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>
                <a:off x="2834337" y="3337932"/>
                <a:ext cx="571500" cy="0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>
                <a:off x="1622967" y="3337932"/>
                <a:ext cx="647700" cy="0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>
                <a:off x="2312948" y="3337932"/>
                <a:ext cx="495300" cy="0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/>
            </p:nvCxnSpPr>
            <p:spPr>
              <a:xfrm flipH="1">
                <a:off x="1584867" y="3033132"/>
                <a:ext cx="548733" cy="0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/>
              <p:nvPr/>
            </p:nvCxnSpPr>
            <p:spPr>
              <a:xfrm flipH="1">
                <a:off x="2819400" y="3612995"/>
                <a:ext cx="513814" cy="0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>
              <a:xfrm flipH="1">
                <a:off x="2316200" y="3612995"/>
                <a:ext cx="492048" cy="0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/>
              <p:nvPr/>
            </p:nvCxnSpPr>
            <p:spPr>
              <a:xfrm>
                <a:off x="2362200" y="3891776"/>
                <a:ext cx="472137" cy="0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/>
              <p:nvPr/>
            </p:nvCxnSpPr>
            <p:spPr>
              <a:xfrm>
                <a:off x="2895600" y="3891776"/>
                <a:ext cx="533400" cy="0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/>
              <p:nvPr/>
            </p:nvCxnSpPr>
            <p:spPr>
              <a:xfrm>
                <a:off x="3505200" y="3891776"/>
                <a:ext cx="496088" cy="0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flipH="1">
                <a:off x="2285999" y="3611136"/>
                <a:ext cx="1" cy="275064"/>
              </a:xfrm>
              <a:prstGeom prst="line">
                <a:avLst/>
              </a:prstGeom>
              <a:ln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Group 8"/>
          <p:cNvGrpSpPr/>
          <p:nvPr/>
        </p:nvGrpSpPr>
        <p:grpSpPr>
          <a:xfrm>
            <a:off x="2971800" y="3886200"/>
            <a:ext cx="2971800" cy="1652239"/>
            <a:chOff x="2971800" y="3886200"/>
            <a:chExt cx="2971800" cy="1652239"/>
          </a:xfrm>
        </p:grpSpPr>
        <p:cxnSp>
          <p:nvCxnSpPr>
            <p:cNvPr id="38" name="Straight Arrow Connector 37"/>
            <p:cNvCxnSpPr/>
            <p:nvPr/>
          </p:nvCxnSpPr>
          <p:spPr>
            <a:xfrm flipH="1">
              <a:off x="4083346" y="4148254"/>
              <a:ext cx="488654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>
              <a:off x="4114800" y="3886200"/>
              <a:ext cx="496088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flipH="1">
              <a:off x="3473746" y="4148254"/>
              <a:ext cx="488654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flipH="1">
              <a:off x="4083346" y="4702097"/>
              <a:ext cx="488654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flipH="1">
              <a:off x="4648200" y="4702097"/>
              <a:ext cx="488654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>
              <a:off x="4648200" y="4419600"/>
              <a:ext cx="496088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>
              <a:off x="3009112" y="4960434"/>
              <a:ext cx="496088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>
              <a:off x="3505200" y="4419600"/>
              <a:ext cx="496088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>
              <a:off x="4114800" y="4419600"/>
              <a:ext cx="496088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flipH="1">
              <a:off x="3505200" y="4702097"/>
              <a:ext cx="488654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flipH="1">
              <a:off x="2971800" y="4702097"/>
              <a:ext cx="488654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 flipH="1">
              <a:off x="4648200" y="5257800"/>
              <a:ext cx="488654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>
              <a:off x="3542512" y="4975303"/>
              <a:ext cx="496088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>
              <a:off x="4114800" y="4973444"/>
              <a:ext cx="496088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>
              <a:off x="4685512" y="4973444"/>
              <a:ext cx="496088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4648200" y="5538439"/>
              <a:ext cx="609600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>
              <a:off x="5334000" y="5538439"/>
              <a:ext cx="609600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H="1">
              <a:off x="4648199" y="3886200"/>
              <a:ext cx="1" cy="27506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>
              <a:off x="3429000" y="4144536"/>
              <a:ext cx="1" cy="27506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H="1">
              <a:off x="2971800" y="4677936"/>
              <a:ext cx="1" cy="27506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H="1">
              <a:off x="5181599" y="4419600"/>
              <a:ext cx="1" cy="275064"/>
            </a:xfrm>
            <a:prstGeom prst="line">
              <a:avLst/>
            </a:prstGeom>
            <a:ln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H="1">
              <a:off x="5181600" y="4982736"/>
              <a:ext cx="1" cy="27506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>
              <a:off x="4648199" y="5257800"/>
              <a:ext cx="1" cy="27506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1" name="Straight Connector 70"/>
          <p:cNvCxnSpPr/>
          <p:nvPr/>
        </p:nvCxnSpPr>
        <p:spPr>
          <a:xfrm>
            <a:off x="5943600" y="1981200"/>
            <a:ext cx="0" cy="480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914400" y="1905000"/>
            <a:ext cx="0" cy="480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loud Callout 9"/>
          <p:cNvSpPr/>
          <p:nvPr/>
        </p:nvSpPr>
        <p:spPr>
          <a:xfrm>
            <a:off x="5638800" y="2502932"/>
            <a:ext cx="3276600" cy="1432780"/>
          </a:xfrm>
          <a:prstGeom prst="cloudCallout">
            <a:avLst>
              <a:gd name="adj1" fmla="val 30639"/>
              <a:gd name="adj2" fmla="val 69962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Can you break the walk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0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8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002060"/>
                </a:solidFill>
                <a:sym typeface="Wingdings" pitchFamily="2" charset="2"/>
              </a:rPr>
              <a:t>into stages ? Think carefully …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154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Careful look at the </a:t>
            </a:r>
            <a:r>
              <a:rPr lang="en-US" sz="3600" b="1" dirty="0"/>
              <a:t>example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E9ED8-BBDD-47A1-9C62-8C7F2ACFBD7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837387" y="1812074"/>
            <a:ext cx="7773213" cy="690858"/>
            <a:chOff x="837387" y="1812074"/>
            <a:chExt cx="7773213" cy="6908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914400" y="1905000"/>
              <a:ext cx="76962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600200" y="1825083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209800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808248" y="1812074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429000" y="1812074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257800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696200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8305800" y="1830659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657493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038600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7086600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914400" y="1828800"/>
              <a:ext cx="0" cy="1524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5943600" y="1828800"/>
              <a:ext cx="0" cy="152400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837387" y="2133600"/>
              <a:ext cx="71833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0         1          2         3          4         5          6          7          8              …              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27" name="Smiley Face 26"/>
          <p:cNvSpPr/>
          <p:nvPr/>
        </p:nvSpPr>
        <p:spPr>
          <a:xfrm>
            <a:off x="838200" y="1359932"/>
            <a:ext cx="228600" cy="392668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4038600" y="1828800"/>
            <a:ext cx="0" cy="4800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>
            <a:off x="2209800" y="2758068"/>
            <a:ext cx="1" cy="27506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H="1">
            <a:off x="1600199" y="3048000"/>
            <a:ext cx="1" cy="27506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H="1">
            <a:off x="3428999" y="3352800"/>
            <a:ext cx="1" cy="27506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952500" y="2754351"/>
            <a:ext cx="3048788" cy="1137425"/>
            <a:chOff x="952500" y="2754351"/>
            <a:chExt cx="3048788" cy="1137425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1600200" y="2754351"/>
              <a:ext cx="533400" cy="0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 1"/>
            <p:cNvGrpSpPr/>
            <p:nvPr/>
          </p:nvGrpSpPr>
          <p:grpSpPr>
            <a:xfrm>
              <a:off x="952500" y="2754351"/>
              <a:ext cx="3048788" cy="1137425"/>
              <a:chOff x="952500" y="2754351"/>
              <a:chExt cx="3048788" cy="1137425"/>
            </a:xfrm>
          </p:grpSpPr>
          <p:cxnSp>
            <p:nvCxnSpPr>
              <p:cNvPr id="3" name="Straight Arrow Connector 2"/>
              <p:cNvCxnSpPr/>
              <p:nvPr/>
            </p:nvCxnSpPr>
            <p:spPr>
              <a:xfrm>
                <a:off x="952500" y="2754351"/>
                <a:ext cx="632367" cy="0"/>
              </a:xfrm>
              <a:prstGeom prst="straightConnector1">
                <a:avLst/>
              </a:prstGeom>
              <a:ln w="1905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>
                <a:off x="2834337" y="3337932"/>
                <a:ext cx="571500" cy="0"/>
              </a:xfrm>
              <a:prstGeom prst="straightConnector1">
                <a:avLst/>
              </a:prstGeom>
              <a:ln w="1905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>
                <a:off x="1622967" y="3337932"/>
                <a:ext cx="647700" cy="0"/>
              </a:xfrm>
              <a:prstGeom prst="straightConnector1">
                <a:avLst/>
              </a:prstGeom>
              <a:ln w="1905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>
                <a:off x="2312948" y="3337932"/>
                <a:ext cx="495300" cy="0"/>
              </a:xfrm>
              <a:prstGeom prst="straightConnector1">
                <a:avLst/>
              </a:prstGeom>
              <a:ln w="1905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/>
            </p:nvCxnSpPr>
            <p:spPr>
              <a:xfrm flipH="1">
                <a:off x="1584867" y="3033132"/>
                <a:ext cx="548733" cy="0"/>
              </a:xfrm>
              <a:prstGeom prst="straightConnector1">
                <a:avLst/>
              </a:prstGeom>
              <a:ln w="1905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/>
              <p:nvPr/>
            </p:nvCxnSpPr>
            <p:spPr>
              <a:xfrm flipH="1">
                <a:off x="2819400" y="3612995"/>
                <a:ext cx="513814" cy="0"/>
              </a:xfrm>
              <a:prstGeom prst="straightConnector1">
                <a:avLst/>
              </a:prstGeom>
              <a:ln w="1905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>
              <a:xfrm flipH="1">
                <a:off x="2316200" y="3612995"/>
                <a:ext cx="492048" cy="0"/>
              </a:xfrm>
              <a:prstGeom prst="straightConnector1">
                <a:avLst/>
              </a:prstGeom>
              <a:ln w="1905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/>
              <p:nvPr/>
            </p:nvCxnSpPr>
            <p:spPr>
              <a:xfrm>
                <a:off x="2362200" y="3891776"/>
                <a:ext cx="472137" cy="0"/>
              </a:xfrm>
              <a:prstGeom prst="straightConnector1">
                <a:avLst/>
              </a:prstGeom>
              <a:ln w="1905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/>
              <p:nvPr/>
            </p:nvCxnSpPr>
            <p:spPr>
              <a:xfrm>
                <a:off x="2895600" y="3891776"/>
                <a:ext cx="533400" cy="0"/>
              </a:xfrm>
              <a:prstGeom prst="straightConnector1">
                <a:avLst/>
              </a:prstGeom>
              <a:ln w="1905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/>
              <p:nvPr/>
            </p:nvCxnSpPr>
            <p:spPr>
              <a:xfrm>
                <a:off x="3505200" y="3891776"/>
                <a:ext cx="496088" cy="0"/>
              </a:xfrm>
              <a:prstGeom prst="straightConnector1">
                <a:avLst/>
              </a:prstGeom>
              <a:ln w="1905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flipH="1">
                <a:off x="2285999" y="3611136"/>
                <a:ext cx="1" cy="275064"/>
              </a:xfrm>
              <a:prstGeom prst="line">
                <a:avLst/>
              </a:prstGeom>
              <a:ln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Group 8"/>
          <p:cNvGrpSpPr/>
          <p:nvPr/>
        </p:nvGrpSpPr>
        <p:grpSpPr>
          <a:xfrm>
            <a:off x="2971800" y="3886200"/>
            <a:ext cx="2971800" cy="1652239"/>
            <a:chOff x="2971800" y="3886200"/>
            <a:chExt cx="2971800" cy="1652239"/>
          </a:xfrm>
        </p:grpSpPr>
        <p:cxnSp>
          <p:nvCxnSpPr>
            <p:cNvPr id="38" name="Straight Arrow Connector 37"/>
            <p:cNvCxnSpPr/>
            <p:nvPr/>
          </p:nvCxnSpPr>
          <p:spPr>
            <a:xfrm flipH="1">
              <a:off x="4083346" y="4148254"/>
              <a:ext cx="488654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>
              <a:off x="4114800" y="3886200"/>
              <a:ext cx="496088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flipH="1">
              <a:off x="3473746" y="4148254"/>
              <a:ext cx="488654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flipH="1">
              <a:off x="4083346" y="4702097"/>
              <a:ext cx="488654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flipH="1">
              <a:off x="4648200" y="4702097"/>
              <a:ext cx="488654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>
              <a:off x="4648200" y="4419600"/>
              <a:ext cx="496088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>
              <a:off x="3009112" y="4960434"/>
              <a:ext cx="496088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>
              <a:off x="3505200" y="4419600"/>
              <a:ext cx="496088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>
              <a:off x="4114800" y="4419600"/>
              <a:ext cx="496088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flipH="1">
              <a:off x="3505200" y="4702097"/>
              <a:ext cx="488654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flipH="1">
              <a:off x="2971800" y="4702097"/>
              <a:ext cx="488654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 flipH="1">
              <a:off x="4648200" y="5257800"/>
              <a:ext cx="488654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>
              <a:off x="3542512" y="4975303"/>
              <a:ext cx="496088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>
              <a:off x="4114800" y="4973444"/>
              <a:ext cx="496088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>
              <a:off x="4685512" y="4973444"/>
              <a:ext cx="496088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4648200" y="5538439"/>
              <a:ext cx="609600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>
              <a:off x="5334000" y="5538439"/>
              <a:ext cx="609600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H="1">
              <a:off x="4648199" y="3886200"/>
              <a:ext cx="1" cy="27506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>
              <a:off x="3429000" y="4144536"/>
              <a:ext cx="1" cy="27506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H="1">
              <a:off x="2971800" y="4677936"/>
              <a:ext cx="1" cy="27506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H="1">
              <a:off x="5181599" y="4419600"/>
              <a:ext cx="1" cy="275064"/>
            </a:xfrm>
            <a:prstGeom prst="line">
              <a:avLst/>
            </a:prstGeom>
            <a:ln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H="1">
              <a:off x="5181600" y="4982736"/>
              <a:ext cx="1" cy="27506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>
              <a:off x="4648199" y="5257800"/>
              <a:ext cx="1" cy="27506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1" name="Straight Connector 70"/>
          <p:cNvCxnSpPr/>
          <p:nvPr/>
        </p:nvCxnSpPr>
        <p:spPr>
          <a:xfrm>
            <a:off x="5943600" y="1981200"/>
            <a:ext cx="0" cy="480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914400" y="1905000"/>
            <a:ext cx="0" cy="480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815898" y="2575932"/>
            <a:ext cx="7870902" cy="1447800"/>
            <a:chOff x="815898" y="2575932"/>
            <a:chExt cx="7870902" cy="1447800"/>
          </a:xfrm>
        </p:grpSpPr>
        <p:sp>
          <p:nvSpPr>
            <p:cNvPr id="10" name="Rounded Rectangle 9"/>
            <p:cNvSpPr/>
            <p:nvPr/>
          </p:nvSpPr>
          <p:spPr>
            <a:xfrm>
              <a:off x="815898" y="2575932"/>
              <a:ext cx="3185390" cy="1447800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Line Callout 1 27"/>
            <p:cNvSpPr/>
            <p:nvPr/>
          </p:nvSpPr>
          <p:spPr>
            <a:xfrm>
              <a:off x="5029200" y="2575933"/>
              <a:ext cx="3657600" cy="472068"/>
            </a:xfrm>
            <a:prstGeom prst="borderCallout1">
              <a:avLst>
                <a:gd name="adj1" fmla="val 47331"/>
                <a:gd name="adj2" fmla="val 814"/>
                <a:gd name="adj3" fmla="val 47842"/>
                <a:gd name="adj4" fmla="val -27879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2060"/>
                  </a:solidFill>
                </a:rPr>
                <a:t>Walk starting from 0 and terminating at 5</a:t>
              </a:r>
              <a:endParaRPr lang="en-US" sz="1600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3756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Careful look at the </a:t>
            </a:r>
            <a:r>
              <a:rPr lang="en-US" sz="3600" b="1" dirty="0"/>
              <a:t>example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E9ED8-BBDD-47A1-9C62-8C7F2ACFBD7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837387" y="1812074"/>
            <a:ext cx="7773213" cy="690858"/>
            <a:chOff x="837387" y="1812074"/>
            <a:chExt cx="7773213" cy="6908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914400" y="1905000"/>
              <a:ext cx="76962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600200" y="1825083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209800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808248" y="1812074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429000" y="1812074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257800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696200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8305800" y="1830659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657493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038600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7086600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914400" y="1828800"/>
              <a:ext cx="0" cy="1524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5943600" y="1828800"/>
              <a:ext cx="0" cy="152400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837387" y="2133600"/>
              <a:ext cx="71833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0         1          2         3          4         5          6          7          8              …              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27" name="Smiley Face 26"/>
          <p:cNvSpPr/>
          <p:nvPr/>
        </p:nvSpPr>
        <p:spPr>
          <a:xfrm>
            <a:off x="838200" y="1359932"/>
            <a:ext cx="228600" cy="392668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4038600" y="1828800"/>
            <a:ext cx="0" cy="4800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>
            <a:off x="2209800" y="2758068"/>
            <a:ext cx="1" cy="27506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H="1">
            <a:off x="1600199" y="3048000"/>
            <a:ext cx="1" cy="27506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H="1">
            <a:off x="3428999" y="3352800"/>
            <a:ext cx="1" cy="27506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952500" y="2754351"/>
            <a:ext cx="3048788" cy="1137425"/>
            <a:chOff x="952500" y="2754351"/>
            <a:chExt cx="3048788" cy="1137425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1600200" y="2754351"/>
              <a:ext cx="533400" cy="0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 1"/>
            <p:cNvGrpSpPr/>
            <p:nvPr/>
          </p:nvGrpSpPr>
          <p:grpSpPr>
            <a:xfrm>
              <a:off x="952500" y="2754351"/>
              <a:ext cx="3048788" cy="1137425"/>
              <a:chOff x="952500" y="2754351"/>
              <a:chExt cx="3048788" cy="1137425"/>
            </a:xfrm>
          </p:grpSpPr>
          <p:cxnSp>
            <p:nvCxnSpPr>
              <p:cNvPr id="3" name="Straight Arrow Connector 2"/>
              <p:cNvCxnSpPr/>
              <p:nvPr/>
            </p:nvCxnSpPr>
            <p:spPr>
              <a:xfrm>
                <a:off x="952500" y="2754351"/>
                <a:ext cx="632367" cy="0"/>
              </a:xfrm>
              <a:prstGeom prst="straightConnector1">
                <a:avLst/>
              </a:prstGeom>
              <a:ln w="1905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>
                <a:off x="2834337" y="3337932"/>
                <a:ext cx="571500" cy="0"/>
              </a:xfrm>
              <a:prstGeom prst="straightConnector1">
                <a:avLst/>
              </a:prstGeom>
              <a:ln w="1905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>
                <a:off x="1622967" y="3337932"/>
                <a:ext cx="647700" cy="0"/>
              </a:xfrm>
              <a:prstGeom prst="straightConnector1">
                <a:avLst/>
              </a:prstGeom>
              <a:ln w="1905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>
                <a:off x="2312948" y="3337932"/>
                <a:ext cx="495300" cy="0"/>
              </a:xfrm>
              <a:prstGeom prst="straightConnector1">
                <a:avLst/>
              </a:prstGeom>
              <a:ln w="1905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/>
            </p:nvCxnSpPr>
            <p:spPr>
              <a:xfrm flipH="1">
                <a:off x="1584867" y="3033132"/>
                <a:ext cx="548733" cy="0"/>
              </a:xfrm>
              <a:prstGeom prst="straightConnector1">
                <a:avLst/>
              </a:prstGeom>
              <a:ln w="1905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/>
              <p:nvPr/>
            </p:nvCxnSpPr>
            <p:spPr>
              <a:xfrm flipH="1">
                <a:off x="2819400" y="3612995"/>
                <a:ext cx="513814" cy="0"/>
              </a:xfrm>
              <a:prstGeom prst="straightConnector1">
                <a:avLst/>
              </a:prstGeom>
              <a:ln w="1905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>
              <a:xfrm flipH="1">
                <a:off x="2316200" y="3612995"/>
                <a:ext cx="492048" cy="0"/>
              </a:xfrm>
              <a:prstGeom prst="straightConnector1">
                <a:avLst/>
              </a:prstGeom>
              <a:ln w="1905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/>
              <p:nvPr/>
            </p:nvCxnSpPr>
            <p:spPr>
              <a:xfrm>
                <a:off x="2362200" y="3891776"/>
                <a:ext cx="472137" cy="0"/>
              </a:xfrm>
              <a:prstGeom prst="straightConnector1">
                <a:avLst/>
              </a:prstGeom>
              <a:ln w="1905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/>
              <p:nvPr/>
            </p:nvCxnSpPr>
            <p:spPr>
              <a:xfrm>
                <a:off x="2895600" y="3891776"/>
                <a:ext cx="533400" cy="0"/>
              </a:xfrm>
              <a:prstGeom prst="straightConnector1">
                <a:avLst/>
              </a:prstGeom>
              <a:ln w="1905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/>
              <p:nvPr/>
            </p:nvCxnSpPr>
            <p:spPr>
              <a:xfrm>
                <a:off x="3505200" y="3891776"/>
                <a:ext cx="496088" cy="0"/>
              </a:xfrm>
              <a:prstGeom prst="straightConnector1">
                <a:avLst/>
              </a:prstGeom>
              <a:ln w="1905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flipH="1">
                <a:off x="2285999" y="3611136"/>
                <a:ext cx="1" cy="275064"/>
              </a:xfrm>
              <a:prstGeom prst="line">
                <a:avLst/>
              </a:prstGeom>
              <a:ln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Group 8"/>
          <p:cNvGrpSpPr/>
          <p:nvPr/>
        </p:nvGrpSpPr>
        <p:grpSpPr>
          <a:xfrm>
            <a:off x="2971800" y="3886200"/>
            <a:ext cx="2971800" cy="1652239"/>
            <a:chOff x="2971800" y="3886200"/>
            <a:chExt cx="2971800" cy="1652239"/>
          </a:xfrm>
        </p:grpSpPr>
        <p:cxnSp>
          <p:nvCxnSpPr>
            <p:cNvPr id="38" name="Straight Arrow Connector 37"/>
            <p:cNvCxnSpPr/>
            <p:nvPr/>
          </p:nvCxnSpPr>
          <p:spPr>
            <a:xfrm flipH="1">
              <a:off x="4083346" y="4148254"/>
              <a:ext cx="488654" cy="0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>
              <a:off x="4114800" y="3886200"/>
              <a:ext cx="496088" cy="0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flipH="1">
              <a:off x="3473746" y="4148254"/>
              <a:ext cx="488654" cy="0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flipH="1">
              <a:off x="4083346" y="4702097"/>
              <a:ext cx="488654" cy="0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flipH="1">
              <a:off x="4648200" y="4702097"/>
              <a:ext cx="488654" cy="0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>
              <a:off x="4648200" y="4419600"/>
              <a:ext cx="496088" cy="0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>
              <a:off x="3009112" y="4960434"/>
              <a:ext cx="496088" cy="0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>
              <a:off x="3505200" y="4419600"/>
              <a:ext cx="496088" cy="0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>
              <a:off x="4114800" y="4419600"/>
              <a:ext cx="496088" cy="0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flipH="1">
              <a:off x="3505200" y="4702097"/>
              <a:ext cx="488654" cy="0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flipH="1">
              <a:off x="2971800" y="4702097"/>
              <a:ext cx="488654" cy="0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 flipH="1">
              <a:off x="4648200" y="5257800"/>
              <a:ext cx="488654" cy="0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>
              <a:off x="3542512" y="4975303"/>
              <a:ext cx="496088" cy="0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>
              <a:off x="4114800" y="4973444"/>
              <a:ext cx="496088" cy="0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>
              <a:off x="4685512" y="4973444"/>
              <a:ext cx="496088" cy="0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4648200" y="5538439"/>
              <a:ext cx="609600" cy="0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>
              <a:off x="5334000" y="5538439"/>
              <a:ext cx="609600" cy="0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H="1">
              <a:off x="4648199" y="3886200"/>
              <a:ext cx="1" cy="27506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>
              <a:off x="3429000" y="4144536"/>
              <a:ext cx="1" cy="27506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H="1">
              <a:off x="2971800" y="4677936"/>
              <a:ext cx="1" cy="27506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H="1">
              <a:off x="5181599" y="4419600"/>
              <a:ext cx="1" cy="275064"/>
            </a:xfrm>
            <a:prstGeom prst="line">
              <a:avLst/>
            </a:prstGeom>
            <a:ln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H="1">
              <a:off x="5181600" y="4982736"/>
              <a:ext cx="1" cy="27506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>
              <a:off x="4648199" y="5257800"/>
              <a:ext cx="1" cy="27506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1" name="Straight Connector 70"/>
          <p:cNvCxnSpPr/>
          <p:nvPr/>
        </p:nvCxnSpPr>
        <p:spPr>
          <a:xfrm>
            <a:off x="5943600" y="1981200"/>
            <a:ext cx="0" cy="480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914400" y="1905000"/>
            <a:ext cx="0" cy="480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2620537" y="3757961"/>
            <a:ext cx="5913863" cy="2719039"/>
            <a:chOff x="2620537" y="3757961"/>
            <a:chExt cx="5913863" cy="2719039"/>
          </a:xfrm>
        </p:grpSpPr>
        <p:sp>
          <p:nvSpPr>
            <p:cNvPr id="75" name="Freeform 74"/>
            <p:cNvSpPr/>
            <p:nvPr/>
          </p:nvSpPr>
          <p:spPr>
            <a:xfrm>
              <a:off x="2620537" y="3757961"/>
              <a:ext cx="3512634" cy="1996068"/>
            </a:xfrm>
            <a:custGeom>
              <a:avLst/>
              <a:gdLst>
                <a:gd name="connsiteX0" fmla="*/ 1527717 w 3512634"/>
                <a:gd name="connsiteY0" fmla="*/ 0 h 1996068"/>
                <a:gd name="connsiteX1" fmla="*/ 3501483 w 3512634"/>
                <a:gd name="connsiteY1" fmla="*/ 0 h 1996068"/>
                <a:gd name="connsiteX2" fmla="*/ 3512634 w 3512634"/>
                <a:gd name="connsiteY2" fmla="*/ 1996068 h 1996068"/>
                <a:gd name="connsiteX3" fmla="*/ 0 w 3512634"/>
                <a:gd name="connsiteY3" fmla="*/ 1996068 h 1996068"/>
                <a:gd name="connsiteX4" fmla="*/ 0 w 3512634"/>
                <a:gd name="connsiteY4" fmla="*/ 367990 h 1996068"/>
                <a:gd name="connsiteX5" fmla="*/ 0 w 3512634"/>
                <a:gd name="connsiteY5" fmla="*/ 301083 h 1996068"/>
                <a:gd name="connsiteX6" fmla="*/ 1471961 w 3512634"/>
                <a:gd name="connsiteY6" fmla="*/ 312234 h 1996068"/>
                <a:gd name="connsiteX7" fmla="*/ 1527717 w 3512634"/>
                <a:gd name="connsiteY7" fmla="*/ 0 h 1996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12634" h="1996068">
                  <a:moveTo>
                    <a:pt x="1527717" y="0"/>
                  </a:moveTo>
                  <a:lnTo>
                    <a:pt x="3501483" y="0"/>
                  </a:lnTo>
                  <a:lnTo>
                    <a:pt x="3512634" y="1996068"/>
                  </a:lnTo>
                  <a:lnTo>
                    <a:pt x="0" y="1996068"/>
                  </a:lnTo>
                  <a:lnTo>
                    <a:pt x="0" y="367990"/>
                  </a:lnTo>
                  <a:lnTo>
                    <a:pt x="0" y="301083"/>
                  </a:lnTo>
                  <a:lnTo>
                    <a:pt x="1471961" y="312234"/>
                  </a:lnTo>
                  <a:lnTo>
                    <a:pt x="1527717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Line Callout 1 75"/>
            <p:cNvSpPr/>
            <p:nvPr/>
          </p:nvSpPr>
          <p:spPr>
            <a:xfrm>
              <a:off x="4876800" y="6004932"/>
              <a:ext cx="3657600" cy="472068"/>
            </a:xfrm>
            <a:prstGeom prst="borderCallout1">
              <a:avLst>
                <a:gd name="adj1" fmla="val 87"/>
                <a:gd name="adj2" fmla="val 49289"/>
                <a:gd name="adj3" fmla="val -56095"/>
                <a:gd name="adj4" fmla="val -1355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2060"/>
                  </a:solidFill>
                </a:rPr>
                <a:t>Walk starting from 5 and terminating at 8</a:t>
              </a:r>
              <a:endParaRPr lang="en-US" sz="16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815898" y="2575932"/>
            <a:ext cx="7870902" cy="1447800"/>
            <a:chOff x="815898" y="2575932"/>
            <a:chExt cx="7870902" cy="1447800"/>
          </a:xfrm>
        </p:grpSpPr>
        <p:sp>
          <p:nvSpPr>
            <p:cNvPr id="78" name="Rounded Rectangle 77"/>
            <p:cNvSpPr/>
            <p:nvPr/>
          </p:nvSpPr>
          <p:spPr>
            <a:xfrm>
              <a:off x="815898" y="2575932"/>
              <a:ext cx="3185390" cy="1447800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Line Callout 1 78"/>
            <p:cNvSpPr/>
            <p:nvPr/>
          </p:nvSpPr>
          <p:spPr>
            <a:xfrm>
              <a:off x="5029200" y="2575933"/>
              <a:ext cx="3657600" cy="472068"/>
            </a:xfrm>
            <a:prstGeom prst="borderCallout1">
              <a:avLst>
                <a:gd name="adj1" fmla="val 47331"/>
                <a:gd name="adj2" fmla="val 814"/>
                <a:gd name="adj3" fmla="val 47842"/>
                <a:gd name="adj4" fmla="val -27879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2060"/>
                  </a:solidFill>
                </a:rPr>
                <a:t>Walk starting from 0 and terminating at 5</a:t>
              </a:r>
              <a:endParaRPr lang="en-US" sz="1600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4006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sz="3600" b="1" dirty="0" smtClean="0">
                    <a:solidFill>
                      <a:srgbClr val="7030A0"/>
                    </a:solidFill>
                  </a:rPr>
                  <a:t>Relation</a:t>
                </a:r>
                <a:r>
                  <a:rPr lang="en-US" sz="3600" b="1" dirty="0" smtClean="0"/>
                  <a:t> among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1" i="1"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sz="36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sz="3600" b="1" i="1">
                            <a:latin typeface="Cambria Math"/>
                          </a:rPr>
                          <m:t>→</m:t>
                        </m:r>
                        <m:r>
                          <a:rPr lang="en-US" sz="36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𝒋</m:t>
                        </m:r>
                      </m:sub>
                    </m:sSub>
                  </m:oMath>
                </a14:m>
                <a:r>
                  <a:rPr lang="en-US" sz="3600" b="1" dirty="0" smtClean="0"/>
                  <a:t>’s</a:t>
                </a:r>
                <a:endParaRPr lang="en-US" sz="3600" b="1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dirty="0" smtClean="0"/>
                  <a:t>For any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&lt;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𝑘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&lt;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𝑗</m:t>
                    </m:r>
                  </m:oMath>
                </a14:m>
                <a:endParaRPr lang="en-US" sz="2000" i="1" dirty="0" smtClean="0"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i="1">
                            <a:latin typeface="Cambria Math"/>
                          </a:rPr>
                          <m:t>→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000" dirty="0" smtClean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i="1">
                            <a:latin typeface="Cambria Math"/>
                          </a:rPr>
                          <m:t>→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sz="2000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sz="2000" i="1">
                            <a:latin typeface="Cambria Math"/>
                          </a:rPr>
                          <m:t>→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 smtClean="0"/>
                  <a:t>Breaking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0</m:t>
                        </m:r>
                        <m:r>
                          <a:rPr lang="en-US" sz="2000" i="1">
                            <a:latin typeface="Cambria Math"/>
                          </a:rPr>
                          <m:t>→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 smtClean="0"/>
                  <a:t> down to the limits, we get</a:t>
                </a:r>
                <a:endParaRPr lang="en-US" sz="2000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0</m:t>
                        </m:r>
                        <m:r>
                          <a:rPr lang="en-US" sz="2000" i="1">
                            <a:latin typeface="Cambria Math"/>
                          </a:rPr>
                          <m:t>→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 smtClean="0"/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00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0</m:t>
                        </m:r>
                        <m:r>
                          <a:rPr lang="en-US" sz="2000" b="0" i="1" smtClean="0">
                            <a:latin typeface="Cambria Math"/>
                          </a:rPr>
                          <m:t>≤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b="0" i="1" smtClean="0">
                            <a:latin typeface="Cambria Math"/>
                          </a:rPr>
                          <m:t>&lt;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𝑛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</m:t>
                            </m:r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+1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000" dirty="0" smtClean="0"/>
                  <a:t> </a:t>
                </a:r>
                <a:endParaRPr lang="en-US" sz="2000" dirty="0" smtClean="0"/>
              </a:p>
              <a:p>
                <a:pPr marL="0" indent="0" algn="ctr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dirty="0" smtClean="0">
                    <a:sym typeface="Wingdings" pitchFamily="2" charset="2"/>
                  </a:rPr>
                  <a:t>Hence using linearity of expectation</a:t>
                </a:r>
                <a:endParaRPr lang="en-US" sz="2000" dirty="0">
                  <a:sym typeface="Wingdings" pitchFamily="2" charset="2"/>
                </a:endParaRPr>
              </a:p>
              <a:p>
                <a:pPr marL="0" indent="0" algn="ctr">
                  <a:buNone/>
                </a:pPr>
                <a:r>
                  <a:rPr lang="en-US" sz="2000" dirty="0" smtClean="0">
                    <a:sym typeface="Wingdings" pitchFamily="2" charset="2"/>
                  </a:rPr>
                  <a:t> </a:t>
                </a:r>
                <a:r>
                  <a:rPr lang="en-US" sz="2000" b="1" dirty="0" smtClean="0">
                    <a:sym typeface="Wingdings" pitchFamily="2" charset="2"/>
                  </a:rPr>
                  <a:t>E</a:t>
                </a:r>
                <a:r>
                  <a:rPr lang="en-US" sz="2000" dirty="0" smtClean="0">
                    <a:sym typeface="Wingdings" pitchFamily="2" charset="2"/>
                  </a:rPr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0</m:t>
                        </m:r>
                        <m:r>
                          <a:rPr lang="en-US" sz="2000" i="1">
                            <a:latin typeface="Cambria Math"/>
                          </a:rPr>
                          <m:t>→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 smtClean="0">
                    <a:sym typeface="Wingdings" pitchFamily="2" charset="2"/>
                  </a:rPr>
                  <a:t>]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0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0</m:t>
                        </m:r>
                        <m:r>
                          <a:rPr lang="en-US" sz="2000" i="1">
                            <a:latin typeface="Cambria Math"/>
                          </a:rPr>
                          <m:t>≤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i="1">
                            <a:latin typeface="Cambria Math"/>
                          </a:rPr>
                          <m:t>&lt;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𝑛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sz="2000" b="1" dirty="0">
                                <a:sym typeface="Wingdings" pitchFamily="2" charset="2"/>
                              </a:rPr>
                              <m:t>E</m:t>
                            </m:r>
                            <m:r>
                              <m:rPr>
                                <m:nor/>
                              </m:rPr>
                              <a:rPr lang="en-US" sz="2000" dirty="0">
                                <a:sym typeface="Wingdings" pitchFamily="2" charset="2"/>
                              </a:rPr>
                              <m:t>[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</m:t>
                            </m:r>
                            <m: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  <m: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+1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000" dirty="0" smtClean="0"/>
                  <a:t>]</a:t>
                </a:r>
                <a:r>
                  <a:rPr lang="en-US" sz="2000" dirty="0"/>
                  <a:t> </a:t>
                </a:r>
                <a:endParaRPr lang="en-US" sz="20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741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236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itle 4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sz="3600" b="1" dirty="0">
                    <a:solidFill>
                      <a:srgbClr val="7030A0"/>
                    </a:solidFill>
                  </a:rPr>
                  <a:t>Relation</a:t>
                </a:r>
                <a:r>
                  <a:rPr lang="en-US" sz="3600" b="1" dirty="0"/>
                  <a:t> among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1" i="1"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sz="36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sz="3600" b="1" i="1">
                            <a:latin typeface="Cambria Math"/>
                          </a:rPr>
                          <m:t>→</m:t>
                        </m:r>
                        <m:r>
                          <a:rPr lang="en-US" sz="36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𝒋</m:t>
                        </m:r>
                      </m:sub>
                    </m:sSub>
                  </m:oMath>
                </a14:m>
                <a:r>
                  <a:rPr lang="en-US" sz="3600" b="1" dirty="0"/>
                  <a:t>’s</a:t>
                </a:r>
                <a:endParaRPr lang="en-US" sz="3600" dirty="0"/>
              </a:p>
            </p:txBody>
          </p:sp>
        </mc:Choice>
        <mc:Fallback xmlns="">
          <p:sp>
            <p:nvSpPr>
              <p:cNvPr id="5" name="Tit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E9ED8-BBDD-47A1-9C62-8C7F2ACFBD70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837387" y="1812074"/>
            <a:ext cx="7773213" cy="690858"/>
            <a:chOff x="837387" y="1812074"/>
            <a:chExt cx="7773213" cy="6908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914400" y="1905000"/>
              <a:ext cx="76962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600200" y="1825083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209800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808248" y="1812074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429000" y="1812074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257800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696200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8305800" y="1830659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657493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038600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7086600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914400" y="1828800"/>
              <a:ext cx="0" cy="1524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5943600" y="1828800"/>
              <a:ext cx="0" cy="152400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837387" y="2133600"/>
              <a:ext cx="71833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0         1          2         3          4         5          6          7          8              …              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27" name="Smiley Face 26"/>
          <p:cNvSpPr/>
          <p:nvPr/>
        </p:nvSpPr>
        <p:spPr>
          <a:xfrm>
            <a:off x="838200" y="1359932"/>
            <a:ext cx="228600" cy="392668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952500" y="2754351"/>
            <a:ext cx="632367" cy="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miley Face 27"/>
          <p:cNvSpPr/>
          <p:nvPr/>
        </p:nvSpPr>
        <p:spPr>
          <a:xfrm>
            <a:off x="5791200" y="1359932"/>
            <a:ext cx="228600" cy="392668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600200" y="2754351"/>
            <a:ext cx="533400" cy="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834337" y="3337932"/>
            <a:ext cx="571500" cy="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1584867" y="3033132"/>
            <a:ext cx="1223381" cy="304800"/>
            <a:chOff x="1584867" y="3033132"/>
            <a:chExt cx="1223381" cy="304800"/>
          </a:xfrm>
        </p:grpSpPr>
        <p:cxnSp>
          <p:nvCxnSpPr>
            <p:cNvPr id="31" name="Straight Arrow Connector 30"/>
            <p:cNvCxnSpPr/>
            <p:nvPr/>
          </p:nvCxnSpPr>
          <p:spPr>
            <a:xfrm>
              <a:off x="1622967" y="3337932"/>
              <a:ext cx="647700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2312948" y="3337932"/>
              <a:ext cx="495300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H="1">
              <a:off x="1584867" y="3033132"/>
              <a:ext cx="548733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2286000" y="3612995"/>
            <a:ext cx="1715288" cy="278781"/>
            <a:chOff x="2286000" y="3612995"/>
            <a:chExt cx="1715288" cy="278781"/>
          </a:xfrm>
        </p:grpSpPr>
        <p:cxnSp>
          <p:nvCxnSpPr>
            <p:cNvPr id="34" name="Straight Arrow Connector 33"/>
            <p:cNvCxnSpPr/>
            <p:nvPr/>
          </p:nvCxnSpPr>
          <p:spPr>
            <a:xfrm flipH="1">
              <a:off x="2819400" y="3612995"/>
              <a:ext cx="513814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H="1">
              <a:off x="2286000" y="3612995"/>
              <a:ext cx="492048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2286000" y="3891776"/>
              <a:ext cx="472137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2895600" y="3891776"/>
              <a:ext cx="533400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3505200" y="3891776"/>
              <a:ext cx="496088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Straight Arrow Connector 54"/>
          <p:cNvCxnSpPr/>
          <p:nvPr/>
        </p:nvCxnSpPr>
        <p:spPr>
          <a:xfrm>
            <a:off x="4114800" y="3886200"/>
            <a:ext cx="496088" cy="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3473746" y="4148254"/>
            <a:ext cx="1670542" cy="271346"/>
            <a:chOff x="3473746" y="4148254"/>
            <a:chExt cx="1670542" cy="271346"/>
          </a:xfrm>
        </p:grpSpPr>
        <p:cxnSp>
          <p:nvCxnSpPr>
            <p:cNvPr id="38" name="Straight Arrow Connector 37"/>
            <p:cNvCxnSpPr/>
            <p:nvPr/>
          </p:nvCxnSpPr>
          <p:spPr>
            <a:xfrm flipH="1">
              <a:off x="4083346" y="4148254"/>
              <a:ext cx="488654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flipH="1">
              <a:off x="3473746" y="4148254"/>
              <a:ext cx="488654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>
              <a:off x="4648200" y="4419600"/>
              <a:ext cx="496088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>
              <a:off x="3505200" y="4419600"/>
              <a:ext cx="496088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>
              <a:off x="4114800" y="4419600"/>
              <a:ext cx="496088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9" name="Straight Connector 88"/>
          <p:cNvCxnSpPr/>
          <p:nvPr/>
        </p:nvCxnSpPr>
        <p:spPr>
          <a:xfrm flipH="1">
            <a:off x="2209800" y="2758068"/>
            <a:ext cx="1" cy="27506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H="1">
            <a:off x="1600199" y="3048000"/>
            <a:ext cx="1" cy="27506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H="1">
            <a:off x="3428999" y="3352800"/>
            <a:ext cx="1" cy="27506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2209800" y="3611136"/>
            <a:ext cx="1" cy="27506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>
            <a:off x="4648199" y="3886200"/>
            <a:ext cx="1" cy="27506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3429000" y="4144536"/>
            <a:ext cx="1" cy="27506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2971800" y="4677936"/>
            <a:ext cx="1" cy="27506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5181599" y="4419600"/>
            <a:ext cx="1" cy="27506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H="1">
            <a:off x="5181600" y="4982736"/>
            <a:ext cx="1" cy="27506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>
            <a:off x="4648199" y="5257800"/>
            <a:ext cx="1" cy="27506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5943600" y="1981200"/>
            <a:ext cx="0" cy="480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2971800" y="4702097"/>
            <a:ext cx="2971800" cy="836342"/>
            <a:chOff x="2971800" y="4702097"/>
            <a:chExt cx="2971800" cy="836342"/>
          </a:xfrm>
        </p:grpSpPr>
        <p:cxnSp>
          <p:nvCxnSpPr>
            <p:cNvPr id="59" name="Straight Arrow Connector 58"/>
            <p:cNvCxnSpPr/>
            <p:nvPr/>
          </p:nvCxnSpPr>
          <p:spPr>
            <a:xfrm flipH="1">
              <a:off x="4083346" y="4702097"/>
              <a:ext cx="488654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flipH="1">
              <a:off x="4648200" y="4702097"/>
              <a:ext cx="488654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>
              <a:off x="3009112" y="4960434"/>
              <a:ext cx="496088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flipH="1">
              <a:off x="3505200" y="4702097"/>
              <a:ext cx="488654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flipH="1">
              <a:off x="2971800" y="4702097"/>
              <a:ext cx="488654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 flipH="1">
              <a:off x="4648200" y="5257800"/>
              <a:ext cx="488654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>
              <a:off x="3542512" y="4975303"/>
              <a:ext cx="496088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>
              <a:off x="4114800" y="4973444"/>
              <a:ext cx="496088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>
              <a:off x="4685512" y="4973444"/>
              <a:ext cx="496088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>
            <a:xfrm>
              <a:off x="5334000" y="5538439"/>
              <a:ext cx="609600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/>
            <p:nvPr/>
          </p:nvCxnSpPr>
          <p:spPr>
            <a:xfrm>
              <a:off x="4648200" y="5538439"/>
              <a:ext cx="609600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6" name="Straight Connector 105"/>
          <p:cNvCxnSpPr/>
          <p:nvPr/>
        </p:nvCxnSpPr>
        <p:spPr>
          <a:xfrm>
            <a:off x="914400" y="1905000"/>
            <a:ext cx="0" cy="480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0" name="Table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10242417"/>
                  </p:ext>
                </p:extLst>
              </p:nvPr>
            </p:nvGraphicFramePr>
            <p:xfrm>
              <a:off x="6995462" y="2667000"/>
              <a:ext cx="1234138" cy="340042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7069"/>
                    <a:gridCol w="617069"/>
                  </a:tblGrid>
                  <a:tr h="37782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0→1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7782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1→2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7782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2→3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7782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3→4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7782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4→5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7782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5→6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7782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6→7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7782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7→8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7782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0→8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70C0"/>
                              </a:solidFill>
                            </a:rPr>
                            <a:t>28</a:t>
                          </a:r>
                          <a:endParaRPr lang="en-US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10" name="Table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10242417"/>
                  </p:ext>
                </p:extLst>
              </p:nvPr>
            </p:nvGraphicFramePr>
            <p:xfrm>
              <a:off x="6995462" y="2667000"/>
              <a:ext cx="1234138" cy="340042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7069"/>
                    <a:gridCol w="617069"/>
                  </a:tblGrid>
                  <a:tr h="37782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990" t="-8065" r="-100000" b="-8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7782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990" t="-108065" r="-100000" b="-7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7782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990" t="-208065" r="-100000" b="-6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7782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990" t="-308065" r="-100000" b="-5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7782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990" t="-414754" r="-100000" b="-4295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7782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990" t="-506452" r="-100000" b="-3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7782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990" t="-606452" r="-100000" b="-2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7782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990" t="-706452" r="-100000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7782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990" t="-806452" r="-100000" b="-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70C0"/>
                              </a:solidFill>
                            </a:rPr>
                            <a:t>28</a:t>
                          </a:r>
                          <a:endParaRPr lang="en-US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2" name="TextBox 1"/>
          <p:cNvSpPr txBox="1"/>
          <p:nvPr/>
        </p:nvSpPr>
        <p:spPr>
          <a:xfrm>
            <a:off x="7775514" y="267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772400" y="3059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772400" y="3429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772400" y="3821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772400" y="4202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772400" y="4572000"/>
            <a:ext cx="418704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1</a:t>
            </a:r>
          </a:p>
          <a:p>
            <a:r>
              <a:rPr lang="en-US" sz="1100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5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11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997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1" grpId="0"/>
      <p:bldP spid="72" grpId="0"/>
      <p:bldP spid="74" grpId="0"/>
      <p:bldP spid="76" grpId="0"/>
      <p:bldP spid="7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itle 4"/>
              <p:cNvSpPr>
                <a:spLocks noGrp="1"/>
              </p:cNvSpPr>
              <p:nvPr>
                <p:ph type="title"/>
              </p:nvPr>
            </p:nvSpPr>
            <p:spPr>
              <a:xfrm>
                <a:off x="685800" y="1905000"/>
                <a:ext cx="7772400" cy="1362075"/>
              </a:xfrm>
            </p:spPr>
            <p:txBody>
              <a:bodyPr/>
              <a:lstStyle/>
              <a:p>
                <a:pPr algn="ctr"/>
                <a:r>
                  <a:rPr lang="en-US" dirty="0"/>
                  <a:t>How to calculate 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E</a:t>
                </a:r>
                <a:r>
                  <a:rPr lang="en-US" dirty="0"/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→</m:t>
                        </m:r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dirty="0"/>
                  <a:t>] ?</a:t>
                </a:r>
              </a:p>
            </p:txBody>
          </p:sp>
        </mc:Choice>
        <mc:Fallback xmlns="">
          <p:sp>
            <p:nvSpPr>
              <p:cNvPr id="5" name="Tit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85800" y="1905000"/>
                <a:ext cx="7772400" cy="1362075"/>
              </a:xfrm>
              <a:blipFill rotWithShape="1">
                <a:blip r:embed="rId2"/>
                <a:stretch>
                  <a:fillRect t="-8072" b="-152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571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7030A0"/>
                </a:solidFill>
              </a:rPr>
              <a:t>Conditional</a:t>
            </a:r>
            <a:r>
              <a:rPr lang="en-US" sz="4000" b="1" dirty="0"/>
              <a:t> Expectation</a:t>
            </a:r>
            <a:endParaRPr lang="en-US" sz="4000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dirty="0" smtClean="0"/>
                  <a:t>Given any event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ε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and a random variable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rgbClr val="002060"/>
                        </a:solidFill>
                        <a:latin typeface="Cambria Math"/>
                      </a:rPr>
                      <m:t>𝑌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 smtClean="0"/>
                  <a:t>defined over a probability space (</a:t>
                </a:r>
                <a14:m>
                  <m:oMath xmlns:m="http://schemas.openxmlformats.org/officeDocument/2006/math">
                    <m:r>
                      <a:rPr lang="el-GR" sz="2000" b="1" i="0" smtClean="0">
                        <a:solidFill>
                          <a:schemeClr val="tx1"/>
                        </a:solidFill>
                        <a:latin typeface="Cambria Math"/>
                      </a:rPr>
                      <m:t>𝛀</m:t>
                    </m:r>
                  </m:oMath>
                </a14:m>
                <a:r>
                  <a:rPr lang="en-US" sz="2000" dirty="0" smtClean="0"/>
                  <a:t>,</a:t>
                </a:r>
                <a:r>
                  <a:rPr lang="en-US" sz="2000" b="1" dirty="0" smtClean="0"/>
                  <a:t>P</a:t>
                </a:r>
                <a:r>
                  <a:rPr lang="en-US" sz="2000" dirty="0" smtClean="0"/>
                  <a:t>)</a:t>
                </a:r>
                <a:r>
                  <a:rPr lang="en-US" sz="2000" b="1" dirty="0" smtClean="0"/>
                  <a:t>.</a:t>
                </a:r>
              </a:p>
              <a:p>
                <a:pPr marL="0" indent="0">
                  <a:buNone/>
                </a:pPr>
                <a:endParaRPr lang="en-US" sz="2000" b="1" dirty="0"/>
              </a:p>
              <a:p>
                <a:pPr marL="0" indent="0">
                  <a:buNone/>
                </a:pPr>
                <a:endParaRPr lang="en-US" sz="2000" b="1" dirty="0" smtClean="0"/>
              </a:p>
              <a:p>
                <a:pPr marL="0" indent="0">
                  <a:buNone/>
                </a:pPr>
                <a:endParaRPr lang="en-US" sz="2000" b="1" dirty="0"/>
              </a:p>
              <a:p>
                <a:pPr marL="0" indent="0">
                  <a:buNone/>
                </a:pPr>
                <a:endParaRPr lang="en-US" sz="2000" b="1" dirty="0" smtClean="0"/>
              </a:p>
              <a:p>
                <a:pPr marL="0" indent="0">
                  <a:buNone/>
                </a:pPr>
                <a:endParaRPr lang="en-US" sz="2000" b="1" dirty="0"/>
              </a:p>
              <a:p>
                <a:pPr marL="0" indent="0">
                  <a:buNone/>
                </a:pPr>
                <a:endParaRPr lang="en-US" sz="2000" b="1" dirty="0" smtClean="0"/>
              </a:p>
              <a:p>
                <a:pPr marL="0" indent="0">
                  <a:buNone/>
                </a:pPr>
                <a:endParaRPr lang="en-US" sz="2000" b="1" dirty="0"/>
              </a:p>
              <a:p>
                <a:pPr marL="0" indent="0" algn="ctr">
                  <a:buNone/>
                </a:pPr>
                <a:r>
                  <a:rPr lang="en-US" sz="2000" b="1" dirty="0"/>
                  <a:t>E</a:t>
                </a:r>
                <a:r>
                  <a:rPr lang="en-US" sz="2000" dirty="0"/>
                  <a:t>[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rgbClr val="002060"/>
                        </a:solidFill>
                        <a:latin typeface="Cambria Math"/>
                      </a:rPr>
                      <m:t>𝑌</m:t>
                    </m:r>
                  </m:oMath>
                </a14:m>
                <a:r>
                  <a:rPr lang="en-US" sz="2000" dirty="0"/>
                  <a:t>] = </a:t>
                </a:r>
                <a:r>
                  <a:rPr lang="en-US" sz="2000" b="1" dirty="0"/>
                  <a:t>E</a:t>
                </a:r>
                <a:r>
                  <a:rPr lang="en-US" sz="2000" dirty="0"/>
                  <a:t>[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rgbClr val="002060"/>
                        </a:solidFill>
                        <a:latin typeface="Cambria Math"/>
                      </a:rPr>
                      <m:t>𝑌</m:t>
                    </m:r>
                  </m:oMath>
                </a14:m>
                <a:r>
                  <a:rPr lang="en-US" sz="2000" dirty="0"/>
                  <a:t>|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ε</m:t>
                    </m:r>
                  </m:oMath>
                </a14:m>
                <a:r>
                  <a:rPr lang="en-US" sz="2000" dirty="0"/>
                  <a:t>]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b="1" dirty="0"/>
                  <a:t>P</a:t>
                </a:r>
                <a:r>
                  <a:rPr lang="en-US" sz="2000" dirty="0"/>
                  <a:t>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ε</m:t>
                    </m:r>
                  </m:oMath>
                </a14:m>
                <a:r>
                  <a:rPr lang="en-US" sz="2000" dirty="0"/>
                  <a:t>)  + </a:t>
                </a:r>
                <a:r>
                  <a:rPr lang="en-US" sz="2000" b="1" dirty="0"/>
                  <a:t>E</a:t>
                </a:r>
                <a:r>
                  <a:rPr lang="en-US" sz="2000" dirty="0"/>
                  <a:t>[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rgbClr val="002060"/>
                        </a:solidFill>
                        <a:latin typeface="Cambria Math"/>
                      </a:rPr>
                      <m:t>𝑌</m:t>
                    </m:r>
                  </m:oMath>
                </a14:m>
                <a:r>
                  <a:rPr lang="en-US" sz="2000" dirty="0"/>
                  <a:t>|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ε</m:t>
                        </m:r>
                      </m:e>
                    </m:acc>
                  </m:oMath>
                </a14:m>
                <a:r>
                  <a:rPr lang="en-US" sz="2000" dirty="0"/>
                  <a:t>]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sz="2000" b="1" dirty="0"/>
                  <a:t>P</a:t>
                </a:r>
                <a:r>
                  <a:rPr lang="en-US" sz="2000" dirty="0"/>
                  <a:t>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ε</m:t>
                        </m:r>
                      </m:e>
                    </m:acc>
                  </m:oMath>
                </a14:m>
                <a:r>
                  <a:rPr lang="en-US" sz="2000" dirty="0"/>
                  <a:t>) </a:t>
                </a:r>
                <a:endParaRPr lang="en-US" sz="2400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E9ED8-BBDD-47A1-9C62-8C7F2ACFBD70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009900" y="2362200"/>
            <a:ext cx="3276600" cy="21336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895850" y="28194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572000" y="30480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24450" y="30099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733800" y="29718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86200" y="32766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448050" y="32766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600450" y="35814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581400" y="39624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792112" y="41148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219450" y="35814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352800" y="39624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286250" y="35814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438650" y="39624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962400" y="36576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962400" y="39624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133850" y="42672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819650" y="42672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743450" y="36576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724400" y="33528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133850" y="29718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438650" y="32766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410200" y="29718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105400" y="33528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800600" y="38100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724400" y="40386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724400" y="25146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276850" y="28194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429250" y="39624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581650" y="35814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734050" y="32766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410200" y="32766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257800" y="36576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886450" y="38100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19800" y="35052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334000" y="41910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105400" y="41148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419600" y="27432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429000" y="28956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419600" y="4191000"/>
            <a:ext cx="5715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949867" y="3743980"/>
                <a:ext cx="42511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ε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9867" y="3743980"/>
                <a:ext cx="425116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3714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/>
          <p:cNvSpPr txBox="1"/>
          <p:nvPr/>
        </p:nvSpPr>
        <p:spPr>
          <a:xfrm>
            <a:off x="6172200" y="3810000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0070C0"/>
                </a:solidFill>
              </a:rPr>
              <a:t>Ω</a:t>
            </a:r>
            <a:endParaRPr lang="en-US" dirty="0"/>
          </a:p>
        </p:txBody>
      </p:sp>
      <p:sp>
        <p:nvSpPr>
          <p:cNvPr id="55" name="Freeform 54"/>
          <p:cNvSpPr/>
          <p:nvPr/>
        </p:nvSpPr>
        <p:spPr>
          <a:xfrm>
            <a:off x="3824868" y="2509024"/>
            <a:ext cx="826534" cy="1984917"/>
          </a:xfrm>
          <a:custGeom>
            <a:avLst/>
            <a:gdLst>
              <a:gd name="connsiteX0" fmla="*/ 0 w 826534"/>
              <a:gd name="connsiteY0" fmla="*/ 0 h 1984917"/>
              <a:gd name="connsiteX1" fmla="*/ 323386 w 826534"/>
              <a:gd name="connsiteY1" fmla="*/ 234176 h 1984917"/>
              <a:gd name="connsiteX2" fmla="*/ 747132 w 826534"/>
              <a:gd name="connsiteY2" fmla="*/ 747132 h 1984917"/>
              <a:gd name="connsiteX3" fmla="*/ 825191 w 826534"/>
              <a:gd name="connsiteY3" fmla="*/ 1260088 h 1984917"/>
              <a:gd name="connsiteX4" fmla="*/ 724830 w 826534"/>
              <a:gd name="connsiteY4" fmla="*/ 1962615 h 1984917"/>
              <a:gd name="connsiteX5" fmla="*/ 724830 w 826534"/>
              <a:gd name="connsiteY5" fmla="*/ 1962615 h 1984917"/>
              <a:gd name="connsiteX6" fmla="*/ 758283 w 826534"/>
              <a:gd name="connsiteY6" fmla="*/ 1984917 h 1984917"/>
              <a:gd name="connsiteX7" fmla="*/ 758283 w 826534"/>
              <a:gd name="connsiteY7" fmla="*/ 1984917 h 1984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6534" h="1984917">
                <a:moveTo>
                  <a:pt x="0" y="0"/>
                </a:moveTo>
                <a:cubicBezTo>
                  <a:pt x="99432" y="54827"/>
                  <a:pt x="198864" y="109654"/>
                  <a:pt x="323386" y="234176"/>
                </a:cubicBezTo>
                <a:cubicBezTo>
                  <a:pt x="447908" y="358698"/>
                  <a:pt x="663498" y="576147"/>
                  <a:pt x="747132" y="747132"/>
                </a:cubicBezTo>
                <a:cubicBezTo>
                  <a:pt x="830766" y="918117"/>
                  <a:pt x="828908" y="1057508"/>
                  <a:pt x="825191" y="1260088"/>
                </a:cubicBezTo>
                <a:cubicBezTo>
                  <a:pt x="821474" y="1462668"/>
                  <a:pt x="724830" y="1962615"/>
                  <a:pt x="724830" y="1962615"/>
                </a:cubicBezTo>
                <a:lnTo>
                  <a:pt x="724830" y="1962615"/>
                </a:lnTo>
                <a:lnTo>
                  <a:pt x="758283" y="1984917"/>
                </a:lnTo>
                <a:lnTo>
                  <a:pt x="758283" y="1984917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5486400" y="3743980"/>
                <a:ext cx="42511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800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80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ε</m:t>
                          </m:r>
                        </m:e>
                      </m:acc>
                    </m:oMath>
                  </m:oMathPara>
                </a14:m>
                <a:endParaRPr lang="en-US" sz="28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3743980"/>
                <a:ext cx="425116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3714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Down Ribbon 57"/>
          <p:cNvSpPr/>
          <p:nvPr/>
        </p:nvSpPr>
        <p:spPr>
          <a:xfrm>
            <a:off x="2209801" y="5407152"/>
            <a:ext cx="5181600" cy="765048"/>
          </a:xfrm>
          <a:prstGeom prst="ribbon">
            <a:avLst>
              <a:gd name="adj1" fmla="val 16667"/>
              <a:gd name="adj2" fmla="val 7500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 useful tool to calculate expected value of a random variable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4929967" y="2121607"/>
            <a:ext cx="1869188" cy="707328"/>
            <a:chOff x="4929967" y="2121607"/>
            <a:chExt cx="1869188" cy="70732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5943600" y="2121607"/>
                  <a:ext cx="855555" cy="39299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/>
                    <a:t>E</a:t>
                  </a:r>
                  <a:r>
                    <a:rPr lang="en-US" dirty="0"/>
                    <a:t>[</a:t>
                  </a:r>
                  <a14:m>
                    <m:oMath xmlns:m="http://schemas.openxmlformats.org/officeDocument/2006/math">
                      <m:r>
                        <a:rPr lang="en-US" i="1">
                          <a:solidFill>
                            <a:srgbClr val="002060"/>
                          </a:solidFill>
                          <a:latin typeface="Cambria Math"/>
                        </a:rPr>
                        <m:t>𝑌</m:t>
                      </m:r>
                    </m:oMath>
                  </a14:m>
                  <a:r>
                    <a:rPr lang="en-US" dirty="0"/>
                    <a:t>| </a:t>
                  </a:r>
                  <a14:m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i="1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ε</m:t>
                          </m:r>
                        </m:e>
                      </m:acc>
                    </m:oMath>
                  </a14:m>
                  <a:r>
                    <a:rPr lang="en-US" dirty="0"/>
                    <a:t>]</a:t>
                  </a:r>
                </a:p>
              </p:txBody>
            </p:sp>
          </mc:Choice>
          <mc:Fallback xmlns="">
            <p:sp>
              <p:nvSpPr>
                <p:cNvPr id="62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43600" y="2121607"/>
                  <a:ext cx="855555" cy="392993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5714" t="-1538" r="-21429" b="-2307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4" name="Right Brace 63"/>
            <p:cNvSpPr/>
            <p:nvPr/>
          </p:nvSpPr>
          <p:spPr>
            <a:xfrm rot="18187537">
              <a:off x="5621523" y="1671888"/>
              <a:ext cx="465491" cy="1848603"/>
            </a:xfrm>
            <a:prstGeom prst="rightBrac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1828800" y="2619614"/>
            <a:ext cx="1338811" cy="1848603"/>
            <a:chOff x="1828800" y="2619614"/>
            <a:chExt cx="1338811" cy="184860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/>
                <p:cNvSpPr txBox="1"/>
                <p:nvPr/>
              </p:nvSpPr>
              <p:spPr>
                <a:xfrm>
                  <a:off x="1828800" y="3429000"/>
                  <a:ext cx="86357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/>
                    <a:t>E</a:t>
                  </a:r>
                  <a:r>
                    <a:rPr lang="en-US" dirty="0"/>
                    <a:t>[</a:t>
                  </a:r>
                  <a14:m>
                    <m:oMath xmlns:m="http://schemas.openxmlformats.org/officeDocument/2006/math">
                      <m:r>
                        <a:rPr lang="en-US" i="1">
                          <a:solidFill>
                            <a:srgbClr val="002060"/>
                          </a:solidFill>
                          <a:latin typeface="Cambria Math"/>
                        </a:rPr>
                        <m:t>𝑌</m:t>
                      </m:r>
                    </m:oMath>
                  </a14:m>
                  <a:r>
                    <a:rPr lang="en-US" dirty="0"/>
                    <a:t>|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ε</m:t>
                      </m:r>
                    </m:oMath>
                  </a14:m>
                  <a:r>
                    <a:rPr lang="en-US" dirty="0"/>
                    <a:t>]</a:t>
                  </a:r>
                </a:p>
              </p:txBody>
            </p:sp>
          </mc:Choice>
          <mc:Fallback xmlns="">
            <p:sp>
              <p:nvSpPr>
                <p:cNvPr id="63" name="TextBox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28800" y="3429000"/>
                  <a:ext cx="863570" cy="40011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5634" t="-1538" r="-9859" b="-2153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5" name="Right Brace 64"/>
            <p:cNvSpPr/>
            <p:nvPr/>
          </p:nvSpPr>
          <p:spPr>
            <a:xfrm rot="9774442">
              <a:off x="2702120" y="2619614"/>
              <a:ext cx="465491" cy="1848603"/>
            </a:xfrm>
            <a:prstGeom prst="rightBrac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5308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3" grpId="0"/>
      <p:bldP spid="55" grpId="0" animBg="1"/>
      <p:bldP spid="57" grpId="0"/>
      <p:bldP spid="5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itle 4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sz="3600" b="1" dirty="0" smtClean="0"/>
                  <a:t>Calculating  E</a:t>
                </a:r>
                <a:r>
                  <a:rPr lang="en-US" sz="3600" dirty="0"/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36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36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→</m:t>
                        </m:r>
                        <m:r>
                          <a:rPr lang="en-US" sz="36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36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3600" dirty="0" smtClean="0"/>
                  <a:t>]</a:t>
                </a:r>
                <a:endParaRPr lang="en-US" sz="3600" dirty="0"/>
              </a:p>
            </p:txBody>
          </p:sp>
        </mc:Choice>
        <mc:Fallback xmlns="">
          <p:sp>
            <p:nvSpPr>
              <p:cNvPr id="5" name="Tit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 smtClean="0"/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sz="2000" b="1" dirty="0" smtClean="0"/>
              </a:p>
              <a:p>
                <a:pPr marL="0" indent="0">
                  <a:buNone/>
                </a:pPr>
                <a:endParaRPr lang="en-US" sz="2000" b="1" dirty="0" smtClean="0"/>
              </a:p>
              <a:p>
                <a:pPr marL="0" indent="0">
                  <a:buNone/>
                </a:pPr>
                <a:endParaRPr lang="en-US" sz="2000" b="1" dirty="0"/>
              </a:p>
              <a:p>
                <a:pPr marL="0" indent="0">
                  <a:buNone/>
                </a:pPr>
                <a:r>
                  <a:rPr lang="en-US" sz="2000" b="1" dirty="0" smtClean="0"/>
                  <a:t>E</a:t>
                </a:r>
                <a:r>
                  <a:rPr lang="en-US" sz="2000" dirty="0"/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→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2000" dirty="0" smtClean="0"/>
                  <a:t>]</a:t>
                </a:r>
                <a:r>
                  <a:rPr lang="en-US" sz="2000" dirty="0"/>
                  <a:t> =  ??</a:t>
                </a:r>
              </a:p>
              <a:p>
                <a:pPr marL="0" indent="0">
                  <a:buNone/>
                </a:pPr>
                <a:r>
                  <a:rPr lang="en-US" sz="1050" dirty="0"/>
                  <a:t>                 </a:t>
                </a:r>
                <a:r>
                  <a:rPr lang="en-US" sz="900" dirty="0" smtClean="0"/>
                  <a:t> </a:t>
                </a:r>
                <a:endParaRPr lang="en-US" sz="1050" dirty="0" smtClean="0"/>
              </a:p>
              <a:p>
                <a:pPr marL="0" indent="0">
                  <a:buNone/>
                </a:pPr>
                <a:r>
                  <a:rPr lang="en-US" sz="2000" dirty="0"/>
                  <a:t> </a:t>
                </a:r>
                <a:r>
                  <a:rPr lang="en-US" sz="2000" dirty="0" smtClean="0"/>
                  <a:t>                 =   ½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sz="2000" b="1" dirty="0" smtClean="0"/>
                  <a:t>E</a:t>
                </a:r>
                <a:r>
                  <a:rPr lang="en-US" sz="2000" dirty="0"/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→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2000" dirty="0" smtClean="0"/>
                  <a:t>| first move is </a:t>
                </a:r>
                <a:r>
                  <a:rPr lang="en-US" sz="2000" b="1" i="1" dirty="0" smtClean="0">
                    <a:solidFill>
                      <a:srgbClr val="7030A0"/>
                    </a:solidFill>
                  </a:rPr>
                  <a:t>L</a:t>
                </a:r>
                <a:r>
                  <a:rPr lang="en-US" sz="2000" dirty="0" smtClean="0"/>
                  <a:t>] + ½ . 1</a:t>
                </a:r>
              </a:p>
              <a:p>
                <a:pPr marL="0" indent="0">
                  <a:buNone/>
                </a:pPr>
                <a:r>
                  <a:rPr lang="en-US" sz="1100" dirty="0" smtClean="0"/>
                  <a:t>  </a:t>
                </a:r>
              </a:p>
              <a:p>
                <a:pPr marL="0" indent="0">
                  <a:buNone/>
                </a:pPr>
                <a:r>
                  <a:rPr lang="en-US" sz="2000" dirty="0"/>
                  <a:t> </a:t>
                </a:r>
                <a:r>
                  <a:rPr lang="en-US" sz="2000" dirty="0" smtClean="0"/>
                  <a:t>                 =  </a:t>
                </a:r>
                <a:r>
                  <a:rPr lang="en-US" sz="2000" dirty="0"/>
                  <a:t>½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sz="2000" b="1" dirty="0"/>
                  <a:t>E</a:t>
                </a:r>
                <a:r>
                  <a:rPr lang="en-US" sz="2000" dirty="0"/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→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2000" dirty="0"/>
                  <a:t>| first move is </a:t>
                </a:r>
                <a:r>
                  <a:rPr lang="en-US" sz="2000" b="1" i="1" dirty="0">
                    <a:solidFill>
                      <a:srgbClr val="7030A0"/>
                    </a:solidFill>
                  </a:rPr>
                  <a:t>L</a:t>
                </a:r>
                <a:r>
                  <a:rPr lang="en-US" sz="2000" dirty="0"/>
                  <a:t>] + ½ 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741" t="-1752" b="-14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E9ED8-BBDD-47A1-9C62-8C7F2ACFBD70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837387" y="1812074"/>
            <a:ext cx="7773213" cy="690858"/>
            <a:chOff x="837387" y="1812074"/>
            <a:chExt cx="7773213" cy="6908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914400" y="1905000"/>
              <a:ext cx="76962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600200" y="1825083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209800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808248" y="1812074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429000" y="1812074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257800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696200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8305800" y="1830659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657493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038600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7086600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914400" y="1828800"/>
              <a:ext cx="0" cy="1524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5943600" y="1828800"/>
              <a:ext cx="0" cy="152400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837387" y="2133600"/>
              <a:ext cx="18469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0         1     …         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27" name="Smiley Face 26"/>
          <p:cNvSpPr/>
          <p:nvPr/>
        </p:nvSpPr>
        <p:spPr>
          <a:xfrm>
            <a:off x="3886200" y="1359932"/>
            <a:ext cx="228600" cy="392668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4038600" y="1828800"/>
            <a:ext cx="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4038600" y="2590800"/>
            <a:ext cx="618893" cy="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657493" y="1875264"/>
            <a:ext cx="0" cy="1020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3872388" y="2133600"/>
                <a:ext cx="3186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2388" y="2133600"/>
                <a:ext cx="318612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22642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4419600" y="2133600"/>
                <a:ext cx="4981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+1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133600"/>
                <a:ext cx="498150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19512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792890" y="3867090"/>
                <a:ext cx="6422912" cy="400110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½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sz="2000" b="1" dirty="0"/>
                  <a:t>E</a:t>
                </a:r>
                <a:r>
                  <a:rPr lang="en-US" sz="2000" dirty="0"/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→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2000" dirty="0"/>
                  <a:t>| first move is </a:t>
                </a:r>
                <a:r>
                  <a:rPr lang="en-US" sz="2000" b="1" i="1" dirty="0">
                    <a:solidFill>
                      <a:srgbClr val="7030A0"/>
                    </a:solidFill>
                  </a:rPr>
                  <a:t>L</a:t>
                </a:r>
                <a:r>
                  <a:rPr lang="en-US" sz="2000" dirty="0"/>
                  <a:t>] + ½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sz="2000" b="1" dirty="0"/>
                  <a:t>E</a:t>
                </a:r>
                <a:r>
                  <a:rPr lang="en-US" sz="2000" dirty="0"/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→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2000" dirty="0"/>
                  <a:t>| first move is </a:t>
                </a:r>
                <a:r>
                  <a:rPr lang="en-US" sz="2000" b="1" i="1" dirty="0">
                    <a:solidFill>
                      <a:srgbClr val="7030A0"/>
                    </a:solidFill>
                  </a:rPr>
                  <a:t>R</a:t>
                </a:r>
                <a:r>
                  <a:rPr lang="en-US" sz="2000" dirty="0" smtClean="0"/>
                  <a:t>]</a:t>
                </a:r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2890" y="3867090"/>
                <a:ext cx="6422912" cy="400110"/>
              </a:xfrm>
              <a:prstGeom prst="rect">
                <a:avLst/>
              </a:prstGeom>
              <a:blipFill rotWithShape="1">
                <a:blip r:embed="rId6"/>
                <a:stretch>
                  <a:fillRect l="-949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7" name="Straight Arrow Connector 76"/>
          <p:cNvCxnSpPr/>
          <p:nvPr/>
        </p:nvCxnSpPr>
        <p:spPr>
          <a:xfrm flipH="1">
            <a:off x="3429000" y="2590800"/>
            <a:ext cx="609600" cy="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2057400" y="5334000"/>
            <a:ext cx="2600355" cy="838200"/>
            <a:chOff x="2057400" y="5334000"/>
            <a:chExt cx="2600355" cy="838200"/>
          </a:xfrm>
        </p:grpSpPr>
        <p:sp>
          <p:nvSpPr>
            <p:cNvPr id="45" name="Right Brace 44"/>
            <p:cNvSpPr/>
            <p:nvPr/>
          </p:nvSpPr>
          <p:spPr>
            <a:xfrm rot="5400000">
              <a:off x="3167078" y="4224322"/>
              <a:ext cx="380999" cy="2600355"/>
            </a:xfrm>
            <a:prstGeom prst="righ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200400" y="5587425"/>
              <a:ext cx="76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C00000"/>
                  </a:solidFill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4744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3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itle 4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sz="3600" b="1" dirty="0" smtClean="0"/>
                  <a:t>Calculating E</a:t>
                </a:r>
                <a:r>
                  <a:rPr lang="en-US" sz="3600" dirty="0"/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36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36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→</m:t>
                        </m:r>
                        <m:r>
                          <a:rPr lang="en-US" sz="36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36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3600" dirty="0"/>
                  <a:t>| first move is </a:t>
                </a:r>
                <a:r>
                  <a:rPr lang="en-US" sz="3600" b="1" i="1" dirty="0">
                    <a:solidFill>
                      <a:srgbClr val="7030A0"/>
                    </a:solidFill>
                  </a:rPr>
                  <a:t>L</a:t>
                </a:r>
                <a:r>
                  <a:rPr lang="en-US" sz="3600" dirty="0"/>
                  <a:t>]</a:t>
                </a:r>
              </a:p>
            </p:txBody>
          </p:sp>
        </mc:Choice>
        <mc:Fallback xmlns="">
          <p:sp>
            <p:nvSpPr>
              <p:cNvPr id="5" name="Tit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r>
                  <a:rPr lang="en-US" sz="2000" b="1" dirty="0" smtClean="0"/>
                  <a:t>E</a:t>
                </a:r>
                <a:r>
                  <a:rPr lang="en-US" sz="2000" dirty="0" smtClean="0"/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→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2000" dirty="0" smtClean="0"/>
                  <a:t>| first move is </a:t>
                </a:r>
                <a:r>
                  <a:rPr lang="en-US" sz="2000" b="1" i="1" dirty="0" smtClean="0">
                    <a:solidFill>
                      <a:srgbClr val="7030A0"/>
                    </a:solidFill>
                  </a:rPr>
                  <a:t>L</a:t>
                </a:r>
                <a:r>
                  <a:rPr lang="en-US" sz="2000" dirty="0" smtClean="0"/>
                  <a:t>] =  ??</a:t>
                </a:r>
              </a:p>
              <a:p>
                <a:pPr marL="0" indent="0">
                  <a:buNone/>
                </a:pPr>
                <a:r>
                  <a:rPr lang="en-US" sz="2000" dirty="0"/>
                  <a:t> </a:t>
                </a:r>
                <a:r>
                  <a:rPr lang="en-US" sz="2000" dirty="0" smtClean="0"/>
                  <a:t>                                             =   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1</a:t>
                </a:r>
                <a:r>
                  <a:rPr lang="en-US" sz="2000" dirty="0" smtClean="0"/>
                  <a:t> + </a:t>
                </a:r>
                <a:r>
                  <a:rPr lang="en-US" sz="2000" b="1" dirty="0" smtClean="0"/>
                  <a:t>E</a:t>
                </a:r>
                <a:r>
                  <a:rPr lang="en-US" sz="2000" dirty="0"/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−1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→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 smtClean="0"/>
                  <a:t>]</a:t>
                </a:r>
                <a:r>
                  <a:rPr lang="en-US" sz="2000" dirty="0"/>
                  <a:t> </a:t>
                </a:r>
                <a:r>
                  <a:rPr lang="en-US" sz="2000" dirty="0" smtClean="0"/>
                  <a:t>+</a:t>
                </a:r>
                <a:r>
                  <a:rPr lang="en-US" sz="2000" b="1" dirty="0"/>
                  <a:t> E</a:t>
                </a:r>
                <a:r>
                  <a:rPr lang="en-US" sz="2000" dirty="0"/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→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2000" dirty="0"/>
                  <a:t>]</a:t>
                </a:r>
                <a:r>
                  <a:rPr lang="en-US" sz="2000" dirty="0" smtClean="0"/>
                  <a:t>   </a:t>
                </a:r>
                <a:r>
                  <a:rPr lang="en-US" sz="1600" dirty="0" smtClean="0">
                    <a:solidFill>
                      <a:srgbClr val="002060"/>
                    </a:solidFill>
                  </a:rPr>
                  <a:t>//by linearity of expectation </a:t>
                </a:r>
                <a:endParaRPr lang="en-US" sz="1600" dirty="0">
                  <a:solidFill>
                    <a:srgbClr val="002060"/>
                  </a:solidFill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741" t="-1752" r="-741" b="-109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E9ED8-BBDD-47A1-9C62-8C7F2ACFBD7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837387" y="1812074"/>
            <a:ext cx="7773213" cy="690858"/>
            <a:chOff x="837387" y="1812074"/>
            <a:chExt cx="7773213" cy="6908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914400" y="1905000"/>
              <a:ext cx="76962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600200" y="1825083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209800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808248" y="1812074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429000" y="1812074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257800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696200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8305800" y="1830659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657493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038600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7086600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914400" y="1828800"/>
              <a:ext cx="0" cy="1524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5943600" y="1828800"/>
              <a:ext cx="0" cy="152400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837387" y="2133600"/>
              <a:ext cx="18469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0         1     …         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27" name="Smiley Face 26"/>
          <p:cNvSpPr/>
          <p:nvPr/>
        </p:nvSpPr>
        <p:spPr>
          <a:xfrm>
            <a:off x="3886200" y="1359932"/>
            <a:ext cx="228600" cy="392668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2971800" y="2819400"/>
            <a:ext cx="472137" cy="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038600" y="1828800"/>
            <a:ext cx="1" cy="3276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3505200" y="2514600"/>
            <a:ext cx="492048" cy="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2895600" y="2514600"/>
            <a:ext cx="488654" cy="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1873546" y="3124200"/>
            <a:ext cx="1586908" cy="0"/>
            <a:chOff x="1873546" y="3124200"/>
            <a:chExt cx="1586908" cy="0"/>
          </a:xfrm>
        </p:grpSpPr>
        <p:cxnSp>
          <p:nvCxnSpPr>
            <p:cNvPr id="38" name="Straight Arrow Connector 37"/>
            <p:cNvCxnSpPr/>
            <p:nvPr/>
          </p:nvCxnSpPr>
          <p:spPr>
            <a:xfrm flipH="1">
              <a:off x="2406946" y="3124200"/>
              <a:ext cx="488654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flipH="1">
              <a:off x="1873546" y="3124200"/>
              <a:ext cx="488654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flipH="1">
              <a:off x="2971800" y="3124200"/>
              <a:ext cx="488654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7" name="Straight Arrow Connector 66"/>
          <p:cNvCxnSpPr/>
          <p:nvPr/>
        </p:nvCxnSpPr>
        <p:spPr>
          <a:xfrm flipH="1">
            <a:off x="2518317" y="3731941"/>
            <a:ext cx="488654" cy="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1905000" y="3429000"/>
            <a:ext cx="1105688" cy="0"/>
            <a:chOff x="1905000" y="3429000"/>
            <a:chExt cx="1105688" cy="0"/>
          </a:xfrm>
        </p:grpSpPr>
        <p:cxnSp>
          <p:nvCxnSpPr>
            <p:cNvPr id="43" name="Straight Arrow Connector 42"/>
            <p:cNvCxnSpPr/>
            <p:nvPr/>
          </p:nvCxnSpPr>
          <p:spPr>
            <a:xfrm>
              <a:off x="1905000" y="3429000"/>
              <a:ext cx="533400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>
              <a:off x="2514600" y="3429000"/>
              <a:ext cx="496088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2514600" y="4012581"/>
            <a:ext cx="1577756" cy="11151"/>
            <a:chOff x="2514600" y="4012581"/>
            <a:chExt cx="1577756" cy="11151"/>
          </a:xfrm>
        </p:grpSpPr>
        <p:cxnSp>
          <p:nvCxnSpPr>
            <p:cNvPr id="55" name="Straight Arrow Connector 54"/>
            <p:cNvCxnSpPr/>
            <p:nvPr/>
          </p:nvCxnSpPr>
          <p:spPr>
            <a:xfrm>
              <a:off x="3596268" y="4023732"/>
              <a:ext cx="496088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>
              <a:off x="2514600" y="4023732"/>
              <a:ext cx="496088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>
              <a:off x="3050859" y="4012581"/>
              <a:ext cx="496088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3" name="Straight Connector 92"/>
          <p:cNvCxnSpPr/>
          <p:nvPr/>
        </p:nvCxnSpPr>
        <p:spPr>
          <a:xfrm flipH="1">
            <a:off x="1873545" y="3153936"/>
            <a:ext cx="1" cy="27506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H="1">
            <a:off x="3010687" y="3412274"/>
            <a:ext cx="1" cy="27506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2509024" y="3737517"/>
            <a:ext cx="1" cy="27506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>
            <a:off x="4038600" y="4000500"/>
            <a:ext cx="1" cy="27506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3474208" y="2819400"/>
            <a:ext cx="1" cy="27506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H="1">
            <a:off x="2895600" y="2523892"/>
            <a:ext cx="1" cy="27506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>
            <a:off x="3596267" y="4287644"/>
            <a:ext cx="1" cy="27506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3596268" y="4572000"/>
            <a:ext cx="990669" cy="0"/>
            <a:chOff x="3596268" y="4572000"/>
            <a:chExt cx="990669" cy="0"/>
          </a:xfrm>
        </p:grpSpPr>
        <p:cxnSp>
          <p:nvCxnSpPr>
            <p:cNvPr id="71" name="Straight Arrow Connector 70"/>
            <p:cNvCxnSpPr/>
            <p:nvPr/>
          </p:nvCxnSpPr>
          <p:spPr>
            <a:xfrm>
              <a:off x="4114800" y="4572000"/>
              <a:ext cx="472137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3596268" y="4572000"/>
              <a:ext cx="496088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3" name="Straight Arrow Connector 72"/>
          <p:cNvCxnSpPr/>
          <p:nvPr/>
        </p:nvCxnSpPr>
        <p:spPr>
          <a:xfrm flipH="1">
            <a:off x="3549946" y="4287644"/>
            <a:ext cx="488654" cy="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657493" y="1875264"/>
            <a:ext cx="0" cy="3230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72388" y="2133600"/>
                <a:ext cx="3186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2388" y="2133600"/>
                <a:ext cx="318612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22642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419600" y="2133600"/>
                <a:ext cx="4981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+1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133600"/>
                <a:ext cx="498150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19512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394072" y="5117068"/>
                <a:ext cx="1796646" cy="400110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0070C0"/>
                    </a:solidFill>
                  </a:rPr>
                  <a:t>1</a:t>
                </a:r>
                <a:r>
                  <a:rPr lang="en-US" sz="2000" b="1" dirty="0" smtClean="0"/>
                  <a:t> + E</a:t>
                </a:r>
                <a:r>
                  <a:rPr lang="en-US" sz="2000" dirty="0"/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−1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→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2000" dirty="0"/>
                  <a:t>]</a:t>
                </a: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4072" y="5117068"/>
                <a:ext cx="1796646" cy="400110"/>
              </a:xfrm>
              <a:prstGeom prst="rect">
                <a:avLst/>
              </a:prstGeom>
              <a:blipFill rotWithShape="1">
                <a:blip r:embed="rId6"/>
                <a:stretch>
                  <a:fillRect l="-3741" t="-7576" r="-6122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133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500"/>
                            </p:stCondLst>
                            <p:childTnLst>
                              <p:par>
                                <p:cTn id="5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0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2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itle 4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sz="3600" b="1" dirty="0" smtClean="0"/>
                  <a:t>Calculating  E</a:t>
                </a:r>
                <a:r>
                  <a:rPr lang="en-US" sz="3600" dirty="0"/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36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36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→</m:t>
                        </m:r>
                        <m:r>
                          <a:rPr lang="en-US" sz="36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36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3600" dirty="0" smtClean="0"/>
                  <a:t>]</a:t>
                </a:r>
                <a:endParaRPr lang="en-US" sz="3600" dirty="0"/>
              </a:p>
            </p:txBody>
          </p:sp>
        </mc:Choice>
        <mc:Fallback xmlns="">
          <p:sp>
            <p:nvSpPr>
              <p:cNvPr id="5" name="Tit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 smtClean="0"/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sz="2000" b="1" dirty="0" smtClean="0"/>
                  <a:t>	E</a:t>
                </a:r>
                <a:r>
                  <a:rPr lang="en-US" sz="2000" dirty="0"/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→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2000" dirty="0" smtClean="0"/>
                  <a:t>] = ½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sz="2000" b="1" dirty="0" smtClean="0"/>
                  <a:t>E</a:t>
                </a:r>
                <a:r>
                  <a:rPr lang="en-US" sz="2000" dirty="0"/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→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2000" dirty="0" smtClean="0"/>
                  <a:t>| first move is </a:t>
                </a:r>
                <a:r>
                  <a:rPr lang="en-US" sz="2000" b="1" i="1" dirty="0" smtClean="0">
                    <a:solidFill>
                      <a:srgbClr val="7030A0"/>
                    </a:solidFill>
                  </a:rPr>
                  <a:t>L</a:t>
                </a:r>
                <a:r>
                  <a:rPr lang="en-US" sz="2000" dirty="0" smtClean="0"/>
                  <a:t>] + ½ . </a:t>
                </a:r>
                <a:r>
                  <a:rPr lang="en-US" sz="2000" dirty="0" smtClean="0">
                    <a:solidFill>
                      <a:srgbClr val="0070C0"/>
                    </a:solidFill>
                  </a:rPr>
                  <a:t>1</a:t>
                </a:r>
              </a:p>
              <a:p>
                <a:pPr marL="0" indent="0">
                  <a:buNone/>
                </a:pPr>
                <a:r>
                  <a:rPr lang="en-US" sz="2000" dirty="0"/>
                  <a:t> </a:t>
                </a:r>
                <a:r>
                  <a:rPr lang="en-US" sz="2000" dirty="0" smtClean="0"/>
                  <a:t>   	                  = </a:t>
                </a:r>
                <a:r>
                  <a:rPr lang="en-US" sz="2000" dirty="0"/>
                  <a:t>½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en-US" sz="2000" i="1" dirty="0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rgbClr val="0070C0"/>
                            </a:solidFill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2000" dirty="0"/>
                          <m:t> + </m:t>
                        </m:r>
                        <m:r>
                          <m:rPr>
                            <m:nor/>
                          </m:rPr>
                          <a:rPr lang="en-US" sz="2000" b="1" dirty="0"/>
                          <m:t>E</m:t>
                        </m:r>
                        <m:r>
                          <m:rPr>
                            <m:nor/>
                          </m:rPr>
                          <a:rPr lang="en-US" sz="2000" dirty="0"/>
                          <m:t>[</m:t>
                        </m:r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  <m: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−1→</m:t>
                            </m:r>
                            <m: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2000" dirty="0"/>
                          <m:t>] +</m:t>
                        </m:r>
                        <m:r>
                          <m:rPr>
                            <m:nor/>
                          </m:rPr>
                          <a:rPr lang="en-US" sz="2000" b="1" dirty="0"/>
                          <m:t> </m:t>
                        </m:r>
                        <m:r>
                          <m:rPr>
                            <m:nor/>
                          </m:rPr>
                          <a:rPr lang="en-US" sz="2000" b="1" dirty="0"/>
                          <m:t>E</m:t>
                        </m:r>
                        <m:r>
                          <m:rPr>
                            <m:nor/>
                          </m:rPr>
                          <a:rPr lang="en-US" sz="2000" dirty="0"/>
                          <m:t>[</m:t>
                        </m:r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  <m: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→</m:t>
                            </m:r>
                            <m: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  <m: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+1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2000" dirty="0"/>
                          <m:t>]</m:t>
                        </m:r>
                      </m:e>
                    </m:d>
                  </m:oMath>
                </a14:m>
                <a:r>
                  <a:rPr lang="en-US" sz="2000" dirty="0"/>
                  <a:t>+ ½ . </a:t>
                </a:r>
                <a:r>
                  <a:rPr lang="en-US" sz="2000" dirty="0" smtClean="0">
                    <a:solidFill>
                      <a:srgbClr val="0070C0"/>
                    </a:solidFill>
                  </a:rPr>
                  <a:t>1</a:t>
                </a: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rgbClr val="0070C0"/>
                    </a:solidFill>
                  </a:rPr>
                  <a:t> </a:t>
                </a:r>
                <a:r>
                  <a:rPr lang="en-US" sz="2000" dirty="0" smtClean="0">
                    <a:solidFill>
                      <a:srgbClr val="0070C0"/>
                    </a:solidFill>
                  </a:rPr>
                  <a:t>                	  </a:t>
                </a:r>
                <a:r>
                  <a:rPr lang="en-US" sz="2000" dirty="0" smtClean="0"/>
                  <a:t>= </a:t>
                </a:r>
                <a:r>
                  <a:rPr lang="en-US" sz="2000" dirty="0">
                    <a:solidFill>
                      <a:srgbClr val="0070C0"/>
                    </a:solidFill>
                  </a:rPr>
                  <a:t>1 </a:t>
                </a:r>
                <a:r>
                  <a:rPr lang="en-US" sz="2000" dirty="0" smtClean="0"/>
                  <a:t>+  </a:t>
                </a:r>
                <a:r>
                  <a:rPr lang="en-US" sz="2000" dirty="0"/>
                  <a:t>½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en-US" sz="2000" i="1" dirty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2000" b="1" dirty="0"/>
                          <m:t>E</m:t>
                        </m:r>
                        <m:r>
                          <m:rPr>
                            <m:nor/>
                          </m:rPr>
                          <a:rPr lang="en-US" sz="2000" dirty="0"/>
                          <m:t>[</m:t>
                        </m:r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  <m: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−1→</m:t>
                            </m:r>
                            <m: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2000" dirty="0"/>
                          <m:t>] +</m:t>
                        </m:r>
                        <m:r>
                          <m:rPr>
                            <m:nor/>
                          </m:rPr>
                          <a:rPr lang="en-US" sz="2000" b="1" dirty="0"/>
                          <m:t> </m:t>
                        </m:r>
                        <m:r>
                          <m:rPr>
                            <m:nor/>
                          </m:rPr>
                          <a:rPr lang="en-US" sz="2000" b="1" dirty="0"/>
                          <m:t>E</m:t>
                        </m:r>
                        <m:r>
                          <m:rPr>
                            <m:nor/>
                          </m:rPr>
                          <a:rPr lang="en-US" sz="2000" dirty="0"/>
                          <m:t>[</m:t>
                        </m:r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  <m: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→</m:t>
                            </m:r>
                            <m: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  <m: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+1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2000" dirty="0"/>
                          <m:t>]</m:t>
                        </m:r>
                      </m:e>
                    </m:d>
                  </m:oMath>
                </a14:m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 smtClean="0">
                    <a:sym typeface="Wingdings" pitchFamily="2" charset="2"/>
                  </a:rPr>
                  <a:t>      </a:t>
                </a:r>
                <a:r>
                  <a:rPr lang="en-US" sz="2000" dirty="0">
                    <a:sym typeface="Wingdings" pitchFamily="2" charset="2"/>
                  </a:rPr>
                  <a:t> </a:t>
                </a:r>
                <a:r>
                  <a:rPr lang="en-US" sz="2000" dirty="0" smtClean="0">
                    <a:sym typeface="Wingdings" pitchFamily="2" charset="2"/>
                  </a:rPr>
                  <a:t> </a:t>
                </a:r>
                <a:r>
                  <a:rPr lang="en-US" sz="2000" dirty="0" smtClean="0">
                    <a:solidFill>
                      <a:srgbClr val="0070C0"/>
                    </a:solidFill>
                  </a:rPr>
                  <a:t>2 </a:t>
                </a:r>
                <a:r>
                  <a:rPr lang="en-US" sz="2000" b="1" dirty="0" smtClean="0"/>
                  <a:t>E</a:t>
                </a:r>
                <a:r>
                  <a:rPr lang="en-US" sz="2000" dirty="0"/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→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2000" dirty="0"/>
                  <a:t>] </a:t>
                </a:r>
                <a:r>
                  <a:rPr lang="en-US" sz="2000" dirty="0" smtClean="0"/>
                  <a:t>= </a:t>
                </a:r>
                <a:r>
                  <a:rPr lang="en-US" sz="2000" dirty="0" smtClean="0">
                    <a:solidFill>
                      <a:srgbClr val="0070C0"/>
                    </a:solidFill>
                  </a:rPr>
                  <a:t>2 </a:t>
                </a:r>
                <a:r>
                  <a:rPr lang="en-US" sz="2000" dirty="0"/>
                  <a:t>+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b="1" dirty="0"/>
                      <m:t>E</m:t>
                    </m:r>
                    <m:r>
                      <m:rPr>
                        <m:nor/>
                      </m:rPr>
                      <a:rPr lang="en-US" sz="2000" dirty="0"/>
                      <m:t>[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−1→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m:rPr>
                        <m:nor/>
                      </m:rPr>
                      <a:rPr lang="en-US" sz="2000" dirty="0"/>
                      <m:t>]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/>
                      <m:t>+</m:t>
                    </m:r>
                    <m:r>
                      <m:rPr>
                        <m:nor/>
                      </m:rPr>
                      <a:rPr lang="en-US" sz="2000" b="1" dirty="0"/>
                      <m:t> </m:t>
                    </m:r>
                    <m:r>
                      <m:rPr>
                        <m:nor/>
                      </m:rPr>
                      <a:rPr lang="en-US" sz="2000" b="1" dirty="0"/>
                      <m:t>E</m:t>
                    </m:r>
                    <m:r>
                      <m:rPr>
                        <m:nor/>
                      </m:rPr>
                      <a:rPr lang="en-US" sz="2000" dirty="0"/>
                      <m:t>[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→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2000" dirty="0" smtClean="0"/>
                  <a:t>]</a:t>
                </a:r>
              </a:p>
              <a:p>
                <a:pPr marL="0" indent="0">
                  <a:buNone/>
                </a:pPr>
                <a:r>
                  <a:rPr lang="en-US" sz="2000" dirty="0" smtClean="0">
                    <a:sym typeface="Wingdings" pitchFamily="2" charset="2"/>
                  </a:rPr>
                  <a:t>           </a:t>
                </a:r>
                <a:r>
                  <a:rPr lang="en-US" sz="2000" b="1" dirty="0" smtClean="0"/>
                  <a:t>E</a:t>
                </a:r>
                <a:r>
                  <a:rPr lang="en-US" sz="2000" dirty="0"/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→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2000" dirty="0"/>
                  <a:t>] = </a:t>
                </a:r>
                <a:r>
                  <a:rPr lang="en-US" sz="2000" dirty="0">
                    <a:solidFill>
                      <a:srgbClr val="0070C0"/>
                    </a:solidFill>
                  </a:rPr>
                  <a:t>2 </a:t>
                </a:r>
                <a:r>
                  <a:rPr lang="en-US" sz="2000" dirty="0"/>
                  <a:t>+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b="1" dirty="0"/>
                      <m:t>E</m:t>
                    </m:r>
                    <m:r>
                      <m:rPr>
                        <m:nor/>
                      </m:rPr>
                      <a:rPr lang="en-US" sz="2000" dirty="0"/>
                      <m:t>[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−1→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m:rPr>
                        <m:nor/>
                      </m:rPr>
                      <a:rPr lang="en-US" sz="2000" dirty="0"/>
                      <m:t>]</m:t>
                    </m:r>
                  </m:oMath>
                </a14:m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C00000"/>
                    </a:solidFill>
                  </a:rPr>
                  <a:t>Question:</a:t>
                </a:r>
                <a:r>
                  <a:rPr lang="en-US" sz="2000" dirty="0" smtClean="0"/>
                  <a:t> What is </a:t>
                </a:r>
                <a:r>
                  <a:rPr lang="en-US" sz="2000" b="1" dirty="0" smtClean="0"/>
                  <a:t>E</a:t>
                </a:r>
                <a:r>
                  <a:rPr lang="en-US" sz="2000" dirty="0"/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0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→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] </a:t>
                </a:r>
                <a:r>
                  <a:rPr lang="en-US" sz="2000" dirty="0" smtClean="0"/>
                  <a:t>?</a:t>
                </a:r>
              </a:p>
              <a:p>
                <a:pPr marL="0" indent="0">
                  <a:buNone/>
                </a:pPr>
                <a:r>
                  <a:rPr lang="en-US" sz="2000" b="1" dirty="0">
                    <a:solidFill>
                      <a:srgbClr val="C00000"/>
                    </a:solidFill>
                  </a:rPr>
                  <a:t>Question:</a:t>
                </a:r>
                <a:r>
                  <a:rPr lang="en-US" sz="2000" dirty="0"/>
                  <a:t> What is </a:t>
                </a:r>
                <a:r>
                  <a:rPr lang="en-US" sz="2000" b="1" dirty="0"/>
                  <a:t>E</a:t>
                </a:r>
                <a:r>
                  <a:rPr lang="en-US" sz="2000" dirty="0"/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→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] </a:t>
                </a:r>
                <a:r>
                  <a:rPr lang="en-US" sz="2000" dirty="0" smtClean="0"/>
                  <a:t>?</a:t>
                </a:r>
              </a:p>
              <a:p>
                <a:pPr marL="0" indent="0">
                  <a:buNone/>
                </a:pPr>
                <a:r>
                  <a:rPr lang="en-US" sz="2000" b="1" dirty="0">
                    <a:solidFill>
                      <a:srgbClr val="C00000"/>
                    </a:solidFill>
                  </a:rPr>
                  <a:t>Question:</a:t>
                </a:r>
                <a:r>
                  <a:rPr lang="en-US" sz="2000" dirty="0"/>
                  <a:t> What is </a:t>
                </a:r>
                <a:r>
                  <a:rPr lang="en-US" sz="2000" b="1" dirty="0"/>
                  <a:t>E</a:t>
                </a:r>
                <a:r>
                  <a:rPr lang="en-US" sz="2000" dirty="0"/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→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2000" dirty="0"/>
                  <a:t>] ?</a:t>
                </a:r>
              </a:p>
              <a:p>
                <a:pPr marL="0" indent="0">
                  <a:buNone/>
                </a:pPr>
                <a:r>
                  <a:rPr lang="en-US" sz="2000" b="1" dirty="0" smtClean="0"/>
                  <a:t>Answer</a:t>
                </a:r>
                <a:r>
                  <a:rPr lang="en-US" sz="2000" dirty="0" smtClean="0"/>
                  <a:t>:  ??</a:t>
                </a:r>
                <a:endParaRPr lang="en-US" sz="2000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741" t="-1752" b="-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E9ED8-BBDD-47A1-9C62-8C7F2ACFBD70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837387" y="1812074"/>
            <a:ext cx="7773213" cy="690858"/>
            <a:chOff x="837387" y="1812074"/>
            <a:chExt cx="7773213" cy="6908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914400" y="1905000"/>
              <a:ext cx="76962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600200" y="1825083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209800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808248" y="1812074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429000" y="1812074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257800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696200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8305800" y="1830659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657493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038600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7086600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914400" y="1828800"/>
              <a:ext cx="0" cy="1524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5943600" y="1828800"/>
              <a:ext cx="0" cy="152400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837387" y="2133600"/>
              <a:ext cx="18469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0         1     …         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27" name="Smiley Face 26"/>
          <p:cNvSpPr/>
          <p:nvPr/>
        </p:nvSpPr>
        <p:spPr>
          <a:xfrm>
            <a:off x="3886200" y="1359932"/>
            <a:ext cx="228600" cy="392668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4038600" y="1828800"/>
            <a:ext cx="0" cy="674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657493" y="1875264"/>
            <a:ext cx="11182" cy="6276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3872388" y="2133600"/>
                <a:ext cx="3186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2388" y="2133600"/>
                <a:ext cx="318612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22642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4419600" y="2133600"/>
                <a:ext cx="4981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+1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133600"/>
                <a:ext cx="498150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19512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>
            <a:off x="837387" y="4648200"/>
            <a:ext cx="7163613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952736" y="4645223"/>
                <a:ext cx="324127" cy="307777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1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2736" y="4645223"/>
                <a:ext cx="324127" cy="307777"/>
              </a:xfrm>
              <a:prstGeom prst="rect">
                <a:avLst/>
              </a:prstGeom>
              <a:blipFill rotWithShape="1">
                <a:blip r:embed="rId6"/>
                <a:stretch>
                  <a:fillRect r="-8929" b="-1509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3962400" y="5026223"/>
            <a:ext cx="316112" cy="30777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3 </a:t>
            </a:r>
            <a:endParaRPr lang="en-US" sz="14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447800" y="5712023"/>
                <a:ext cx="762000" cy="338554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2</m:t>
                      </m:r>
                      <m:r>
                        <a:rPr lang="en-US" sz="1600" i="1">
                          <a:solidFill>
                            <a:srgbClr val="0070C0"/>
                          </a:solidFill>
                          <a:latin typeface="Cambria Math"/>
                        </a:rPr>
                        <m:t>𝑖</m:t>
                      </m:r>
                      <m:r>
                        <a:rPr lang="en-US" sz="1600" i="1">
                          <a:solidFill>
                            <a:srgbClr val="0070C0"/>
                          </a:solidFill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US" sz="1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712023"/>
                <a:ext cx="762000" cy="338554"/>
              </a:xfrm>
              <a:prstGeom prst="rect">
                <a:avLst/>
              </a:prstGeom>
              <a:blipFill rotWithShape="1">
                <a:blip r:embed="rId7"/>
                <a:stretch>
                  <a:fillRect t="-5357" r="-7200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6786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10" grpId="0" animBg="1"/>
      <p:bldP spid="36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Coupon </a:t>
            </a:r>
            <a:r>
              <a:rPr lang="en-US" sz="3600" b="1" dirty="0">
                <a:solidFill>
                  <a:srgbClr val="7030A0"/>
                </a:solidFill>
              </a:rPr>
              <a:t>Collector </a:t>
            </a:r>
            <a:r>
              <a:rPr lang="en-US" sz="3600" b="1" dirty="0" smtClean="0"/>
              <a:t>Problem</a:t>
            </a:r>
            <a:endParaRPr lang="en-US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1800" dirty="0" smtClean="0"/>
                  <a:t>There is a bag containing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n-US" sz="1800" dirty="0" smtClean="0"/>
                  <a:t> distinct coupons. </a:t>
                </a:r>
              </a:p>
              <a:p>
                <a:r>
                  <a:rPr lang="en-US" sz="1800" dirty="0" smtClean="0"/>
                  <a:t>Each coupon has a unique label from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∈</m:t>
                    </m:r>
                  </m:oMath>
                </a14:m>
                <a:r>
                  <a:rPr lang="en-US" sz="1800" dirty="0" smtClean="0"/>
                  <a:t> [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n-US" sz="1800" dirty="0" smtClean="0"/>
                  <a:t>].</a:t>
                </a:r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r>
                  <a:rPr lang="en-US" sz="1800" b="1" dirty="0" smtClean="0">
                    <a:solidFill>
                      <a:srgbClr val="7030A0"/>
                    </a:solidFill>
                  </a:rPr>
                  <a:t>Experiment:</a:t>
                </a:r>
              </a:p>
              <a:p>
                <a:pPr marL="0" indent="0">
                  <a:buNone/>
                </a:pPr>
                <a:r>
                  <a:rPr lang="en-US" sz="1800" b="1" dirty="0" smtClean="0"/>
                  <a:t>Repeat</a:t>
                </a:r>
              </a:p>
              <a:p>
                <a:pPr marL="0" indent="0">
                  <a:buNone/>
                </a:pPr>
                <a:r>
                  <a:rPr lang="en-US" sz="1800" dirty="0"/>
                  <a:t> </a:t>
                </a:r>
                <a:r>
                  <a:rPr lang="en-US" sz="1800" dirty="0" smtClean="0"/>
                  <a:t>        1. Select a coupon </a:t>
                </a:r>
                <a:r>
                  <a:rPr lang="en-US" sz="1800" u="sng" dirty="0" smtClean="0"/>
                  <a:t>randomly uniformly</a:t>
                </a:r>
                <a:r>
                  <a:rPr lang="en-US" sz="1800" dirty="0" smtClean="0"/>
                  <a:t> from the bag</a:t>
                </a:r>
              </a:p>
              <a:p>
                <a:pPr marL="0" indent="0">
                  <a:buNone/>
                </a:pPr>
                <a:r>
                  <a:rPr lang="en-US" sz="1800" dirty="0"/>
                  <a:t> </a:t>
                </a:r>
                <a:r>
                  <a:rPr lang="en-US" sz="1800" dirty="0" smtClean="0"/>
                  <a:t>        2. Note down its label</a:t>
                </a:r>
              </a:p>
              <a:p>
                <a:pPr marL="0" indent="0">
                  <a:buNone/>
                </a:pPr>
                <a:r>
                  <a:rPr lang="en-US" sz="1800" dirty="0"/>
                  <a:t> </a:t>
                </a:r>
                <a:r>
                  <a:rPr lang="en-US" sz="1800" dirty="0" smtClean="0"/>
                  <a:t>        3. Place the coupon back into the bag</a:t>
                </a:r>
              </a:p>
              <a:p>
                <a:pPr marL="0" indent="0">
                  <a:buNone/>
                </a:pPr>
                <a:r>
                  <a:rPr lang="en-US" sz="1800" b="1" dirty="0" smtClean="0"/>
                  <a:t>Until</a:t>
                </a:r>
                <a:r>
                  <a:rPr lang="en-US" sz="1800" dirty="0" smtClean="0"/>
                  <a:t> every coupon has appeared at least once</a:t>
                </a:r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2060"/>
                        </a:solidFill>
                        <a:latin typeface="Cambria Math"/>
                      </a:rPr>
                      <m:t>𝑿</m:t>
                    </m:r>
                  </m:oMath>
                </a14:m>
                <a:r>
                  <a:rPr lang="en-US" sz="1800" dirty="0" smtClean="0"/>
                  <a:t>: the number of iterations of the loop (number of coupons drawn).</a:t>
                </a:r>
                <a:endParaRPr lang="en-US" sz="1800" dirty="0"/>
              </a:p>
              <a:p>
                <a:pPr marL="0" indent="0">
                  <a:buNone/>
                </a:pPr>
                <a:endParaRPr lang="en-US" sz="1800" b="1" dirty="0" smtClean="0">
                  <a:solidFill>
                    <a:srgbClr val="C00000"/>
                  </a:solidFill>
                </a:endParaRPr>
              </a:p>
              <a:p>
                <a:pPr marL="0" indent="0" algn="ctr">
                  <a:buNone/>
                </a:pPr>
                <a:r>
                  <a:rPr lang="en-US" sz="1800" b="1" dirty="0" smtClean="0">
                    <a:solidFill>
                      <a:srgbClr val="C00000"/>
                    </a:solidFill>
                  </a:rPr>
                  <a:t>Question</a:t>
                </a:r>
                <a:r>
                  <a:rPr lang="en-US" sz="1800" dirty="0" smtClean="0"/>
                  <a:t>: What is </a:t>
                </a:r>
                <a:r>
                  <a:rPr lang="en-US" sz="1800" b="1" dirty="0" smtClean="0"/>
                  <a:t>E</a:t>
                </a:r>
                <a:r>
                  <a:rPr lang="en-US" sz="1800" dirty="0" smtClean="0"/>
                  <a:t>[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2060"/>
                        </a:solidFill>
                        <a:latin typeface="Cambria Math"/>
                      </a:rPr>
                      <m:t>𝑿</m:t>
                    </m:r>
                  </m:oMath>
                </a14:m>
                <a:r>
                  <a:rPr lang="en-US" sz="1800" dirty="0" smtClean="0"/>
                  <a:t>] ?</a:t>
                </a:r>
                <a:endParaRPr lang="en-US" sz="1800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E9ED8-BBDD-47A1-9C62-8C7F2ACFBD7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2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itle 4"/>
              <p:cNvSpPr>
                <a:spLocks noGrp="1"/>
              </p:cNvSpPr>
              <p:nvPr>
                <p:ph type="title"/>
              </p:nvPr>
            </p:nvSpPr>
            <p:spPr>
              <a:xfrm>
                <a:off x="685800" y="1905000"/>
                <a:ext cx="7772400" cy="1362075"/>
              </a:xfrm>
            </p:spPr>
            <p:txBody>
              <a:bodyPr/>
              <a:lstStyle/>
              <a:p>
                <a:pPr algn="ctr"/>
                <a:r>
                  <a:rPr lang="en-US" dirty="0" smtClean="0"/>
                  <a:t>Calculating  E</a:t>
                </a:r>
                <a:r>
                  <a:rPr lang="en-US" dirty="0"/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→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dirty="0"/>
                  <a:t>] </a:t>
                </a:r>
              </a:p>
            </p:txBody>
          </p:sp>
        </mc:Choice>
        <mc:Fallback xmlns="">
          <p:sp>
            <p:nvSpPr>
              <p:cNvPr id="5" name="Tit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85800" y="1905000"/>
                <a:ext cx="7772400" cy="1362075"/>
              </a:xfrm>
              <a:blipFill rotWithShape="1">
                <a:blip r:embed="rId2"/>
                <a:stretch>
                  <a:fillRect t="-80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12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itle 4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sz="3600" b="1" dirty="0" smtClean="0"/>
                  <a:t>Calculating  E</a:t>
                </a:r>
                <a:r>
                  <a:rPr lang="en-US" sz="3600" dirty="0"/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0</m:t>
                        </m:r>
                        <m:r>
                          <a:rPr lang="en-US" sz="36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→</m:t>
                        </m:r>
                        <m:r>
                          <a:rPr lang="en-US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3600" dirty="0" smtClean="0"/>
                  <a:t>]</a:t>
                </a:r>
                <a:endParaRPr lang="en-US" sz="3600" dirty="0"/>
              </a:p>
            </p:txBody>
          </p:sp>
        </mc:Choice>
        <mc:Fallback xmlns="">
          <p:sp>
            <p:nvSpPr>
              <p:cNvPr id="5" name="Tit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 smtClean="0"/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sz="2000" b="1" dirty="0" smtClean="0"/>
                  <a:t>Lemma (</a:t>
                </a:r>
                <a:r>
                  <a:rPr lang="en-US" sz="2000" dirty="0" smtClean="0"/>
                  <a:t>just proved</a:t>
                </a:r>
                <a:r>
                  <a:rPr lang="en-US" sz="2000" b="1" dirty="0" smtClean="0"/>
                  <a:t>):  E</a:t>
                </a:r>
                <a:r>
                  <a:rPr lang="en-US" sz="2000" dirty="0"/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→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2000" dirty="0"/>
                  <a:t>] </a:t>
                </a:r>
                <a:r>
                  <a:rPr lang="en-US" sz="2000" dirty="0" smtClean="0"/>
                  <a:t> =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70C0"/>
                        </a:solidFill>
                        <a:latin typeface="Cambria Math"/>
                      </a:rPr>
                      <m:t>2</m:t>
                    </m:r>
                    <m:r>
                      <a:rPr lang="en-US" sz="2000" i="1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US" sz="2000" i="1">
                        <a:solidFill>
                          <a:srgbClr val="0070C0"/>
                        </a:solidFill>
                        <a:latin typeface="Cambria Math"/>
                      </a:rPr>
                      <m:t>+1</m:t>
                    </m:r>
                  </m:oMath>
                </a14:m>
                <a:endParaRPr lang="en-US" sz="2000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endParaRPr lang="en-US" sz="2000" b="1" dirty="0" smtClean="0"/>
              </a:p>
              <a:p>
                <a:pPr marL="0" indent="0">
                  <a:buNone/>
                </a:pPr>
                <a:r>
                  <a:rPr lang="en-US" sz="2000" b="1" dirty="0" smtClean="0"/>
                  <a:t>E</a:t>
                </a:r>
                <a:r>
                  <a:rPr lang="en-US" sz="2000" dirty="0"/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0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→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 smtClean="0"/>
                  <a:t>]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00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0</m:t>
                        </m:r>
                        <m:r>
                          <a:rPr lang="en-US" sz="2000" b="0" i="1" smtClean="0">
                            <a:latin typeface="Cambria Math"/>
                          </a:rPr>
                          <m:t>≤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b="0" i="1" smtClean="0">
                            <a:latin typeface="Cambria Math"/>
                          </a:rPr>
                          <m:t>&lt;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𝑛</m:t>
                        </m:r>
                      </m:sub>
                      <m:sup/>
                      <m:e>
                        <m:r>
                          <m:rPr>
                            <m:nor/>
                          </m:rPr>
                          <a:rPr lang="en-US" sz="2000" b="1" dirty="0"/>
                          <m:t>E</m:t>
                        </m:r>
                        <m:r>
                          <m:rPr>
                            <m:nor/>
                          </m:rPr>
                          <a:rPr lang="en-US" sz="2000" dirty="0"/>
                          <m:t>[</m:t>
                        </m:r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  <m: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→</m:t>
                            </m:r>
                            <m: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  <m: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+1</m:t>
                            </m:r>
                          </m:sub>
                        </m:sSub>
                        <m:r>
                          <a:rPr lang="en-US" sz="2000" b="0" i="1" dirty="0" smtClean="0">
                            <a:latin typeface="Cambria Math"/>
                          </a:rPr>
                          <m:t>]</m:t>
                        </m:r>
                      </m:e>
                    </m:nary>
                  </m:oMath>
                </a14:m>
                <a:endParaRPr lang="en-US" sz="2000" dirty="0" smtClean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r>
                  <a:rPr lang="en-US" sz="2000" dirty="0" smtClean="0"/>
                  <a:t>              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0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0</m:t>
                        </m:r>
                        <m:r>
                          <a:rPr lang="en-US" sz="2000" i="1">
                            <a:latin typeface="Cambria Math"/>
                          </a:rPr>
                          <m:t>≤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i="1">
                            <a:latin typeface="Cambria Math"/>
                          </a:rPr>
                          <m:t>&lt;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𝑛</m:t>
                        </m:r>
                      </m:sub>
                      <m:sup/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(2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+1)</m:t>
                        </m:r>
                      </m:e>
                    </m:nary>
                  </m:oMath>
                </a14:m>
                <a:r>
                  <a:rPr lang="en-US" sz="2000" dirty="0" smtClean="0"/>
                  <a:t>  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               =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srgbClr val="0070C0"/>
                        </a:solidFill>
                        <a:latin typeface="Cambria Math"/>
                      </a:rPr>
                      <m:t>2</m:t>
                    </m:r>
                    <m:nary>
                      <m:naryPr>
                        <m:chr m:val="∑"/>
                        <m:supHide m:val="on"/>
                        <m:ctrlPr>
                          <a:rPr lang="en-US" sz="20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0</m:t>
                        </m:r>
                        <m:r>
                          <a:rPr lang="en-US" sz="2000" i="1">
                            <a:latin typeface="Cambria Math"/>
                          </a:rPr>
                          <m:t>≤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i="1">
                            <a:latin typeface="Cambria Math"/>
                          </a:rPr>
                          <m:t>&lt;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𝑛</m:t>
                        </m:r>
                      </m:sub>
                      <m:sup/>
                      <m:e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e>
                    </m:nary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nary>
                      <m:naryPr>
                        <m:chr m:val="∑"/>
                        <m:supHide m:val="on"/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0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≤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&lt;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𝑛</m:t>
                        </m:r>
                      </m:sub>
                      <m:sup/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e>
                    </m:nary>
                  </m:oMath>
                </a14:m>
                <a:r>
                  <a:rPr lang="en-US" sz="2000" dirty="0" smtClean="0"/>
                  <a:t> </a:t>
                </a:r>
                <a:r>
                  <a:rPr lang="en-US" sz="2000" dirty="0"/>
                  <a:t>  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               =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𝑛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en-US" sz="2000" b="0" i="1" smtClean="0">
                        <a:latin typeface="Cambria Math"/>
                      </a:rPr>
                      <m:t>  +  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n-US" sz="2000" dirty="0" smtClean="0"/>
                  <a:t>	</a:t>
                </a:r>
              </a:p>
              <a:p>
                <a:pPr marL="0" indent="0">
                  <a:buNone/>
                </a:pPr>
                <a:r>
                  <a:rPr lang="en-US" sz="2000" dirty="0"/>
                  <a:t> </a:t>
                </a:r>
                <a:r>
                  <a:rPr lang="en-US" sz="2000" dirty="0" smtClean="0"/>
                  <a:t>            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741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E9ED8-BBDD-47A1-9C62-8C7F2ACFBD70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837387" y="1812074"/>
            <a:ext cx="7773213" cy="690858"/>
            <a:chOff x="837387" y="1812074"/>
            <a:chExt cx="7773213" cy="6908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914400" y="1905000"/>
              <a:ext cx="76962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600200" y="1825083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209800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808248" y="1812074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429000" y="1812074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257800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696200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8305800" y="1830659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657493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038600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7086600" y="184181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914400" y="1828800"/>
              <a:ext cx="0" cy="1524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7696200" y="1828800"/>
              <a:ext cx="0" cy="152400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837387" y="2133600"/>
              <a:ext cx="55643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0         1          2         3          4          5         6         7       …         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27" name="Smiley Face 26"/>
          <p:cNvSpPr/>
          <p:nvPr/>
        </p:nvSpPr>
        <p:spPr>
          <a:xfrm>
            <a:off x="838200" y="1359932"/>
            <a:ext cx="228600" cy="392668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914400" y="1828800"/>
            <a:ext cx="0" cy="674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7696200" y="1875264"/>
            <a:ext cx="11182" cy="6276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7529988" y="2133600"/>
                <a:ext cx="3745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9988" y="2133600"/>
                <a:ext cx="374590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19355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8056474" y="2133600"/>
                <a:ext cx="5541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+1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6474" y="2133600"/>
                <a:ext cx="554126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17582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1460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sz="2000" b="1" dirty="0" smtClean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endParaRPr lang="en-US" sz="2000" b="1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endParaRPr lang="en-US" sz="2000" b="1" dirty="0" smtClean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endParaRPr lang="en-US" sz="2000" b="1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7030A0"/>
                    </a:solidFill>
                  </a:rPr>
                  <a:t>Theorem:</a:t>
                </a:r>
                <a:r>
                  <a:rPr lang="en-US" sz="2000" b="1" dirty="0" smtClean="0"/>
                  <a:t> </a:t>
                </a:r>
                <a:r>
                  <a:rPr lang="en-US" sz="2000" dirty="0" smtClean="0"/>
                  <a:t>Expected number of steps of a random walk starting from </a:t>
                </a:r>
                <a:r>
                  <a:rPr lang="en-US" sz="2000" dirty="0" smtClean="0">
                    <a:solidFill>
                      <a:srgbClr val="0070C0"/>
                    </a:solidFill>
                  </a:rPr>
                  <a:t>0</a:t>
                </a:r>
                <a:r>
                  <a:rPr lang="en-US" sz="2000" dirty="0" smtClean="0"/>
                  <a:t> and terminating on reaching </a:t>
                </a:r>
                <a:r>
                  <a:rPr lang="en-US" sz="2000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70C0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n-US" sz="2000" dirty="0" smtClean="0"/>
                  <a:t>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/>
                  <a:t>.</a:t>
                </a: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30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Expected duration of a random experiment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Let </a:t>
            </a:r>
            <a:r>
              <a:rPr lang="en-US" sz="2000" b="1" i="1" dirty="0" smtClean="0">
                <a:solidFill>
                  <a:srgbClr val="002060"/>
                </a:solidFill>
              </a:rPr>
              <a:t>X</a:t>
            </a:r>
            <a:r>
              <a:rPr lang="en-US" sz="2000" i="1" dirty="0" smtClean="0"/>
              <a:t> </a:t>
            </a:r>
            <a:r>
              <a:rPr lang="en-US" sz="2000" dirty="0" smtClean="0"/>
              <a:t>denote the random variable for the duration of a randomized experiment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To calculate </a:t>
            </a:r>
            <a:r>
              <a:rPr lang="en-US" sz="2000" b="1" dirty="0" smtClean="0"/>
              <a:t>E</a:t>
            </a:r>
            <a:r>
              <a:rPr lang="en-US" sz="2000" dirty="0" smtClean="0"/>
              <a:t>[</a:t>
            </a:r>
            <a:r>
              <a:rPr lang="en-US" sz="2000" b="1" i="1" dirty="0" smtClean="0">
                <a:solidFill>
                  <a:srgbClr val="002060"/>
                </a:solidFill>
              </a:rPr>
              <a:t>X</a:t>
            </a:r>
            <a:r>
              <a:rPr lang="en-US" sz="2000" dirty="0" smtClean="0"/>
              <a:t>], the following approach is sometimes useful:</a:t>
            </a:r>
          </a:p>
          <a:p>
            <a:endParaRPr lang="en-US" sz="2000" i="1" dirty="0" smtClean="0">
              <a:solidFill>
                <a:srgbClr val="7030A0"/>
              </a:solidFill>
            </a:endParaRPr>
          </a:p>
          <a:p>
            <a:r>
              <a:rPr lang="en-US" sz="2000" i="1" dirty="0" smtClean="0">
                <a:solidFill>
                  <a:srgbClr val="7030A0"/>
                </a:solidFill>
              </a:rPr>
              <a:t>Partition</a:t>
            </a:r>
            <a:r>
              <a:rPr lang="en-US" sz="2000" i="1" dirty="0" smtClean="0"/>
              <a:t> </a:t>
            </a:r>
            <a:r>
              <a:rPr lang="en-US" sz="2000" dirty="0" smtClean="0"/>
              <a:t>the experiment into </a:t>
            </a:r>
            <a:r>
              <a:rPr lang="en-US" sz="2000" u="sng" dirty="0" smtClean="0"/>
              <a:t>stages</a:t>
            </a:r>
            <a:r>
              <a:rPr lang="en-US" sz="2000" dirty="0" smtClean="0"/>
              <a:t> </a:t>
            </a:r>
            <a:r>
              <a:rPr lang="en-US" sz="2000" dirty="0" smtClean="0"/>
              <a:t>carefully.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Calculate </a:t>
            </a:r>
            <a:r>
              <a:rPr lang="en-US" sz="2000" u="sng" dirty="0" smtClean="0"/>
              <a:t>expected duration of each stage.</a:t>
            </a:r>
          </a:p>
          <a:p>
            <a:endParaRPr lang="en-US" sz="2000" dirty="0" smtClean="0"/>
          </a:p>
          <a:p>
            <a:r>
              <a:rPr lang="en-US" sz="2000" dirty="0" smtClean="0"/>
              <a:t>Using </a:t>
            </a:r>
            <a:r>
              <a:rPr lang="en-US" sz="2000" u="sng" dirty="0" smtClean="0"/>
              <a:t>linearity of expectation</a:t>
            </a:r>
            <a:r>
              <a:rPr lang="en-US" sz="2000" dirty="0" smtClean="0"/>
              <a:t>, calculate </a:t>
            </a:r>
            <a:r>
              <a:rPr lang="en-US" sz="2000" b="1" dirty="0"/>
              <a:t>E</a:t>
            </a:r>
            <a:r>
              <a:rPr lang="en-US" sz="2000" dirty="0"/>
              <a:t>[</a:t>
            </a:r>
            <a:r>
              <a:rPr lang="en-US" sz="2000" b="1" i="1" dirty="0">
                <a:solidFill>
                  <a:srgbClr val="002060"/>
                </a:solidFill>
              </a:rPr>
              <a:t>X</a:t>
            </a:r>
            <a:r>
              <a:rPr lang="en-US" sz="2000" dirty="0" smtClean="0"/>
              <a:t>].</a:t>
            </a:r>
          </a:p>
          <a:p>
            <a:pPr marL="0" indent="0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In the next class, we shall discuss more non-trivial randomized algorithms which are analyzed using this method.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247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Example</a:t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en-US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70C0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n-US" sz="2000" dirty="0" smtClean="0"/>
                  <a:t>=</a:t>
                </a:r>
                <a:r>
                  <a:rPr lang="en-US" sz="2000" dirty="0" smtClean="0">
                    <a:solidFill>
                      <a:srgbClr val="0070C0"/>
                    </a:solidFill>
                  </a:rPr>
                  <a:t>5</a:t>
                </a:r>
                <a:endParaRPr lang="en-US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914400" y="3124200"/>
            <a:ext cx="3048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3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371600" y="3124200"/>
            <a:ext cx="3048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828800" y="3124200"/>
            <a:ext cx="3048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3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286000" y="3124200"/>
            <a:ext cx="3048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3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743200" y="3124200"/>
            <a:ext cx="3048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200400" y="3124200"/>
            <a:ext cx="3048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657600" y="3124200"/>
            <a:ext cx="3048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114800" y="3124200"/>
            <a:ext cx="3048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572000" y="3124200"/>
            <a:ext cx="3048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029200" y="3124200"/>
            <a:ext cx="3048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486400" y="3124200"/>
            <a:ext cx="3048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3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943600" y="3124200"/>
            <a:ext cx="3048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6400800" y="3124200"/>
            <a:ext cx="3048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3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858000" y="3124200"/>
            <a:ext cx="3048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4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914400" y="4114800"/>
            <a:ext cx="5334000" cy="457200"/>
            <a:chOff x="914400" y="2667000"/>
            <a:chExt cx="5334000" cy="457200"/>
          </a:xfrm>
        </p:grpSpPr>
        <p:sp>
          <p:nvSpPr>
            <p:cNvPr id="24" name="Rounded Rectangle 23"/>
            <p:cNvSpPr/>
            <p:nvPr/>
          </p:nvSpPr>
          <p:spPr>
            <a:xfrm>
              <a:off x="914400" y="26670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1371600" y="26670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1828800" y="26670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2286000" y="26670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743200" y="26670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3200400" y="26670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3657600" y="26670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5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4114800" y="26670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4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4572000" y="26670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C00000"/>
                  </a:solidFill>
                </a:rPr>
                <a:t>4</a:t>
              </a: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5029200" y="26670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1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5486400" y="26670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2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5943600" y="26670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3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914400" y="5181600"/>
            <a:ext cx="7924800" cy="457200"/>
            <a:chOff x="914400" y="5181600"/>
            <a:chExt cx="7924800" cy="457200"/>
          </a:xfrm>
        </p:grpSpPr>
        <p:grpSp>
          <p:nvGrpSpPr>
            <p:cNvPr id="38" name="Group 37"/>
            <p:cNvGrpSpPr/>
            <p:nvPr/>
          </p:nvGrpSpPr>
          <p:grpSpPr>
            <a:xfrm>
              <a:off x="914400" y="5181600"/>
              <a:ext cx="6248400" cy="457200"/>
              <a:chOff x="914400" y="2667000"/>
              <a:chExt cx="6248400" cy="457200"/>
            </a:xfrm>
          </p:grpSpPr>
          <p:sp>
            <p:nvSpPr>
              <p:cNvPr id="39" name="Rounded Rectangle 38"/>
              <p:cNvSpPr/>
              <p:nvPr/>
            </p:nvSpPr>
            <p:spPr>
              <a:xfrm>
                <a:off x="914400" y="2667000"/>
                <a:ext cx="304800" cy="457200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  <p:sp>
            <p:nvSpPr>
              <p:cNvPr id="40" name="Rounded Rectangle 39"/>
              <p:cNvSpPr/>
              <p:nvPr/>
            </p:nvSpPr>
            <p:spPr>
              <a:xfrm>
                <a:off x="1371600" y="2667000"/>
                <a:ext cx="304800" cy="457200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C00000"/>
                    </a:solidFill>
                  </a:rPr>
                  <a:t>2</a:t>
                </a:r>
              </a:p>
            </p:txBody>
          </p:sp>
          <p:sp>
            <p:nvSpPr>
              <p:cNvPr id="41" name="Rounded Rectangle 40"/>
              <p:cNvSpPr/>
              <p:nvPr/>
            </p:nvSpPr>
            <p:spPr>
              <a:xfrm>
                <a:off x="1828800" y="2667000"/>
                <a:ext cx="304800" cy="457200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C00000"/>
                    </a:solidFill>
                  </a:rPr>
                  <a:t>2</a:t>
                </a:r>
              </a:p>
            </p:txBody>
          </p:sp>
          <p:sp>
            <p:nvSpPr>
              <p:cNvPr id="42" name="Rounded Rectangle 41"/>
              <p:cNvSpPr/>
              <p:nvPr/>
            </p:nvSpPr>
            <p:spPr>
              <a:xfrm>
                <a:off x="2286000" y="2667000"/>
                <a:ext cx="304800" cy="457200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C00000"/>
                    </a:solidFill>
                  </a:rPr>
                  <a:t>3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2743200" y="2667000"/>
                <a:ext cx="304800" cy="457200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3200400" y="2667000"/>
                <a:ext cx="304800" cy="457200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C00000"/>
                    </a:solidFill>
                  </a:rPr>
                  <a:t>3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3657600" y="2667000"/>
                <a:ext cx="304800" cy="457200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C00000"/>
                    </a:solidFill>
                  </a:rPr>
                  <a:t>1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46" name="Rounded Rectangle 45"/>
              <p:cNvSpPr/>
              <p:nvPr/>
            </p:nvSpPr>
            <p:spPr>
              <a:xfrm>
                <a:off x="4114800" y="2667000"/>
                <a:ext cx="304800" cy="457200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C00000"/>
                    </a:solidFill>
                  </a:rPr>
                  <a:t>1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47" name="Rounded Rectangle 46"/>
              <p:cNvSpPr/>
              <p:nvPr/>
            </p:nvSpPr>
            <p:spPr>
              <a:xfrm>
                <a:off x="4572000" y="2667000"/>
                <a:ext cx="304800" cy="457200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C00000"/>
                    </a:solidFill>
                  </a:rPr>
                  <a:t>5</a:t>
                </a:r>
              </a:p>
            </p:txBody>
          </p:sp>
          <p:sp>
            <p:nvSpPr>
              <p:cNvPr id="48" name="Rounded Rectangle 47"/>
              <p:cNvSpPr/>
              <p:nvPr/>
            </p:nvSpPr>
            <p:spPr>
              <a:xfrm>
                <a:off x="5029200" y="2667000"/>
                <a:ext cx="304800" cy="457200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C00000"/>
                    </a:solidFill>
                  </a:rPr>
                  <a:t>1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49" name="Rounded Rectangle 48"/>
              <p:cNvSpPr/>
              <p:nvPr/>
            </p:nvSpPr>
            <p:spPr>
              <a:xfrm>
                <a:off x="5486400" y="2667000"/>
                <a:ext cx="304800" cy="457200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C00000"/>
                    </a:solidFill>
                  </a:rPr>
                  <a:t>3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>
                <a:off x="5943600" y="2667000"/>
                <a:ext cx="304800" cy="457200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C00000"/>
                    </a:solidFill>
                  </a:rPr>
                  <a:t>5</a:t>
                </a:r>
              </a:p>
            </p:txBody>
          </p:sp>
          <p:sp>
            <p:nvSpPr>
              <p:cNvPr id="51" name="Rounded Rectangle 50"/>
              <p:cNvSpPr/>
              <p:nvPr/>
            </p:nvSpPr>
            <p:spPr>
              <a:xfrm>
                <a:off x="6400800" y="2667000"/>
                <a:ext cx="304800" cy="457200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C00000"/>
                    </a:solidFill>
                  </a:rPr>
                  <a:t>3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52" name="Rounded Rectangle 51"/>
              <p:cNvSpPr/>
              <p:nvPr/>
            </p:nvSpPr>
            <p:spPr>
              <a:xfrm>
                <a:off x="6858000" y="2667000"/>
                <a:ext cx="304800" cy="457200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C00000"/>
                    </a:solidFill>
                  </a:rPr>
                  <a:t>2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53" name="Rounded Rectangle 52"/>
            <p:cNvSpPr/>
            <p:nvPr/>
          </p:nvSpPr>
          <p:spPr>
            <a:xfrm>
              <a:off x="7315200" y="51816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2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7772400" y="51816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C00000"/>
                  </a:solidFill>
                </a:rPr>
                <a:t>5</a:t>
              </a:r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8229600" y="5334000"/>
              <a:ext cx="609600" cy="152400"/>
              <a:chOff x="6858000" y="4114800"/>
              <a:chExt cx="609600" cy="152400"/>
            </a:xfrm>
          </p:grpSpPr>
          <p:sp>
            <p:nvSpPr>
              <p:cNvPr id="55" name="Oval 54"/>
              <p:cNvSpPr/>
              <p:nvPr/>
            </p:nvSpPr>
            <p:spPr>
              <a:xfrm>
                <a:off x="6858000" y="4114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7086600" y="4114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7315200" y="4114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61" name="Picture 6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350" y="914400"/>
            <a:ext cx="1924050" cy="2160018"/>
          </a:xfrm>
          <a:prstGeom prst="rect">
            <a:avLst/>
          </a:prstGeom>
        </p:spPr>
      </p:pic>
      <p:grpSp>
        <p:nvGrpSpPr>
          <p:cNvPr id="67" name="Group 66"/>
          <p:cNvGrpSpPr/>
          <p:nvPr/>
        </p:nvGrpSpPr>
        <p:grpSpPr>
          <a:xfrm>
            <a:off x="3886200" y="1981200"/>
            <a:ext cx="1066800" cy="762000"/>
            <a:chOff x="3886200" y="1981200"/>
            <a:chExt cx="1066800" cy="762000"/>
          </a:xfrm>
        </p:grpSpPr>
        <p:sp>
          <p:nvSpPr>
            <p:cNvPr id="62" name="Rounded Rectangle 61"/>
            <p:cNvSpPr/>
            <p:nvPr/>
          </p:nvSpPr>
          <p:spPr>
            <a:xfrm>
              <a:off x="3886200" y="19812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4191000" y="20574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4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4419600" y="22098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2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4648200" y="20574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3962400" y="22860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3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7315200" y="3212068"/>
            <a:ext cx="1957587" cy="338554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/>
              <a:t>Done in 14 samplings</a:t>
            </a:r>
            <a:endParaRPr lang="en-US" sz="1600" dirty="0"/>
          </a:p>
        </p:txBody>
      </p:sp>
      <p:sp>
        <p:nvSpPr>
          <p:cNvPr id="68" name="TextBox 67"/>
          <p:cNvSpPr txBox="1"/>
          <p:nvPr/>
        </p:nvSpPr>
        <p:spPr>
          <a:xfrm>
            <a:off x="6831391" y="4202668"/>
            <a:ext cx="1957587" cy="338554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/>
              <a:t>Done in 12 samplings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90946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2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3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7" grpId="0" animBg="1"/>
      <p:bldP spid="6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7030A0"/>
                </a:solidFill>
              </a:rPr>
              <a:t>Coupon Collector </a:t>
            </a:r>
            <a:r>
              <a:rPr lang="en-US" sz="3600" b="1" dirty="0"/>
              <a:t>Problem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2060"/>
                        </a:solidFill>
                        <a:latin typeface="Cambria Math"/>
                      </a:rPr>
                      <m:t>𝑿</m:t>
                    </m:r>
                  </m:oMath>
                </a14:m>
                <a:r>
                  <a:rPr lang="en-US" sz="2000" dirty="0"/>
                  <a:t>: the number of iterations of the loop (number of coupons drawn).</a:t>
                </a:r>
              </a:p>
              <a:p>
                <a:pPr marL="0" indent="0">
                  <a:buNone/>
                </a:pPr>
                <a:r>
                  <a:rPr lang="en-US" sz="2000" b="1" dirty="0">
                    <a:solidFill>
                      <a:srgbClr val="C00000"/>
                    </a:solidFill>
                  </a:rPr>
                  <a:t>Question</a:t>
                </a:r>
                <a:r>
                  <a:rPr lang="en-US" sz="2000" dirty="0"/>
                  <a:t>: What is </a:t>
                </a:r>
                <a:r>
                  <a:rPr lang="en-US" sz="2000" b="1" dirty="0"/>
                  <a:t>E</a:t>
                </a:r>
                <a:r>
                  <a:rPr lang="en-US" sz="2000" dirty="0"/>
                  <a:t>[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2060"/>
                        </a:solidFill>
                        <a:latin typeface="Cambria Math"/>
                      </a:rPr>
                      <m:t>𝑿</m:t>
                    </m:r>
                  </m:oMath>
                </a14:m>
                <a:r>
                  <a:rPr lang="en-US" sz="2000" dirty="0"/>
                  <a:t>] </a:t>
                </a:r>
                <a:r>
                  <a:rPr lang="en-US" sz="2000" dirty="0" smtClean="0"/>
                  <a:t>?</a:t>
                </a:r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i="1" dirty="0" smtClean="0"/>
                  <a:t>Standard</a:t>
                </a:r>
                <a:r>
                  <a:rPr lang="en-US" sz="2000" dirty="0" smtClean="0"/>
                  <a:t> method: 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 algn="ctr">
                  <a:buNone/>
                </a:pPr>
                <a:r>
                  <a:rPr lang="en-US" sz="2000" b="1" dirty="0"/>
                  <a:t>E</a:t>
                </a:r>
                <a:r>
                  <a:rPr lang="en-US" sz="2000" dirty="0"/>
                  <a:t>[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2060"/>
                        </a:solidFill>
                        <a:latin typeface="Cambria Math"/>
                      </a:rPr>
                      <m:t>𝑿</m:t>
                    </m:r>
                  </m:oMath>
                </a14:m>
                <a:r>
                  <a:rPr lang="en-US" sz="2000" dirty="0" smtClean="0"/>
                  <a:t>]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00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sz="2000" b="0" i="1" smtClean="0">
                            <a:latin typeface="Cambria Math"/>
                          </a:rPr>
                          <m:t>≥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𝑛</m:t>
                        </m:r>
                      </m:sub>
                      <m:sup/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sz="20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sz="2000" b="1" i="0" smtClean="0">
                            <a:latin typeface="Cambria Math"/>
                          </a:rPr>
                          <m:t>𝐏</m:t>
                        </m:r>
                        <m:r>
                          <a:rPr lang="en-US" sz="2000" b="0" i="0" smtClean="0">
                            <a:latin typeface="Cambria Math"/>
                          </a:rPr>
                          <m:t>(</m:t>
                        </m:r>
                        <m:r>
                          <a:rPr lang="en-US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𝑿</m:t>
                        </m:r>
                        <m:r>
                          <a:rPr lang="en-US" sz="2000" b="0" i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sz="2000" b="0" i="0" smtClean="0"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635380" y="4888468"/>
            <a:ext cx="1553823" cy="1283732"/>
            <a:chOff x="3810000" y="4419600"/>
            <a:chExt cx="1553823" cy="1283732"/>
          </a:xfrm>
        </p:grpSpPr>
        <p:sp>
          <p:nvSpPr>
            <p:cNvPr id="5" name="Smiley Face 4"/>
            <p:cNvSpPr/>
            <p:nvPr/>
          </p:nvSpPr>
          <p:spPr>
            <a:xfrm>
              <a:off x="4191000" y="4419600"/>
              <a:ext cx="914400" cy="914400"/>
            </a:xfrm>
            <a:prstGeom prst="smileyFace">
              <a:avLst>
                <a:gd name="adj" fmla="val -4653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810000" y="5334000"/>
              <a:ext cx="15538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 easy way !!</a:t>
              </a:r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800600" y="3733800"/>
            <a:ext cx="1219200" cy="674132"/>
            <a:chOff x="4800600" y="3733800"/>
            <a:chExt cx="1219200" cy="674132"/>
          </a:xfrm>
        </p:grpSpPr>
        <p:sp>
          <p:nvSpPr>
            <p:cNvPr id="8" name="Right Brace 7"/>
            <p:cNvSpPr/>
            <p:nvPr/>
          </p:nvSpPr>
          <p:spPr>
            <a:xfrm rot="5400000">
              <a:off x="5257800" y="3276600"/>
              <a:ext cx="304800" cy="1219200"/>
            </a:xfrm>
            <a:prstGeom prst="righ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57800" y="4038600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?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5296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7030A0"/>
                </a:solidFill>
              </a:rPr>
              <a:t>Coupon Collector </a:t>
            </a:r>
            <a:r>
              <a:rPr lang="en-US" sz="3600" b="1" dirty="0"/>
              <a:t>Problem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28600" y="1981200"/>
            <a:ext cx="731418" cy="2057400"/>
            <a:chOff x="228600" y="1981200"/>
            <a:chExt cx="731418" cy="20574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609600" y="2743200"/>
              <a:ext cx="0" cy="12954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228600" y="1981200"/>
              <a:ext cx="731418" cy="738664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no </a:t>
              </a:r>
            </a:p>
            <a:p>
              <a:pPr algn="ctr"/>
              <a:r>
                <a:rPr lang="en-US" sz="1400" dirty="0" smtClean="0"/>
                <a:t>coupon</a:t>
              </a:r>
            </a:p>
            <a:p>
              <a:pPr algn="ctr"/>
              <a:r>
                <a:rPr lang="en-US" sz="1400" dirty="0" smtClean="0"/>
                <a:t>seen</a:t>
              </a:r>
              <a:endParaRPr lang="en-US" sz="14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8270534" y="1981200"/>
            <a:ext cx="801951" cy="2057400"/>
            <a:chOff x="8270534" y="1981200"/>
            <a:chExt cx="801951" cy="20574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8686800" y="2743200"/>
              <a:ext cx="0" cy="12954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8270534" y="1981200"/>
              <a:ext cx="801951" cy="738664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all </a:t>
              </a:r>
            </a:p>
            <a:p>
              <a:pPr algn="ctr"/>
              <a:r>
                <a:rPr lang="en-US" sz="1400" dirty="0" smtClean="0"/>
                <a:t>coupons</a:t>
              </a:r>
            </a:p>
            <a:p>
              <a:pPr algn="ctr"/>
              <a:r>
                <a:rPr lang="en-US" sz="1400" dirty="0" smtClean="0"/>
                <a:t>seen</a:t>
              </a:r>
              <a:endParaRPr lang="en-US" sz="1400" dirty="0"/>
            </a:p>
          </p:txBody>
        </p:sp>
      </p:grpSp>
      <p:sp>
        <p:nvSpPr>
          <p:cNvPr id="11" name="Right Arrow 10"/>
          <p:cNvSpPr/>
          <p:nvPr/>
        </p:nvSpPr>
        <p:spPr>
          <a:xfrm>
            <a:off x="1219200" y="2133600"/>
            <a:ext cx="6934200" cy="332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Ribbon 11"/>
          <p:cNvSpPr/>
          <p:nvPr/>
        </p:nvSpPr>
        <p:spPr>
          <a:xfrm>
            <a:off x="1295400" y="4419600"/>
            <a:ext cx="6705600" cy="917448"/>
          </a:xfrm>
          <a:prstGeom prst="ribbon">
            <a:avLst>
              <a:gd name="adj1" fmla="val 16667"/>
              <a:gd name="adj2" fmla="val 7500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This transition is not sudden. In fact it is a gradual transition through various </a:t>
            </a:r>
            <a:r>
              <a:rPr lang="en-US" u="sng" dirty="0" smtClean="0">
                <a:solidFill>
                  <a:schemeClr val="tx1"/>
                </a:solidFill>
              </a:rPr>
              <a:t>discrete stages</a:t>
            </a:r>
            <a:r>
              <a:rPr lang="en-US" dirty="0" smtClean="0">
                <a:solidFill>
                  <a:schemeClr val="tx1"/>
                </a:solidFill>
              </a:rPr>
              <a:t>. Can you see these discrete stages 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89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7030A0"/>
                </a:solidFill>
              </a:rPr>
              <a:t>Coupon Collector </a:t>
            </a:r>
            <a:r>
              <a:rPr lang="en-US" sz="3600" b="1" dirty="0"/>
              <a:t>Problem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685800" y="3124200"/>
            <a:ext cx="3048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143000" y="3124200"/>
            <a:ext cx="3048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600200" y="3124200"/>
            <a:ext cx="3048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057400" y="3124200"/>
            <a:ext cx="3048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514600" y="3124200"/>
            <a:ext cx="3048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971800" y="3124200"/>
            <a:ext cx="3048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429000" y="3124200"/>
            <a:ext cx="3048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886200" y="3124200"/>
            <a:ext cx="3048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343400" y="3124200"/>
            <a:ext cx="3048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800600" y="3124200"/>
            <a:ext cx="3048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257800" y="3124200"/>
            <a:ext cx="3048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715000" y="3124200"/>
            <a:ext cx="3048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172200" y="3124200"/>
            <a:ext cx="3048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391400" y="3124200"/>
            <a:ext cx="3048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848600" y="3124200"/>
            <a:ext cx="3048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305800" y="3124200"/>
            <a:ext cx="3048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629400" y="3276600"/>
            <a:ext cx="152400" cy="1524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58000" y="3276600"/>
            <a:ext cx="152400" cy="1524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086600" y="3276600"/>
            <a:ext cx="152400" cy="1524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228600" y="1981200"/>
            <a:ext cx="731418" cy="2057400"/>
            <a:chOff x="228600" y="1981200"/>
            <a:chExt cx="731418" cy="2057400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609600" y="2743200"/>
              <a:ext cx="0" cy="12954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228600" y="1981200"/>
              <a:ext cx="731418" cy="738664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no </a:t>
              </a:r>
            </a:p>
            <a:p>
              <a:pPr algn="ctr"/>
              <a:r>
                <a:rPr lang="en-US" sz="1400" dirty="0" smtClean="0"/>
                <a:t>coupon</a:t>
              </a:r>
            </a:p>
            <a:p>
              <a:pPr algn="ctr"/>
              <a:r>
                <a:rPr lang="en-US" sz="1400" dirty="0" smtClean="0"/>
                <a:t>seen</a:t>
              </a:r>
              <a:endParaRPr lang="en-US" sz="1400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8270534" y="1981200"/>
            <a:ext cx="801951" cy="2057400"/>
            <a:chOff x="8270534" y="1981200"/>
            <a:chExt cx="801951" cy="2057400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8686800" y="2743200"/>
              <a:ext cx="0" cy="12954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8270534" y="1981200"/>
              <a:ext cx="801951" cy="738664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all </a:t>
              </a:r>
            </a:p>
            <a:p>
              <a:pPr algn="ctr"/>
              <a:r>
                <a:rPr lang="en-US" sz="1400" dirty="0" smtClean="0"/>
                <a:t>coupons</a:t>
              </a:r>
            </a:p>
            <a:p>
              <a:pPr algn="ctr"/>
              <a:r>
                <a:rPr lang="en-US" sz="1400" dirty="0" smtClean="0"/>
                <a:t>seen</a:t>
              </a:r>
              <a:endParaRPr lang="en-US" sz="1400" dirty="0"/>
            </a:p>
          </p:txBody>
        </p:sp>
      </p:grpSp>
      <p:sp>
        <p:nvSpPr>
          <p:cNvPr id="41" name="Right Arrow 40"/>
          <p:cNvSpPr/>
          <p:nvPr/>
        </p:nvSpPr>
        <p:spPr>
          <a:xfrm>
            <a:off x="1219200" y="2133600"/>
            <a:ext cx="6934200" cy="332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990600" y="2435423"/>
            <a:ext cx="276038" cy="1603177"/>
            <a:chOff x="990600" y="2435423"/>
            <a:chExt cx="276038" cy="1603177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1066800" y="2743200"/>
              <a:ext cx="0" cy="12954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990600" y="2435423"/>
              <a:ext cx="276038" cy="307777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857562" y="2438400"/>
            <a:ext cx="276038" cy="1600200"/>
            <a:chOff x="1857562" y="2438400"/>
            <a:chExt cx="276038" cy="1600200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1981200" y="2743200"/>
              <a:ext cx="0" cy="12954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1857562" y="2438400"/>
              <a:ext cx="276038" cy="307777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3229162" y="2438400"/>
            <a:ext cx="276038" cy="1600200"/>
            <a:chOff x="3229162" y="2438400"/>
            <a:chExt cx="276038" cy="1600200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3352800" y="2743200"/>
              <a:ext cx="0" cy="12954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3229162" y="2438400"/>
              <a:ext cx="276038" cy="307777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972362" y="2438400"/>
            <a:ext cx="276038" cy="1600200"/>
            <a:chOff x="5515162" y="2438400"/>
            <a:chExt cx="276038" cy="1600200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5638800" y="2743200"/>
              <a:ext cx="0" cy="12954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5515162" y="2438400"/>
              <a:ext cx="276038" cy="307777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</p:grpSp>
      <p:sp>
        <p:nvSpPr>
          <p:cNvPr id="5" name="Down Ribbon 4"/>
          <p:cNvSpPr/>
          <p:nvPr/>
        </p:nvSpPr>
        <p:spPr>
          <a:xfrm>
            <a:off x="1295400" y="4419600"/>
            <a:ext cx="6705600" cy="917448"/>
          </a:xfrm>
          <a:prstGeom prst="ribbon">
            <a:avLst>
              <a:gd name="adj1" fmla="val 16667"/>
              <a:gd name="adj2" fmla="val 7500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This transition is not sudden. In fact it is a gradual transition through various </a:t>
            </a:r>
            <a:r>
              <a:rPr lang="en-US" u="sng" dirty="0" smtClean="0">
                <a:solidFill>
                  <a:schemeClr val="tx1"/>
                </a:solidFill>
              </a:rPr>
              <a:t>discrete stages</a:t>
            </a:r>
            <a:r>
              <a:rPr lang="en-US" dirty="0" smtClean="0">
                <a:solidFill>
                  <a:schemeClr val="tx1"/>
                </a:solidFill>
              </a:rPr>
              <a:t>. Can you see these discrete stages 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87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7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Reviewing Example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en-US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70C0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n-US" sz="2000" dirty="0" smtClean="0"/>
                  <a:t>=</a:t>
                </a:r>
                <a:r>
                  <a:rPr lang="en-US" sz="2000" dirty="0" smtClean="0">
                    <a:solidFill>
                      <a:srgbClr val="0070C0"/>
                    </a:solidFill>
                  </a:rPr>
                  <a:t>5</a:t>
                </a:r>
                <a:endParaRPr lang="en-US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914400" y="3505200"/>
            <a:ext cx="6248400" cy="457200"/>
            <a:chOff x="914400" y="3505200"/>
            <a:chExt cx="6248400" cy="457200"/>
          </a:xfrm>
        </p:grpSpPr>
        <p:sp>
          <p:nvSpPr>
            <p:cNvPr id="5" name="Rounded Rectangle 4"/>
            <p:cNvSpPr/>
            <p:nvPr/>
          </p:nvSpPr>
          <p:spPr>
            <a:xfrm>
              <a:off x="914400" y="35052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3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371600" y="35052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1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828800" y="35052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3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286000" y="35052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3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743200" y="35052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1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200400" y="35052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657600" y="35052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114800" y="35052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1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4572000" y="35052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5029200" y="35052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1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5486400" y="35052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3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5943600" y="35052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6400800" y="35052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3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6858000" y="35052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C00000"/>
                  </a:solidFill>
                </a:rPr>
                <a:t>4</a:t>
              </a:r>
            </a:p>
          </p:txBody>
        </p:sp>
      </p:grpSp>
      <p:pic>
        <p:nvPicPr>
          <p:cNvPr id="61" name="Picture 6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350" y="914400"/>
            <a:ext cx="1924050" cy="2160018"/>
          </a:xfrm>
          <a:prstGeom prst="rect">
            <a:avLst/>
          </a:prstGeom>
        </p:spPr>
      </p:pic>
      <p:grpSp>
        <p:nvGrpSpPr>
          <p:cNvPr id="67" name="Group 66"/>
          <p:cNvGrpSpPr/>
          <p:nvPr/>
        </p:nvGrpSpPr>
        <p:grpSpPr>
          <a:xfrm>
            <a:off x="3886200" y="1981200"/>
            <a:ext cx="1066800" cy="762000"/>
            <a:chOff x="3886200" y="1981200"/>
            <a:chExt cx="1066800" cy="762000"/>
          </a:xfrm>
        </p:grpSpPr>
        <p:sp>
          <p:nvSpPr>
            <p:cNvPr id="62" name="Rounded Rectangle 61"/>
            <p:cNvSpPr/>
            <p:nvPr/>
          </p:nvSpPr>
          <p:spPr>
            <a:xfrm>
              <a:off x="3886200" y="19812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4191000" y="20574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4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4419600" y="22098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2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4648200" y="20574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3962400" y="22860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3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7115362" y="3124200"/>
            <a:ext cx="276038" cy="955477"/>
            <a:chOff x="990600" y="2435423"/>
            <a:chExt cx="276038" cy="955477"/>
          </a:xfrm>
        </p:grpSpPr>
        <p:cxnSp>
          <p:nvCxnSpPr>
            <p:cNvPr id="87" name="Straight Connector 86"/>
            <p:cNvCxnSpPr/>
            <p:nvPr/>
          </p:nvCxnSpPr>
          <p:spPr>
            <a:xfrm>
              <a:off x="1143000" y="2743200"/>
              <a:ext cx="0" cy="6477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>
              <a:off x="990600" y="2435423"/>
              <a:ext cx="276038" cy="307777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5</a:t>
              </a:r>
              <a:endParaRPr lang="en-US" sz="1400" dirty="0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685800" y="3083123"/>
            <a:ext cx="276038" cy="955477"/>
            <a:chOff x="990600" y="2435423"/>
            <a:chExt cx="276038" cy="955477"/>
          </a:xfrm>
        </p:grpSpPr>
        <p:cxnSp>
          <p:nvCxnSpPr>
            <p:cNvPr id="93" name="Straight Connector 92"/>
            <p:cNvCxnSpPr/>
            <p:nvPr/>
          </p:nvCxnSpPr>
          <p:spPr>
            <a:xfrm>
              <a:off x="1143000" y="2743200"/>
              <a:ext cx="0" cy="6477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990600" y="2435423"/>
              <a:ext cx="276038" cy="307777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90552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Reviewing Example</a:t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en-US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70C0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n-US" sz="2000" dirty="0" smtClean="0"/>
                  <a:t>=</a:t>
                </a:r>
                <a:r>
                  <a:rPr lang="en-US" sz="2000" dirty="0" smtClean="0">
                    <a:solidFill>
                      <a:srgbClr val="0070C0"/>
                    </a:solidFill>
                  </a:rPr>
                  <a:t>5</a:t>
                </a:r>
                <a:endParaRPr lang="en-US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>
            <a:off x="914400" y="5943600"/>
            <a:ext cx="7924800" cy="457200"/>
            <a:chOff x="914400" y="5181600"/>
            <a:chExt cx="7924800" cy="457200"/>
          </a:xfrm>
        </p:grpSpPr>
        <p:grpSp>
          <p:nvGrpSpPr>
            <p:cNvPr id="38" name="Group 37"/>
            <p:cNvGrpSpPr/>
            <p:nvPr/>
          </p:nvGrpSpPr>
          <p:grpSpPr>
            <a:xfrm>
              <a:off x="914400" y="5181600"/>
              <a:ext cx="6248400" cy="457200"/>
              <a:chOff x="914400" y="2667000"/>
              <a:chExt cx="6248400" cy="457200"/>
            </a:xfrm>
          </p:grpSpPr>
          <p:sp>
            <p:nvSpPr>
              <p:cNvPr id="39" name="Rounded Rectangle 38"/>
              <p:cNvSpPr/>
              <p:nvPr/>
            </p:nvSpPr>
            <p:spPr>
              <a:xfrm>
                <a:off x="914400" y="2667000"/>
                <a:ext cx="304800" cy="457200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  <p:sp>
            <p:nvSpPr>
              <p:cNvPr id="40" name="Rounded Rectangle 39"/>
              <p:cNvSpPr/>
              <p:nvPr/>
            </p:nvSpPr>
            <p:spPr>
              <a:xfrm>
                <a:off x="1371600" y="2667000"/>
                <a:ext cx="304800" cy="457200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C00000"/>
                    </a:solidFill>
                  </a:rPr>
                  <a:t>2</a:t>
                </a:r>
              </a:p>
            </p:txBody>
          </p:sp>
          <p:sp>
            <p:nvSpPr>
              <p:cNvPr id="41" name="Rounded Rectangle 40"/>
              <p:cNvSpPr/>
              <p:nvPr/>
            </p:nvSpPr>
            <p:spPr>
              <a:xfrm>
                <a:off x="1828800" y="2667000"/>
                <a:ext cx="304800" cy="457200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C00000"/>
                    </a:solidFill>
                  </a:rPr>
                  <a:t>2</a:t>
                </a:r>
              </a:p>
            </p:txBody>
          </p:sp>
          <p:sp>
            <p:nvSpPr>
              <p:cNvPr id="42" name="Rounded Rectangle 41"/>
              <p:cNvSpPr/>
              <p:nvPr/>
            </p:nvSpPr>
            <p:spPr>
              <a:xfrm>
                <a:off x="2286000" y="2667000"/>
                <a:ext cx="304800" cy="457200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C00000"/>
                    </a:solidFill>
                  </a:rPr>
                  <a:t>3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2743200" y="2667000"/>
                <a:ext cx="304800" cy="457200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3200400" y="2667000"/>
                <a:ext cx="304800" cy="457200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C00000"/>
                    </a:solidFill>
                  </a:rPr>
                  <a:t>3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3657600" y="2667000"/>
                <a:ext cx="304800" cy="457200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C00000"/>
                    </a:solidFill>
                  </a:rPr>
                  <a:t>1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46" name="Rounded Rectangle 45"/>
              <p:cNvSpPr/>
              <p:nvPr/>
            </p:nvSpPr>
            <p:spPr>
              <a:xfrm>
                <a:off x="4114800" y="2667000"/>
                <a:ext cx="304800" cy="457200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C00000"/>
                    </a:solidFill>
                  </a:rPr>
                  <a:t>1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47" name="Rounded Rectangle 46"/>
              <p:cNvSpPr/>
              <p:nvPr/>
            </p:nvSpPr>
            <p:spPr>
              <a:xfrm>
                <a:off x="4572000" y="2667000"/>
                <a:ext cx="304800" cy="457200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C00000"/>
                    </a:solidFill>
                  </a:rPr>
                  <a:t>5</a:t>
                </a:r>
              </a:p>
            </p:txBody>
          </p:sp>
          <p:sp>
            <p:nvSpPr>
              <p:cNvPr id="48" name="Rounded Rectangle 47"/>
              <p:cNvSpPr/>
              <p:nvPr/>
            </p:nvSpPr>
            <p:spPr>
              <a:xfrm>
                <a:off x="5029200" y="2667000"/>
                <a:ext cx="304800" cy="457200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C00000"/>
                    </a:solidFill>
                  </a:rPr>
                  <a:t>1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49" name="Rounded Rectangle 48"/>
              <p:cNvSpPr/>
              <p:nvPr/>
            </p:nvSpPr>
            <p:spPr>
              <a:xfrm>
                <a:off x="5486400" y="2667000"/>
                <a:ext cx="304800" cy="457200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C00000"/>
                    </a:solidFill>
                  </a:rPr>
                  <a:t>3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>
                <a:off x="5943600" y="2667000"/>
                <a:ext cx="304800" cy="457200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C00000"/>
                    </a:solidFill>
                  </a:rPr>
                  <a:t>5</a:t>
                </a:r>
              </a:p>
            </p:txBody>
          </p:sp>
          <p:sp>
            <p:nvSpPr>
              <p:cNvPr id="51" name="Rounded Rectangle 50"/>
              <p:cNvSpPr/>
              <p:nvPr/>
            </p:nvSpPr>
            <p:spPr>
              <a:xfrm>
                <a:off x="6400800" y="2667000"/>
                <a:ext cx="304800" cy="457200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C00000"/>
                    </a:solidFill>
                  </a:rPr>
                  <a:t>3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52" name="Rounded Rectangle 51"/>
              <p:cNvSpPr/>
              <p:nvPr/>
            </p:nvSpPr>
            <p:spPr>
              <a:xfrm>
                <a:off x="6858000" y="2667000"/>
                <a:ext cx="304800" cy="457200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C00000"/>
                    </a:solidFill>
                  </a:rPr>
                  <a:t>2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53" name="Rounded Rectangle 52"/>
            <p:cNvSpPr/>
            <p:nvPr/>
          </p:nvSpPr>
          <p:spPr>
            <a:xfrm>
              <a:off x="7315200" y="51816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2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7772400" y="51816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C00000"/>
                  </a:solidFill>
                </a:rPr>
                <a:t>5</a:t>
              </a:r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8229600" y="5334000"/>
              <a:ext cx="609600" cy="152400"/>
              <a:chOff x="6858000" y="4114800"/>
              <a:chExt cx="609600" cy="152400"/>
            </a:xfrm>
          </p:grpSpPr>
          <p:sp>
            <p:nvSpPr>
              <p:cNvPr id="55" name="Oval 54"/>
              <p:cNvSpPr/>
              <p:nvPr/>
            </p:nvSpPr>
            <p:spPr>
              <a:xfrm>
                <a:off x="6858000" y="4114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7086600" y="4114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7315200" y="4114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61" name="Picture 6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350" y="914400"/>
            <a:ext cx="1924050" cy="2160018"/>
          </a:xfrm>
          <a:prstGeom prst="rect">
            <a:avLst/>
          </a:prstGeom>
        </p:spPr>
      </p:pic>
      <p:grpSp>
        <p:nvGrpSpPr>
          <p:cNvPr id="67" name="Group 66"/>
          <p:cNvGrpSpPr/>
          <p:nvPr/>
        </p:nvGrpSpPr>
        <p:grpSpPr>
          <a:xfrm>
            <a:off x="3886200" y="1981200"/>
            <a:ext cx="1066800" cy="762000"/>
            <a:chOff x="3886200" y="1981200"/>
            <a:chExt cx="1066800" cy="762000"/>
          </a:xfrm>
        </p:grpSpPr>
        <p:sp>
          <p:nvSpPr>
            <p:cNvPr id="62" name="Rounded Rectangle 61"/>
            <p:cNvSpPr/>
            <p:nvPr/>
          </p:nvSpPr>
          <p:spPr>
            <a:xfrm>
              <a:off x="3886200" y="19812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4191000" y="20574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4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4419600" y="22098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2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4648200" y="20574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3962400" y="22860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3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1143000" y="3045023"/>
            <a:ext cx="276038" cy="955477"/>
            <a:chOff x="990600" y="2321123"/>
            <a:chExt cx="276038" cy="955477"/>
          </a:xfrm>
        </p:grpSpPr>
        <p:cxnSp>
          <p:nvCxnSpPr>
            <p:cNvPr id="69" name="Straight Connector 68"/>
            <p:cNvCxnSpPr/>
            <p:nvPr/>
          </p:nvCxnSpPr>
          <p:spPr>
            <a:xfrm>
              <a:off x="1143000" y="2628900"/>
              <a:ext cx="0" cy="6477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990600" y="2321123"/>
              <a:ext cx="276038" cy="307777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1600200" y="3048000"/>
            <a:ext cx="276038" cy="955477"/>
            <a:chOff x="990600" y="2435423"/>
            <a:chExt cx="276038" cy="955477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1143000" y="2743200"/>
              <a:ext cx="0" cy="6477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990600" y="2435423"/>
              <a:ext cx="276038" cy="307777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3457762" y="3083123"/>
            <a:ext cx="276038" cy="955477"/>
            <a:chOff x="990600" y="2435423"/>
            <a:chExt cx="276038" cy="955477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1143000" y="2743200"/>
              <a:ext cx="0" cy="6477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990600" y="2435423"/>
              <a:ext cx="276038" cy="307777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3</a:t>
              </a: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4800600" y="3124200"/>
            <a:ext cx="276038" cy="955477"/>
            <a:chOff x="990600" y="2435423"/>
            <a:chExt cx="276038" cy="955477"/>
          </a:xfrm>
        </p:grpSpPr>
        <p:cxnSp>
          <p:nvCxnSpPr>
            <p:cNvPr id="84" name="Straight Connector 83"/>
            <p:cNvCxnSpPr/>
            <p:nvPr/>
          </p:nvCxnSpPr>
          <p:spPr>
            <a:xfrm>
              <a:off x="1143000" y="2743200"/>
              <a:ext cx="0" cy="6477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990600" y="2435423"/>
              <a:ext cx="276038" cy="307777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7115362" y="3124200"/>
            <a:ext cx="276038" cy="955477"/>
            <a:chOff x="990600" y="2435423"/>
            <a:chExt cx="276038" cy="955477"/>
          </a:xfrm>
        </p:grpSpPr>
        <p:cxnSp>
          <p:nvCxnSpPr>
            <p:cNvPr id="87" name="Straight Connector 86"/>
            <p:cNvCxnSpPr/>
            <p:nvPr/>
          </p:nvCxnSpPr>
          <p:spPr>
            <a:xfrm>
              <a:off x="1143000" y="2743200"/>
              <a:ext cx="0" cy="6477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>
              <a:off x="990600" y="2435423"/>
              <a:ext cx="276038" cy="307777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5</a:t>
              </a:r>
              <a:endParaRPr lang="en-US" sz="1400" dirty="0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685800" y="3083123"/>
            <a:ext cx="276038" cy="955477"/>
            <a:chOff x="990600" y="2435423"/>
            <a:chExt cx="276038" cy="955477"/>
          </a:xfrm>
        </p:grpSpPr>
        <p:cxnSp>
          <p:nvCxnSpPr>
            <p:cNvPr id="93" name="Straight Connector 92"/>
            <p:cNvCxnSpPr/>
            <p:nvPr/>
          </p:nvCxnSpPr>
          <p:spPr>
            <a:xfrm>
              <a:off x="1143000" y="2743200"/>
              <a:ext cx="0" cy="6477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990600" y="2435423"/>
              <a:ext cx="276038" cy="307777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0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914400" y="4800600"/>
            <a:ext cx="5334000" cy="457200"/>
            <a:chOff x="914400" y="2667000"/>
            <a:chExt cx="5334000" cy="457200"/>
          </a:xfrm>
        </p:grpSpPr>
        <p:sp>
          <p:nvSpPr>
            <p:cNvPr id="24" name="Rounded Rectangle 23"/>
            <p:cNvSpPr/>
            <p:nvPr/>
          </p:nvSpPr>
          <p:spPr>
            <a:xfrm>
              <a:off x="914400" y="26670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1371600" y="26670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1828800" y="26670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2286000" y="26670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743200" y="26670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3200400" y="26670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3657600" y="26670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5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4114800" y="26670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4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4572000" y="26670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C00000"/>
                  </a:solidFill>
                </a:rPr>
                <a:t>4</a:t>
              </a: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5029200" y="26670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1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5486400" y="26670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2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5943600" y="26670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3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09600" y="4495800"/>
            <a:ext cx="5867400" cy="990600"/>
            <a:chOff x="609600" y="3886200"/>
            <a:chExt cx="5867400" cy="990600"/>
          </a:xfrm>
        </p:grpSpPr>
        <p:grpSp>
          <p:nvGrpSpPr>
            <p:cNvPr id="71" name="Group 70"/>
            <p:cNvGrpSpPr/>
            <p:nvPr/>
          </p:nvGrpSpPr>
          <p:grpSpPr>
            <a:xfrm>
              <a:off x="1143000" y="3889177"/>
              <a:ext cx="276038" cy="759023"/>
              <a:chOff x="990600" y="2435423"/>
              <a:chExt cx="276038" cy="759023"/>
            </a:xfrm>
          </p:grpSpPr>
          <p:cxnSp>
            <p:nvCxnSpPr>
              <p:cNvPr id="72" name="Straight Connector 71"/>
              <p:cNvCxnSpPr/>
              <p:nvPr/>
            </p:nvCxnSpPr>
            <p:spPr>
              <a:xfrm>
                <a:off x="1114238" y="2740223"/>
                <a:ext cx="0" cy="454223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TextBox 72"/>
              <p:cNvSpPr txBox="1"/>
              <p:nvPr/>
            </p:nvSpPr>
            <p:spPr>
              <a:xfrm>
                <a:off x="990600" y="2435423"/>
                <a:ext cx="276038" cy="307777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1</a:t>
                </a:r>
                <a:endParaRPr lang="en-US" sz="1400" dirty="0"/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2057400" y="3886200"/>
              <a:ext cx="276038" cy="955477"/>
              <a:chOff x="990600" y="2435423"/>
              <a:chExt cx="276038" cy="955477"/>
            </a:xfrm>
          </p:grpSpPr>
          <p:cxnSp>
            <p:nvCxnSpPr>
              <p:cNvPr id="96" name="Straight Connector 95"/>
              <p:cNvCxnSpPr/>
              <p:nvPr/>
            </p:nvCxnSpPr>
            <p:spPr>
              <a:xfrm>
                <a:off x="1143000" y="2743200"/>
                <a:ext cx="0" cy="64770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TextBox 96"/>
              <p:cNvSpPr txBox="1"/>
              <p:nvPr/>
            </p:nvSpPr>
            <p:spPr>
              <a:xfrm>
                <a:off x="990600" y="2435423"/>
                <a:ext cx="276038" cy="307777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2</a:t>
                </a:r>
                <a:endParaRPr lang="en-US" sz="1400" dirty="0"/>
              </a:p>
            </p:txBody>
          </p:sp>
        </p:grpSp>
        <p:grpSp>
          <p:nvGrpSpPr>
            <p:cNvPr id="98" name="Group 97"/>
            <p:cNvGrpSpPr/>
            <p:nvPr/>
          </p:nvGrpSpPr>
          <p:grpSpPr>
            <a:xfrm>
              <a:off x="2514600" y="3886200"/>
              <a:ext cx="276038" cy="955477"/>
              <a:chOff x="990600" y="2435423"/>
              <a:chExt cx="276038" cy="955477"/>
            </a:xfrm>
          </p:grpSpPr>
          <p:cxnSp>
            <p:nvCxnSpPr>
              <p:cNvPr id="99" name="Straight Connector 98"/>
              <p:cNvCxnSpPr/>
              <p:nvPr/>
            </p:nvCxnSpPr>
            <p:spPr>
              <a:xfrm>
                <a:off x="1143000" y="2743200"/>
                <a:ext cx="0" cy="64770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TextBox 99"/>
              <p:cNvSpPr txBox="1"/>
              <p:nvPr/>
            </p:nvSpPr>
            <p:spPr>
              <a:xfrm>
                <a:off x="990600" y="2435423"/>
                <a:ext cx="276038" cy="307777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3</a:t>
                </a:r>
                <a:endParaRPr lang="en-US" sz="1400" dirty="0"/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>
              <a:off x="4343400" y="3886200"/>
              <a:ext cx="276038" cy="955477"/>
              <a:chOff x="990600" y="2435423"/>
              <a:chExt cx="276038" cy="955477"/>
            </a:xfrm>
          </p:grpSpPr>
          <p:cxnSp>
            <p:nvCxnSpPr>
              <p:cNvPr id="108" name="Straight Connector 107"/>
              <p:cNvCxnSpPr/>
              <p:nvPr/>
            </p:nvCxnSpPr>
            <p:spPr>
              <a:xfrm>
                <a:off x="1143000" y="2743200"/>
                <a:ext cx="0" cy="64770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9" name="TextBox 108"/>
              <p:cNvSpPr txBox="1"/>
              <p:nvPr/>
            </p:nvSpPr>
            <p:spPr>
              <a:xfrm>
                <a:off x="990600" y="2435423"/>
                <a:ext cx="276038" cy="307777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4</a:t>
                </a:r>
                <a:endParaRPr lang="en-US" sz="1400" dirty="0"/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6200962" y="3886200"/>
              <a:ext cx="276038" cy="955477"/>
              <a:chOff x="990600" y="2435423"/>
              <a:chExt cx="276038" cy="955477"/>
            </a:xfrm>
          </p:grpSpPr>
          <p:cxnSp>
            <p:nvCxnSpPr>
              <p:cNvPr id="111" name="Straight Connector 110"/>
              <p:cNvCxnSpPr/>
              <p:nvPr/>
            </p:nvCxnSpPr>
            <p:spPr>
              <a:xfrm>
                <a:off x="1143000" y="2743200"/>
                <a:ext cx="0" cy="64770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2" name="TextBox 111"/>
              <p:cNvSpPr txBox="1"/>
              <p:nvPr/>
            </p:nvSpPr>
            <p:spPr>
              <a:xfrm>
                <a:off x="990600" y="2435423"/>
                <a:ext cx="276038" cy="307777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5</a:t>
                </a:r>
                <a:endParaRPr lang="en-US" sz="1400" dirty="0"/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609600" y="3921323"/>
              <a:ext cx="276038" cy="955477"/>
              <a:chOff x="990600" y="2435423"/>
              <a:chExt cx="276038" cy="955477"/>
            </a:xfrm>
          </p:grpSpPr>
          <p:cxnSp>
            <p:nvCxnSpPr>
              <p:cNvPr id="117" name="Straight Connector 116"/>
              <p:cNvCxnSpPr/>
              <p:nvPr/>
            </p:nvCxnSpPr>
            <p:spPr>
              <a:xfrm>
                <a:off x="1143000" y="2743200"/>
                <a:ext cx="0" cy="64770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8" name="TextBox 117"/>
              <p:cNvSpPr txBox="1"/>
              <p:nvPr/>
            </p:nvSpPr>
            <p:spPr>
              <a:xfrm>
                <a:off x="990600" y="2435423"/>
                <a:ext cx="276038" cy="307777"/>
              </a:xfrm>
              <a:prstGeom prst="rect">
                <a:avLst/>
              </a:prstGeom>
              <a:noFill/>
              <a:ln w="19050"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0</a:t>
                </a:r>
              </a:p>
            </p:txBody>
          </p:sp>
        </p:grpSp>
      </p:grpSp>
      <p:grpSp>
        <p:nvGrpSpPr>
          <p:cNvPr id="36" name="Group 35"/>
          <p:cNvGrpSpPr/>
          <p:nvPr/>
        </p:nvGrpSpPr>
        <p:grpSpPr>
          <a:xfrm>
            <a:off x="609600" y="5597723"/>
            <a:ext cx="4467038" cy="955477"/>
            <a:chOff x="609600" y="5181600"/>
            <a:chExt cx="4467038" cy="955477"/>
          </a:xfrm>
        </p:grpSpPr>
        <p:grpSp>
          <p:nvGrpSpPr>
            <p:cNvPr id="74" name="Group 73"/>
            <p:cNvGrpSpPr/>
            <p:nvPr/>
          </p:nvGrpSpPr>
          <p:grpSpPr>
            <a:xfrm>
              <a:off x="1143000" y="5181600"/>
              <a:ext cx="276038" cy="955477"/>
              <a:chOff x="914400" y="2435423"/>
              <a:chExt cx="276038" cy="955477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>
                <a:off x="1066800" y="2743200"/>
                <a:ext cx="0" cy="64770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TextBox 75"/>
              <p:cNvSpPr txBox="1"/>
              <p:nvPr/>
            </p:nvSpPr>
            <p:spPr>
              <a:xfrm>
                <a:off x="914400" y="2435423"/>
                <a:ext cx="276038" cy="307777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1</a:t>
                </a:r>
                <a:endParaRPr lang="en-US" sz="1400" dirty="0"/>
              </a:p>
            </p:txBody>
          </p:sp>
        </p:grpSp>
        <p:grpSp>
          <p:nvGrpSpPr>
            <p:cNvPr id="101" name="Group 100"/>
            <p:cNvGrpSpPr/>
            <p:nvPr/>
          </p:nvGrpSpPr>
          <p:grpSpPr>
            <a:xfrm>
              <a:off x="3886200" y="5181600"/>
              <a:ext cx="276038" cy="955477"/>
              <a:chOff x="990600" y="2435423"/>
              <a:chExt cx="276038" cy="955477"/>
            </a:xfrm>
          </p:grpSpPr>
          <p:cxnSp>
            <p:nvCxnSpPr>
              <p:cNvPr id="102" name="Straight Connector 101"/>
              <p:cNvCxnSpPr/>
              <p:nvPr/>
            </p:nvCxnSpPr>
            <p:spPr>
              <a:xfrm>
                <a:off x="1143000" y="2743200"/>
                <a:ext cx="0" cy="64770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TextBox 102"/>
              <p:cNvSpPr txBox="1"/>
              <p:nvPr/>
            </p:nvSpPr>
            <p:spPr>
              <a:xfrm>
                <a:off x="990600" y="2435423"/>
                <a:ext cx="276038" cy="307777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3</a:t>
                </a:r>
                <a:endParaRPr lang="en-US" sz="1400" dirty="0"/>
              </a:p>
            </p:txBody>
          </p:sp>
        </p:grpSp>
        <p:grpSp>
          <p:nvGrpSpPr>
            <p:cNvPr id="104" name="Group 103"/>
            <p:cNvGrpSpPr/>
            <p:nvPr/>
          </p:nvGrpSpPr>
          <p:grpSpPr>
            <a:xfrm>
              <a:off x="1600200" y="5181600"/>
              <a:ext cx="276038" cy="955477"/>
              <a:chOff x="990600" y="2435423"/>
              <a:chExt cx="276038" cy="955477"/>
            </a:xfrm>
          </p:grpSpPr>
          <p:cxnSp>
            <p:nvCxnSpPr>
              <p:cNvPr id="105" name="Straight Connector 104"/>
              <p:cNvCxnSpPr/>
              <p:nvPr/>
            </p:nvCxnSpPr>
            <p:spPr>
              <a:xfrm>
                <a:off x="1143000" y="2743200"/>
                <a:ext cx="0" cy="64770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6" name="TextBox 105"/>
              <p:cNvSpPr txBox="1"/>
              <p:nvPr/>
            </p:nvSpPr>
            <p:spPr>
              <a:xfrm>
                <a:off x="990600" y="2435423"/>
                <a:ext cx="276038" cy="307777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2</a:t>
                </a:r>
                <a:endParaRPr lang="en-US" sz="1400" dirty="0"/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4800600" y="5181600"/>
              <a:ext cx="276038" cy="955477"/>
              <a:chOff x="990600" y="2435423"/>
              <a:chExt cx="276038" cy="955477"/>
            </a:xfrm>
          </p:grpSpPr>
          <p:cxnSp>
            <p:nvCxnSpPr>
              <p:cNvPr id="114" name="Straight Connector 113"/>
              <p:cNvCxnSpPr/>
              <p:nvPr/>
            </p:nvCxnSpPr>
            <p:spPr>
              <a:xfrm>
                <a:off x="1143000" y="2743200"/>
                <a:ext cx="0" cy="64770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" name="TextBox 114"/>
              <p:cNvSpPr txBox="1"/>
              <p:nvPr/>
            </p:nvSpPr>
            <p:spPr>
              <a:xfrm>
                <a:off x="990600" y="2435423"/>
                <a:ext cx="276038" cy="307777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4</a:t>
                </a:r>
                <a:endParaRPr lang="en-US" sz="1400" dirty="0"/>
              </a:p>
            </p:txBody>
          </p:sp>
        </p:grpSp>
        <p:grpSp>
          <p:nvGrpSpPr>
            <p:cNvPr id="119" name="Group 118"/>
            <p:cNvGrpSpPr/>
            <p:nvPr/>
          </p:nvGrpSpPr>
          <p:grpSpPr>
            <a:xfrm>
              <a:off x="609600" y="5181600"/>
              <a:ext cx="276038" cy="952500"/>
              <a:chOff x="990600" y="2359223"/>
              <a:chExt cx="276038" cy="952500"/>
            </a:xfrm>
          </p:grpSpPr>
          <p:cxnSp>
            <p:nvCxnSpPr>
              <p:cNvPr id="120" name="Straight Connector 119"/>
              <p:cNvCxnSpPr/>
              <p:nvPr/>
            </p:nvCxnSpPr>
            <p:spPr>
              <a:xfrm>
                <a:off x="1143000" y="2664023"/>
                <a:ext cx="0" cy="64770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1" name="TextBox 120"/>
              <p:cNvSpPr txBox="1"/>
              <p:nvPr/>
            </p:nvSpPr>
            <p:spPr>
              <a:xfrm>
                <a:off x="990600" y="2359223"/>
                <a:ext cx="276038" cy="307777"/>
              </a:xfrm>
              <a:prstGeom prst="rect">
                <a:avLst/>
              </a:prstGeom>
              <a:noFill/>
              <a:ln w="19050"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0</a:t>
                </a:r>
              </a:p>
            </p:txBody>
          </p:sp>
        </p:grpSp>
      </p:grpSp>
      <p:grpSp>
        <p:nvGrpSpPr>
          <p:cNvPr id="127" name="Group 126"/>
          <p:cNvGrpSpPr/>
          <p:nvPr/>
        </p:nvGrpSpPr>
        <p:grpSpPr>
          <a:xfrm>
            <a:off x="914400" y="3505200"/>
            <a:ext cx="6248400" cy="457200"/>
            <a:chOff x="914400" y="3505200"/>
            <a:chExt cx="6248400" cy="457200"/>
          </a:xfrm>
        </p:grpSpPr>
        <p:sp>
          <p:nvSpPr>
            <p:cNvPr id="128" name="Rounded Rectangle 127"/>
            <p:cNvSpPr/>
            <p:nvPr/>
          </p:nvSpPr>
          <p:spPr>
            <a:xfrm>
              <a:off x="914400" y="35052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3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29" name="Rounded Rectangle 128"/>
            <p:cNvSpPr/>
            <p:nvPr/>
          </p:nvSpPr>
          <p:spPr>
            <a:xfrm>
              <a:off x="1371600" y="35052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1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1828800" y="35052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3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31" name="Rounded Rectangle 130"/>
            <p:cNvSpPr/>
            <p:nvPr/>
          </p:nvSpPr>
          <p:spPr>
            <a:xfrm>
              <a:off x="2286000" y="35052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3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32" name="Rounded Rectangle 131"/>
            <p:cNvSpPr/>
            <p:nvPr/>
          </p:nvSpPr>
          <p:spPr>
            <a:xfrm>
              <a:off x="2743200" y="35052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1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33" name="Rounded Rectangle 132"/>
            <p:cNvSpPr/>
            <p:nvPr/>
          </p:nvSpPr>
          <p:spPr>
            <a:xfrm>
              <a:off x="3200400" y="35052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134" name="Rounded Rectangle 133"/>
            <p:cNvSpPr/>
            <p:nvPr/>
          </p:nvSpPr>
          <p:spPr>
            <a:xfrm>
              <a:off x="3657600" y="35052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135" name="Rounded Rectangle 134"/>
            <p:cNvSpPr/>
            <p:nvPr/>
          </p:nvSpPr>
          <p:spPr>
            <a:xfrm>
              <a:off x="4114800" y="35052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1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4572000" y="35052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137" name="Rounded Rectangle 136"/>
            <p:cNvSpPr/>
            <p:nvPr/>
          </p:nvSpPr>
          <p:spPr>
            <a:xfrm>
              <a:off x="5029200" y="35052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1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38" name="Rounded Rectangle 137"/>
            <p:cNvSpPr/>
            <p:nvPr/>
          </p:nvSpPr>
          <p:spPr>
            <a:xfrm>
              <a:off x="5486400" y="35052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3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39" name="Rounded Rectangle 138"/>
            <p:cNvSpPr/>
            <p:nvPr/>
          </p:nvSpPr>
          <p:spPr>
            <a:xfrm>
              <a:off x="5943600" y="35052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140" name="Rounded Rectangle 139"/>
            <p:cNvSpPr/>
            <p:nvPr/>
          </p:nvSpPr>
          <p:spPr>
            <a:xfrm>
              <a:off x="6400800" y="35052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3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41" name="Rounded Rectangle 140"/>
            <p:cNvSpPr/>
            <p:nvPr/>
          </p:nvSpPr>
          <p:spPr>
            <a:xfrm>
              <a:off x="6858000" y="3505200"/>
              <a:ext cx="304800" cy="457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C00000"/>
                  </a:solidFill>
                </a:rPr>
                <a:t>4</a:t>
              </a:r>
            </a:p>
          </p:txBody>
        </p:sp>
      </p:grpSp>
      <p:sp>
        <p:nvSpPr>
          <p:cNvPr id="5" name="Cloud Callout 4"/>
          <p:cNvSpPr/>
          <p:nvPr/>
        </p:nvSpPr>
        <p:spPr>
          <a:xfrm>
            <a:off x="5486400" y="838200"/>
            <a:ext cx="3581400" cy="1905000"/>
          </a:xfrm>
          <a:prstGeom prst="cloudCallout">
            <a:avLst>
              <a:gd name="adj1" fmla="val 37181"/>
              <a:gd name="adj2" fmla="val 84403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Each instance of coupon collector problem has to pass through these stages. Does it give you some inspiration to calculate </a:t>
            </a:r>
            <a:r>
              <a:rPr lang="en-US" sz="1600" b="1" dirty="0" smtClean="0">
                <a:solidFill>
                  <a:schemeClr val="tx1"/>
                </a:solidFill>
              </a:rPr>
              <a:t>E</a:t>
            </a:r>
            <a:r>
              <a:rPr lang="en-US" sz="1600" dirty="0" smtClean="0">
                <a:solidFill>
                  <a:schemeClr val="tx1"/>
                </a:solidFill>
              </a:rPr>
              <a:t>[</a:t>
            </a:r>
            <a:r>
              <a:rPr lang="en-US" sz="1600" b="1" i="1" dirty="0" smtClean="0">
                <a:solidFill>
                  <a:schemeClr val="tx1"/>
                </a:solidFill>
              </a:rPr>
              <a:t>X</a:t>
            </a:r>
            <a:r>
              <a:rPr lang="en-US" sz="1600" dirty="0" smtClean="0">
                <a:solidFill>
                  <a:schemeClr val="tx1"/>
                </a:solidFill>
              </a:rPr>
              <a:t>] ?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954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2283</TotalTime>
  <Words>1897</Words>
  <Application>Microsoft Office PowerPoint</Application>
  <PresentationFormat>On-screen Show (4:3)</PresentationFormat>
  <Paragraphs>480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Randomized Algorithms CS648 </vt:lpstr>
      <vt:lpstr>coupon Collector Problem</vt:lpstr>
      <vt:lpstr>Coupon Collector Problem</vt:lpstr>
      <vt:lpstr>Example </vt:lpstr>
      <vt:lpstr>Coupon Collector Problem</vt:lpstr>
      <vt:lpstr>Coupon Collector Problem</vt:lpstr>
      <vt:lpstr>Coupon Collector Problem</vt:lpstr>
      <vt:lpstr>Reviewing Example </vt:lpstr>
      <vt:lpstr>Reviewing Example </vt:lpstr>
      <vt:lpstr>Coupon Collector Problem</vt:lpstr>
      <vt:lpstr>Reviewing Example </vt:lpstr>
      <vt:lpstr>Coupon Collector Problem</vt:lpstr>
      <vt:lpstr>Calculating  E[X_i]</vt:lpstr>
      <vt:lpstr>Calculating  E[X_i]</vt:lpstr>
      <vt:lpstr>Coupon Collector Problem</vt:lpstr>
      <vt:lpstr>Discrete Random Walk on a LINE</vt:lpstr>
      <vt:lpstr>Discrete Random Walk</vt:lpstr>
      <vt:lpstr>An example</vt:lpstr>
      <vt:lpstr>Formalism</vt:lpstr>
      <vt:lpstr>Careful look at the example</vt:lpstr>
      <vt:lpstr>Careful look at the example</vt:lpstr>
      <vt:lpstr>Careful look at the example</vt:lpstr>
      <vt:lpstr>Relation among X_(i→j)’s</vt:lpstr>
      <vt:lpstr>Relation among X_(i→j)’s</vt:lpstr>
      <vt:lpstr>How to calculate  E[X_(i→i+1)] ?</vt:lpstr>
      <vt:lpstr>Conditional Expectation</vt:lpstr>
      <vt:lpstr>Calculating  E[X_(i→i+1)]</vt:lpstr>
      <vt:lpstr>Calculating E[X_(i→i+1)| first move is L]</vt:lpstr>
      <vt:lpstr>Calculating  E[X_(i→i+1)]</vt:lpstr>
      <vt:lpstr>Calculating  E[X_(0→n)] </vt:lpstr>
      <vt:lpstr>Calculating  E[X_(0→n)]</vt:lpstr>
      <vt:lpstr>PowerPoint Presentation</vt:lpstr>
      <vt:lpstr>Expected duration of a random experiment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Surender Baswana</dc:creator>
  <cp:lastModifiedBy>Surender Baswana</cp:lastModifiedBy>
  <cp:revision>470</cp:revision>
  <dcterms:created xsi:type="dcterms:W3CDTF">2011-12-03T04:13:03Z</dcterms:created>
  <dcterms:modified xsi:type="dcterms:W3CDTF">2013-09-12T12:20:29Z</dcterms:modified>
</cp:coreProperties>
</file>