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5"/>
  </p:notesMasterIdLst>
  <p:sldIdLst>
    <p:sldId id="274" r:id="rId2"/>
    <p:sldId id="442" r:id="rId3"/>
    <p:sldId id="457" r:id="rId4"/>
    <p:sldId id="458" r:id="rId5"/>
    <p:sldId id="459" r:id="rId6"/>
    <p:sldId id="461" r:id="rId7"/>
    <p:sldId id="460" r:id="rId8"/>
    <p:sldId id="463" r:id="rId9"/>
    <p:sldId id="462" r:id="rId10"/>
    <p:sldId id="464" r:id="rId11"/>
    <p:sldId id="465" r:id="rId12"/>
    <p:sldId id="466" r:id="rId13"/>
    <p:sldId id="467" r:id="rId14"/>
    <p:sldId id="468" r:id="rId15"/>
    <p:sldId id="469" r:id="rId16"/>
    <p:sldId id="443" r:id="rId17"/>
    <p:sldId id="444" r:id="rId18"/>
    <p:sldId id="470" r:id="rId19"/>
    <p:sldId id="471" r:id="rId20"/>
    <p:sldId id="473" r:id="rId21"/>
    <p:sldId id="472" r:id="rId22"/>
    <p:sldId id="474" r:id="rId23"/>
    <p:sldId id="475" r:id="rId24"/>
    <p:sldId id="448" r:id="rId25"/>
    <p:sldId id="449" r:id="rId26"/>
    <p:sldId id="453" r:id="rId27"/>
    <p:sldId id="450" r:id="rId28"/>
    <p:sldId id="451" r:id="rId29"/>
    <p:sldId id="454" r:id="rId30"/>
    <p:sldId id="456" r:id="rId31"/>
    <p:sldId id="455" r:id="rId32"/>
    <p:sldId id="441" r:id="rId33"/>
    <p:sldId id="476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5" d="100"/>
          <a:sy n="85" d="100"/>
        </p:scale>
        <p:origin x="-56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A3A7DB-FD4B-4A56-961D-EE92B832D86A}" type="datetimeFigureOut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8B6ACE-7DA9-451D-B4FE-F8D8CCE41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3B87-0EAF-4D3F-A8FE-4D644E3BA938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77C87-4399-4169-8EAA-A2FF838D2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F363-266E-4B39-9664-0E5F96917999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759C-6D63-4A5B-8A92-29BD5C9D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2EBB-5C32-49A2-ADCD-F3C86202F8FA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1702-FB5B-4ADB-8DA9-1EFEE2FC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C23F-070E-4955-A2E9-D262826D12BE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3F34-CCFE-4664-990B-25D48250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1857-66C0-437E-ACBA-BF7BCE55233B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9ED8-BBDD-47A1-9C62-8C7F2ACFB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3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FB79-49E0-495C-87BE-B2A1C6E0B2F0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27573-F1C1-4830-B7EC-9EBDAFC3F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5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81FA-412A-4421-9246-D21324FE2C44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61BB-7A72-48FB-85BD-B2543F19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1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6A6B7-3376-42F2-8702-2D1FCF5FB182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6056-B04C-48AB-8C53-BBF1FF11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2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6330-39E0-4348-93D8-084D75D931AB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7131A-5F98-4DE9-B58E-5AC46F8F2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8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380A-2B94-4740-AAA2-00B55E91136B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9EF9-6F51-43C7-88C5-01DDD3A54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1CF8B-C8E2-441C-9E33-F2F799897A47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CFE0-7502-4E07-8F32-3833EEC26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24DF6E-159B-4851-B8CD-5F6A63451708}" type="datetime1">
              <a:rPr lang="en-US"/>
              <a:pPr>
                <a:defRPr/>
              </a:pPr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B7F3E5-79B2-43C4-81B5-7811AF160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46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Algorithms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002060"/>
                </a:solidFill>
              </a:rPr>
              <a:t>CS648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60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Lecture 13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</a:rPr>
              <a:t>Expected duration </a:t>
            </a:r>
            <a:r>
              <a:rPr lang="en-US" sz="2000" b="1" dirty="0" smtClean="0">
                <a:solidFill>
                  <a:srgbClr val="002060"/>
                </a:solidFill>
              </a:rPr>
              <a:t>of a randomized experiment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002060"/>
                </a:solidFill>
              </a:rPr>
              <a:t>Part 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F4FD3-5535-4BD2-8147-A67FFD5F22D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Coupon Collector </a:t>
            </a:r>
            <a:r>
              <a:rPr lang="en-US" sz="3600" b="1" dirty="0"/>
              <a:t>Problem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1800" dirty="0"/>
                  <a:t>: the number of iterations of the loop (number of coupons drawn).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C00000"/>
                    </a:solidFill>
                  </a:rPr>
                  <a:t>Question</a:t>
                </a:r>
                <a:r>
                  <a:rPr lang="en-US" sz="1800" dirty="0"/>
                  <a:t>: What is </a:t>
                </a:r>
                <a:r>
                  <a:rPr lang="en-US" sz="1800" b="1" dirty="0"/>
                  <a:t>E</a:t>
                </a:r>
                <a:r>
                  <a:rPr lang="en-US" sz="1800" dirty="0"/>
                  <a:t>[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1800" dirty="0"/>
                  <a:t>] </a:t>
                </a:r>
                <a:r>
                  <a:rPr lang="en-US" sz="1800" dirty="0" smtClean="0"/>
                  <a:t>?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002060"/>
                          </a:solidFill>
                          <a:latin typeface="Cambria Math"/>
                        </a:rPr>
                        <m:t>𝑿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≤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 smtClean="0"/>
                  <a:t> no. of coupons sampled from the moment     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??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                                               to the moment     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 ??</a:t>
                </a:r>
                <a:endParaRPr lang="en-US" sz="18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05400" y="4507468"/>
                <a:ext cx="3272114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dirty="0"/>
                  <a:t> th distinct coupon was selected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507468"/>
                <a:ext cx="3272114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98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05400" y="4953000"/>
                <a:ext cx="3685689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dirty="0"/>
                  <a:t> th distinct coupon was selected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953000"/>
                <a:ext cx="3685689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48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3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Reviewing Example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/>
                  <a:t>=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5</a:t>
                </a:r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914400"/>
            <a:ext cx="1924050" cy="2160018"/>
          </a:xfrm>
          <a:prstGeom prst="rect">
            <a:avLst/>
          </a:prstGeom>
        </p:spPr>
      </p:pic>
      <p:grpSp>
        <p:nvGrpSpPr>
          <p:cNvPr id="67" name="Group 66"/>
          <p:cNvGrpSpPr/>
          <p:nvPr/>
        </p:nvGrpSpPr>
        <p:grpSpPr>
          <a:xfrm>
            <a:off x="3886200" y="1981200"/>
            <a:ext cx="1066800" cy="762000"/>
            <a:chOff x="3886200" y="1981200"/>
            <a:chExt cx="1066800" cy="762000"/>
          </a:xfrm>
        </p:grpSpPr>
        <p:sp>
          <p:nvSpPr>
            <p:cNvPr id="62" name="Rounded Rectangle 61"/>
            <p:cNvSpPr/>
            <p:nvPr/>
          </p:nvSpPr>
          <p:spPr>
            <a:xfrm>
              <a:off x="3886200" y="1981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191000" y="20574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4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4419600" y="22098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4648200" y="20574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3962400" y="2286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143000" y="3616523"/>
            <a:ext cx="276038" cy="955477"/>
            <a:chOff x="990600" y="2321123"/>
            <a:chExt cx="276038" cy="955477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1143000" y="26289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90600" y="2321123"/>
              <a:ext cx="276038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en-US" sz="1400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600200" y="3616523"/>
            <a:ext cx="276038" cy="955477"/>
            <a:chOff x="990600" y="2435423"/>
            <a:chExt cx="276038" cy="955477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2</a:t>
              </a:r>
              <a:endParaRPr lang="en-US" sz="14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429000" y="3616523"/>
            <a:ext cx="276038" cy="955477"/>
            <a:chOff x="990600" y="2435423"/>
            <a:chExt cx="276038" cy="955477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800600" y="3657600"/>
            <a:ext cx="276038" cy="955477"/>
            <a:chOff x="990600" y="2435423"/>
            <a:chExt cx="276038" cy="955477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7115362" y="3505200"/>
            <a:ext cx="276038" cy="955477"/>
            <a:chOff x="990600" y="2435423"/>
            <a:chExt cx="276038" cy="955477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85800" y="3616523"/>
            <a:ext cx="276038" cy="955477"/>
            <a:chOff x="990600" y="2435423"/>
            <a:chExt cx="276038" cy="955477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0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914400" y="3962400"/>
            <a:ext cx="6248400" cy="457200"/>
            <a:chOff x="914400" y="3505200"/>
            <a:chExt cx="6248400" cy="457200"/>
          </a:xfrm>
        </p:grpSpPr>
        <p:sp>
          <p:nvSpPr>
            <p:cNvPr id="128" name="Rounded Rectangle 127"/>
            <p:cNvSpPr/>
            <p:nvPr/>
          </p:nvSpPr>
          <p:spPr>
            <a:xfrm>
              <a:off x="914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1371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1828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2286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27432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3200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3657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4114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4572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50292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5486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5943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6400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6858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09438" y="3578423"/>
            <a:ext cx="6353362" cy="5954"/>
            <a:chOff x="809438" y="3578423"/>
            <a:chExt cx="6353362" cy="5954"/>
          </a:xfrm>
        </p:grpSpPr>
        <p:cxnSp>
          <p:nvCxnSpPr>
            <p:cNvPr id="125" name="Straight Arrow Connector 124"/>
            <p:cNvCxnSpPr/>
            <p:nvPr/>
          </p:nvCxnSpPr>
          <p:spPr>
            <a:xfrm>
              <a:off x="1757269" y="3581400"/>
              <a:ext cx="1824131" cy="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>
              <a:off x="3605119" y="3581400"/>
              <a:ext cx="1271681" cy="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>
              <a:off x="4953000" y="3581400"/>
              <a:ext cx="2209800" cy="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/>
            <p:nvPr/>
          </p:nvCxnSpPr>
          <p:spPr>
            <a:xfrm>
              <a:off x="1295400" y="3581400"/>
              <a:ext cx="409762" cy="2977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>
              <a:off x="809438" y="3578423"/>
              <a:ext cx="409762" cy="2977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5800" y="3200400"/>
                <a:ext cx="576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400" dirty="0" smtClean="0"/>
                  <a:t>=1</a:t>
                </a:r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200400"/>
                <a:ext cx="576825" cy="307777"/>
              </a:xfrm>
              <a:prstGeom prst="rect">
                <a:avLst/>
              </a:prstGeom>
              <a:blipFill rotWithShape="1">
                <a:blip r:embed="rId4"/>
                <a:stretch>
                  <a:fillRect t="-2000" r="-957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1251975" y="3200400"/>
                <a:ext cx="576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400" dirty="0" smtClean="0"/>
                  <a:t>=1</a:t>
                </a:r>
                <a:endParaRPr lang="en-US" sz="1400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975" y="3200400"/>
                <a:ext cx="576825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2000" r="-947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2166375" y="3200400"/>
                <a:ext cx="576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dirty="0" smtClean="0"/>
                  <a:t>=4</a:t>
                </a:r>
                <a:endParaRPr lang="en-US" sz="1400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375" y="3200400"/>
                <a:ext cx="576825" cy="307777"/>
              </a:xfrm>
              <a:prstGeom prst="rect">
                <a:avLst/>
              </a:prstGeom>
              <a:blipFill rotWithShape="1">
                <a:blip r:embed="rId6"/>
                <a:stretch>
                  <a:fillRect t="-2000" r="-947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3995175" y="3200400"/>
                <a:ext cx="576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400" dirty="0" smtClean="0"/>
                  <a:t>=3</a:t>
                </a:r>
                <a:endParaRPr lang="en-US" sz="1400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175" y="3200400"/>
                <a:ext cx="576825" cy="307777"/>
              </a:xfrm>
              <a:prstGeom prst="rect">
                <a:avLst/>
              </a:prstGeom>
              <a:blipFill rotWithShape="1">
                <a:blip r:embed="rId7"/>
                <a:stretch>
                  <a:fillRect t="-2000" r="-947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5747775" y="3200400"/>
                <a:ext cx="576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1400" dirty="0" smtClean="0"/>
                  <a:t>=5</a:t>
                </a:r>
                <a:endParaRPr lang="en-US" sz="1400" dirty="0"/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775" y="3200400"/>
                <a:ext cx="576825" cy="307777"/>
              </a:xfrm>
              <a:prstGeom prst="rect">
                <a:avLst/>
              </a:prstGeom>
              <a:blipFill rotWithShape="1">
                <a:blip r:embed="rId8"/>
                <a:stretch>
                  <a:fillRect t="-2000" r="-8421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Down Ribbon 6"/>
              <p:cNvSpPr/>
              <p:nvPr/>
            </p:nvSpPr>
            <p:spPr>
              <a:xfrm>
                <a:off x="2286000" y="5029200"/>
                <a:ext cx="4038600" cy="993648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This picture validates the equality 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≤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&lt;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Down Ribbo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029200"/>
                <a:ext cx="4038600" cy="993648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9"/>
                <a:stretch>
                  <a:fillRect b="-57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277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2" grpId="0"/>
      <p:bldP spid="123" grpId="0"/>
      <p:bldP spid="124" grpId="0"/>
      <p:bldP spid="12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Coupon Collector </a:t>
            </a:r>
            <a:r>
              <a:rPr lang="en-US" sz="3600" b="1" dirty="0"/>
              <a:t>Problem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1800" dirty="0"/>
                  <a:t>: the number of iterations of the loop (number of coupons drawn).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002060"/>
                          </a:solidFill>
                          <a:latin typeface="Cambria Math"/>
                        </a:rPr>
                        <m:t>𝑿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≤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b="1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sym typeface="Wingdings" pitchFamily="2" charset="2"/>
                  </a:rPr>
                  <a:t>                                                           </a:t>
                </a:r>
                <a:endParaRPr lang="en-US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0" smtClean="0">
                          <a:solidFill>
                            <a:srgbClr val="002060"/>
                          </a:solidFill>
                          <a:latin typeface="Cambria Math"/>
                        </a:rPr>
                        <m:t>𝐄</m:t>
                      </m:r>
                      <m:r>
                        <a:rPr lang="en-US" sz="1800" b="1" i="0" smtClean="0">
                          <a:solidFill>
                            <a:srgbClr val="002060"/>
                          </a:solidFill>
                          <a:latin typeface="Cambria Math"/>
                        </a:rPr>
                        <m:t>[</m:t>
                      </m:r>
                      <m:r>
                        <a:rPr lang="en-US" sz="1800" b="1" i="0">
                          <a:solidFill>
                            <a:srgbClr val="002060"/>
                          </a:solidFill>
                          <a:latin typeface="Cambria Math"/>
                        </a:rPr>
                        <m:t>𝐗</m:t>
                      </m:r>
                      <m:r>
                        <a:rPr lang="en-US" sz="1800" b="1" i="0" smtClean="0">
                          <a:solidFill>
                            <a:srgbClr val="002060"/>
                          </a:solidFill>
                          <a:latin typeface="Cambria Math"/>
                        </a:rPr>
                        <m:t>]</m:t>
                      </m:r>
                      <m:r>
                        <a:rPr lang="en-US" sz="1800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≤</m:t>
                          </m:r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𝐄</m:t>
                              </m:r>
                              <m:r>
                                <a:rPr lang="en-US" sz="1800" b="1" i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[</m:t>
                              </m:r>
                              <m:r>
                                <a:rPr lang="en-US" sz="1800" b="1" i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𝐗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Question:</a:t>
                </a:r>
                <a:r>
                  <a:rPr lang="en-US" sz="1800" dirty="0" smtClean="0"/>
                  <a:t> 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𝐄</m:t>
                        </m:r>
                        <m:r>
                          <a:rPr lang="en-US" sz="18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[</m:t>
                        </m:r>
                        <m:r>
                          <a:rPr lang="en-US" sz="18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] ?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2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5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200" b="1" dirty="0" smtClean="0"/>
                  <a:t>Calculating  E</a:t>
                </a:r>
                <a:r>
                  <a:rPr lang="en-US" sz="32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200" dirty="0"/>
                  <a:t>]</a:t>
                </a:r>
              </a:p>
            </p:txBody>
          </p:sp>
        </mc:Choice>
        <mc:Fallback xmlns="">
          <p:sp>
            <p:nvSpPr>
              <p:cNvPr id="6" name="Tit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Experiment (in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+1)</m:t>
                    </m:r>
                  </m:oMath>
                </a14:m>
                <a:r>
                  <a:rPr lang="en-US" sz="1800" b="1" dirty="0" smtClean="0">
                    <a:solidFill>
                      <a:srgbClr val="7030A0"/>
                    </a:solidFill>
                  </a:rPr>
                  <a:t>th stage):</a:t>
                </a:r>
                <a:endParaRPr lang="en-US" sz="18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/>
                  <a:t>Repeat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</a:t>
                </a:r>
                <a:r>
                  <a:rPr lang="en-US" sz="1800" dirty="0" smtClean="0"/>
                  <a:t>1</a:t>
                </a:r>
                <a:r>
                  <a:rPr lang="en-US" sz="1800" dirty="0"/>
                  <a:t>. Select a coupon </a:t>
                </a:r>
                <a:r>
                  <a:rPr lang="en-US" sz="1800" u="sng" dirty="0"/>
                  <a:t>randomly uniformly</a:t>
                </a:r>
                <a:r>
                  <a:rPr lang="en-US" sz="1800" dirty="0"/>
                  <a:t> 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from </a:t>
                </a:r>
                <a:r>
                  <a:rPr lang="en-US" sz="1800" dirty="0"/>
                  <a:t>the bag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 </a:t>
                </a:r>
                <a:r>
                  <a:rPr lang="en-US" sz="1800" dirty="0" smtClean="0"/>
                  <a:t>2</a:t>
                </a:r>
                <a:r>
                  <a:rPr lang="en-US" sz="1800" dirty="0"/>
                  <a:t>. Note down its label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3. Place the coupon back into the bag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Until</a:t>
                </a:r>
                <a:r>
                  <a:rPr lang="en-US" sz="1800" dirty="0"/>
                  <a:t> 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+1)</m:t>
                    </m:r>
                  </m:oMath>
                </a14:m>
                <a:r>
                  <a:rPr lang="en-US" sz="1800" dirty="0" err="1" smtClean="0"/>
                  <a:t>th</a:t>
                </a:r>
                <a:r>
                  <a:rPr lang="en-US" sz="1800" dirty="0" smtClean="0"/>
                  <a:t> distinct coupon  appears.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 l="-1360" t="-674" r="-3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199"/>
            <a:ext cx="4038600" cy="4533901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209800" y="4114800"/>
            <a:ext cx="609600" cy="838200"/>
            <a:chOff x="2133600" y="4114800"/>
            <a:chExt cx="609600" cy="838200"/>
          </a:xfrm>
        </p:grpSpPr>
        <p:sp>
          <p:nvSpPr>
            <p:cNvPr id="8" name="Rounded Rectangle 7"/>
            <p:cNvSpPr/>
            <p:nvPr/>
          </p:nvSpPr>
          <p:spPr>
            <a:xfrm>
              <a:off x="2133600" y="41148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209800" y="42672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362200" y="4191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286000" y="44196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438400" y="4572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90800" y="4724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438400" y="4343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05000" y="4343400"/>
            <a:ext cx="609600" cy="838200"/>
            <a:chOff x="2133600" y="4114800"/>
            <a:chExt cx="609600" cy="838200"/>
          </a:xfrm>
        </p:grpSpPr>
        <p:sp>
          <p:nvSpPr>
            <p:cNvPr id="17" name="Rounded Rectangle 16"/>
            <p:cNvSpPr/>
            <p:nvPr/>
          </p:nvSpPr>
          <p:spPr>
            <a:xfrm>
              <a:off x="2133600" y="41148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209800" y="42672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362200" y="4191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286000" y="44196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438400" y="4572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590800" y="4724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38400" y="4343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371600" y="4191000"/>
            <a:ext cx="457200" cy="685800"/>
            <a:chOff x="2133600" y="4114800"/>
            <a:chExt cx="457200" cy="685800"/>
          </a:xfrm>
        </p:grpSpPr>
        <p:sp>
          <p:nvSpPr>
            <p:cNvPr id="25" name="Rounded Rectangle 24"/>
            <p:cNvSpPr/>
            <p:nvPr/>
          </p:nvSpPr>
          <p:spPr>
            <a:xfrm>
              <a:off x="2133600" y="41148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209800" y="42672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362200" y="4191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286000" y="44196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2438400" y="4572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209800" y="4572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438400" y="4343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228714" y="3429000"/>
            <a:ext cx="1600625" cy="656050"/>
            <a:chOff x="1228714" y="3429000"/>
            <a:chExt cx="1600625" cy="656050"/>
          </a:xfrm>
        </p:grpSpPr>
        <p:sp>
          <p:nvSpPr>
            <p:cNvPr id="33" name="Right Brace 32"/>
            <p:cNvSpPr/>
            <p:nvPr/>
          </p:nvSpPr>
          <p:spPr>
            <a:xfrm rot="16029027">
              <a:off x="1849013" y="3104724"/>
              <a:ext cx="360027" cy="1600625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828800" y="3429000"/>
                  <a:ext cx="374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3429000"/>
                  <a:ext cx="37459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333" r="-19672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6962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5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200" b="1" dirty="0"/>
                  <a:t>Calculating  E</a:t>
                </a:r>
                <a:r>
                  <a:rPr lang="en-US" sz="32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200" dirty="0"/>
                  <a:t>]</a:t>
                </a:r>
              </a:p>
            </p:txBody>
          </p:sp>
        </mc:Choice>
        <mc:Fallback xmlns="">
          <p:sp>
            <p:nvSpPr>
              <p:cNvPr id="6" name="Tit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Experiment (in </a:t>
                </a:r>
                <a14:m>
                  <m:oMath xmlns:m="http://schemas.openxmlformats.org/officeDocument/2006/math">
                    <m:r>
                      <a:rPr lang="en-US" sz="1800" b="1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+1)</m:t>
                    </m:r>
                  </m:oMath>
                </a14:m>
                <a:r>
                  <a:rPr lang="en-US" sz="1800" b="1" dirty="0">
                    <a:solidFill>
                      <a:srgbClr val="7030A0"/>
                    </a:solidFill>
                  </a:rPr>
                  <a:t>th stage):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Repeat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1. Select a coupon </a:t>
                </a:r>
                <a:r>
                  <a:rPr lang="en-US" sz="1800" u="sng" dirty="0"/>
                  <a:t>randomly uniformly</a:t>
                </a:r>
                <a:r>
                  <a:rPr lang="en-US" sz="1800" dirty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      from the bag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 2. Note down its label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 3. Place the coupon back into the bag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Until</a:t>
                </a:r>
                <a:r>
                  <a:rPr lang="en-US" sz="1800" dirty="0"/>
                  <a:t> 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+1)</m:t>
                    </m:r>
                  </m:oMath>
                </a14:m>
                <a:r>
                  <a:rPr lang="en-US" sz="1800" dirty="0" err="1"/>
                  <a:t>th</a:t>
                </a:r>
                <a:r>
                  <a:rPr lang="en-US" sz="1800" dirty="0"/>
                  <a:t> distinct coupon  appears.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1050" dirty="0" smtClean="0"/>
                  <a:t> </a:t>
                </a:r>
                <a:endParaRPr lang="en-US" sz="105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sz="1800" dirty="0" smtClean="0"/>
                  <a:t> =Probability an iteration is successful</a:t>
                </a: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Question:</a:t>
                </a:r>
                <a:r>
                  <a:rPr lang="en-US" sz="1800" dirty="0" smtClean="0"/>
                  <a:t> What is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E</a:t>
                </a:r>
                <a:r>
                  <a:rPr lang="en-US" sz="18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]</a:t>
                </a:r>
                <a:r>
                  <a:rPr lang="en-US" sz="1800" dirty="0" smtClean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1800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1800" i="1" dirty="0">
                            <a:latin typeface="Cambria Math"/>
                          </a:rPr>
                          <m:t>&gt;</m:t>
                        </m:r>
                        <m:r>
                          <a:rPr lang="en-US" sz="18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  <m:sup/>
                      <m:e>
                        <m:r>
                          <a:rPr lang="en-US" sz="18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1800" b="1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𝐏</m:t>
                        </m:r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       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&gt;</m:t>
                        </m:r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  <m:sup/>
                      <m:e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sSup>
                          <m:sSup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dirty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sz="1800" b="0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800" b="0" i="1" dirty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</m:d>
                          </m:e>
                          <m:sup>
                            <m: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𝑝</m:t>
                        </m:r>
                      </m:e>
                    </m:nary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= </a:t>
                </a:r>
                <a14:m>
                  <m:oMath xmlns:m="http://schemas.openxmlformats.org/officeDocument/2006/math">
                    <m:r>
                      <a:rPr lang="en-US" sz="1800" b="0" i="0" dirty="0" smtClean="0">
                        <a:solidFill>
                          <a:srgbClr val="0070C0"/>
                        </a:solidFill>
                        <a:latin typeface="Cambria Math"/>
                      </a:rPr>
                      <m:t>1/</m:t>
                    </m:r>
                    <m:r>
                      <a:rPr lang="en-US" sz="1800" i="1" dirty="0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=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/(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 l="-1360" t="-674" r="-3474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199"/>
            <a:ext cx="4038600" cy="4533901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209800" y="4114800"/>
            <a:ext cx="609600" cy="838200"/>
            <a:chOff x="2133600" y="4114800"/>
            <a:chExt cx="609600" cy="838200"/>
          </a:xfrm>
        </p:grpSpPr>
        <p:sp>
          <p:nvSpPr>
            <p:cNvPr id="8" name="Rounded Rectangle 7"/>
            <p:cNvSpPr/>
            <p:nvPr/>
          </p:nvSpPr>
          <p:spPr>
            <a:xfrm>
              <a:off x="2133600" y="41148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209800" y="42672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362200" y="4191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286000" y="44196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438400" y="4572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90800" y="4724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438400" y="4343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05000" y="4343400"/>
            <a:ext cx="609600" cy="838200"/>
            <a:chOff x="2133600" y="4114800"/>
            <a:chExt cx="609600" cy="838200"/>
          </a:xfrm>
        </p:grpSpPr>
        <p:sp>
          <p:nvSpPr>
            <p:cNvPr id="17" name="Rounded Rectangle 16"/>
            <p:cNvSpPr/>
            <p:nvPr/>
          </p:nvSpPr>
          <p:spPr>
            <a:xfrm>
              <a:off x="2133600" y="41148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209800" y="42672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362200" y="4191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286000" y="44196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438400" y="4572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590800" y="4724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38400" y="4343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371600" y="4191000"/>
            <a:ext cx="457200" cy="685800"/>
            <a:chOff x="2133600" y="4114800"/>
            <a:chExt cx="457200" cy="685800"/>
          </a:xfrm>
        </p:grpSpPr>
        <p:sp>
          <p:nvSpPr>
            <p:cNvPr id="25" name="Rounded Rectangle 24"/>
            <p:cNvSpPr/>
            <p:nvPr/>
          </p:nvSpPr>
          <p:spPr>
            <a:xfrm>
              <a:off x="2133600" y="41148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209800" y="42672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362200" y="4191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286000" y="44196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2438400" y="4572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209800" y="45720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438400" y="4343400"/>
              <a:ext cx="152400" cy="228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228714" y="3429000"/>
            <a:ext cx="1600625" cy="656050"/>
            <a:chOff x="1228714" y="3429000"/>
            <a:chExt cx="1600625" cy="656050"/>
          </a:xfrm>
        </p:grpSpPr>
        <p:sp>
          <p:nvSpPr>
            <p:cNvPr id="34" name="Right Brace 33"/>
            <p:cNvSpPr/>
            <p:nvPr/>
          </p:nvSpPr>
          <p:spPr>
            <a:xfrm rot="16029027">
              <a:off x="1849013" y="3104724"/>
              <a:ext cx="360027" cy="1600625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828800" y="3429000"/>
                  <a:ext cx="374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3429000"/>
                  <a:ext cx="37459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333" r="-19672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up 36"/>
          <p:cNvGrpSpPr/>
          <p:nvPr/>
        </p:nvGrpSpPr>
        <p:grpSpPr>
          <a:xfrm>
            <a:off x="1371600" y="4876800"/>
            <a:ext cx="533400" cy="457200"/>
            <a:chOff x="1371600" y="4876800"/>
            <a:chExt cx="533400" cy="457200"/>
          </a:xfrm>
        </p:grpSpPr>
        <p:sp>
          <p:nvSpPr>
            <p:cNvPr id="2" name="Right Brace 1"/>
            <p:cNvSpPr/>
            <p:nvPr/>
          </p:nvSpPr>
          <p:spPr>
            <a:xfrm rot="5400000">
              <a:off x="1543050" y="4705350"/>
              <a:ext cx="190500" cy="53340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510188" y="4964668"/>
                  <a:ext cx="3186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oMath>
                    </m:oMathPara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0188" y="4964668"/>
                  <a:ext cx="31861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197" r="-2307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011880" y="4457700"/>
                <a:ext cx="947952" cy="307777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)/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880" y="4457700"/>
                <a:ext cx="947952" cy="307777"/>
              </a:xfrm>
              <a:prstGeom prst="rect">
                <a:avLst/>
              </a:prstGeom>
              <a:blipFill rotWithShape="1">
                <a:blip r:embed="rId7"/>
                <a:stretch>
                  <a:fillRect t="-1961" r="-384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743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Coupon Collector </a:t>
            </a:r>
            <a:r>
              <a:rPr lang="en-US" sz="3600" b="1" dirty="0"/>
              <a:t>Problem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1800" dirty="0"/>
                  <a:t>: the number of iterations of the loop (number of coupons drawn).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≤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&lt;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>
                    <a:sym typeface="Wingdings" pitchFamily="2" charset="2"/>
                  </a:rPr>
                  <a:t>  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rgbClr val="002060"/>
                        </a:solidFill>
                        <a:latin typeface="Cambria Math"/>
                      </a:rPr>
                      <m:t>𝐄</m:t>
                    </m:r>
                    <m:r>
                      <a:rPr lang="en-US" sz="1800" b="1" i="0" smtClean="0">
                        <a:solidFill>
                          <a:srgbClr val="002060"/>
                        </a:solidFill>
                        <a:latin typeface="Cambria Math"/>
                      </a:rPr>
                      <m:t>[</m:t>
                    </m:r>
                    <m:r>
                      <a:rPr lang="en-US" sz="1800" b="1" i="0">
                        <a:solidFill>
                          <a:srgbClr val="002060"/>
                        </a:solidFill>
                        <a:latin typeface="Cambria Math"/>
                      </a:rPr>
                      <m:t>𝐗</m:t>
                    </m:r>
                    <m:r>
                      <a:rPr lang="en-US" sz="1800" b="1" i="0" smtClean="0">
                        <a:solidFill>
                          <a:srgbClr val="002060"/>
                        </a:solidFill>
                        <a:latin typeface="Cambria Math"/>
                      </a:rPr>
                      <m:t>]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≤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&lt;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0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𝐄</m:t>
                            </m:r>
                            <m:r>
                              <a:rPr lang="en-US" sz="1800" b="1" i="0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[</m:t>
                            </m:r>
                            <m:r>
                              <a:rPr lang="en-US" sz="1800" b="1" i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]</m:t>
                        </m:r>
                      </m:e>
                    </m:nary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≤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&lt;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  <m:sup/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 </m:t>
                        </m:r>
                        <m:f>
                          <m:f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den>
                        </m:f>
                      </m:e>
                    </m:nary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≤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&lt;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  <m:sup/>
                      <m:e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 </m:t>
                        </m:r>
                        <m:f>
                          <m:fPr>
                            <m:ctrlP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den>
                        </m:f>
                      </m:e>
                    </m:nary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1800" b="0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smtClean="0"/>
                  <a:t>        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0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𝑶</m:t>
                    </m:r>
                    <m:r>
                      <a:rPr lang="en-US" sz="1800" b="0" i="0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log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Theorem:</a:t>
                </a:r>
                <a:r>
                  <a:rPr lang="en-US" sz="1800" dirty="0" smtClean="0"/>
                  <a:t> Expected duration of coupon collector experiment is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𝑶</m:t>
                    </m:r>
                    <m:r>
                      <a:rPr lang="en-US" sz="1800">
                        <a:latin typeface="Cambria Math"/>
                      </a:rPr>
                      <m:t>(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1800" i="1">
                        <a:latin typeface="Cambria Math"/>
                      </a:rPr>
                      <m:t>log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r>
                      <a:rPr lang="en-US" sz="1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.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5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514600"/>
            <a:ext cx="7772400" cy="1362075"/>
          </a:xfrm>
        </p:spPr>
        <p:txBody>
          <a:bodyPr/>
          <a:lstStyle/>
          <a:p>
            <a:pPr algn="ctr"/>
            <a:r>
              <a:rPr lang="en-US" sz="3200" dirty="0" smtClean="0"/>
              <a:t>Discrete</a:t>
            </a:r>
            <a:r>
              <a:rPr lang="en-US" sz="3200" dirty="0" smtClean="0">
                <a:solidFill>
                  <a:srgbClr val="7030A0"/>
                </a:solidFill>
              </a:rPr>
              <a:t> Random Walk </a:t>
            </a:r>
            <a:r>
              <a:rPr lang="en-US" sz="3200" dirty="0" smtClean="0"/>
              <a:t>on a LINE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2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Discrete</a:t>
            </a:r>
            <a:r>
              <a:rPr lang="en-US" sz="3200" b="1" dirty="0">
                <a:solidFill>
                  <a:srgbClr val="7030A0"/>
                </a:solidFill>
              </a:rPr>
              <a:t> Random Walk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Particle starts from origin</a:t>
            </a:r>
          </a:p>
          <a:p>
            <a:r>
              <a:rPr lang="en-US" sz="2000" dirty="0" smtClean="0"/>
              <a:t>In each second, particle moves </a:t>
            </a:r>
            <a:r>
              <a:rPr lang="en-US" sz="2000" u="sng" dirty="0" smtClean="0"/>
              <a:t>1 unit</a:t>
            </a:r>
            <a:r>
              <a:rPr lang="en-US" sz="2000" dirty="0" smtClean="0"/>
              <a:t>  to the left or to the right with </a:t>
            </a:r>
            <a:r>
              <a:rPr lang="en-US" sz="2000" u="sng" dirty="0" smtClean="0"/>
              <a:t>equal probability.</a:t>
            </a:r>
          </a:p>
          <a:p>
            <a:r>
              <a:rPr lang="en-US" sz="2000" dirty="0" smtClean="0"/>
              <a:t>While at origin, the particle moves to 1 always.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Question:</a:t>
            </a:r>
            <a:r>
              <a:rPr lang="en-US" sz="2000" dirty="0" smtClean="0"/>
              <a:t> What is the expected number of steps of the random walk to reach milestone </a:t>
            </a:r>
            <a:r>
              <a:rPr lang="en-US" sz="2000" dirty="0" smtClean="0">
                <a:solidFill>
                  <a:srgbClr val="0070C0"/>
                </a:solidFill>
              </a:rPr>
              <a:t>n</a:t>
            </a:r>
            <a:r>
              <a:rPr lang="en-US" sz="2000" dirty="0"/>
              <a:t> 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850226" cy="690858"/>
            <a:chOff x="837387" y="1812074"/>
            <a:chExt cx="7850226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858107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6962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7850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     2         3          4         5          6          7          8              …              n         n+1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838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15240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20574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26670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miley Face 30"/>
          <p:cNvSpPr/>
          <p:nvPr/>
        </p:nvSpPr>
        <p:spPr>
          <a:xfrm>
            <a:off x="33528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9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7" grpId="0" animBg="1"/>
      <p:bldP spid="27" grpId="1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1" grpId="0" animBg="1"/>
      <p:bldP spid="3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An example</a:t>
            </a:r>
            <a:endParaRPr lang="en-US" sz="36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9436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71833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     2         3          4         5          6          7          8              …     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838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 flipH="1">
            <a:off x="2209800" y="2758068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1600199" y="30480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428999" y="33528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52500" y="2754351"/>
            <a:ext cx="1181100" cy="0"/>
            <a:chOff x="952500" y="2754351"/>
            <a:chExt cx="1181100" cy="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600200" y="2754351"/>
              <a:ext cx="5334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Arrow Connector 2"/>
            <p:cNvCxnSpPr/>
            <p:nvPr/>
          </p:nvCxnSpPr>
          <p:spPr>
            <a:xfrm>
              <a:off x="952500" y="2754351"/>
              <a:ext cx="632367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1622967" y="3337932"/>
            <a:ext cx="1782870" cy="0"/>
            <a:chOff x="1622967" y="3337932"/>
            <a:chExt cx="1782870" cy="0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2834337" y="3337932"/>
              <a:ext cx="5715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1622967" y="3337932"/>
              <a:ext cx="6477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312948" y="3337932"/>
              <a:ext cx="4953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/>
          <p:cNvCxnSpPr/>
          <p:nvPr/>
        </p:nvCxnSpPr>
        <p:spPr>
          <a:xfrm flipH="1">
            <a:off x="1584867" y="3033132"/>
            <a:ext cx="54873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2316200" y="3612995"/>
            <a:ext cx="1017014" cy="0"/>
            <a:chOff x="2316200" y="3612995"/>
            <a:chExt cx="1017014" cy="0"/>
          </a:xfrm>
        </p:grpSpPr>
        <p:cxnSp>
          <p:nvCxnSpPr>
            <p:cNvPr id="34" name="Straight Arrow Connector 33"/>
            <p:cNvCxnSpPr/>
            <p:nvPr/>
          </p:nvCxnSpPr>
          <p:spPr>
            <a:xfrm flipH="1">
              <a:off x="2819400" y="3612995"/>
              <a:ext cx="51381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2316200" y="3612995"/>
              <a:ext cx="49204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362200" y="3891776"/>
            <a:ext cx="1639088" cy="0"/>
            <a:chOff x="2362200" y="3891776"/>
            <a:chExt cx="1639088" cy="0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2362200" y="3891776"/>
              <a:ext cx="472137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2895600" y="3891776"/>
              <a:ext cx="5334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3505200" y="3891776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Straight Connector 94"/>
          <p:cNvCxnSpPr/>
          <p:nvPr/>
        </p:nvCxnSpPr>
        <p:spPr>
          <a:xfrm flipH="1">
            <a:off x="2285999" y="3611136"/>
            <a:ext cx="1" cy="275064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114800" y="3886200"/>
            <a:ext cx="496088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3473746" y="4148254"/>
            <a:ext cx="1098254" cy="0"/>
            <a:chOff x="3473746" y="4148254"/>
            <a:chExt cx="1098254" cy="0"/>
          </a:xfrm>
        </p:grpSpPr>
        <p:cxnSp>
          <p:nvCxnSpPr>
            <p:cNvPr id="38" name="Straight Arrow Connector 37"/>
            <p:cNvCxnSpPr/>
            <p:nvPr/>
          </p:nvCxnSpPr>
          <p:spPr>
            <a:xfrm flipH="1">
              <a:off x="4083346" y="4148254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>
              <a:off x="3473746" y="4148254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505200" y="4419600"/>
            <a:ext cx="1639088" cy="0"/>
            <a:chOff x="3505200" y="4419600"/>
            <a:chExt cx="1639088" cy="0"/>
          </a:xfrm>
        </p:grpSpPr>
        <p:cxnSp>
          <p:nvCxnSpPr>
            <p:cNvPr id="61" name="Straight Arrow Connector 60"/>
            <p:cNvCxnSpPr/>
            <p:nvPr/>
          </p:nvCxnSpPr>
          <p:spPr>
            <a:xfrm>
              <a:off x="46482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5052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41148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2971800" y="4702097"/>
            <a:ext cx="2165054" cy="0"/>
            <a:chOff x="2971800" y="4702097"/>
            <a:chExt cx="2165054" cy="0"/>
          </a:xfrm>
        </p:grpSpPr>
        <p:cxnSp>
          <p:nvCxnSpPr>
            <p:cNvPr id="59" name="Straight Arrow Connector 58"/>
            <p:cNvCxnSpPr/>
            <p:nvPr/>
          </p:nvCxnSpPr>
          <p:spPr>
            <a:xfrm flipH="1">
              <a:off x="4083346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>
              <a:off x="46482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5052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29718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Arrow Connector 66"/>
          <p:cNvCxnSpPr/>
          <p:nvPr/>
        </p:nvCxnSpPr>
        <p:spPr>
          <a:xfrm flipH="1">
            <a:off x="4648200" y="5257800"/>
            <a:ext cx="488654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009112" y="4960434"/>
            <a:ext cx="2172488" cy="14869"/>
            <a:chOff x="3009112" y="4960434"/>
            <a:chExt cx="2172488" cy="14869"/>
          </a:xfrm>
        </p:grpSpPr>
        <p:cxnSp>
          <p:nvCxnSpPr>
            <p:cNvPr id="62" name="Straight Arrow Connector 61"/>
            <p:cNvCxnSpPr/>
            <p:nvPr/>
          </p:nvCxnSpPr>
          <p:spPr>
            <a:xfrm>
              <a:off x="3009112" y="496043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542512" y="4975303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114800" y="497344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4685512" y="497344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648200" y="5538439"/>
            <a:ext cx="1295400" cy="0"/>
            <a:chOff x="4648200" y="5538439"/>
            <a:chExt cx="1295400" cy="0"/>
          </a:xfrm>
        </p:grpSpPr>
        <p:cxnSp>
          <p:nvCxnSpPr>
            <p:cNvPr id="72" name="Straight Arrow Connector 71"/>
            <p:cNvCxnSpPr/>
            <p:nvPr/>
          </p:nvCxnSpPr>
          <p:spPr>
            <a:xfrm>
              <a:off x="4648200" y="5538439"/>
              <a:ext cx="6096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5334000" y="5538439"/>
              <a:ext cx="6096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Straight Connector 95"/>
          <p:cNvCxnSpPr/>
          <p:nvPr/>
        </p:nvCxnSpPr>
        <p:spPr>
          <a:xfrm flipH="1">
            <a:off x="4648199" y="3886200"/>
            <a:ext cx="1" cy="275064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3429000" y="4144536"/>
            <a:ext cx="1" cy="275064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2971800" y="4677936"/>
            <a:ext cx="1" cy="275064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181599" y="4419600"/>
            <a:ext cx="1" cy="275064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5181600" y="4982736"/>
            <a:ext cx="1" cy="275064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4648199" y="5257800"/>
            <a:ext cx="1" cy="275064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943600" y="19812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14400" y="19050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own Ribbon 1"/>
          <p:cNvSpPr/>
          <p:nvPr/>
        </p:nvSpPr>
        <p:spPr>
          <a:xfrm>
            <a:off x="6324600" y="2531328"/>
            <a:ext cx="2362200" cy="2087136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perhaps </a:t>
            </a:r>
            <a:r>
              <a:rPr lang="en-US" dirty="0">
                <a:solidFill>
                  <a:schemeClr val="tx1"/>
                </a:solidFill>
              </a:rPr>
              <a:t>you </a:t>
            </a:r>
            <a:r>
              <a:rPr lang="en-US" dirty="0" smtClean="0">
                <a:solidFill>
                  <a:schemeClr val="tx1"/>
                </a:solidFill>
              </a:rPr>
              <a:t>too,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could not notice the walk. So let us </a:t>
            </a:r>
            <a:r>
              <a:rPr lang="en-US" u="sng" dirty="0" smtClean="0">
                <a:solidFill>
                  <a:schemeClr val="tx1"/>
                </a:solidFill>
              </a:rPr>
              <a:t>trace</a:t>
            </a:r>
            <a:r>
              <a:rPr lang="en-US" dirty="0" smtClean="0">
                <a:solidFill>
                  <a:schemeClr val="tx1"/>
                </a:solidFill>
              </a:rPr>
              <a:t> the walk slowly.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path" presetSubtype="0" accel="50000" fill="hold" grpId="0" nodeType="click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0 L 0.13784 0.00162 L 0.07066 0 L 0.27066 0.00162 L 0.1342 0 L 0.34149 0 L 0.40729 0 L 0.27204 0 L 0.47204 0 L 0.20121 0.00162 L 0.47326 0 L 0.40243 -0.00324 L 0.54149 -0.00162 C 0.54392 0 0.54878 0.00324 0.54878 0.00324 L 0.55243 0.01481 L 0.53541 -0.00973 " pathEditMode="relative" ptsTypes="AAAAAAAAAAAAfAAA" p14:bounceEnd="24000">
                                          <p:cBhvr>
                                            <p:cTn id="6" dur="5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0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4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8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1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6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0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2" dur="1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4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1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5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5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8" dur="10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60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6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1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11000"/>
                                </p:stCondLst>
                                <p:childTnLst>
                                  <p:par>
                                    <p:cTn id="68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11500"/>
                                </p:stCondLst>
                                <p:childTnLst>
                                  <p:par>
                                    <p:cTn id="7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4" dur="20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13500"/>
                                </p:stCondLst>
                                <p:childTnLst>
                                  <p:par>
                                    <p:cTn id="76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14000"/>
                                </p:stCondLst>
                                <p:childTnLst>
                                  <p:par>
                                    <p:cTn id="8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2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16000"/>
                                </p:stCondLst>
                                <p:childTnLst>
                                  <p:par>
                                    <p:cTn id="8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16500"/>
                                </p:stCondLst>
                                <p:childTnLst>
                                  <p:par>
                                    <p:cTn id="8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0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17000"/>
                                </p:stCondLst>
                                <p:childTnLst>
                                  <p:par>
                                    <p:cTn id="92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7500"/>
                                </p:stCondLst>
                                <p:childTnLst>
                                  <p:par>
                                    <p:cTn id="9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8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 animBg="1"/>
          <p:bldP spid="2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path" presetSubtype="0" ac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0 L 0.13784 0.00162 L 0.07066 0 L 0.27066 0.00162 L 0.1342 0 L 0.34149 0 L 0.40729 0 L 0.27204 0 L 0.47204 0 L 0.20121 0.00162 L 0.47326 0 L 0.40243 -0.00324 L 0.54149 -0.00162 C 0.54392 0 0.54878 0.00324 0.54878 0.00324 L 0.55243 0.01481 L 0.53541 -0.00973 " pathEditMode="relative" ptsTypes="AAAAAAAAAAAAfAAA">
                                          <p:cBhvr>
                                            <p:cTn id="6" dur="5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0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4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8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1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6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0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2" dur="1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4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1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5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5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8" dur="10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60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6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1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11000"/>
                                </p:stCondLst>
                                <p:childTnLst>
                                  <p:par>
                                    <p:cTn id="68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11500"/>
                                </p:stCondLst>
                                <p:childTnLst>
                                  <p:par>
                                    <p:cTn id="7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4" dur="20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13500"/>
                                </p:stCondLst>
                                <p:childTnLst>
                                  <p:par>
                                    <p:cTn id="76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14000"/>
                                </p:stCondLst>
                                <p:childTnLst>
                                  <p:par>
                                    <p:cTn id="8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2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16000"/>
                                </p:stCondLst>
                                <p:childTnLst>
                                  <p:par>
                                    <p:cTn id="8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16500"/>
                                </p:stCondLst>
                                <p:childTnLst>
                                  <p:par>
                                    <p:cTn id="8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0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17000"/>
                                </p:stCondLst>
                                <p:childTnLst>
                                  <p:par>
                                    <p:cTn id="92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7500"/>
                                </p:stCondLst>
                                <p:childTnLst>
                                  <p:par>
                                    <p:cTn id="9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8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 animBg="1"/>
          <p:bldP spid="2" grpId="0" animBg="1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Formalism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89154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</a:rPr>
                          <m:t>→</m:t>
                        </m:r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 smtClean="0"/>
                  <a:t>: </a:t>
                </a: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No</a:t>
                </a:r>
                <a:r>
                  <a:rPr lang="en-US" sz="1800" dirty="0" smtClean="0"/>
                  <a:t>. of steps of a random walk which </a:t>
                </a:r>
                <a:r>
                  <a:rPr lang="en-US" sz="1800" u="sng" dirty="0" smtClean="0"/>
                  <a:t>starts</a:t>
                </a:r>
                <a:r>
                  <a:rPr lang="en-US" sz="1800" dirty="0" smtClean="0"/>
                  <a:t> 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8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and terminates </a:t>
                </a:r>
                <a:r>
                  <a:rPr lang="en-US" sz="1800" dirty="0" smtClean="0"/>
                  <a:t>on </a:t>
                </a:r>
                <a:r>
                  <a:rPr lang="en-US" sz="1800" u="sng" dirty="0" smtClean="0"/>
                  <a:t>reaching </a:t>
                </a:r>
                <a14:m>
                  <m:oMath xmlns:m="http://schemas.openxmlformats.org/officeDocument/2006/math">
                    <m:r>
                      <a:rPr lang="en-US" sz="1800" i="1" u="sng" smtClean="0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1800" u="sng" dirty="0" smtClean="0"/>
                  <a:t> for the first time.</a:t>
                </a:r>
                <a:endParaRPr lang="en-US" sz="1800" u="sng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Aim:</a:t>
                </a:r>
                <a:r>
                  <a:rPr lang="en-US" sz="2000" dirty="0" smtClean="0"/>
                  <a:t> To calculate </a:t>
                </a:r>
                <a:r>
                  <a:rPr lang="en-US" sz="2000" b="1" dirty="0" smtClean="0"/>
                  <a:t>E</a:t>
                </a:r>
                <a:r>
                  <a:rPr lang="en-US" sz="2000" dirty="0" smtClean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]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8915400" cy="4525963"/>
              </a:xfrm>
              <a:blipFill rotWithShape="1">
                <a:blip r:embed="rId2"/>
                <a:stretch>
                  <a:fillRect l="-1025" t="-1078" r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6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514600"/>
            <a:ext cx="7772400" cy="1362075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7030A0"/>
                </a:solidFill>
              </a:rPr>
              <a:t>coupon Collector </a:t>
            </a:r>
            <a:r>
              <a:rPr lang="en-US" sz="3200" dirty="0" smtClean="0"/>
              <a:t>Problem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Careful look at the </a:t>
            </a:r>
            <a:r>
              <a:rPr lang="en-US" sz="3600" b="1" dirty="0"/>
              <a:t>example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9436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71833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     2         3          4         5          6          7          8              …     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838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038600" y="1828800"/>
            <a:ext cx="0" cy="4800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2209800" y="2758068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1600199" y="30480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428999" y="33528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952500" y="2754351"/>
            <a:ext cx="3048788" cy="1137425"/>
            <a:chOff x="952500" y="2754351"/>
            <a:chExt cx="3048788" cy="113742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600200" y="2754351"/>
              <a:ext cx="5334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/>
            <p:cNvGrpSpPr/>
            <p:nvPr/>
          </p:nvGrpSpPr>
          <p:grpSpPr>
            <a:xfrm>
              <a:off x="952500" y="2754351"/>
              <a:ext cx="3048788" cy="1137425"/>
              <a:chOff x="952500" y="2754351"/>
              <a:chExt cx="3048788" cy="1137425"/>
            </a:xfrm>
          </p:grpSpPr>
          <p:cxnSp>
            <p:nvCxnSpPr>
              <p:cNvPr id="3" name="Straight Arrow Connector 2"/>
              <p:cNvCxnSpPr/>
              <p:nvPr/>
            </p:nvCxnSpPr>
            <p:spPr>
              <a:xfrm>
                <a:off x="952500" y="2754351"/>
                <a:ext cx="632367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2834337" y="3337932"/>
                <a:ext cx="571500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622967" y="3337932"/>
                <a:ext cx="647700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2312948" y="3337932"/>
                <a:ext cx="495300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flipH="1">
                <a:off x="1584867" y="3033132"/>
                <a:ext cx="548733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flipH="1">
                <a:off x="2819400" y="3612995"/>
                <a:ext cx="513814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flipH="1">
                <a:off x="2316200" y="3612995"/>
                <a:ext cx="492048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2362200" y="3891776"/>
                <a:ext cx="472137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>
                <a:off x="2895600" y="3891776"/>
                <a:ext cx="533400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>
                <a:off x="3505200" y="3891776"/>
                <a:ext cx="496088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>
                <a:off x="2285999" y="3611136"/>
                <a:ext cx="1" cy="275064"/>
              </a:xfrm>
              <a:prstGeom prst="line">
                <a:avLst/>
              </a:prstGeom>
              <a:ln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/>
          <p:cNvGrpSpPr/>
          <p:nvPr/>
        </p:nvGrpSpPr>
        <p:grpSpPr>
          <a:xfrm>
            <a:off x="2971800" y="3886200"/>
            <a:ext cx="2971800" cy="1652239"/>
            <a:chOff x="2971800" y="3886200"/>
            <a:chExt cx="2971800" cy="1652239"/>
          </a:xfrm>
        </p:grpSpPr>
        <p:cxnSp>
          <p:nvCxnSpPr>
            <p:cNvPr id="38" name="Straight Arrow Connector 37"/>
            <p:cNvCxnSpPr/>
            <p:nvPr/>
          </p:nvCxnSpPr>
          <p:spPr>
            <a:xfrm flipH="1">
              <a:off x="4083346" y="4148254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114800" y="38862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>
              <a:off x="3473746" y="4148254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4083346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>
              <a:off x="46482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6482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3009112" y="496043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5052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41148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5052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29718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4648200" y="5257800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542512" y="4975303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114800" y="497344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4685512" y="497344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648200" y="5538439"/>
              <a:ext cx="6096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5334000" y="5538439"/>
              <a:ext cx="6096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4648199" y="3886200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3429000" y="41445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971800" y="46779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5181599" y="4419600"/>
              <a:ext cx="1" cy="275064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181600" y="49827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4648199" y="5257800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Connector 70"/>
          <p:cNvCxnSpPr/>
          <p:nvPr/>
        </p:nvCxnSpPr>
        <p:spPr>
          <a:xfrm>
            <a:off x="5943600" y="19812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14400" y="19050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loud Callout 9"/>
          <p:cNvSpPr/>
          <p:nvPr/>
        </p:nvSpPr>
        <p:spPr>
          <a:xfrm>
            <a:off x="5638800" y="2502932"/>
            <a:ext cx="3276600" cy="1432780"/>
          </a:xfrm>
          <a:prstGeom prst="cloudCallout">
            <a:avLst>
              <a:gd name="adj1" fmla="val 30639"/>
              <a:gd name="adj2" fmla="val 6996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Can you break the walk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0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8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Wingdings" pitchFamily="2" charset="2"/>
              </a:rPr>
              <a:t>into stages ? Think carefully …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1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Careful look at the </a:t>
            </a:r>
            <a:r>
              <a:rPr lang="en-US" sz="3600" b="1" dirty="0"/>
              <a:t>example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9436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71833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     2         3          4         5          6          7          8              …     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838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038600" y="1828800"/>
            <a:ext cx="0" cy="4800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2209800" y="2758068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1600199" y="30480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428999" y="33528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952500" y="2754351"/>
            <a:ext cx="3048788" cy="1137425"/>
            <a:chOff x="952500" y="2754351"/>
            <a:chExt cx="3048788" cy="113742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600200" y="2754351"/>
              <a:ext cx="533400" cy="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/>
            <p:cNvGrpSpPr/>
            <p:nvPr/>
          </p:nvGrpSpPr>
          <p:grpSpPr>
            <a:xfrm>
              <a:off x="952500" y="2754351"/>
              <a:ext cx="3048788" cy="1137425"/>
              <a:chOff x="952500" y="2754351"/>
              <a:chExt cx="3048788" cy="1137425"/>
            </a:xfrm>
          </p:grpSpPr>
          <p:cxnSp>
            <p:nvCxnSpPr>
              <p:cNvPr id="3" name="Straight Arrow Connector 2"/>
              <p:cNvCxnSpPr/>
              <p:nvPr/>
            </p:nvCxnSpPr>
            <p:spPr>
              <a:xfrm>
                <a:off x="952500" y="2754351"/>
                <a:ext cx="632367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2834337" y="3337932"/>
                <a:ext cx="57150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622967" y="3337932"/>
                <a:ext cx="64770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2312948" y="3337932"/>
                <a:ext cx="49530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flipH="1">
                <a:off x="1584867" y="3033132"/>
                <a:ext cx="548733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flipH="1">
                <a:off x="2819400" y="3612995"/>
                <a:ext cx="513814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flipH="1">
                <a:off x="2316200" y="3612995"/>
                <a:ext cx="492048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2362200" y="3891776"/>
                <a:ext cx="472137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>
                <a:off x="2895600" y="3891776"/>
                <a:ext cx="53340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>
                <a:off x="3505200" y="3891776"/>
                <a:ext cx="496088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>
                <a:off x="2285999" y="3611136"/>
                <a:ext cx="1" cy="275064"/>
              </a:xfrm>
              <a:prstGeom prst="line">
                <a:avLst/>
              </a:prstGeom>
              <a:ln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/>
          <p:cNvGrpSpPr/>
          <p:nvPr/>
        </p:nvGrpSpPr>
        <p:grpSpPr>
          <a:xfrm>
            <a:off x="2971800" y="3886200"/>
            <a:ext cx="2971800" cy="1652239"/>
            <a:chOff x="2971800" y="3886200"/>
            <a:chExt cx="2971800" cy="1652239"/>
          </a:xfrm>
        </p:grpSpPr>
        <p:cxnSp>
          <p:nvCxnSpPr>
            <p:cNvPr id="38" name="Straight Arrow Connector 37"/>
            <p:cNvCxnSpPr/>
            <p:nvPr/>
          </p:nvCxnSpPr>
          <p:spPr>
            <a:xfrm flipH="1">
              <a:off x="4083346" y="4148254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114800" y="38862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>
              <a:off x="3473746" y="4148254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4083346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>
              <a:off x="46482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6482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3009112" y="496043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5052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41148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5052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29718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4648200" y="5257800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542512" y="4975303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114800" y="497344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4685512" y="497344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648200" y="5538439"/>
              <a:ext cx="6096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5334000" y="5538439"/>
              <a:ext cx="6096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4648199" y="3886200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3429000" y="41445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971800" y="46779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5181599" y="4419600"/>
              <a:ext cx="1" cy="275064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181600" y="49827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4648199" y="5257800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Connector 70"/>
          <p:cNvCxnSpPr/>
          <p:nvPr/>
        </p:nvCxnSpPr>
        <p:spPr>
          <a:xfrm>
            <a:off x="5943600" y="19812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14400" y="19050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815898" y="2575932"/>
            <a:ext cx="7870902" cy="1447800"/>
            <a:chOff x="815898" y="2575932"/>
            <a:chExt cx="7870902" cy="1447800"/>
          </a:xfrm>
        </p:grpSpPr>
        <p:sp>
          <p:nvSpPr>
            <p:cNvPr id="10" name="Rounded Rectangle 9"/>
            <p:cNvSpPr/>
            <p:nvPr/>
          </p:nvSpPr>
          <p:spPr>
            <a:xfrm>
              <a:off x="815898" y="2575932"/>
              <a:ext cx="3185390" cy="14478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Line Callout 1 27"/>
            <p:cNvSpPr/>
            <p:nvPr/>
          </p:nvSpPr>
          <p:spPr>
            <a:xfrm>
              <a:off x="5029200" y="2575933"/>
              <a:ext cx="3657600" cy="472068"/>
            </a:xfrm>
            <a:prstGeom prst="borderCallout1">
              <a:avLst>
                <a:gd name="adj1" fmla="val 47331"/>
                <a:gd name="adj2" fmla="val 814"/>
                <a:gd name="adj3" fmla="val 47842"/>
                <a:gd name="adj4" fmla="val -27879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2060"/>
                  </a:solidFill>
                </a:rPr>
                <a:t>Walk starting from 0 and terminating at 5</a:t>
              </a:r>
              <a:endParaRPr lang="en-US" sz="16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375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Careful look at the </a:t>
            </a:r>
            <a:r>
              <a:rPr lang="en-US" sz="3600" b="1" dirty="0"/>
              <a:t>example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9436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71833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     2         3          4         5          6          7          8              …     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838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038600" y="1828800"/>
            <a:ext cx="0" cy="4800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2209800" y="2758068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1600199" y="30480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428999" y="33528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952500" y="2754351"/>
            <a:ext cx="3048788" cy="1137425"/>
            <a:chOff x="952500" y="2754351"/>
            <a:chExt cx="3048788" cy="113742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600200" y="2754351"/>
              <a:ext cx="533400" cy="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/>
            <p:cNvGrpSpPr/>
            <p:nvPr/>
          </p:nvGrpSpPr>
          <p:grpSpPr>
            <a:xfrm>
              <a:off x="952500" y="2754351"/>
              <a:ext cx="3048788" cy="1137425"/>
              <a:chOff x="952500" y="2754351"/>
              <a:chExt cx="3048788" cy="1137425"/>
            </a:xfrm>
          </p:grpSpPr>
          <p:cxnSp>
            <p:nvCxnSpPr>
              <p:cNvPr id="3" name="Straight Arrow Connector 2"/>
              <p:cNvCxnSpPr/>
              <p:nvPr/>
            </p:nvCxnSpPr>
            <p:spPr>
              <a:xfrm>
                <a:off x="952500" y="2754351"/>
                <a:ext cx="632367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2834337" y="3337932"/>
                <a:ext cx="57150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1622967" y="3337932"/>
                <a:ext cx="64770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2312948" y="3337932"/>
                <a:ext cx="49530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flipH="1">
                <a:off x="1584867" y="3033132"/>
                <a:ext cx="548733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flipH="1">
                <a:off x="2819400" y="3612995"/>
                <a:ext cx="513814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flipH="1">
                <a:off x="2316200" y="3612995"/>
                <a:ext cx="492048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2362200" y="3891776"/>
                <a:ext cx="472137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>
                <a:off x="2895600" y="3891776"/>
                <a:ext cx="53340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>
                <a:off x="3505200" y="3891776"/>
                <a:ext cx="496088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>
                <a:off x="2285999" y="3611136"/>
                <a:ext cx="1" cy="275064"/>
              </a:xfrm>
              <a:prstGeom prst="line">
                <a:avLst/>
              </a:prstGeom>
              <a:ln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/>
          <p:cNvGrpSpPr/>
          <p:nvPr/>
        </p:nvGrpSpPr>
        <p:grpSpPr>
          <a:xfrm>
            <a:off x="2971800" y="3886200"/>
            <a:ext cx="2971800" cy="1652239"/>
            <a:chOff x="2971800" y="3886200"/>
            <a:chExt cx="2971800" cy="1652239"/>
          </a:xfrm>
        </p:grpSpPr>
        <p:cxnSp>
          <p:nvCxnSpPr>
            <p:cNvPr id="38" name="Straight Arrow Connector 37"/>
            <p:cNvCxnSpPr/>
            <p:nvPr/>
          </p:nvCxnSpPr>
          <p:spPr>
            <a:xfrm flipH="1">
              <a:off x="4083346" y="4148254"/>
              <a:ext cx="488654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114800" y="3886200"/>
              <a:ext cx="49608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>
              <a:off x="3473746" y="4148254"/>
              <a:ext cx="488654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4083346" y="4702097"/>
              <a:ext cx="488654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>
              <a:off x="4648200" y="4702097"/>
              <a:ext cx="488654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648200" y="4419600"/>
              <a:ext cx="49608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3009112" y="4960434"/>
              <a:ext cx="49608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505200" y="4419600"/>
              <a:ext cx="49608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4114800" y="4419600"/>
              <a:ext cx="49608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505200" y="4702097"/>
              <a:ext cx="488654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2971800" y="4702097"/>
              <a:ext cx="488654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4648200" y="5257800"/>
              <a:ext cx="488654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542512" y="4975303"/>
              <a:ext cx="49608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114800" y="4973444"/>
              <a:ext cx="49608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4685512" y="4973444"/>
              <a:ext cx="496088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648200" y="5538439"/>
              <a:ext cx="609600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5334000" y="5538439"/>
              <a:ext cx="609600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4648199" y="3886200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3429000" y="41445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971800" y="46779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5181599" y="4419600"/>
              <a:ext cx="1" cy="275064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181600" y="4982736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4648199" y="5257800"/>
              <a:ext cx="1" cy="27506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Connector 70"/>
          <p:cNvCxnSpPr/>
          <p:nvPr/>
        </p:nvCxnSpPr>
        <p:spPr>
          <a:xfrm>
            <a:off x="5943600" y="19812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14400" y="19050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2620537" y="3757961"/>
            <a:ext cx="5913863" cy="2719039"/>
            <a:chOff x="2620537" y="3757961"/>
            <a:chExt cx="5913863" cy="2719039"/>
          </a:xfrm>
        </p:grpSpPr>
        <p:sp>
          <p:nvSpPr>
            <p:cNvPr id="75" name="Freeform 74"/>
            <p:cNvSpPr/>
            <p:nvPr/>
          </p:nvSpPr>
          <p:spPr>
            <a:xfrm>
              <a:off x="2620537" y="3757961"/>
              <a:ext cx="3512634" cy="1996068"/>
            </a:xfrm>
            <a:custGeom>
              <a:avLst/>
              <a:gdLst>
                <a:gd name="connsiteX0" fmla="*/ 1527717 w 3512634"/>
                <a:gd name="connsiteY0" fmla="*/ 0 h 1996068"/>
                <a:gd name="connsiteX1" fmla="*/ 3501483 w 3512634"/>
                <a:gd name="connsiteY1" fmla="*/ 0 h 1996068"/>
                <a:gd name="connsiteX2" fmla="*/ 3512634 w 3512634"/>
                <a:gd name="connsiteY2" fmla="*/ 1996068 h 1996068"/>
                <a:gd name="connsiteX3" fmla="*/ 0 w 3512634"/>
                <a:gd name="connsiteY3" fmla="*/ 1996068 h 1996068"/>
                <a:gd name="connsiteX4" fmla="*/ 0 w 3512634"/>
                <a:gd name="connsiteY4" fmla="*/ 367990 h 1996068"/>
                <a:gd name="connsiteX5" fmla="*/ 0 w 3512634"/>
                <a:gd name="connsiteY5" fmla="*/ 301083 h 1996068"/>
                <a:gd name="connsiteX6" fmla="*/ 1471961 w 3512634"/>
                <a:gd name="connsiteY6" fmla="*/ 312234 h 1996068"/>
                <a:gd name="connsiteX7" fmla="*/ 1527717 w 3512634"/>
                <a:gd name="connsiteY7" fmla="*/ 0 h 1996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2634" h="1996068">
                  <a:moveTo>
                    <a:pt x="1527717" y="0"/>
                  </a:moveTo>
                  <a:lnTo>
                    <a:pt x="3501483" y="0"/>
                  </a:lnTo>
                  <a:lnTo>
                    <a:pt x="3512634" y="1996068"/>
                  </a:lnTo>
                  <a:lnTo>
                    <a:pt x="0" y="1996068"/>
                  </a:lnTo>
                  <a:lnTo>
                    <a:pt x="0" y="367990"/>
                  </a:lnTo>
                  <a:lnTo>
                    <a:pt x="0" y="301083"/>
                  </a:lnTo>
                  <a:lnTo>
                    <a:pt x="1471961" y="312234"/>
                  </a:lnTo>
                  <a:lnTo>
                    <a:pt x="1527717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Line Callout 1 75"/>
            <p:cNvSpPr/>
            <p:nvPr/>
          </p:nvSpPr>
          <p:spPr>
            <a:xfrm>
              <a:off x="4876800" y="6004932"/>
              <a:ext cx="3657600" cy="472068"/>
            </a:xfrm>
            <a:prstGeom prst="borderCallout1">
              <a:avLst>
                <a:gd name="adj1" fmla="val 87"/>
                <a:gd name="adj2" fmla="val 49289"/>
                <a:gd name="adj3" fmla="val -56095"/>
                <a:gd name="adj4" fmla="val -1355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2060"/>
                  </a:solidFill>
                </a:rPr>
                <a:t>Walk starting from 5 and terminating at 8</a:t>
              </a:r>
              <a:endParaRPr lang="en-US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15898" y="2575932"/>
            <a:ext cx="7870902" cy="1447800"/>
            <a:chOff x="815898" y="2575932"/>
            <a:chExt cx="7870902" cy="1447800"/>
          </a:xfrm>
        </p:grpSpPr>
        <p:sp>
          <p:nvSpPr>
            <p:cNvPr id="78" name="Rounded Rectangle 77"/>
            <p:cNvSpPr/>
            <p:nvPr/>
          </p:nvSpPr>
          <p:spPr>
            <a:xfrm>
              <a:off x="815898" y="2575932"/>
              <a:ext cx="3185390" cy="14478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Line Callout 1 78"/>
            <p:cNvSpPr/>
            <p:nvPr/>
          </p:nvSpPr>
          <p:spPr>
            <a:xfrm>
              <a:off x="5029200" y="2575933"/>
              <a:ext cx="3657600" cy="472068"/>
            </a:xfrm>
            <a:prstGeom prst="borderCallout1">
              <a:avLst>
                <a:gd name="adj1" fmla="val 47331"/>
                <a:gd name="adj2" fmla="val 814"/>
                <a:gd name="adj3" fmla="val 47842"/>
                <a:gd name="adj4" fmla="val -27879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2060"/>
                  </a:solidFill>
                </a:rPr>
                <a:t>Walk starting from 0 and terminating at 5</a:t>
              </a:r>
              <a:endParaRPr lang="en-US" sz="16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400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>
                    <a:solidFill>
                      <a:srgbClr val="7030A0"/>
                    </a:solidFill>
                  </a:rPr>
                  <a:t>Relation</a:t>
                </a:r>
                <a:r>
                  <a:rPr lang="en-US" sz="3600" b="1" dirty="0" smtClean="0"/>
                  <a:t> among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3600" b="1" i="1">
                            <a:latin typeface="Cambria Math"/>
                          </a:rPr>
                          <m:t>→</m:t>
                        </m:r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3600" b="1" dirty="0" smtClean="0"/>
                  <a:t>’s</a:t>
                </a:r>
                <a:endParaRPr lang="en-US" sz="36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For any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&lt;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𝑘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&lt;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endParaRPr lang="en-US" sz="200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2000" i="1"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Breaking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down to the limits, we get</a:t>
                </a:r>
                <a:endParaRPr lang="en-US" sz="20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≤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/>
                          </a:rPr>
                          <m:t>&lt;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→</m:t>
                            </m:r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 </a:t>
                </a:r>
                <a:endParaRPr lang="en-US" sz="2000" dirty="0" smtClean="0"/>
              </a:p>
              <a:p>
                <a:pPr marL="0" indent="0" algn="ctr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Hence using linearity of expectation</a:t>
                </a:r>
                <a:endParaRPr lang="en-US" sz="2000" dirty="0"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 </a:t>
                </a:r>
                <a:r>
                  <a:rPr lang="en-US" sz="2000" b="1" dirty="0" smtClean="0">
                    <a:sym typeface="Wingdings" pitchFamily="2" charset="2"/>
                  </a:rPr>
                  <a:t>E</a:t>
                </a:r>
                <a:r>
                  <a:rPr lang="en-US" sz="2000" dirty="0" smtClean="0">
                    <a:sym typeface="Wingdings" pitchFamily="2" charset="2"/>
                  </a:rPr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>
                    <a:sym typeface="Wingdings" pitchFamily="2" charset="2"/>
                  </a:rPr>
                  <a:t>]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≤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&lt;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1" dirty="0">
                                <a:sym typeface="Wingdings" pitchFamily="2" charset="2"/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en-US" sz="2000" dirty="0">
                                <a:sym typeface="Wingdings" pitchFamily="2" charset="2"/>
                              </a:rPr>
                              <m:t>[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→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]</a:t>
                </a:r>
                <a:r>
                  <a:rPr lang="en-US" sz="2000" dirty="0"/>
                  <a:t> </a:t>
                </a:r>
                <a:endParaRPr lang="en-US" sz="20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3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>
                    <a:solidFill>
                      <a:srgbClr val="7030A0"/>
                    </a:solidFill>
                  </a:rPr>
                  <a:t>Relation</a:t>
                </a:r>
                <a:r>
                  <a:rPr lang="en-US" sz="3600" b="1" dirty="0"/>
                  <a:t> among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3600" b="1" i="1">
                            <a:latin typeface="Cambria Math"/>
                          </a:rPr>
                          <m:t>→</m:t>
                        </m:r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3600" b="1" dirty="0"/>
                  <a:t>’s</a:t>
                </a:r>
                <a:endParaRPr lang="en-US" sz="3600" dirty="0"/>
              </a:p>
            </p:txBody>
          </p:sp>
        </mc:Choice>
        <mc:Fallback xmlns=""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9436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71833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     2         3          4         5          6          7          8              …     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838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952500" y="2754351"/>
            <a:ext cx="632367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miley Face 27"/>
          <p:cNvSpPr/>
          <p:nvPr/>
        </p:nvSpPr>
        <p:spPr>
          <a:xfrm>
            <a:off x="5791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00200" y="2754351"/>
            <a:ext cx="533400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34337" y="3337932"/>
            <a:ext cx="571500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584867" y="3033132"/>
            <a:ext cx="1223381" cy="304800"/>
            <a:chOff x="1584867" y="3033132"/>
            <a:chExt cx="1223381" cy="30480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1622967" y="3337932"/>
              <a:ext cx="6477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312948" y="3337932"/>
              <a:ext cx="4953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>
              <a:off x="1584867" y="3033132"/>
              <a:ext cx="54873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286000" y="3612995"/>
            <a:ext cx="1715288" cy="278781"/>
            <a:chOff x="2286000" y="3612995"/>
            <a:chExt cx="1715288" cy="278781"/>
          </a:xfrm>
        </p:grpSpPr>
        <p:cxnSp>
          <p:nvCxnSpPr>
            <p:cNvPr id="34" name="Straight Arrow Connector 33"/>
            <p:cNvCxnSpPr/>
            <p:nvPr/>
          </p:nvCxnSpPr>
          <p:spPr>
            <a:xfrm flipH="1">
              <a:off x="2819400" y="3612995"/>
              <a:ext cx="51381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2286000" y="3612995"/>
              <a:ext cx="49204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2286000" y="3891776"/>
              <a:ext cx="472137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2895600" y="3891776"/>
              <a:ext cx="5334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3505200" y="3891776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Arrow Connector 54"/>
          <p:cNvCxnSpPr/>
          <p:nvPr/>
        </p:nvCxnSpPr>
        <p:spPr>
          <a:xfrm>
            <a:off x="4114800" y="3886200"/>
            <a:ext cx="496088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3473746" y="4148254"/>
            <a:ext cx="1670542" cy="271346"/>
            <a:chOff x="3473746" y="4148254"/>
            <a:chExt cx="1670542" cy="271346"/>
          </a:xfrm>
        </p:grpSpPr>
        <p:cxnSp>
          <p:nvCxnSpPr>
            <p:cNvPr id="38" name="Straight Arrow Connector 37"/>
            <p:cNvCxnSpPr/>
            <p:nvPr/>
          </p:nvCxnSpPr>
          <p:spPr>
            <a:xfrm flipH="1">
              <a:off x="4083346" y="4148254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>
              <a:off x="3473746" y="4148254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6482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5052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4114800" y="44196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Straight Connector 88"/>
          <p:cNvCxnSpPr/>
          <p:nvPr/>
        </p:nvCxnSpPr>
        <p:spPr>
          <a:xfrm flipH="1">
            <a:off x="2209800" y="2758068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1600199" y="30480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428999" y="33528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2209800" y="3611136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4648199" y="38862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3429000" y="4144536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2971800" y="4677936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181599" y="44196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5181600" y="4982736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4648199" y="52578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5943600" y="19812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2971800" y="4702097"/>
            <a:ext cx="2971800" cy="836342"/>
            <a:chOff x="2971800" y="4702097"/>
            <a:chExt cx="2971800" cy="836342"/>
          </a:xfrm>
        </p:grpSpPr>
        <p:cxnSp>
          <p:nvCxnSpPr>
            <p:cNvPr id="59" name="Straight Arrow Connector 58"/>
            <p:cNvCxnSpPr/>
            <p:nvPr/>
          </p:nvCxnSpPr>
          <p:spPr>
            <a:xfrm flipH="1">
              <a:off x="4083346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>
              <a:off x="46482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3009112" y="496043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5052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2971800" y="4702097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4648200" y="5257800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542512" y="4975303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114800" y="497344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4685512" y="4973444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5334000" y="5538439"/>
              <a:ext cx="6096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>
              <a:off x="4648200" y="5538439"/>
              <a:ext cx="6096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6" name="Straight Connector 105"/>
          <p:cNvCxnSpPr/>
          <p:nvPr/>
        </p:nvCxnSpPr>
        <p:spPr>
          <a:xfrm>
            <a:off x="914400" y="19050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0242417"/>
                  </p:ext>
                </p:extLst>
              </p:nvPr>
            </p:nvGraphicFramePr>
            <p:xfrm>
              <a:off x="6995462" y="2667000"/>
              <a:ext cx="1234138" cy="34004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7069"/>
                    <a:gridCol w="617069"/>
                  </a:tblGrid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1→2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2→3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3→4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4→5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5→6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6→7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7→8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0→8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70C0"/>
                              </a:solidFill>
                            </a:rPr>
                            <a:t>28</a:t>
                          </a:r>
                          <a:endParaRPr lang="en-US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0242417"/>
                  </p:ext>
                </p:extLst>
              </p:nvPr>
            </p:nvGraphicFramePr>
            <p:xfrm>
              <a:off x="6995462" y="2667000"/>
              <a:ext cx="1234138" cy="34004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7069"/>
                    <a:gridCol w="617069"/>
                  </a:tblGrid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8065" r="-100000" b="-8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108065" r="-100000" b="-7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208065" r="-100000" b="-6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308065" r="-100000" b="-5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414754" r="-100000" b="-4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506452" r="-100000" b="-3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606452" r="-100000" b="-2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706452" r="-1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0" t="-806452" r="-100000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70C0"/>
                              </a:solidFill>
                            </a:rPr>
                            <a:t>28</a:t>
                          </a:r>
                          <a:endParaRPr lang="en-US" b="1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TextBox 1"/>
          <p:cNvSpPr txBox="1"/>
          <p:nvPr/>
        </p:nvSpPr>
        <p:spPr>
          <a:xfrm>
            <a:off x="7775514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772400" y="3059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7724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72400" y="3821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772400" y="4202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772400" y="4572000"/>
            <a:ext cx="418704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</a:t>
            </a:r>
          </a:p>
          <a:p>
            <a:r>
              <a:rPr lang="en-US" sz="11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5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11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9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" grpId="0"/>
      <p:bldP spid="72" grpId="0"/>
      <p:bldP spid="74" grpId="0"/>
      <p:bldP spid="76" grpId="0"/>
      <p:bldP spid="7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>
              <a:xfrm>
                <a:off x="685800" y="1905000"/>
                <a:ext cx="7772400" cy="1362075"/>
              </a:xfrm>
            </p:spPr>
            <p:txBody>
              <a:bodyPr/>
              <a:lstStyle/>
              <a:p>
                <a:pPr algn="ctr"/>
                <a:r>
                  <a:rPr lang="en-US" dirty="0"/>
                  <a:t>How to calculate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E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] ?</a:t>
                </a:r>
              </a:p>
            </p:txBody>
          </p:sp>
        </mc:Choice>
        <mc:Fallback xmlns=""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0" y="1905000"/>
                <a:ext cx="7772400" cy="1362075"/>
              </a:xfrm>
              <a:blipFill rotWithShape="1">
                <a:blip r:embed="rId2"/>
                <a:stretch>
                  <a:fillRect t="-8072" b="-15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7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</a:rPr>
              <a:t>Conditional</a:t>
            </a:r>
            <a:r>
              <a:rPr lang="en-US" sz="4000" b="1" dirty="0"/>
              <a:t> Expectation</a:t>
            </a:r>
            <a:endParaRPr lang="en-US" sz="40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Given any event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ε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and a random variable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2060"/>
                        </a:solidFill>
                        <a:latin typeface="Cambria Math"/>
                      </a:rPr>
                      <m:t>𝑌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defined over a probability space (</a:t>
                </a:r>
                <a14:m>
                  <m:oMath xmlns:m="http://schemas.openxmlformats.org/officeDocument/2006/math">
                    <m:r>
                      <a:rPr lang="el-GR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dirty="0" smtClean="0"/>
                  <a:t>,</a:t>
                </a:r>
                <a:r>
                  <a:rPr lang="en-US" sz="2000" b="1" dirty="0" smtClean="0"/>
                  <a:t>P</a:t>
                </a:r>
                <a:r>
                  <a:rPr lang="en-US" sz="2000" dirty="0" smtClean="0"/>
                  <a:t>)</a:t>
                </a:r>
                <a:r>
                  <a:rPr lang="en-US" sz="2000" b="1" dirty="0" smtClean="0"/>
                  <a:t>.</a:t>
                </a:r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 algn="ctr">
                  <a:buNone/>
                </a:pP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2060"/>
                        </a:solidFill>
                        <a:latin typeface="Cambria Math"/>
                      </a:rPr>
                      <m:t>𝑌</m:t>
                    </m:r>
                  </m:oMath>
                </a14:m>
                <a:r>
                  <a:rPr lang="en-US" sz="2000" dirty="0"/>
                  <a:t>] = </a:t>
                </a: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2060"/>
                        </a:solidFill>
                        <a:latin typeface="Cambria Math"/>
                      </a:rPr>
                      <m:t>𝑌</m:t>
                    </m:r>
                  </m:oMath>
                </a14:m>
                <a:r>
                  <a:rPr lang="en-US" sz="2000" dirty="0"/>
                  <a:t>|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ε</m:t>
                    </m:r>
                  </m:oMath>
                </a14:m>
                <a:r>
                  <a:rPr lang="en-US" sz="2000" dirty="0"/>
                  <a:t>]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b="1" dirty="0"/>
                  <a:t>P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ε</m:t>
                    </m:r>
                  </m:oMath>
                </a14:m>
                <a:r>
                  <a:rPr lang="en-US" sz="2000" dirty="0"/>
                  <a:t>)  + </a:t>
                </a: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2060"/>
                        </a:solidFill>
                        <a:latin typeface="Cambria Math"/>
                      </a:rPr>
                      <m:t>𝑌</m:t>
                    </m:r>
                  </m:oMath>
                </a14:m>
                <a:r>
                  <a:rPr lang="en-US" sz="2000" dirty="0"/>
                  <a:t>|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ε</m:t>
                        </m:r>
                      </m:e>
                    </m:acc>
                  </m:oMath>
                </a14:m>
                <a:r>
                  <a:rPr lang="en-US" sz="2000" dirty="0"/>
                  <a:t>]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/>
                  <a:t>P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ε</m:t>
                        </m:r>
                      </m:e>
                    </m:acc>
                  </m:oMath>
                </a14:m>
                <a:r>
                  <a:rPr lang="en-US" sz="2000" dirty="0"/>
                  <a:t>)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09900" y="2362200"/>
            <a:ext cx="3276600" cy="2133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895850" y="2819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72000" y="3048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24450" y="30099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733800" y="2971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8620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44805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00450" y="3581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8140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792112" y="4114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219450" y="3581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35280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86250" y="3581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43865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62400" y="3657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6240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133850" y="42672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19650" y="42672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743450" y="3657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724400" y="3352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133850" y="2971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43865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10200" y="2971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105400" y="3352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800600" y="3810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724400" y="4038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724400" y="2514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76850" y="2819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42925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581650" y="3581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3405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41020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257800" y="3657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886450" y="3810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19800" y="35052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334000" y="4191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105400" y="4114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419600" y="27432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429000" y="2895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419600" y="4191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49867" y="3743980"/>
                <a:ext cx="425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ε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867" y="3743980"/>
                <a:ext cx="42511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714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6172200" y="3810000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Ω</a:t>
            </a:r>
            <a:endParaRPr lang="en-US" dirty="0"/>
          </a:p>
        </p:txBody>
      </p:sp>
      <p:sp>
        <p:nvSpPr>
          <p:cNvPr id="55" name="Freeform 54"/>
          <p:cNvSpPr/>
          <p:nvPr/>
        </p:nvSpPr>
        <p:spPr>
          <a:xfrm>
            <a:off x="3824868" y="2509024"/>
            <a:ext cx="826534" cy="1984917"/>
          </a:xfrm>
          <a:custGeom>
            <a:avLst/>
            <a:gdLst>
              <a:gd name="connsiteX0" fmla="*/ 0 w 826534"/>
              <a:gd name="connsiteY0" fmla="*/ 0 h 1984917"/>
              <a:gd name="connsiteX1" fmla="*/ 323386 w 826534"/>
              <a:gd name="connsiteY1" fmla="*/ 234176 h 1984917"/>
              <a:gd name="connsiteX2" fmla="*/ 747132 w 826534"/>
              <a:gd name="connsiteY2" fmla="*/ 747132 h 1984917"/>
              <a:gd name="connsiteX3" fmla="*/ 825191 w 826534"/>
              <a:gd name="connsiteY3" fmla="*/ 1260088 h 1984917"/>
              <a:gd name="connsiteX4" fmla="*/ 724830 w 826534"/>
              <a:gd name="connsiteY4" fmla="*/ 1962615 h 1984917"/>
              <a:gd name="connsiteX5" fmla="*/ 724830 w 826534"/>
              <a:gd name="connsiteY5" fmla="*/ 1962615 h 1984917"/>
              <a:gd name="connsiteX6" fmla="*/ 758283 w 826534"/>
              <a:gd name="connsiteY6" fmla="*/ 1984917 h 1984917"/>
              <a:gd name="connsiteX7" fmla="*/ 758283 w 826534"/>
              <a:gd name="connsiteY7" fmla="*/ 1984917 h 198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6534" h="1984917">
                <a:moveTo>
                  <a:pt x="0" y="0"/>
                </a:moveTo>
                <a:cubicBezTo>
                  <a:pt x="99432" y="54827"/>
                  <a:pt x="198864" y="109654"/>
                  <a:pt x="323386" y="234176"/>
                </a:cubicBezTo>
                <a:cubicBezTo>
                  <a:pt x="447908" y="358698"/>
                  <a:pt x="663498" y="576147"/>
                  <a:pt x="747132" y="747132"/>
                </a:cubicBezTo>
                <a:cubicBezTo>
                  <a:pt x="830766" y="918117"/>
                  <a:pt x="828908" y="1057508"/>
                  <a:pt x="825191" y="1260088"/>
                </a:cubicBezTo>
                <a:cubicBezTo>
                  <a:pt x="821474" y="1462668"/>
                  <a:pt x="724830" y="1962615"/>
                  <a:pt x="724830" y="1962615"/>
                </a:cubicBezTo>
                <a:lnTo>
                  <a:pt x="724830" y="1962615"/>
                </a:lnTo>
                <a:lnTo>
                  <a:pt x="758283" y="1984917"/>
                </a:lnTo>
                <a:lnTo>
                  <a:pt x="758283" y="1984917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86400" y="3743980"/>
                <a:ext cx="425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ε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743980"/>
                <a:ext cx="425116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714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Down Ribbon 57"/>
          <p:cNvSpPr/>
          <p:nvPr/>
        </p:nvSpPr>
        <p:spPr>
          <a:xfrm>
            <a:off x="2209801" y="5407152"/>
            <a:ext cx="5181600" cy="765048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useful tool to calculate expected value of a random variable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929967" y="2121607"/>
            <a:ext cx="1869188" cy="707328"/>
            <a:chOff x="4929967" y="2121607"/>
            <a:chExt cx="1869188" cy="7073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5943600" y="2121607"/>
                  <a:ext cx="855555" cy="39299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/>
                    <a:t>E</a:t>
                  </a:r>
                  <a:r>
                    <a:rPr lang="en-US" dirty="0"/>
                    <a:t>[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srgbClr val="002060"/>
                          </a:solidFill>
                          <a:latin typeface="Cambria Math"/>
                        </a:rPr>
                        <m:t>𝑌</m:t>
                      </m:r>
                    </m:oMath>
                  </a14:m>
                  <a:r>
                    <a:rPr lang="en-US" dirty="0"/>
                    <a:t>|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i="1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ε</m:t>
                          </m:r>
                        </m:e>
                      </m:acc>
                    </m:oMath>
                  </a14:m>
                  <a:r>
                    <a:rPr lang="en-US" dirty="0"/>
                    <a:t>]</a:t>
                  </a: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3600" y="2121607"/>
                  <a:ext cx="855555" cy="39299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5714" t="-1538" r="-21429" b="-230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4" name="Right Brace 63"/>
            <p:cNvSpPr/>
            <p:nvPr/>
          </p:nvSpPr>
          <p:spPr>
            <a:xfrm rot="18187537">
              <a:off x="5621523" y="1671888"/>
              <a:ext cx="465491" cy="1848603"/>
            </a:xfrm>
            <a:prstGeom prst="righ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1828800" y="2619614"/>
            <a:ext cx="1338811" cy="1848603"/>
            <a:chOff x="1828800" y="2619614"/>
            <a:chExt cx="1338811" cy="18486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1828800" y="3429000"/>
                  <a:ext cx="86357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/>
                    <a:t>E</a:t>
                  </a:r>
                  <a:r>
                    <a:rPr lang="en-US" dirty="0"/>
                    <a:t>[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srgbClr val="002060"/>
                          </a:solidFill>
                          <a:latin typeface="Cambria Math"/>
                        </a:rPr>
                        <m:t>𝑌</m:t>
                      </m:r>
                    </m:oMath>
                  </a14:m>
                  <a:r>
                    <a:rPr lang="en-US" dirty="0"/>
                    <a:t>|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ε</m:t>
                      </m:r>
                    </m:oMath>
                  </a14:m>
                  <a:r>
                    <a:rPr lang="en-US" dirty="0"/>
                    <a:t>]</a:t>
                  </a:r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3429000"/>
                  <a:ext cx="863570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5634" t="-1538" r="-9859" b="-2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ight Brace 64"/>
            <p:cNvSpPr/>
            <p:nvPr/>
          </p:nvSpPr>
          <p:spPr>
            <a:xfrm rot="9774442">
              <a:off x="2702120" y="2619614"/>
              <a:ext cx="465491" cy="1848603"/>
            </a:xfrm>
            <a:prstGeom prst="righ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308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/>
      <p:bldP spid="55" grpId="0" animBg="1"/>
      <p:bldP spid="57" grpId="0"/>
      <p:bldP spid="5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/>
                  <a:t>Calculating  E</a:t>
                </a:r>
                <a:r>
                  <a:rPr lang="en-US" sz="36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3600" dirty="0" smtClean="0"/>
                  <a:t>]</a:t>
                </a:r>
                <a:endParaRPr lang="en-US" sz="3600" dirty="0"/>
              </a:p>
            </p:txBody>
          </p:sp>
        </mc:Choice>
        <mc:Fallback xmlns=""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 smtClean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 smtClean="0"/>
                  <a:t>]</a:t>
                </a:r>
                <a:r>
                  <a:rPr lang="en-US" sz="2000" dirty="0"/>
                  <a:t> =  ??</a:t>
                </a:r>
              </a:p>
              <a:p>
                <a:pPr marL="0" indent="0">
                  <a:buNone/>
                </a:pPr>
                <a:r>
                  <a:rPr lang="en-US" sz="1050" dirty="0"/>
                  <a:t>                 </a:t>
                </a:r>
                <a:r>
                  <a:rPr lang="en-US" sz="900" dirty="0" smtClean="0"/>
                  <a:t> </a:t>
                </a:r>
                <a:endParaRPr lang="en-US" sz="1050" dirty="0" smtClean="0"/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   =   ½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 smtClean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 smtClean="0"/>
                  <a:t>| first move is </a:t>
                </a:r>
                <a:r>
                  <a:rPr lang="en-US" sz="2000" b="1" i="1" dirty="0" smtClean="0">
                    <a:solidFill>
                      <a:srgbClr val="7030A0"/>
                    </a:solidFill>
                  </a:rPr>
                  <a:t>L</a:t>
                </a:r>
                <a:r>
                  <a:rPr lang="en-US" sz="2000" dirty="0" smtClean="0"/>
                  <a:t>] + ½ . 1</a:t>
                </a:r>
              </a:p>
              <a:p>
                <a:pPr marL="0" indent="0">
                  <a:buNone/>
                </a:pPr>
                <a:r>
                  <a:rPr lang="en-US" sz="11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   =  </a:t>
                </a:r>
                <a:r>
                  <a:rPr lang="en-US" sz="2000" dirty="0"/>
                  <a:t>½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| first move is </a:t>
                </a:r>
                <a:r>
                  <a:rPr lang="en-US" sz="2000" b="1" i="1" dirty="0">
                    <a:solidFill>
                      <a:srgbClr val="7030A0"/>
                    </a:solidFill>
                  </a:rPr>
                  <a:t>L</a:t>
                </a:r>
                <a:r>
                  <a:rPr lang="en-US" sz="2000" dirty="0"/>
                  <a:t>] + ½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1" t="-1752" b="-1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9436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1846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…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3886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038600" y="18288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38600" y="2590800"/>
            <a:ext cx="61889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57493" y="1875264"/>
            <a:ext cx="0" cy="1020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872388" y="2133600"/>
                <a:ext cx="318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388" y="2133600"/>
                <a:ext cx="31861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264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419600" y="2133600"/>
                <a:ext cx="4981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+1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133600"/>
                <a:ext cx="49815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951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792890" y="3867090"/>
                <a:ext cx="6422912" cy="400110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½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| first move is </a:t>
                </a:r>
                <a:r>
                  <a:rPr lang="en-US" sz="2000" b="1" i="1" dirty="0">
                    <a:solidFill>
                      <a:srgbClr val="7030A0"/>
                    </a:solidFill>
                  </a:rPr>
                  <a:t>L</a:t>
                </a:r>
                <a:r>
                  <a:rPr lang="en-US" sz="2000" dirty="0"/>
                  <a:t>] + ½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| first move is </a:t>
                </a:r>
                <a:r>
                  <a:rPr lang="en-US" sz="2000" b="1" i="1" dirty="0">
                    <a:solidFill>
                      <a:srgbClr val="7030A0"/>
                    </a:solidFill>
                  </a:rPr>
                  <a:t>R</a:t>
                </a:r>
                <a:r>
                  <a:rPr lang="en-US" sz="2000" dirty="0" smtClean="0"/>
                  <a:t>]</a:t>
                </a:r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890" y="3867090"/>
                <a:ext cx="6422912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949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/>
          <p:cNvCxnSpPr/>
          <p:nvPr/>
        </p:nvCxnSpPr>
        <p:spPr>
          <a:xfrm flipH="1">
            <a:off x="3429000" y="2590800"/>
            <a:ext cx="609600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2057400" y="5334000"/>
            <a:ext cx="2600355" cy="838200"/>
            <a:chOff x="2057400" y="5334000"/>
            <a:chExt cx="2600355" cy="838200"/>
          </a:xfrm>
        </p:grpSpPr>
        <p:sp>
          <p:nvSpPr>
            <p:cNvPr id="45" name="Right Brace 44"/>
            <p:cNvSpPr/>
            <p:nvPr/>
          </p:nvSpPr>
          <p:spPr>
            <a:xfrm rot="5400000">
              <a:off x="3167078" y="4224322"/>
              <a:ext cx="380999" cy="2600355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00400" y="5587425"/>
              <a:ext cx="76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C00000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74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/>
                  <a:t>Calculating E</a:t>
                </a:r>
                <a:r>
                  <a:rPr lang="en-US" sz="36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3600" dirty="0"/>
                  <a:t>| first move is </a:t>
                </a:r>
                <a:r>
                  <a:rPr lang="en-US" sz="3600" b="1" i="1" dirty="0">
                    <a:solidFill>
                      <a:srgbClr val="7030A0"/>
                    </a:solidFill>
                  </a:rPr>
                  <a:t>L</a:t>
                </a:r>
                <a:r>
                  <a:rPr lang="en-US" sz="3600" dirty="0"/>
                  <a:t>]</a:t>
                </a:r>
              </a:p>
            </p:txBody>
          </p:sp>
        </mc:Choice>
        <mc:Fallback xmlns=""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E</a:t>
                </a:r>
                <a:r>
                  <a:rPr lang="en-US" sz="2000" dirty="0" smtClean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 smtClean="0"/>
                  <a:t>| first move is </a:t>
                </a:r>
                <a:r>
                  <a:rPr lang="en-US" sz="2000" b="1" i="1" dirty="0" smtClean="0">
                    <a:solidFill>
                      <a:srgbClr val="7030A0"/>
                    </a:solidFill>
                  </a:rPr>
                  <a:t>L</a:t>
                </a:r>
                <a:r>
                  <a:rPr lang="en-US" sz="2000" dirty="0" smtClean="0"/>
                  <a:t>] =  ??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                               = 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2000" dirty="0" smtClean="0"/>
                  <a:t> + </a:t>
                </a:r>
                <a:r>
                  <a:rPr lang="en-US" sz="2000" b="1" dirty="0" smtClean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]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+</a:t>
                </a:r>
                <a:r>
                  <a:rPr lang="en-US" sz="2000" b="1" dirty="0"/>
                  <a:t> 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]</a:t>
                </a:r>
                <a:r>
                  <a:rPr lang="en-US" sz="2000" dirty="0" smtClean="0"/>
                  <a:t>   </a:t>
                </a:r>
                <a:r>
                  <a:rPr lang="en-US" sz="1600" dirty="0" smtClean="0">
                    <a:solidFill>
                      <a:srgbClr val="002060"/>
                    </a:solidFill>
                  </a:rPr>
                  <a:t>//by linearity of expectation </a:t>
                </a:r>
                <a:endParaRPr lang="en-US" sz="1600" dirty="0">
                  <a:solidFill>
                    <a:srgbClr val="002060"/>
                  </a:solidFill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1" t="-1752" r="-741" b="-109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9436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1846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…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3886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971800" y="2819400"/>
            <a:ext cx="472137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38600" y="1828800"/>
            <a:ext cx="1" cy="327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3505200" y="2514600"/>
            <a:ext cx="492048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2895600" y="2514600"/>
            <a:ext cx="488654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1873546" y="3124200"/>
            <a:ext cx="1586908" cy="0"/>
            <a:chOff x="1873546" y="3124200"/>
            <a:chExt cx="1586908" cy="0"/>
          </a:xfrm>
        </p:grpSpPr>
        <p:cxnSp>
          <p:nvCxnSpPr>
            <p:cNvPr id="38" name="Straight Arrow Connector 37"/>
            <p:cNvCxnSpPr/>
            <p:nvPr/>
          </p:nvCxnSpPr>
          <p:spPr>
            <a:xfrm flipH="1">
              <a:off x="2406946" y="3124200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1873546" y="3124200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2971800" y="3124200"/>
              <a:ext cx="488654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Arrow Connector 66"/>
          <p:cNvCxnSpPr/>
          <p:nvPr/>
        </p:nvCxnSpPr>
        <p:spPr>
          <a:xfrm flipH="1">
            <a:off x="2518317" y="3731941"/>
            <a:ext cx="488654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1905000" y="3429000"/>
            <a:ext cx="1105688" cy="0"/>
            <a:chOff x="1905000" y="3429000"/>
            <a:chExt cx="1105688" cy="0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1905000" y="3429000"/>
              <a:ext cx="533400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14600" y="34290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2514600" y="4012581"/>
            <a:ext cx="1577756" cy="11151"/>
            <a:chOff x="2514600" y="4012581"/>
            <a:chExt cx="1577756" cy="11151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3596268" y="4023732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2514600" y="4023732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3050859" y="4012581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 flipH="1">
            <a:off x="1873545" y="3153936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010687" y="3412274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2509024" y="3737517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4038600" y="40005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3474208" y="2819400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2895600" y="2523892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3596267" y="4287644"/>
            <a:ext cx="1" cy="275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596268" y="4572000"/>
            <a:ext cx="990669" cy="0"/>
            <a:chOff x="3596268" y="4572000"/>
            <a:chExt cx="990669" cy="0"/>
          </a:xfrm>
        </p:grpSpPr>
        <p:cxnSp>
          <p:nvCxnSpPr>
            <p:cNvPr id="71" name="Straight Arrow Connector 70"/>
            <p:cNvCxnSpPr/>
            <p:nvPr/>
          </p:nvCxnSpPr>
          <p:spPr>
            <a:xfrm>
              <a:off x="4114800" y="4572000"/>
              <a:ext cx="472137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3596268" y="4572000"/>
              <a:ext cx="496088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Arrow Connector 72"/>
          <p:cNvCxnSpPr/>
          <p:nvPr/>
        </p:nvCxnSpPr>
        <p:spPr>
          <a:xfrm flipH="1">
            <a:off x="3549946" y="4287644"/>
            <a:ext cx="488654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57493" y="1875264"/>
            <a:ext cx="0" cy="3230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72388" y="2133600"/>
                <a:ext cx="318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388" y="2133600"/>
                <a:ext cx="31861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264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600" y="2133600"/>
                <a:ext cx="4981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+1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133600"/>
                <a:ext cx="49815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951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394072" y="5117068"/>
                <a:ext cx="1796646" cy="4001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2000" b="1" dirty="0" smtClean="0"/>
                  <a:t> + 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]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072" y="5117068"/>
                <a:ext cx="1796646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3741" t="-7576" r="-6122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33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/>
                  <a:t>Calculating  E</a:t>
                </a:r>
                <a:r>
                  <a:rPr lang="en-US" sz="36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3600" dirty="0" smtClean="0"/>
                  <a:t>]</a:t>
                </a:r>
                <a:endParaRPr lang="en-US" sz="3600" dirty="0"/>
              </a:p>
            </p:txBody>
          </p:sp>
        </mc:Choice>
        <mc:Fallback xmlns=""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sz="2000" b="1" dirty="0" smtClean="0"/>
                  <a:t>	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 smtClean="0"/>
                  <a:t>] = ½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 smtClean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 smtClean="0"/>
                  <a:t>| first move is </a:t>
                </a:r>
                <a:r>
                  <a:rPr lang="en-US" sz="2000" b="1" i="1" dirty="0" smtClean="0">
                    <a:solidFill>
                      <a:srgbClr val="7030A0"/>
                    </a:solidFill>
                  </a:rPr>
                  <a:t>L</a:t>
                </a:r>
                <a:r>
                  <a:rPr lang="en-US" sz="2000" dirty="0" smtClean="0"/>
                  <a:t>] + ½ .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1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	                  = </a:t>
                </a:r>
                <a:r>
                  <a:rPr lang="en-US" sz="2000" dirty="0"/>
                  <a:t>½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00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70C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000" dirty="0"/>
                          <m:t> + </m:t>
                        </m:r>
                        <m:r>
                          <m:rPr>
                            <m:nor/>
                          </m:rPr>
                          <a:rPr lang="en-US" sz="2000" b="1" dirty="0"/>
                          <m:t>E</m:t>
                        </m:r>
                        <m:r>
                          <m:rPr>
                            <m:nor/>
                          </m:rPr>
                          <a:rPr lang="en-US" sz="2000" dirty="0"/>
                          <m:t>[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−1→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dirty="0"/>
                          <m:t>] +</m:t>
                        </m:r>
                        <m:r>
                          <m:rPr>
                            <m:nor/>
                          </m:rPr>
                          <a:rPr lang="en-US" sz="2000" b="1" dirty="0"/>
                          <m:t> </m:t>
                        </m:r>
                        <m:r>
                          <m:rPr>
                            <m:nor/>
                          </m:rPr>
                          <a:rPr lang="en-US" sz="2000" b="1" dirty="0"/>
                          <m:t>E</m:t>
                        </m:r>
                        <m:r>
                          <m:rPr>
                            <m:nor/>
                          </m:rPr>
                          <a:rPr lang="en-US" sz="2000" dirty="0"/>
                          <m:t>[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dirty="0"/>
                          <m:t>]</m:t>
                        </m:r>
                      </m:e>
                    </m:d>
                  </m:oMath>
                </a14:m>
                <a:r>
                  <a:rPr lang="en-US" sz="2000" dirty="0"/>
                  <a:t>+ ½ .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1</a:t>
                </a: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                	  </a:t>
                </a:r>
                <a:r>
                  <a:rPr lang="en-US" sz="2000" dirty="0" smtClean="0"/>
                  <a:t>= </a:t>
                </a:r>
                <a:r>
                  <a:rPr lang="en-US" sz="2000" dirty="0">
                    <a:solidFill>
                      <a:srgbClr val="0070C0"/>
                    </a:solidFill>
                  </a:rPr>
                  <a:t>1 </a:t>
                </a:r>
                <a:r>
                  <a:rPr lang="en-US" sz="2000" dirty="0" smtClean="0"/>
                  <a:t>+  </a:t>
                </a:r>
                <a:r>
                  <a:rPr lang="en-US" sz="2000" dirty="0"/>
                  <a:t>½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000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000" b="1" dirty="0"/>
                          <m:t>E</m:t>
                        </m:r>
                        <m:r>
                          <m:rPr>
                            <m:nor/>
                          </m:rPr>
                          <a:rPr lang="en-US" sz="2000" dirty="0"/>
                          <m:t>[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−1→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dirty="0"/>
                          <m:t>] +</m:t>
                        </m:r>
                        <m:r>
                          <m:rPr>
                            <m:nor/>
                          </m:rPr>
                          <a:rPr lang="en-US" sz="2000" b="1" dirty="0"/>
                          <m:t> </m:t>
                        </m:r>
                        <m:r>
                          <m:rPr>
                            <m:nor/>
                          </m:rPr>
                          <a:rPr lang="en-US" sz="2000" b="1" dirty="0"/>
                          <m:t>E</m:t>
                        </m:r>
                        <m:r>
                          <m:rPr>
                            <m:nor/>
                          </m:rPr>
                          <a:rPr lang="en-US" sz="2000" dirty="0"/>
                          <m:t>[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000" dirty="0"/>
                          <m:t>]</m:t>
                        </m:r>
                      </m:e>
                    </m:d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      </a:t>
                </a:r>
                <a:r>
                  <a:rPr lang="en-US" sz="2000" dirty="0">
                    <a:sym typeface="Wingdings" pitchFamily="2" charset="2"/>
                  </a:rPr>
                  <a:t> </a:t>
                </a:r>
                <a:r>
                  <a:rPr lang="en-US" sz="2000" dirty="0" smtClean="0">
                    <a:sym typeface="Wingdings" pitchFamily="2" charset="2"/>
                  </a:rPr>
                  <a:t>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2 </a:t>
                </a:r>
                <a:r>
                  <a:rPr lang="en-US" sz="2000" b="1" dirty="0" smtClean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] </a:t>
                </a:r>
                <a:r>
                  <a:rPr lang="en-US" sz="2000" dirty="0" smtClean="0"/>
                  <a:t>=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2 </a:t>
                </a:r>
                <a:r>
                  <a:rPr lang="en-US" sz="2000" dirty="0"/>
                  <a:t>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1" dirty="0"/>
                      <m:t>E</m:t>
                    </m:r>
                    <m:r>
                      <m:rPr>
                        <m:nor/>
                      </m:rPr>
                      <a:rPr lang="en-US" sz="2000" dirty="0"/>
                      <m:t>[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−1→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sz="2000" dirty="0"/>
                      <m:t>]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+</m:t>
                    </m:r>
                    <m:r>
                      <m:rPr>
                        <m:nor/>
                      </m:rPr>
                      <a:rPr lang="en-US" sz="2000" b="1" dirty="0"/>
                      <m:t> </m:t>
                    </m:r>
                    <m:r>
                      <m:rPr>
                        <m:nor/>
                      </m:rPr>
                      <a:rPr lang="en-US" sz="2000" b="1" dirty="0"/>
                      <m:t>E</m:t>
                    </m:r>
                    <m:r>
                      <m:rPr>
                        <m:nor/>
                      </m:rPr>
                      <a:rPr lang="en-US" sz="2000" dirty="0"/>
                      <m:t>[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 smtClean="0"/>
                  <a:t>]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           </a:t>
                </a:r>
                <a:r>
                  <a:rPr lang="en-US" sz="2000" b="1" dirty="0" smtClean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] = </a:t>
                </a:r>
                <a:r>
                  <a:rPr lang="en-US" sz="2000" dirty="0">
                    <a:solidFill>
                      <a:srgbClr val="0070C0"/>
                    </a:solidFill>
                  </a:rPr>
                  <a:t>2 </a:t>
                </a:r>
                <a:r>
                  <a:rPr lang="en-US" sz="2000" dirty="0"/>
                  <a:t>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1" dirty="0"/>
                      <m:t>E</m:t>
                    </m:r>
                    <m:r>
                      <m:rPr>
                        <m:nor/>
                      </m:rPr>
                      <a:rPr lang="en-US" sz="2000" dirty="0"/>
                      <m:t>[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−1→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sz="2000" dirty="0"/>
                      <m:t>]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Question:</a:t>
                </a:r>
                <a:r>
                  <a:rPr lang="en-US" sz="2000" dirty="0" smtClean="0"/>
                  <a:t> What is </a:t>
                </a:r>
                <a:r>
                  <a:rPr lang="en-US" sz="2000" b="1" dirty="0" smtClean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] </a:t>
                </a:r>
                <a:r>
                  <a:rPr lang="en-US" sz="20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Question:</a:t>
                </a:r>
                <a:r>
                  <a:rPr lang="en-US" sz="2000" dirty="0"/>
                  <a:t> What is </a:t>
                </a: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] </a:t>
                </a:r>
                <a:r>
                  <a:rPr lang="en-US" sz="20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Question:</a:t>
                </a:r>
                <a:r>
                  <a:rPr lang="en-US" sz="2000" dirty="0"/>
                  <a:t> What is </a:t>
                </a: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] ?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Answer</a:t>
                </a:r>
                <a:r>
                  <a:rPr lang="en-US" sz="2000" dirty="0" smtClean="0"/>
                  <a:t>:  ??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1" t="-1752" b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9436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1846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…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3886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038600" y="1828800"/>
            <a:ext cx="0" cy="674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57493" y="1875264"/>
            <a:ext cx="11182" cy="627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872388" y="2133600"/>
                <a:ext cx="318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388" y="2133600"/>
                <a:ext cx="31861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264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419600" y="2133600"/>
                <a:ext cx="4981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+1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133600"/>
                <a:ext cx="49815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951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837387" y="4648200"/>
            <a:ext cx="716361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52736" y="4645223"/>
                <a:ext cx="324127" cy="307777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736" y="4645223"/>
                <a:ext cx="324127" cy="307777"/>
              </a:xfrm>
              <a:prstGeom prst="rect">
                <a:avLst/>
              </a:prstGeom>
              <a:blipFill rotWithShape="1">
                <a:blip r:embed="rId6"/>
                <a:stretch>
                  <a:fillRect r="-8929" b="-150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962400" y="5026223"/>
            <a:ext cx="316112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3 </a:t>
            </a:r>
            <a:endParaRPr lang="en-US" sz="1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47800" y="5712023"/>
                <a:ext cx="762000" cy="33855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2</m:t>
                      </m:r>
                      <m:r>
                        <a:rPr lang="en-US" sz="1600" i="1">
                          <a:solidFill>
                            <a:srgbClr val="0070C0"/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1600" i="1">
                          <a:solidFill>
                            <a:srgbClr val="0070C0"/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712023"/>
                <a:ext cx="762000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357" r="-7200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678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0" grpId="0" animBg="1"/>
      <p:bldP spid="36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Coupon </a:t>
            </a:r>
            <a:r>
              <a:rPr lang="en-US" sz="3600" b="1" dirty="0">
                <a:solidFill>
                  <a:srgbClr val="7030A0"/>
                </a:solidFill>
              </a:rPr>
              <a:t>Collector </a:t>
            </a:r>
            <a:r>
              <a:rPr lang="en-US" sz="3600" b="1" dirty="0" smtClean="0"/>
              <a:t>Problem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 smtClean="0"/>
                  <a:t>There is a bag containing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 smtClean="0"/>
                  <a:t> distinct coupons. </a:t>
                </a:r>
              </a:p>
              <a:p>
                <a:r>
                  <a:rPr lang="en-US" sz="1800" dirty="0" smtClean="0"/>
                  <a:t>Each coupon has a unique label from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∈</m:t>
                    </m:r>
                  </m:oMath>
                </a14:m>
                <a:r>
                  <a:rPr lang="en-US" sz="1800" dirty="0" smtClean="0"/>
                  <a:t> [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 smtClean="0"/>
                  <a:t>].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Experiment: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Repeat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1. Select a coupon </a:t>
                </a:r>
                <a:r>
                  <a:rPr lang="en-US" sz="1800" u="sng" dirty="0" smtClean="0"/>
                  <a:t>randomly uniformly</a:t>
                </a:r>
                <a:r>
                  <a:rPr lang="en-US" sz="1800" dirty="0" smtClean="0"/>
                  <a:t> from the bag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2. Note down its label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3. Place the coupon back into the bag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Until</a:t>
                </a:r>
                <a:r>
                  <a:rPr lang="en-US" sz="1800" dirty="0" smtClean="0"/>
                  <a:t> every coupon has appeared at least once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1800" dirty="0" smtClean="0"/>
                  <a:t>: the number of iterations of the loop (number of coupons drawn).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b="1" dirty="0" smtClean="0">
                  <a:solidFill>
                    <a:srgbClr val="C0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1800" dirty="0" smtClean="0"/>
                  <a:t>: What is </a:t>
                </a:r>
                <a:r>
                  <a:rPr lang="en-US" sz="1800" b="1" dirty="0" smtClean="0"/>
                  <a:t>E</a:t>
                </a:r>
                <a:r>
                  <a:rPr lang="en-US" sz="1800" dirty="0" smtClean="0"/>
                  <a:t>[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1800" dirty="0" smtClean="0"/>
                  <a:t>] ?</a:t>
                </a:r>
                <a:endParaRPr lang="en-US" sz="18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2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>
              <a:xfrm>
                <a:off x="685800" y="1905000"/>
                <a:ext cx="7772400" cy="1362075"/>
              </a:xfrm>
            </p:spPr>
            <p:txBody>
              <a:bodyPr/>
              <a:lstStyle/>
              <a:p>
                <a:pPr algn="ctr"/>
                <a:r>
                  <a:rPr lang="en-US" dirty="0" smtClean="0"/>
                  <a:t>Calculating  E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/>
                  <a:t>] </a:t>
                </a:r>
              </a:p>
            </p:txBody>
          </p:sp>
        </mc:Choice>
        <mc:Fallback xmlns=""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0" y="1905000"/>
                <a:ext cx="7772400" cy="1362075"/>
              </a:xfrm>
              <a:blipFill rotWithShape="1">
                <a:blip r:embed="rId2"/>
                <a:stretch>
                  <a:fillRect t="-8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1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/>
                  <a:t>Calculating  E</a:t>
                </a:r>
                <a:r>
                  <a:rPr lang="en-US" sz="36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36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600" dirty="0" smtClean="0"/>
                  <a:t>]</a:t>
                </a:r>
                <a:endParaRPr lang="en-US" sz="3600" dirty="0"/>
              </a:p>
            </p:txBody>
          </p:sp>
        </mc:Choice>
        <mc:Fallback xmlns=""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sz="2000" b="1" dirty="0" smtClean="0"/>
                  <a:t>Lemma (</a:t>
                </a:r>
                <a:r>
                  <a:rPr lang="en-US" sz="2000" dirty="0" smtClean="0"/>
                  <a:t>just proved</a:t>
                </a:r>
                <a:r>
                  <a:rPr lang="en-US" sz="2000" b="1" dirty="0" smtClean="0"/>
                  <a:t>):  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] </a:t>
                </a:r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2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+1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]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≤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/>
                          </a:rPr>
                          <m:t>&lt;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000" b="1" dirty="0"/>
                          <m:t>E</m:t>
                        </m:r>
                        <m:r>
                          <m:rPr>
                            <m:nor/>
                          </m:rPr>
                          <a:rPr lang="en-US" sz="2000" dirty="0"/>
                          <m:t>[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a:rPr lang="en-US" sz="2000" b="0" i="1" dirty="0" smtClean="0">
                            <a:latin typeface="Cambria Math"/>
                          </a:rPr>
                          <m:t>]</m:t>
                        </m:r>
                      </m:e>
                    </m:nary>
                  </m:oMath>
                </a14:m>
                <a:endParaRPr lang="en-US" sz="2000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 smtClean="0"/>
                  <a:t>             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≤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&lt;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(2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+1)</m:t>
                        </m:r>
                      </m:e>
                    </m:nary>
                  </m:oMath>
                </a14:m>
                <a:r>
                  <a:rPr lang="en-US" sz="20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           =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2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≤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&lt;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e>
                    </m:nary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≤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&lt;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e>
                    </m:nary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/>
                  <a:t> 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           =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  +  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/>
                  <a:t>	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1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7387" y="1812074"/>
            <a:ext cx="7773213" cy="690858"/>
            <a:chOff x="837387" y="1812074"/>
            <a:chExt cx="7773213" cy="6908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1905000"/>
              <a:ext cx="7696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0200" y="1825083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09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08248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29000" y="1812074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578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962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305800" y="1830659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657493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38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184181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4400" y="1828800"/>
              <a:ext cx="0" cy="152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696200" y="1828800"/>
              <a:ext cx="0" cy="152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37387" y="2133600"/>
              <a:ext cx="55643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         1          2         3          4          5         6         7       …         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Smiley Face 26"/>
          <p:cNvSpPr/>
          <p:nvPr/>
        </p:nvSpPr>
        <p:spPr>
          <a:xfrm>
            <a:off x="838200" y="1359932"/>
            <a:ext cx="228600" cy="39266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1828800"/>
            <a:ext cx="0" cy="674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696200" y="1875264"/>
            <a:ext cx="11182" cy="627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529988" y="2133600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9988" y="2133600"/>
                <a:ext cx="37459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935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8056474" y="2133600"/>
                <a:ext cx="5541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+1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6474" y="2133600"/>
                <a:ext cx="554126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758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46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Theorem:</a:t>
                </a:r>
                <a:r>
                  <a:rPr lang="en-US" sz="2000" b="1" dirty="0" smtClean="0"/>
                  <a:t> </a:t>
                </a:r>
                <a:r>
                  <a:rPr lang="en-US" sz="2000" dirty="0" smtClean="0"/>
                  <a:t>Expected number of steps of a random walk starting from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0</a:t>
                </a:r>
                <a:r>
                  <a:rPr lang="en-US" sz="2000" dirty="0" smtClean="0"/>
                  <a:t> and terminating on reaching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/>
                  <a:t>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/>
                  <a:t>.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0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Expected duration of a random experiment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Let </a:t>
            </a:r>
            <a:r>
              <a:rPr lang="en-US" sz="2000" b="1" i="1" dirty="0" smtClean="0">
                <a:solidFill>
                  <a:srgbClr val="002060"/>
                </a:solidFill>
              </a:rPr>
              <a:t>X</a:t>
            </a:r>
            <a:r>
              <a:rPr lang="en-US" sz="2000" i="1" dirty="0" smtClean="0"/>
              <a:t> </a:t>
            </a:r>
            <a:r>
              <a:rPr lang="en-US" sz="2000" dirty="0" smtClean="0"/>
              <a:t>denote the random variable for the duration of a randomized experiment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 calculate </a:t>
            </a:r>
            <a:r>
              <a:rPr lang="en-US" sz="2000" b="1" dirty="0" smtClean="0"/>
              <a:t>E</a:t>
            </a:r>
            <a:r>
              <a:rPr lang="en-US" sz="2000" dirty="0" smtClean="0"/>
              <a:t>[</a:t>
            </a:r>
            <a:r>
              <a:rPr lang="en-US" sz="2000" b="1" i="1" dirty="0" smtClean="0">
                <a:solidFill>
                  <a:srgbClr val="002060"/>
                </a:solidFill>
              </a:rPr>
              <a:t>X</a:t>
            </a:r>
            <a:r>
              <a:rPr lang="en-US" sz="2000" dirty="0" smtClean="0"/>
              <a:t>], the following approach is sometimes useful:</a:t>
            </a:r>
          </a:p>
          <a:p>
            <a:endParaRPr lang="en-US" sz="2000" i="1" dirty="0" smtClean="0">
              <a:solidFill>
                <a:srgbClr val="7030A0"/>
              </a:solidFill>
            </a:endParaRPr>
          </a:p>
          <a:p>
            <a:r>
              <a:rPr lang="en-US" sz="2000" i="1" dirty="0" smtClean="0">
                <a:solidFill>
                  <a:srgbClr val="7030A0"/>
                </a:solidFill>
              </a:rPr>
              <a:t>Partition</a:t>
            </a:r>
            <a:r>
              <a:rPr lang="en-US" sz="2000" i="1" dirty="0" smtClean="0"/>
              <a:t> </a:t>
            </a:r>
            <a:r>
              <a:rPr lang="en-US" sz="2000" dirty="0" smtClean="0"/>
              <a:t>the experiment into </a:t>
            </a:r>
            <a:r>
              <a:rPr lang="en-US" sz="2000" u="sng" dirty="0" smtClean="0"/>
              <a:t>stages</a:t>
            </a:r>
            <a:r>
              <a:rPr lang="en-US" sz="2000" dirty="0" smtClean="0"/>
              <a:t> </a:t>
            </a:r>
            <a:r>
              <a:rPr lang="en-US" sz="2000" dirty="0" smtClean="0"/>
              <a:t>carefully.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Calculate </a:t>
            </a:r>
            <a:r>
              <a:rPr lang="en-US" sz="2000" u="sng" dirty="0" smtClean="0"/>
              <a:t>expected duration of each stage.</a:t>
            </a:r>
          </a:p>
          <a:p>
            <a:endParaRPr lang="en-US" sz="2000" dirty="0" smtClean="0"/>
          </a:p>
          <a:p>
            <a:r>
              <a:rPr lang="en-US" sz="2000" dirty="0" smtClean="0"/>
              <a:t>Using </a:t>
            </a:r>
            <a:r>
              <a:rPr lang="en-US" sz="2000" u="sng" dirty="0" smtClean="0"/>
              <a:t>linearity of expectation</a:t>
            </a:r>
            <a:r>
              <a:rPr lang="en-US" sz="2000" dirty="0" smtClean="0"/>
              <a:t>, calculate </a:t>
            </a:r>
            <a:r>
              <a:rPr lang="en-US" sz="2000" b="1" dirty="0"/>
              <a:t>E</a:t>
            </a:r>
            <a:r>
              <a:rPr lang="en-US" sz="2000" dirty="0"/>
              <a:t>[</a:t>
            </a:r>
            <a:r>
              <a:rPr lang="en-US" sz="2000" b="1" i="1" dirty="0">
                <a:solidFill>
                  <a:srgbClr val="002060"/>
                </a:solidFill>
              </a:rPr>
              <a:t>X</a:t>
            </a:r>
            <a:r>
              <a:rPr lang="en-US" sz="2000" dirty="0" smtClean="0"/>
              <a:t>].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In the next class, we shall discuss more non-trivial randomized algorithms which are analyzed using this method.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4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Example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/>
                  <a:t>=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5</a:t>
                </a:r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144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716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8288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860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432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004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6576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1148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5720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0292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4864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9436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4008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8580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4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914400" y="4114800"/>
            <a:ext cx="5334000" cy="457200"/>
            <a:chOff x="914400" y="2667000"/>
            <a:chExt cx="5334000" cy="457200"/>
          </a:xfrm>
        </p:grpSpPr>
        <p:sp>
          <p:nvSpPr>
            <p:cNvPr id="24" name="Rounded Rectangle 23"/>
            <p:cNvSpPr/>
            <p:nvPr/>
          </p:nvSpPr>
          <p:spPr>
            <a:xfrm>
              <a:off x="9144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3716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8288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2860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7432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2004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6576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1148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4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5720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0292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4864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59436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914400" y="5181600"/>
            <a:ext cx="7924800" cy="457200"/>
            <a:chOff x="914400" y="5181600"/>
            <a:chExt cx="7924800" cy="457200"/>
          </a:xfrm>
        </p:grpSpPr>
        <p:grpSp>
          <p:nvGrpSpPr>
            <p:cNvPr id="38" name="Group 37"/>
            <p:cNvGrpSpPr/>
            <p:nvPr/>
          </p:nvGrpSpPr>
          <p:grpSpPr>
            <a:xfrm>
              <a:off x="914400" y="5181600"/>
              <a:ext cx="6248400" cy="457200"/>
              <a:chOff x="914400" y="2667000"/>
              <a:chExt cx="6248400" cy="457200"/>
            </a:xfrm>
          </p:grpSpPr>
          <p:sp>
            <p:nvSpPr>
              <p:cNvPr id="39" name="Rounded Rectangle 38"/>
              <p:cNvSpPr/>
              <p:nvPr/>
            </p:nvSpPr>
            <p:spPr>
              <a:xfrm>
                <a:off x="9144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13716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18288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22860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27432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32004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36576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41148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45720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50292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54864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59436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64008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68580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2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53" name="Rounded Rectangle 52"/>
            <p:cNvSpPr/>
            <p:nvPr/>
          </p:nvSpPr>
          <p:spPr>
            <a:xfrm>
              <a:off x="7315200" y="51816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7772400" y="51816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8229600" y="5334000"/>
              <a:ext cx="609600" cy="152400"/>
              <a:chOff x="6858000" y="4114800"/>
              <a:chExt cx="609600" cy="152400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6858000" y="4114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7086600" y="4114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315200" y="4114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914400"/>
            <a:ext cx="1924050" cy="2160018"/>
          </a:xfrm>
          <a:prstGeom prst="rect">
            <a:avLst/>
          </a:prstGeom>
        </p:spPr>
      </p:pic>
      <p:grpSp>
        <p:nvGrpSpPr>
          <p:cNvPr id="67" name="Group 66"/>
          <p:cNvGrpSpPr/>
          <p:nvPr/>
        </p:nvGrpSpPr>
        <p:grpSpPr>
          <a:xfrm>
            <a:off x="3886200" y="1981200"/>
            <a:ext cx="1066800" cy="762000"/>
            <a:chOff x="3886200" y="1981200"/>
            <a:chExt cx="1066800" cy="762000"/>
          </a:xfrm>
        </p:grpSpPr>
        <p:sp>
          <p:nvSpPr>
            <p:cNvPr id="62" name="Rounded Rectangle 61"/>
            <p:cNvSpPr/>
            <p:nvPr/>
          </p:nvSpPr>
          <p:spPr>
            <a:xfrm>
              <a:off x="3886200" y="1981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191000" y="20574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4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4419600" y="22098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4648200" y="20574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3962400" y="2286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315200" y="3212068"/>
            <a:ext cx="1957587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Done in 14 samplings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831391" y="4202668"/>
            <a:ext cx="1957587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Done in 12 samplings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9094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Coupon Collector </a:t>
            </a:r>
            <a:r>
              <a:rPr lang="en-US" sz="3600" b="1" dirty="0"/>
              <a:t>Problem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2000" dirty="0"/>
                  <a:t>: the number of iterations of the loop (number of coupons drawn).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/>
                  <a:t>: What is </a:t>
                </a: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2000" dirty="0"/>
                  <a:t>] </a:t>
                </a:r>
                <a:r>
                  <a:rPr lang="en-US" sz="2000" dirty="0" smtClean="0"/>
                  <a:t>?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i="1" dirty="0" smtClean="0"/>
                  <a:t>Standard</a:t>
                </a:r>
                <a:r>
                  <a:rPr lang="en-US" sz="2000" dirty="0" smtClean="0"/>
                  <a:t> method: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2000" dirty="0" smtClean="0"/>
                  <a:t>]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≥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b="1" i="0" smtClean="0">
                            <a:latin typeface="Cambria Math"/>
                          </a:rPr>
                          <m:t>𝐏</m:t>
                        </m:r>
                        <m:r>
                          <a:rPr lang="en-US" sz="2000" b="0" i="0" smtClean="0">
                            <a:latin typeface="Cambria Math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  <m:r>
                          <a:rPr lang="en-US" sz="20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2000" b="0" i="0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635380" y="4888468"/>
            <a:ext cx="1553823" cy="1283732"/>
            <a:chOff x="3810000" y="4419600"/>
            <a:chExt cx="1553823" cy="1283732"/>
          </a:xfrm>
        </p:grpSpPr>
        <p:sp>
          <p:nvSpPr>
            <p:cNvPr id="5" name="Smiley Face 4"/>
            <p:cNvSpPr/>
            <p:nvPr/>
          </p:nvSpPr>
          <p:spPr>
            <a:xfrm>
              <a:off x="4191000" y="4419600"/>
              <a:ext cx="914400" cy="914400"/>
            </a:xfrm>
            <a:prstGeom prst="smileyFace">
              <a:avLst>
                <a:gd name="adj" fmla="val -4653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0" y="5334000"/>
              <a:ext cx="155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 easy way !!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800600" y="3733800"/>
            <a:ext cx="1219200" cy="674132"/>
            <a:chOff x="4800600" y="3733800"/>
            <a:chExt cx="1219200" cy="674132"/>
          </a:xfrm>
        </p:grpSpPr>
        <p:sp>
          <p:nvSpPr>
            <p:cNvPr id="8" name="Right Brace 7"/>
            <p:cNvSpPr/>
            <p:nvPr/>
          </p:nvSpPr>
          <p:spPr>
            <a:xfrm rot="5400000">
              <a:off x="5257800" y="3276600"/>
              <a:ext cx="304800" cy="121920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57800" y="4038600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?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529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Coupon Collector </a:t>
            </a:r>
            <a:r>
              <a:rPr lang="en-US" sz="3600" b="1" dirty="0"/>
              <a:t>Problem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28600" y="1981200"/>
            <a:ext cx="731418" cy="2057400"/>
            <a:chOff x="228600" y="1981200"/>
            <a:chExt cx="731418" cy="20574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609600" y="2743200"/>
              <a:ext cx="0" cy="12954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28600" y="1981200"/>
              <a:ext cx="731418" cy="738664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no </a:t>
              </a:r>
            </a:p>
            <a:p>
              <a:pPr algn="ctr"/>
              <a:r>
                <a:rPr lang="en-US" sz="1400" dirty="0" smtClean="0"/>
                <a:t>coupon</a:t>
              </a:r>
            </a:p>
            <a:p>
              <a:pPr algn="ctr"/>
              <a:r>
                <a:rPr lang="en-US" sz="1400" dirty="0" smtClean="0"/>
                <a:t>seen</a:t>
              </a:r>
              <a:endParaRPr lang="en-US" sz="14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270534" y="1981200"/>
            <a:ext cx="801951" cy="2057400"/>
            <a:chOff x="8270534" y="1981200"/>
            <a:chExt cx="801951" cy="2057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8686800" y="2743200"/>
              <a:ext cx="0" cy="12954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8270534" y="1981200"/>
              <a:ext cx="801951" cy="738664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all </a:t>
              </a:r>
            </a:p>
            <a:p>
              <a:pPr algn="ctr"/>
              <a:r>
                <a:rPr lang="en-US" sz="1400" dirty="0" smtClean="0"/>
                <a:t>coupons</a:t>
              </a:r>
            </a:p>
            <a:p>
              <a:pPr algn="ctr"/>
              <a:r>
                <a:rPr lang="en-US" sz="1400" dirty="0" smtClean="0"/>
                <a:t>seen</a:t>
              </a:r>
              <a:endParaRPr lang="en-US" sz="1400" dirty="0"/>
            </a:p>
          </p:txBody>
        </p:sp>
      </p:grpSp>
      <p:sp>
        <p:nvSpPr>
          <p:cNvPr id="11" name="Right Arrow 10"/>
          <p:cNvSpPr/>
          <p:nvPr/>
        </p:nvSpPr>
        <p:spPr>
          <a:xfrm>
            <a:off x="1219200" y="2133600"/>
            <a:ext cx="6934200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Ribbon 11"/>
          <p:cNvSpPr/>
          <p:nvPr/>
        </p:nvSpPr>
        <p:spPr>
          <a:xfrm>
            <a:off x="1295400" y="4419600"/>
            <a:ext cx="6705600" cy="917448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This transition is not sudden. In fact it is a gradual transition through various </a:t>
            </a:r>
            <a:r>
              <a:rPr lang="en-US" u="sng" dirty="0" smtClean="0">
                <a:solidFill>
                  <a:schemeClr val="tx1"/>
                </a:solidFill>
              </a:rPr>
              <a:t>discrete stages</a:t>
            </a:r>
            <a:r>
              <a:rPr lang="en-US" dirty="0" smtClean="0">
                <a:solidFill>
                  <a:schemeClr val="tx1"/>
                </a:solidFill>
              </a:rPr>
              <a:t>. Can you see these discrete stages 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89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Coupon Collector </a:t>
            </a:r>
            <a:r>
              <a:rPr lang="en-US" sz="3600" b="1" dirty="0"/>
              <a:t>Problem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858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1430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6002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574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5146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9718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4290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8862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3434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8006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2578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7150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722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3914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8486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05800" y="3124200"/>
            <a:ext cx="3048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629400" y="3276600"/>
            <a:ext cx="152400" cy="152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58000" y="3276600"/>
            <a:ext cx="152400" cy="152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86600" y="3276600"/>
            <a:ext cx="152400" cy="152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228600" y="1981200"/>
            <a:ext cx="731418" cy="2057400"/>
            <a:chOff x="228600" y="1981200"/>
            <a:chExt cx="731418" cy="20574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09600" y="2743200"/>
              <a:ext cx="0" cy="12954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28600" y="1981200"/>
              <a:ext cx="731418" cy="738664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no </a:t>
              </a:r>
            </a:p>
            <a:p>
              <a:pPr algn="ctr"/>
              <a:r>
                <a:rPr lang="en-US" sz="1400" dirty="0" smtClean="0"/>
                <a:t>coupon</a:t>
              </a:r>
            </a:p>
            <a:p>
              <a:pPr algn="ctr"/>
              <a:r>
                <a:rPr lang="en-US" sz="1400" dirty="0" smtClean="0"/>
                <a:t>seen</a:t>
              </a:r>
              <a:endParaRPr lang="en-US" sz="14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270534" y="1981200"/>
            <a:ext cx="801951" cy="2057400"/>
            <a:chOff x="8270534" y="1981200"/>
            <a:chExt cx="801951" cy="2057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686800" y="2743200"/>
              <a:ext cx="0" cy="12954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8270534" y="1981200"/>
              <a:ext cx="801951" cy="738664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all </a:t>
              </a:r>
            </a:p>
            <a:p>
              <a:pPr algn="ctr"/>
              <a:r>
                <a:rPr lang="en-US" sz="1400" dirty="0" smtClean="0"/>
                <a:t>coupons</a:t>
              </a:r>
            </a:p>
            <a:p>
              <a:pPr algn="ctr"/>
              <a:r>
                <a:rPr lang="en-US" sz="1400" dirty="0" smtClean="0"/>
                <a:t>seen</a:t>
              </a:r>
              <a:endParaRPr lang="en-US" sz="1400" dirty="0"/>
            </a:p>
          </p:txBody>
        </p:sp>
      </p:grpSp>
      <p:sp>
        <p:nvSpPr>
          <p:cNvPr id="41" name="Right Arrow 40"/>
          <p:cNvSpPr/>
          <p:nvPr/>
        </p:nvSpPr>
        <p:spPr>
          <a:xfrm>
            <a:off x="1219200" y="2133600"/>
            <a:ext cx="6934200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990600" y="2435423"/>
            <a:ext cx="276038" cy="1603177"/>
            <a:chOff x="990600" y="2435423"/>
            <a:chExt cx="276038" cy="1603177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1066800" y="2743200"/>
              <a:ext cx="0" cy="12954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en-US" sz="14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857562" y="2438400"/>
            <a:ext cx="276038" cy="1600200"/>
            <a:chOff x="1857562" y="2438400"/>
            <a:chExt cx="276038" cy="16002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1981200" y="2743200"/>
              <a:ext cx="0" cy="12954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857562" y="2438400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2</a:t>
              </a:r>
              <a:endParaRPr lang="en-US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229162" y="2438400"/>
            <a:ext cx="276038" cy="1600200"/>
            <a:chOff x="3229162" y="2438400"/>
            <a:chExt cx="276038" cy="160020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3352800" y="2743200"/>
              <a:ext cx="0" cy="12954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229162" y="2438400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972362" y="2438400"/>
            <a:ext cx="276038" cy="1600200"/>
            <a:chOff x="5515162" y="2438400"/>
            <a:chExt cx="276038" cy="1600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5638800" y="2743200"/>
              <a:ext cx="0" cy="12954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515162" y="2438400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sp>
        <p:nvSpPr>
          <p:cNvPr id="5" name="Down Ribbon 4"/>
          <p:cNvSpPr/>
          <p:nvPr/>
        </p:nvSpPr>
        <p:spPr>
          <a:xfrm>
            <a:off x="1295400" y="4419600"/>
            <a:ext cx="6705600" cy="917448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This transition is not sudden. In fact it is a gradual transition through various </a:t>
            </a:r>
            <a:r>
              <a:rPr lang="en-US" u="sng" dirty="0" smtClean="0">
                <a:solidFill>
                  <a:schemeClr val="tx1"/>
                </a:solidFill>
              </a:rPr>
              <a:t>discrete stages</a:t>
            </a:r>
            <a:r>
              <a:rPr lang="en-US" dirty="0" smtClean="0">
                <a:solidFill>
                  <a:schemeClr val="tx1"/>
                </a:solidFill>
              </a:rPr>
              <a:t>. Can you see these discrete stages 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7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Reviewing Example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/>
                  <a:t>=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5</a:t>
                </a:r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914400" y="3505200"/>
            <a:ext cx="6248400" cy="457200"/>
            <a:chOff x="914400" y="3505200"/>
            <a:chExt cx="6248400" cy="457200"/>
          </a:xfrm>
        </p:grpSpPr>
        <p:sp>
          <p:nvSpPr>
            <p:cNvPr id="5" name="Rounded Rectangle 4"/>
            <p:cNvSpPr/>
            <p:nvPr/>
          </p:nvSpPr>
          <p:spPr>
            <a:xfrm>
              <a:off x="914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371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828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286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7432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200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657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114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572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0292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486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943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400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858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</p:grpSp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914400"/>
            <a:ext cx="1924050" cy="2160018"/>
          </a:xfrm>
          <a:prstGeom prst="rect">
            <a:avLst/>
          </a:prstGeom>
        </p:spPr>
      </p:pic>
      <p:grpSp>
        <p:nvGrpSpPr>
          <p:cNvPr id="67" name="Group 66"/>
          <p:cNvGrpSpPr/>
          <p:nvPr/>
        </p:nvGrpSpPr>
        <p:grpSpPr>
          <a:xfrm>
            <a:off x="3886200" y="1981200"/>
            <a:ext cx="1066800" cy="762000"/>
            <a:chOff x="3886200" y="1981200"/>
            <a:chExt cx="1066800" cy="762000"/>
          </a:xfrm>
        </p:grpSpPr>
        <p:sp>
          <p:nvSpPr>
            <p:cNvPr id="62" name="Rounded Rectangle 61"/>
            <p:cNvSpPr/>
            <p:nvPr/>
          </p:nvSpPr>
          <p:spPr>
            <a:xfrm>
              <a:off x="3886200" y="1981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191000" y="20574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4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4419600" y="22098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4648200" y="20574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3962400" y="2286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7115362" y="3124200"/>
            <a:ext cx="276038" cy="955477"/>
            <a:chOff x="990600" y="2435423"/>
            <a:chExt cx="276038" cy="955477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85800" y="3083123"/>
            <a:ext cx="276038" cy="955477"/>
            <a:chOff x="990600" y="2435423"/>
            <a:chExt cx="276038" cy="955477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055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Reviewing Example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/>
                  <a:t>=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5</a:t>
                </a:r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914400" y="5943600"/>
            <a:ext cx="7924800" cy="457200"/>
            <a:chOff x="914400" y="5181600"/>
            <a:chExt cx="7924800" cy="457200"/>
          </a:xfrm>
        </p:grpSpPr>
        <p:grpSp>
          <p:nvGrpSpPr>
            <p:cNvPr id="38" name="Group 37"/>
            <p:cNvGrpSpPr/>
            <p:nvPr/>
          </p:nvGrpSpPr>
          <p:grpSpPr>
            <a:xfrm>
              <a:off x="914400" y="5181600"/>
              <a:ext cx="6248400" cy="457200"/>
              <a:chOff x="914400" y="2667000"/>
              <a:chExt cx="6248400" cy="457200"/>
            </a:xfrm>
          </p:grpSpPr>
          <p:sp>
            <p:nvSpPr>
              <p:cNvPr id="39" name="Rounded Rectangle 38"/>
              <p:cNvSpPr/>
              <p:nvPr/>
            </p:nvSpPr>
            <p:spPr>
              <a:xfrm>
                <a:off x="9144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13716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18288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22860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27432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32004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36576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41148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45720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50292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54864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59436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5</a:t>
                </a:r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64008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6858000" y="2667000"/>
                <a:ext cx="304800" cy="457200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C00000"/>
                    </a:solidFill>
                  </a:rPr>
                  <a:t>2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53" name="Rounded Rectangle 52"/>
            <p:cNvSpPr/>
            <p:nvPr/>
          </p:nvSpPr>
          <p:spPr>
            <a:xfrm>
              <a:off x="7315200" y="51816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7772400" y="51816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8229600" y="5334000"/>
              <a:ext cx="609600" cy="152400"/>
              <a:chOff x="6858000" y="4114800"/>
              <a:chExt cx="609600" cy="152400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6858000" y="4114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7086600" y="4114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315200" y="4114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914400"/>
            <a:ext cx="1924050" cy="2160018"/>
          </a:xfrm>
          <a:prstGeom prst="rect">
            <a:avLst/>
          </a:prstGeom>
        </p:spPr>
      </p:pic>
      <p:grpSp>
        <p:nvGrpSpPr>
          <p:cNvPr id="67" name="Group 66"/>
          <p:cNvGrpSpPr/>
          <p:nvPr/>
        </p:nvGrpSpPr>
        <p:grpSpPr>
          <a:xfrm>
            <a:off x="3886200" y="1981200"/>
            <a:ext cx="1066800" cy="762000"/>
            <a:chOff x="3886200" y="1981200"/>
            <a:chExt cx="1066800" cy="762000"/>
          </a:xfrm>
        </p:grpSpPr>
        <p:sp>
          <p:nvSpPr>
            <p:cNvPr id="62" name="Rounded Rectangle 61"/>
            <p:cNvSpPr/>
            <p:nvPr/>
          </p:nvSpPr>
          <p:spPr>
            <a:xfrm>
              <a:off x="3886200" y="1981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191000" y="20574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4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4419600" y="22098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4648200" y="20574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3962400" y="2286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143000" y="3045023"/>
            <a:ext cx="276038" cy="955477"/>
            <a:chOff x="990600" y="2321123"/>
            <a:chExt cx="276038" cy="955477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1143000" y="26289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90600" y="2321123"/>
              <a:ext cx="276038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en-US" sz="1400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600200" y="3048000"/>
            <a:ext cx="276038" cy="955477"/>
            <a:chOff x="990600" y="2435423"/>
            <a:chExt cx="276038" cy="955477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2</a:t>
              </a:r>
              <a:endParaRPr lang="en-US" sz="14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457762" y="3083123"/>
            <a:ext cx="276038" cy="955477"/>
            <a:chOff x="990600" y="2435423"/>
            <a:chExt cx="276038" cy="955477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800600" y="3124200"/>
            <a:ext cx="276038" cy="955477"/>
            <a:chOff x="990600" y="2435423"/>
            <a:chExt cx="276038" cy="955477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7115362" y="3124200"/>
            <a:ext cx="276038" cy="955477"/>
            <a:chOff x="990600" y="2435423"/>
            <a:chExt cx="276038" cy="955477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85800" y="3083123"/>
            <a:ext cx="276038" cy="955477"/>
            <a:chOff x="990600" y="2435423"/>
            <a:chExt cx="276038" cy="955477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1143000" y="2743200"/>
              <a:ext cx="0" cy="6477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990600" y="2435423"/>
              <a:ext cx="276038" cy="307777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0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14400" y="4800600"/>
            <a:ext cx="5334000" cy="457200"/>
            <a:chOff x="914400" y="2667000"/>
            <a:chExt cx="5334000" cy="457200"/>
          </a:xfrm>
        </p:grpSpPr>
        <p:sp>
          <p:nvSpPr>
            <p:cNvPr id="24" name="Rounded Rectangle 23"/>
            <p:cNvSpPr/>
            <p:nvPr/>
          </p:nvSpPr>
          <p:spPr>
            <a:xfrm>
              <a:off x="9144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3716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8288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2860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7432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2004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6576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1148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4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5720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0292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4864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5943600" y="26670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09600" y="4495800"/>
            <a:ext cx="5867400" cy="990600"/>
            <a:chOff x="609600" y="3886200"/>
            <a:chExt cx="5867400" cy="990600"/>
          </a:xfrm>
        </p:grpSpPr>
        <p:grpSp>
          <p:nvGrpSpPr>
            <p:cNvPr id="71" name="Group 70"/>
            <p:cNvGrpSpPr/>
            <p:nvPr/>
          </p:nvGrpSpPr>
          <p:grpSpPr>
            <a:xfrm>
              <a:off x="1143000" y="3889177"/>
              <a:ext cx="276038" cy="759023"/>
              <a:chOff x="990600" y="2435423"/>
              <a:chExt cx="276038" cy="759023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1114238" y="2740223"/>
                <a:ext cx="0" cy="454223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Box 72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1</a:t>
                </a:r>
                <a:endParaRPr lang="en-US" sz="1400" dirty="0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2057400" y="3886200"/>
              <a:ext cx="276038" cy="955477"/>
              <a:chOff x="990600" y="2435423"/>
              <a:chExt cx="276038" cy="955477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11430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</a:t>
                </a:r>
                <a:endParaRPr lang="en-US" sz="1400" dirty="0"/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2514600" y="3886200"/>
              <a:ext cx="276038" cy="955477"/>
              <a:chOff x="990600" y="2435423"/>
              <a:chExt cx="276038" cy="955477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>
                <a:off x="11430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TextBox 99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</a:t>
                </a:r>
                <a:endParaRPr lang="en-US" sz="1400" dirty="0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4343400" y="3886200"/>
              <a:ext cx="276038" cy="955477"/>
              <a:chOff x="990600" y="2435423"/>
              <a:chExt cx="276038" cy="955477"/>
            </a:xfrm>
          </p:grpSpPr>
          <p:cxnSp>
            <p:nvCxnSpPr>
              <p:cNvPr id="108" name="Straight Connector 107"/>
              <p:cNvCxnSpPr/>
              <p:nvPr/>
            </p:nvCxnSpPr>
            <p:spPr>
              <a:xfrm>
                <a:off x="11430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TextBox 108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4</a:t>
                </a:r>
                <a:endParaRPr lang="en-US" sz="1400" dirty="0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6200962" y="3886200"/>
              <a:ext cx="276038" cy="955477"/>
              <a:chOff x="990600" y="2435423"/>
              <a:chExt cx="276038" cy="955477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11430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5</a:t>
                </a:r>
                <a:endParaRPr lang="en-US" sz="1400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609600" y="3921323"/>
              <a:ext cx="276038" cy="955477"/>
              <a:chOff x="990600" y="2435423"/>
              <a:chExt cx="276038" cy="955477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>
                <a:off x="11430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0</a:t>
                </a:r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609600" y="5597723"/>
            <a:ext cx="4467038" cy="955477"/>
            <a:chOff x="609600" y="5181600"/>
            <a:chExt cx="4467038" cy="955477"/>
          </a:xfrm>
        </p:grpSpPr>
        <p:grpSp>
          <p:nvGrpSpPr>
            <p:cNvPr id="74" name="Group 73"/>
            <p:cNvGrpSpPr/>
            <p:nvPr/>
          </p:nvGrpSpPr>
          <p:grpSpPr>
            <a:xfrm>
              <a:off x="1143000" y="5181600"/>
              <a:ext cx="276038" cy="955477"/>
              <a:chOff x="914400" y="2435423"/>
              <a:chExt cx="276038" cy="955477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10668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75"/>
              <p:cNvSpPr txBox="1"/>
              <p:nvPr/>
            </p:nvSpPr>
            <p:spPr>
              <a:xfrm>
                <a:off x="9144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1</a:t>
                </a:r>
                <a:endParaRPr lang="en-US" sz="1400" dirty="0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3886200" y="5181600"/>
              <a:ext cx="276038" cy="955477"/>
              <a:chOff x="990600" y="2435423"/>
              <a:chExt cx="276038" cy="955477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>
                <a:off x="11430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</a:t>
                </a:r>
                <a:endParaRPr lang="en-US" sz="1400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1600200" y="5181600"/>
              <a:ext cx="276038" cy="955477"/>
              <a:chOff x="990600" y="2435423"/>
              <a:chExt cx="276038" cy="95547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1430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</a:t>
                </a:r>
                <a:endParaRPr lang="en-US" sz="1400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800600" y="5181600"/>
              <a:ext cx="276038" cy="955477"/>
              <a:chOff x="990600" y="2435423"/>
              <a:chExt cx="276038" cy="955477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1143000" y="2743200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/>
              <p:cNvSpPr txBox="1"/>
              <p:nvPr/>
            </p:nvSpPr>
            <p:spPr>
              <a:xfrm>
                <a:off x="990600" y="2435423"/>
                <a:ext cx="276038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4</a:t>
                </a:r>
                <a:endParaRPr lang="en-US" sz="1400" dirty="0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609600" y="5181600"/>
              <a:ext cx="276038" cy="952500"/>
              <a:chOff x="990600" y="2359223"/>
              <a:chExt cx="276038" cy="952500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>
                <a:off x="1143000" y="2664023"/>
                <a:ext cx="0" cy="64770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xtBox 120"/>
              <p:cNvSpPr txBox="1"/>
              <p:nvPr/>
            </p:nvSpPr>
            <p:spPr>
              <a:xfrm>
                <a:off x="990600" y="2359223"/>
                <a:ext cx="276038" cy="307777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0</a:t>
                </a: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914400" y="3505200"/>
            <a:ext cx="6248400" cy="457200"/>
            <a:chOff x="914400" y="3505200"/>
            <a:chExt cx="6248400" cy="457200"/>
          </a:xfrm>
        </p:grpSpPr>
        <p:sp>
          <p:nvSpPr>
            <p:cNvPr id="128" name="Rounded Rectangle 127"/>
            <p:cNvSpPr/>
            <p:nvPr/>
          </p:nvSpPr>
          <p:spPr>
            <a:xfrm>
              <a:off x="914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1371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1828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2286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27432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3200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3657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4114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4572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50292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54864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59436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64008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6858000" y="3505200"/>
              <a:ext cx="304800" cy="457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</p:grpSp>
      <p:sp>
        <p:nvSpPr>
          <p:cNvPr id="5" name="Cloud Callout 4"/>
          <p:cNvSpPr/>
          <p:nvPr/>
        </p:nvSpPr>
        <p:spPr>
          <a:xfrm>
            <a:off x="5486400" y="838200"/>
            <a:ext cx="3581400" cy="1905000"/>
          </a:xfrm>
          <a:prstGeom prst="cloudCallout">
            <a:avLst>
              <a:gd name="adj1" fmla="val 37181"/>
              <a:gd name="adj2" fmla="val 8440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Each instance of coupon collector problem has to pass through these stages. Does it give you some inspiration to calculate </a:t>
            </a:r>
            <a:r>
              <a:rPr lang="en-US" sz="1600" b="1" dirty="0" smtClean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b="1" i="1" dirty="0" smtClean="0">
                <a:solidFill>
                  <a:schemeClr val="tx1"/>
                </a:solidFill>
              </a:rPr>
              <a:t>X</a:t>
            </a:r>
            <a:r>
              <a:rPr lang="en-US" sz="1600" dirty="0" smtClean="0">
                <a:solidFill>
                  <a:schemeClr val="tx1"/>
                </a:solidFill>
              </a:rPr>
              <a:t>] ?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95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</TotalTime>
  <Words>1897</Words>
  <Application>Microsoft Office PowerPoint</Application>
  <PresentationFormat>On-screen Show (4:3)</PresentationFormat>
  <Paragraphs>480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Randomized Algorithms CS648 </vt:lpstr>
      <vt:lpstr>coupon Collector Problem</vt:lpstr>
      <vt:lpstr>Coupon Collector Problem</vt:lpstr>
      <vt:lpstr>Example </vt:lpstr>
      <vt:lpstr>Coupon Collector Problem</vt:lpstr>
      <vt:lpstr>Coupon Collector Problem</vt:lpstr>
      <vt:lpstr>Coupon Collector Problem</vt:lpstr>
      <vt:lpstr>Reviewing Example </vt:lpstr>
      <vt:lpstr>Reviewing Example </vt:lpstr>
      <vt:lpstr>Coupon Collector Problem</vt:lpstr>
      <vt:lpstr>Reviewing Example </vt:lpstr>
      <vt:lpstr>Coupon Collector Problem</vt:lpstr>
      <vt:lpstr>Calculating  E[X_i]</vt:lpstr>
      <vt:lpstr>Calculating  E[X_i]</vt:lpstr>
      <vt:lpstr>Coupon Collector Problem</vt:lpstr>
      <vt:lpstr>Discrete Random Walk on a LINE</vt:lpstr>
      <vt:lpstr>Discrete Random Walk</vt:lpstr>
      <vt:lpstr>An example</vt:lpstr>
      <vt:lpstr>Formalism</vt:lpstr>
      <vt:lpstr>Careful look at the example</vt:lpstr>
      <vt:lpstr>Careful look at the example</vt:lpstr>
      <vt:lpstr>Careful look at the example</vt:lpstr>
      <vt:lpstr>Relation among X_(i→j)’s</vt:lpstr>
      <vt:lpstr>Relation among X_(i→j)’s</vt:lpstr>
      <vt:lpstr>How to calculate  E[X_(i→i+1)] ?</vt:lpstr>
      <vt:lpstr>Conditional Expectation</vt:lpstr>
      <vt:lpstr>Calculating  E[X_(i→i+1)]</vt:lpstr>
      <vt:lpstr>Calculating E[X_(i→i+1)| first move is L]</vt:lpstr>
      <vt:lpstr>Calculating  E[X_(i→i+1)]</vt:lpstr>
      <vt:lpstr>Calculating  E[X_(0→n)] </vt:lpstr>
      <vt:lpstr>Calculating  E[X_(0→n)]</vt:lpstr>
      <vt:lpstr>PowerPoint Presentation</vt:lpstr>
      <vt:lpstr>Expected duration of a random experiment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Surender Baswana</dc:creator>
  <cp:lastModifiedBy>Surender Baswana</cp:lastModifiedBy>
  <cp:revision>470</cp:revision>
  <dcterms:created xsi:type="dcterms:W3CDTF">2011-12-03T04:13:03Z</dcterms:created>
  <dcterms:modified xsi:type="dcterms:W3CDTF">2013-09-12T12:20:29Z</dcterms:modified>
</cp:coreProperties>
</file>