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2" r:id="rId3"/>
    <p:sldId id="354" r:id="rId4"/>
    <p:sldId id="356" r:id="rId5"/>
    <p:sldId id="364" r:id="rId6"/>
    <p:sldId id="366" r:id="rId7"/>
    <p:sldId id="375" r:id="rId8"/>
    <p:sldId id="353" r:id="rId9"/>
    <p:sldId id="374" r:id="rId10"/>
    <p:sldId id="373" r:id="rId11"/>
    <p:sldId id="383" r:id="rId12"/>
    <p:sldId id="379" r:id="rId13"/>
    <p:sldId id="380" r:id="rId14"/>
    <p:sldId id="381" r:id="rId15"/>
    <p:sldId id="382" r:id="rId16"/>
    <p:sldId id="397" r:id="rId17"/>
    <p:sldId id="388" r:id="rId18"/>
    <p:sldId id="389" r:id="rId19"/>
    <p:sldId id="387" r:id="rId20"/>
    <p:sldId id="376" r:id="rId21"/>
    <p:sldId id="390" r:id="rId22"/>
    <p:sldId id="391" r:id="rId23"/>
    <p:sldId id="385" r:id="rId24"/>
    <p:sldId id="384" r:id="rId25"/>
    <p:sldId id="386" r:id="rId26"/>
    <p:sldId id="392" r:id="rId27"/>
    <p:sldId id="393" r:id="rId28"/>
    <p:sldId id="394" r:id="rId29"/>
    <p:sldId id="396" r:id="rId30"/>
    <p:sldId id="395" r:id="rId31"/>
    <p:sldId id="3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3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CEB3-2602-4D06-B9B8-58950834D6A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86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Hashing -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rgbClr val="7030A0"/>
                </a:solidFill>
              </a:rPr>
              <a:t>ptimal </a:t>
            </a:r>
            <a:r>
              <a:rPr lang="en-US" sz="3600" b="1" dirty="0" smtClean="0"/>
              <a:t>space hashing with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worst case O(1) </a:t>
            </a:r>
            <a:r>
              <a:rPr lang="en-US" sz="3600" b="1" dirty="0" smtClean="0"/>
              <a:t>search time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  </m:t>
                    </m:r>
                    <m:r>
                      <a:rPr lang="en-US" sz="1600" b="1">
                        <a:latin typeface="Cambria Math"/>
                      </a:rPr>
                      <m:t>𝐄</m:t>
                    </m:r>
                    <m:r>
                      <a:rPr lang="en-US" sz="1600" b="1" i="1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dirty="0" smtClean="0"/>
                  <a:t>] when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  <a:blipFill rotWithShape="1">
                <a:blip r:embed="rId2"/>
                <a:stretch>
                  <a:fillRect l="-1207" t="-60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rgbClr val="7030A0"/>
                </a:solidFill>
              </a:rPr>
              <a:t>ptimal </a:t>
            </a:r>
            <a:r>
              <a:rPr lang="en-US" sz="3600" b="1" dirty="0" smtClean="0"/>
              <a:t>space hashing with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worst case O(1) </a:t>
            </a:r>
            <a:r>
              <a:rPr lang="en-US" sz="3600" b="1" dirty="0" smtClean="0"/>
              <a:t>search time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  </m:t>
                    </m:r>
                    <m:r>
                      <a:rPr lang="en-US" sz="1600" b="1">
                        <a:latin typeface="Cambria Math"/>
                      </a:rPr>
                      <m:t>𝐄</m:t>
                    </m:r>
                    <m:r>
                      <a:rPr lang="en-US" sz="1600" b="1" i="1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1800" dirty="0"/>
                  <a:t>Fix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Pick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</a:t>
                </a:r>
                <a:r>
                  <a:rPr lang="en-US" sz="1800" b="1" dirty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latin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 smtClean="0"/>
                  <a:t>Build the hash table;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//primary hash table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each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If size of list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&gt; 1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1. </a:t>
                </a:r>
                <a:r>
                  <a:rPr lang="en-US" sz="1600" dirty="0" smtClean="0"/>
                  <a:t>Build a perfect hash table for list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2. Make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point to this hash table;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  <a:blipFill rotWithShape="1">
                <a:blip r:embed="rId2"/>
                <a:stretch>
                  <a:fillRect l="-1207" t="-606" r="-905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4876800" y="1981200"/>
            <a:ext cx="4038600" cy="3505200"/>
            <a:chOff x="4876800" y="1981200"/>
            <a:chExt cx="4038600" cy="35052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562600" y="45720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562600" y="48768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876800" y="1981200"/>
              <a:ext cx="4038600" cy="3505200"/>
              <a:chOff x="4876800" y="1981200"/>
              <a:chExt cx="4038600" cy="35052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5626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>
              <a:xfrm>
                <a:off x="4876800" y="1981200"/>
                <a:ext cx="4038600" cy="3505200"/>
                <a:chOff x="4876800" y="1981200"/>
                <a:chExt cx="4038600" cy="35052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562600" y="3352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/>
                <p:cNvGrpSpPr/>
                <p:nvPr/>
              </p:nvGrpSpPr>
              <p:grpSpPr>
                <a:xfrm>
                  <a:off x="4876800" y="1981200"/>
                  <a:ext cx="4038600" cy="3505200"/>
                  <a:chOff x="4876800" y="1981200"/>
                  <a:chExt cx="4038600" cy="350520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6248400" y="3722408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62484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68580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010400" y="3733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248400" y="2819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772400" y="3733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8610600" y="5257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5869850" y="25527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66294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>
                    <a:off x="5867400" y="28956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5869850" y="38862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5867400" y="53340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73914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6629400" y="5334000"/>
                    <a:ext cx="2667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>
                    <a:off x="7848600" y="5334000"/>
                    <a:ext cx="2286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4876800" y="2438400"/>
                    <a:ext cx="1143000" cy="3046988"/>
                    <a:chOff x="2895600" y="3352800"/>
                    <a:chExt cx="1143000" cy="3046988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581400" y="3352800"/>
                      <a:ext cx="457200" cy="3046988"/>
                      <a:chOff x="3581400" y="3352800"/>
                      <a:chExt cx="457200" cy="3046988"/>
                    </a:xfrm>
                  </p:grpSpPr>
                  <p:sp>
                    <p:nvSpPr>
                      <p:cNvPr id="12" name="Rectangle 11"/>
                      <p:cNvSpPr/>
                      <p:nvPr/>
                    </p:nvSpPr>
                    <p:spPr>
                      <a:xfrm>
                        <a:off x="3581400" y="3352800"/>
                        <a:ext cx="457200" cy="304698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>
                        <a:off x="3581400" y="36576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>
                        <a:off x="3581400" y="39624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3581400" y="60960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>
                        <a:off x="3581400" y="51816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3581400" y="48768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" name="TextBox 10"/>
                        <p:cNvSpPr txBox="1"/>
                        <p:nvPr/>
                      </p:nvSpPr>
                      <p:spPr>
                        <a:xfrm>
                          <a:off x="2895600" y="3352800"/>
                          <a:ext cx="685801" cy="304698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       0</a:t>
                          </a:r>
                        </a:p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       1</a:t>
                          </a:r>
                        </a:p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endParaRPr lang="en-US" sz="1600" b="1" i="1" dirty="0">
                            <a:solidFill>
                              <a:srgbClr val="0070C0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5" name="TextBox 3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895600" y="3352800"/>
                          <a:ext cx="685801" cy="3046988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 l="-7080" t="-1000" r="-11504" b="-16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5637964" y="1981200"/>
                        <a:ext cx="38183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9" name="TextBox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7964" y="1981200"/>
                        <a:ext cx="381836" cy="369332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 t="-8197" r="-19048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867400" y="3124200"/>
                    <a:ext cx="1447800" cy="228600"/>
                    <a:chOff x="5867400" y="3124200"/>
                    <a:chExt cx="1447800" cy="228600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62484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>
                      <a:off x="5867400" y="32004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6629400" y="3124200"/>
                      <a:ext cx="685800" cy="228600"/>
                      <a:chOff x="6629400" y="2438400"/>
                      <a:chExt cx="685800" cy="228600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7010400" y="2438400"/>
                        <a:ext cx="304800" cy="228600"/>
                        <a:chOff x="4800600" y="3352800"/>
                        <a:chExt cx="304800" cy="228600"/>
                      </a:xfrm>
                    </p:grpSpPr>
                    <p:sp>
                      <p:nvSpPr>
                        <p:cNvPr id="56" name="Rectangle 55"/>
                        <p:cNvSpPr/>
                        <p:nvPr/>
                      </p:nvSpPr>
                      <p:spPr>
                        <a:xfrm>
                          <a:off x="48006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 flipH="1">
                          <a:off x="48006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5" name="Straight Arrow Connector 54"/>
                      <p:cNvCxnSpPr/>
                      <p:nvPr/>
                    </p:nvCxnSpPr>
                    <p:spPr>
                      <a:xfrm>
                        <a:off x="66294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5867400" y="40386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Rectangle 62"/>
                  <p:cNvSpPr/>
                  <p:nvPr/>
                </p:nvSpPr>
                <p:spPr>
                  <a:xfrm>
                    <a:off x="6248400" y="34290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4" name="Straight Arrow Connector 63"/>
                  <p:cNvCxnSpPr/>
                  <p:nvPr/>
                </p:nvCxnSpPr>
                <p:spPr>
                  <a:xfrm>
                    <a:off x="5867400" y="3505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6629400" y="34290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7" name="Straight Arrow Connector 66"/>
                    <p:cNvCxnSpPr>
                      <a:endCxn id="68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" name="Rectangle 69"/>
                  <p:cNvSpPr/>
                  <p:nvPr/>
                </p:nvSpPr>
                <p:spPr>
                  <a:xfrm>
                    <a:off x="74676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2" name="Straight Arrow Connector 71"/>
                  <p:cNvCxnSpPr/>
                  <p:nvPr/>
                </p:nvCxnSpPr>
                <p:spPr>
                  <a:xfrm>
                    <a:off x="7239000" y="5334000"/>
                    <a:ext cx="2667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867400" y="46482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1" name="Straight Arrow Connector 80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83" name="Group 82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85" name="Rectangle 84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86" name="Straight Connector 85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4" name="Straight Arrow Connector 83"/>
                      <p:cNvCxnSpPr>
                        <a:endCxn id="85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5867400" y="43434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91" name="Group 90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93" name="Rectangle 92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2" name="Straight Arrow Connector 91"/>
                      <p:cNvCxnSpPr>
                        <a:endCxn id="93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96" name="Rectangle 95"/>
                  <p:cNvSpPr/>
                  <p:nvPr/>
                </p:nvSpPr>
                <p:spPr>
                  <a:xfrm>
                    <a:off x="80772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7" name="Straight Arrow Connector 96"/>
                  <p:cNvCxnSpPr/>
                  <p:nvPr/>
                </p:nvCxnSpPr>
                <p:spPr>
                  <a:xfrm>
                    <a:off x="8458200" y="5334000"/>
                    <a:ext cx="2286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867400" y="49530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2" name="Straight Arrow Connector 101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104" name="Group 103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106" name="Rectangle 105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7" name="Straight Connector 106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5" name="Straight Arrow Connector 104"/>
                      <p:cNvCxnSpPr>
                        <a:endCxn id="106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7315200" y="2438400"/>
                    <a:ext cx="1219200" cy="228600"/>
                    <a:chOff x="6019800" y="3124200"/>
                    <a:chExt cx="1219200" cy="228600"/>
                  </a:xfrm>
                </p:grpSpPr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63246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0" name="Straight Arrow Connector 109"/>
                    <p:cNvCxnSpPr/>
                    <p:nvPr/>
                  </p:nvCxnSpPr>
                  <p:spPr>
                    <a:xfrm>
                      <a:off x="6019800" y="3200400"/>
                      <a:ext cx="3048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6705600" y="3124200"/>
                      <a:ext cx="533400" cy="228600"/>
                      <a:chOff x="6705600" y="2438400"/>
                      <a:chExt cx="533400" cy="228600"/>
                    </a:xfrm>
                  </p:grpSpPr>
                  <p:grpSp>
                    <p:nvGrpSpPr>
                      <p:cNvPr id="112" name="Group 111"/>
                      <p:cNvGrpSpPr/>
                      <p:nvPr/>
                    </p:nvGrpSpPr>
                    <p:grpSpPr>
                      <a:xfrm>
                        <a:off x="6934200" y="2438400"/>
                        <a:ext cx="304800" cy="228600"/>
                        <a:chOff x="4724400" y="3352800"/>
                        <a:chExt cx="304800" cy="228600"/>
                      </a:xfrm>
                    </p:grpSpPr>
                    <p:sp>
                      <p:nvSpPr>
                        <p:cNvPr id="114" name="Rectangle 113"/>
                        <p:cNvSpPr/>
                        <p:nvPr/>
                      </p:nvSpPr>
                      <p:spPr>
                        <a:xfrm>
                          <a:off x="47244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5" name="Straight Connector 114"/>
                        <p:cNvCxnSpPr/>
                        <p:nvPr/>
                      </p:nvCxnSpPr>
                      <p:spPr>
                        <a:xfrm flipH="1">
                          <a:off x="47244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3" name="Straight Arrow Connector 112"/>
                      <p:cNvCxnSpPr/>
                      <p:nvPr/>
                    </p:nvCxnSpPr>
                    <p:spPr>
                      <a:xfrm>
                        <a:off x="6705600" y="2552700"/>
                        <a:ext cx="1905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6934200" y="2438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48400" y="2438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4" name="Straight Arrow Connector 133"/>
                  <p:cNvCxnSpPr/>
                  <p:nvPr/>
                </p:nvCxnSpPr>
                <p:spPr>
                  <a:xfrm>
                    <a:off x="6629400" y="2590800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2385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rgbClr val="7030A0"/>
                </a:solidFill>
              </a:rPr>
              <a:t>ptimal </a:t>
            </a:r>
            <a:r>
              <a:rPr lang="en-US" sz="3600" b="1" dirty="0" smtClean="0"/>
              <a:t>space hashing with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worst case O(1) </a:t>
            </a:r>
            <a:r>
              <a:rPr lang="en-US" sz="3600" b="1" dirty="0" smtClean="0"/>
              <a:t>search time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  </m:t>
                    </m:r>
                    <m:r>
                      <a:rPr lang="en-US" sz="1600" b="1">
                        <a:latin typeface="Cambria Math"/>
                      </a:rPr>
                      <m:t>𝐄</m:t>
                    </m:r>
                    <m:r>
                      <a:rPr lang="en-US" sz="1600" b="1" i="1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1800" dirty="0"/>
                  <a:t>Fix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Pick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</a:t>
                </a:r>
                <a:r>
                  <a:rPr lang="en-US" sz="1800" b="1" dirty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latin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 smtClean="0"/>
                  <a:t>Build the hash table;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//primary hash table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each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If size of list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&gt; 1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1. </a:t>
                </a:r>
                <a:r>
                  <a:rPr lang="en-US" sz="1600" dirty="0" smtClean="0"/>
                  <a:t>Build a perfect hash table for list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2. Make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point to this hash table;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  <a:blipFill rotWithShape="1">
                <a:blip r:embed="rId2"/>
                <a:stretch>
                  <a:fillRect l="-1207" t="-606" r="-905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62600" y="45720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2600" y="4876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626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2600" y="3352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48400" y="3722408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3733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248400" y="2819400"/>
            <a:ext cx="304800" cy="228600"/>
            <a:chOff x="4953000" y="3352800"/>
            <a:chExt cx="304800" cy="228600"/>
          </a:xfrm>
        </p:grpSpPr>
        <p:sp>
          <p:nvSpPr>
            <p:cNvPr id="42" name="Rectangle 41"/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953000" y="3352800"/>
              <a:ext cx="3048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772400" y="3733800"/>
            <a:ext cx="304800" cy="228600"/>
            <a:chOff x="4953000" y="3352800"/>
            <a:chExt cx="304800" cy="228600"/>
          </a:xfrm>
        </p:grpSpPr>
        <p:sp>
          <p:nvSpPr>
            <p:cNvPr id="40" name="Rectangle 39"/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953000" y="3352800"/>
              <a:ext cx="3048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610600" y="5257800"/>
            <a:ext cx="304800" cy="228600"/>
            <a:chOff x="4953000" y="3352800"/>
            <a:chExt cx="304800" cy="228600"/>
          </a:xfrm>
        </p:grpSpPr>
        <p:sp>
          <p:nvSpPr>
            <p:cNvPr id="38" name="Rectangle 37"/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953000" y="3352800"/>
              <a:ext cx="3048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629400" y="38862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67400" y="28956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9850" y="3886200"/>
            <a:ext cx="3785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7400" y="5334000"/>
            <a:ext cx="3785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91400" y="38862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5334000"/>
            <a:ext cx="266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48600" y="53340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76800" y="2438400"/>
            <a:ext cx="1143000" cy="3046988"/>
            <a:chOff x="2895600" y="3352800"/>
            <a:chExt cx="1143000" cy="3046988"/>
          </a:xfrm>
        </p:grpSpPr>
        <p:grpSp>
          <p:nvGrpSpPr>
            <p:cNvPr id="10" name="Group 9"/>
            <p:cNvGrpSpPr/>
            <p:nvPr/>
          </p:nvGrpSpPr>
          <p:grpSpPr>
            <a:xfrm>
              <a:off x="3581400" y="3352800"/>
              <a:ext cx="457200" cy="3046988"/>
              <a:chOff x="3581400" y="3352800"/>
              <a:chExt cx="457200" cy="304698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581400" y="3352800"/>
                <a:ext cx="457200" cy="30469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5814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581400" y="39624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81400" y="60960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81400" y="5181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81400" y="48768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0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1</a:t>
                  </a: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sz="1600" b="1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endParaRPr lang="en-US" sz="1600" b="1" i="1" dirty="0">
                    <a:solidFill>
                      <a:srgbClr val="0070C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080" t="-1000" r="-11504" b="-1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867400" y="3124200"/>
            <a:ext cx="1447800" cy="228600"/>
            <a:chOff x="5867400" y="3124200"/>
            <a:chExt cx="1447800" cy="228600"/>
          </a:xfrm>
        </p:grpSpPr>
        <p:sp>
          <p:nvSpPr>
            <p:cNvPr id="46" name="Rectangle 45"/>
            <p:cNvSpPr/>
            <p:nvPr/>
          </p:nvSpPr>
          <p:spPr>
            <a:xfrm>
              <a:off x="62484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867400" y="32004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629400" y="3124200"/>
              <a:ext cx="685800" cy="228600"/>
              <a:chOff x="6629400" y="2438400"/>
              <a:chExt cx="685800" cy="2286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010400" y="2438400"/>
                <a:ext cx="304800" cy="228600"/>
                <a:chOff x="4800600" y="3352800"/>
                <a:chExt cx="304800" cy="2286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48006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48006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66294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867400" y="4038600"/>
            <a:ext cx="685800" cy="228600"/>
            <a:chOff x="6781800" y="2438400"/>
            <a:chExt cx="685800" cy="228600"/>
          </a:xfrm>
        </p:grpSpPr>
        <p:grpSp>
          <p:nvGrpSpPr>
            <p:cNvPr id="59" name="Group 58"/>
            <p:cNvGrpSpPr/>
            <p:nvPr/>
          </p:nvGrpSpPr>
          <p:grpSpPr>
            <a:xfrm>
              <a:off x="7162800" y="2438400"/>
              <a:ext cx="304800" cy="228600"/>
              <a:chOff x="4953000" y="3352800"/>
              <a:chExt cx="3048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>
              <a:off x="6781800" y="2552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6248400" y="34290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867400" y="35052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629400" y="3429000"/>
            <a:ext cx="685800" cy="228600"/>
            <a:chOff x="6781800" y="2438400"/>
            <a:chExt cx="685800" cy="228600"/>
          </a:xfrm>
        </p:grpSpPr>
        <p:grpSp>
          <p:nvGrpSpPr>
            <p:cNvPr id="66" name="Group 65"/>
            <p:cNvGrpSpPr/>
            <p:nvPr/>
          </p:nvGrpSpPr>
          <p:grpSpPr>
            <a:xfrm>
              <a:off x="7162800" y="2438400"/>
              <a:ext cx="304800" cy="228600"/>
              <a:chOff x="4953000" y="3352800"/>
              <a:chExt cx="304800" cy="228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/>
            <p:cNvCxnSpPr>
              <a:endCxn id="68" idx="1"/>
            </p:cNvCxnSpPr>
            <p:nvPr/>
          </p:nvCxnSpPr>
          <p:spPr>
            <a:xfrm>
              <a:off x="6781800" y="2552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74676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239000" y="5334000"/>
            <a:ext cx="266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867400" y="4648200"/>
            <a:ext cx="1447800" cy="228600"/>
            <a:chOff x="6019800" y="3124200"/>
            <a:chExt cx="1447800" cy="228600"/>
          </a:xfrm>
        </p:grpSpPr>
        <p:sp>
          <p:nvSpPr>
            <p:cNvPr id="80" name="Rectangle 79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Arrow Connector 83"/>
              <p:cNvCxnSpPr>
                <a:endCxn id="85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5867400" y="4343400"/>
            <a:ext cx="1447800" cy="228600"/>
            <a:chOff x="6019800" y="3124200"/>
            <a:chExt cx="1447800" cy="228600"/>
          </a:xfrm>
        </p:grpSpPr>
        <p:sp>
          <p:nvSpPr>
            <p:cNvPr id="88" name="Rectangle 87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Arrow Connector 91"/>
              <p:cNvCxnSpPr>
                <a:endCxn id="93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Rectangle 95"/>
          <p:cNvSpPr/>
          <p:nvPr/>
        </p:nvSpPr>
        <p:spPr>
          <a:xfrm>
            <a:off x="80772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458200" y="53340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867400" y="4953000"/>
            <a:ext cx="1447800" cy="228600"/>
            <a:chOff x="6019800" y="3124200"/>
            <a:chExt cx="1447800" cy="228600"/>
          </a:xfrm>
        </p:grpSpPr>
        <p:sp>
          <p:nvSpPr>
            <p:cNvPr id="101" name="Rectangle 100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Arrow Connector 104"/>
              <p:cNvCxnSpPr>
                <a:endCxn id="106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/>
          <p:cNvGrpSpPr/>
          <p:nvPr/>
        </p:nvGrpSpPr>
        <p:grpSpPr>
          <a:xfrm>
            <a:off x="7622450" y="990600"/>
            <a:ext cx="835750" cy="1263316"/>
            <a:chOff x="5562599" y="1981200"/>
            <a:chExt cx="835750" cy="1263316"/>
          </a:xfrm>
        </p:grpSpPr>
        <p:grpSp>
          <p:nvGrpSpPr>
            <p:cNvPr id="117" name="Group 116"/>
            <p:cNvGrpSpPr/>
            <p:nvPr/>
          </p:nvGrpSpPr>
          <p:grpSpPr>
            <a:xfrm>
              <a:off x="5562599" y="1981200"/>
              <a:ext cx="835750" cy="1263316"/>
              <a:chOff x="5562600" y="1981200"/>
              <a:chExt cx="1905000" cy="22860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6400800" y="24384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400800" y="34290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400800" y="3733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6400800" y="2819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Arrow Connector 125"/>
              <p:cNvCxnSpPr>
                <a:endCxn id="120" idx="1"/>
              </p:cNvCxnSpPr>
              <p:nvPr/>
            </p:nvCxnSpPr>
            <p:spPr>
              <a:xfrm>
                <a:off x="5869850" y="25527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20" idx="3"/>
                <a:endCxn id="165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5867400" y="2895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5869850" y="3886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6781800" y="3733800"/>
                <a:ext cx="685800" cy="228600"/>
                <a:chOff x="7467600" y="3733800"/>
                <a:chExt cx="685800" cy="22860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7848600" y="37338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0" name="Straight Arrow Connector 159"/>
                <p:cNvCxnSpPr/>
                <p:nvPr/>
              </p:nvCxnSpPr>
              <p:spPr>
                <a:xfrm>
                  <a:off x="7467600" y="3886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5562600" y="2438400"/>
                <a:ext cx="457200" cy="1828800"/>
                <a:chOff x="3581400" y="3352800"/>
                <a:chExt cx="457200" cy="1828800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3581400" y="3352800"/>
                  <a:ext cx="422745" cy="1828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581400" y="4572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3581400" y="4876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TextBox 131"/>
              <p:cNvSpPr txBox="1"/>
              <p:nvPr/>
            </p:nvSpPr>
            <p:spPr>
              <a:xfrm>
                <a:off x="5637963" y="1981200"/>
                <a:ext cx="421074" cy="668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5869850" y="3124200"/>
                <a:ext cx="835750" cy="228600"/>
                <a:chOff x="5869850" y="3124200"/>
                <a:chExt cx="835750" cy="2286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400800" y="31242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3" name="Straight Connector 152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5869850" y="32385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38"/>
              <p:cNvGrpSpPr/>
              <p:nvPr/>
            </p:nvGrpSpPr>
            <p:grpSpPr>
              <a:xfrm>
                <a:off x="5869850" y="4038600"/>
                <a:ext cx="835750" cy="228600"/>
                <a:chOff x="5869850" y="3124200"/>
                <a:chExt cx="835750" cy="2286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6400800" y="31242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48" name="Rectangle 147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5869850" y="32385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6781800" y="3429000"/>
                <a:ext cx="685800" cy="228600"/>
                <a:chOff x="7467600" y="3733800"/>
                <a:chExt cx="685800" cy="228600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7848600" y="37338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5" name="Straight Connector 144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7467600" y="3886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Arrow Connector 140"/>
              <p:cNvCxnSpPr/>
              <p:nvPr/>
            </p:nvCxnSpPr>
            <p:spPr>
              <a:xfrm>
                <a:off x="5867400" y="3505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/>
            <p:cNvCxnSpPr/>
            <p:nvPr/>
          </p:nvCxnSpPr>
          <p:spPr>
            <a:xfrm>
              <a:off x="5562600" y="2743200"/>
              <a:ext cx="200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7467600" y="914400"/>
            <a:ext cx="11430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5869850" y="1213366"/>
            <a:ext cx="1597750" cy="13774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rgbClr val="7030A0"/>
                </a:solidFill>
              </a:rPr>
              <a:t>ptimal </a:t>
            </a:r>
            <a:r>
              <a:rPr lang="en-US" sz="3600" b="1" dirty="0" smtClean="0"/>
              <a:t>space hashing with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worst case O(1) </a:t>
            </a:r>
            <a:r>
              <a:rPr lang="en-US" sz="3600" b="1" dirty="0" smtClean="0"/>
              <a:t>search time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  </m:t>
                    </m:r>
                    <m:r>
                      <a:rPr lang="en-US" sz="1600" b="1">
                        <a:latin typeface="Cambria Math"/>
                      </a:rPr>
                      <m:t>𝐄</m:t>
                    </m:r>
                    <m:r>
                      <a:rPr lang="en-US" sz="1600" b="1" i="1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1800" dirty="0"/>
                  <a:t>Fix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Pick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</a:t>
                </a:r>
                <a:r>
                  <a:rPr lang="en-US" sz="1800" b="1" dirty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latin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 smtClean="0"/>
                  <a:t>Build the hash table;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//primary hash table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each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If size of list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&gt; 1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1. </a:t>
                </a:r>
                <a:r>
                  <a:rPr lang="en-US" sz="1600" dirty="0" smtClean="0"/>
                  <a:t>Build a perfect hash table for list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2. Make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point to this hash table;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  <a:blipFill rotWithShape="1">
                <a:blip r:embed="rId2"/>
                <a:stretch>
                  <a:fillRect l="-1207" t="-606" r="-905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62600" y="45720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2600" y="4876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626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2600" y="3352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484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248400" y="2819400"/>
            <a:ext cx="304800" cy="228600"/>
            <a:chOff x="4953000" y="3352800"/>
            <a:chExt cx="304800" cy="228600"/>
          </a:xfrm>
        </p:grpSpPr>
        <p:sp>
          <p:nvSpPr>
            <p:cNvPr id="42" name="Rectangle 41"/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4953000" y="3352800"/>
              <a:ext cx="3048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610600" y="5257800"/>
            <a:ext cx="304800" cy="228600"/>
            <a:chOff x="4953000" y="3352800"/>
            <a:chExt cx="304800" cy="228600"/>
          </a:xfrm>
        </p:grpSpPr>
        <p:sp>
          <p:nvSpPr>
            <p:cNvPr id="38" name="Rectangle 37"/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953000" y="3352800"/>
              <a:ext cx="3048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>
            <a:off x="5867400" y="28956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7400" y="5334000"/>
            <a:ext cx="3785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5334000"/>
            <a:ext cx="266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48600" y="53340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76800" y="2438400"/>
            <a:ext cx="1143000" cy="3046988"/>
            <a:chOff x="2895600" y="3352800"/>
            <a:chExt cx="1143000" cy="3046988"/>
          </a:xfrm>
        </p:grpSpPr>
        <p:grpSp>
          <p:nvGrpSpPr>
            <p:cNvPr id="10" name="Group 9"/>
            <p:cNvGrpSpPr/>
            <p:nvPr/>
          </p:nvGrpSpPr>
          <p:grpSpPr>
            <a:xfrm>
              <a:off x="3581400" y="3352800"/>
              <a:ext cx="457200" cy="3046988"/>
              <a:chOff x="3581400" y="3352800"/>
              <a:chExt cx="457200" cy="304698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581400" y="3352800"/>
                <a:ext cx="457200" cy="30469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5814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581400" y="39624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81400" y="60960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81400" y="5181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81400" y="48768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0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1</a:t>
                  </a: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sz="1600" b="1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endParaRPr lang="en-US" sz="1600" b="1" i="1" dirty="0">
                    <a:solidFill>
                      <a:srgbClr val="0070C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080" t="-1000" r="-11504" b="-1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867400" y="3124200"/>
            <a:ext cx="1447800" cy="228600"/>
            <a:chOff x="5867400" y="3124200"/>
            <a:chExt cx="1447800" cy="228600"/>
          </a:xfrm>
        </p:grpSpPr>
        <p:sp>
          <p:nvSpPr>
            <p:cNvPr id="46" name="Rectangle 45"/>
            <p:cNvSpPr/>
            <p:nvPr/>
          </p:nvSpPr>
          <p:spPr>
            <a:xfrm>
              <a:off x="62484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867400" y="32004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629400" y="3124200"/>
              <a:ext cx="685800" cy="228600"/>
              <a:chOff x="6629400" y="2438400"/>
              <a:chExt cx="685800" cy="2286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010400" y="2438400"/>
                <a:ext cx="304800" cy="228600"/>
                <a:chOff x="4800600" y="3352800"/>
                <a:chExt cx="304800" cy="2286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48006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48006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66294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867400" y="4038600"/>
            <a:ext cx="685800" cy="228600"/>
            <a:chOff x="6781800" y="2438400"/>
            <a:chExt cx="685800" cy="228600"/>
          </a:xfrm>
        </p:grpSpPr>
        <p:grpSp>
          <p:nvGrpSpPr>
            <p:cNvPr id="59" name="Group 58"/>
            <p:cNvGrpSpPr/>
            <p:nvPr/>
          </p:nvGrpSpPr>
          <p:grpSpPr>
            <a:xfrm>
              <a:off x="7162800" y="2438400"/>
              <a:ext cx="304800" cy="228600"/>
              <a:chOff x="4953000" y="3352800"/>
              <a:chExt cx="3048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>
              <a:off x="6781800" y="2552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6248400" y="34290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867400" y="35052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629400" y="3429000"/>
            <a:ext cx="685800" cy="228600"/>
            <a:chOff x="6781800" y="2438400"/>
            <a:chExt cx="685800" cy="228600"/>
          </a:xfrm>
        </p:grpSpPr>
        <p:grpSp>
          <p:nvGrpSpPr>
            <p:cNvPr id="66" name="Group 65"/>
            <p:cNvGrpSpPr/>
            <p:nvPr/>
          </p:nvGrpSpPr>
          <p:grpSpPr>
            <a:xfrm>
              <a:off x="7162800" y="2438400"/>
              <a:ext cx="304800" cy="228600"/>
              <a:chOff x="4953000" y="3352800"/>
              <a:chExt cx="304800" cy="228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/>
            <p:cNvCxnSpPr>
              <a:endCxn id="68" idx="1"/>
            </p:cNvCxnSpPr>
            <p:nvPr/>
          </p:nvCxnSpPr>
          <p:spPr>
            <a:xfrm>
              <a:off x="6781800" y="25527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74676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239000" y="5334000"/>
            <a:ext cx="266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867400" y="4648200"/>
            <a:ext cx="1447800" cy="228600"/>
            <a:chOff x="6019800" y="3124200"/>
            <a:chExt cx="1447800" cy="228600"/>
          </a:xfrm>
        </p:grpSpPr>
        <p:sp>
          <p:nvSpPr>
            <p:cNvPr id="80" name="Rectangle 79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Arrow Connector 83"/>
              <p:cNvCxnSpPr>
                <a:endCxn id="85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5867400" y="4343400"/>
            <a:ext cx="1447800" cy="228600"/>
            <a:chOff x="6019800" y="3124200"/>
            <a:chExt cx="1447800" cy="228600"/>
          </a:xfrm>
        </p:grpSpPr>
        <p:sp>
          <p:nvSpPr>
            <p:cNvPr id="88" name="Rectangle 87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Arrow Connector 91"/>
              <p:cNvCxnSpPr>
                <a:endCxn id="93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Rectangle 95"/>
          <p:cNvSpPr/>
          <p:nvPr/>
        </p:nvSpPr>
        <p:spPr>
          <a:xfrm>
            <a:off x="8077200" y="5257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458200" y="53340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867400" y="4953000"/>
            <a:ext cx="1447800" cy="228600"/>
            <a:chOff x="6019800" y="3124200"/>
            <a:chExt cx="1447800" cy="228600"/>
          </a:xfrm>
        </p:grpSpPr>
        <p:sp>
          <p:nvSpPr>
            <p:cNvPr id="101" name="Rectangle 100"/>
            <p:cNvSpPr/>
            <p:nvPr/>
          </p:nvSpPr>
          <p:spPr>
            <a:xfrm>
              <a:off x="6400800" y="3124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6019800" y="3200400"/>
              <a:ext cx="378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6781800" y="3124200"/>
              <a:ext cx="685800" cy="228600"/>
              <a:chOff x="6781800" y="2438400"/>
              <a:chExt cx="685800" cy="22860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Arrow Connector 104"/>
              <p:cNvCxnSpPr>
                <a:endCxn id="106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/>
          <p:cNvGrpSpPr/>
          <p:nvPr/>
        </p:nvGrpSpPr>
        <p:grpSpPr>
          <a:xfrm>
            <a:off x="7622450" y="990600"/>
            <a:ext cx="835750" cy="1263316"/>
            <a:chOff x="5562599" y="1981200"/>
            <a:chExt cx="835750" cy="1263316"/>
          </a:xfrm>
        </p:grpSpPr>
        <p:grpSp>
          <p:nvGrpSpPr>
            <p:cNvPr id="117" name="Group 116"/>
            <p:cNvGrpSpPr/>
            <p:nvPr/>
          </p:nvGrpSpPr>
          <p:grpSpPr>
            <a:xfrm>
              <a:off x="5562599" y="1981200"/>
              <a:ext cx="835750" cy="1263316"/>
              <a:chOff x="5562600" y="1981200"/>
              <a:chExt cx="1905000" cy="2286000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6400800" y="24384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400800" y="34290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400800" y="3733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6400800" y="2819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Arrow Connector 125"/>
              <p:cNvCxnSpPr>
                <a:endCxn id="120" idx="1"/>
              </p:cNvCxnSpPr>
              <p:nvPr/>
            </p:nvCxnSpPr>
            <p:spPr>
              <a:xfrm>
                <a:off x="5869850" y="25527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20" idx="3"/>
                <a:endCxn id="165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5867400" y="2895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5869850" y="3886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6781800" y="3733800"/>
                <a:ext cx="685800" cy="228600"/>
                <a:chOff x="7467600" y="3733800"/>
                <a:chExt cx="685800" cy="22860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7848600" y="37338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0" name="Straight Arrow Connector 159"/>
                <p:cNvCxnSpPr/>
                <p:nvPr/>
              </p:nvCxnSpPr>
              <p:spPr>
                <a:xfrm>
                  <a:off x="7467600" y="3886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5562600" y="2438400"/>
                <a:ext cx="457200" cy="1828800"/>
                <a:chOff x="3581400" y="3352800"/>
                <a:chExt cx="457200" cy="1828800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3581400" y="3352800"/>
                  <a:ext cx="422745" cy="1828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581400" y="4572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3581400" y="4876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TextBox 131"/>
              <p:cNvSpPr txBox="1"/>
              <p:nvPr/>
            </p:nvSpPr>
            <p:spPr>
              <a:xfrm>
                <a:off x="5637963" y="1981200"/>
                <a:ext cx="421074" cy="668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5869850" y="3124200"/>
                <a:ext cx="835750" cy="228600"/>
                <a:chOff x="5869850" y="3124200"/>
                <a:chExt cx="835750" cy="2286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400800" y="31242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3" name="Straight Connector 152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5869850" y="32385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38"/>
              <p:cNvGrpSpPr/>
              <p:nvPr/>
            </p:nvGrpSpPr>
            <p:grpSpPr>
              <a:xfrm>
                <a:off x="5869850" y="4038600"/>
                <a:ext cx="835750" cy="228600"/>
                <a:chOff x="5869850" y="3124200"/>
                <a:chExt cx="835750" cy="2286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6400800" y="31242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48" name="Rectangle 147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5869850" y="32385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6781800" y="3429000"/>
                <a:ext cx="685800" cy="228600"/>
                <a:chOff x="7467600" y="3733800"/>
                <a:chExt cx="685800" cy="228600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7848600" y="37338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5" name="Straight Connector 144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7467600" y="3886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Arrow Connector 140"/>
              <p:cNvCxnSpPr/>
              <p:nvPr/>
            </p:nvCxnSpPr>
            <p:spPr>
              <a:xfrm>
                <a:off x="5867400" y="3505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/>
            <p:cNvCxnSpPr/>
            <p:nvPr/>
          </p:nvCxnSpPr>
          <p:spPr>
            <a:xfrm>
              <a:off x="5562600" y="2743200"/>
              <a:ext cx="200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7467600" y="914400"/>
            <a:ext cx="11430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5869850" y="1213366"/>
            <a:ext cx="1597750" cy="13774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7774850" y="3124200"/>
            <a:ext cx="835750" cy="942474"/>
            <a:chOff x="5562599" y="1981200"/>
            <a:chExt cx="835750" cy="942474"/>
          </a:xfrm>
        </p:grpSpPr>
        <p:grpSp>
          <p:nvGrpSpPr>
            <p:cNvPr id="167" name="Group 166"/>
            <p:cNvGrpSpPr/>
            <p:nvPr/>
          </p:nvGrpSpPr>
          <p:grpSpPr>
            <a:xfrm>
              <a:off x="5562599" y="1981200"/>
              <a:ext cx="835750" cy="942474"/>
              <a:chOff x="5562600" y="1981200"/>
              <a:chExt cx="1905000" cy="1705429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6400800" y="24384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6400800" y="34290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1" name="Group 170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" name="Straight Connector 194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6400800" y="2819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Straight Arrow Connector 172"/>
              <p:cNvCxnSpPr>
                <a:endCxn id="169" idx="1"/>
              </p:cNvCxnSpPr>
              <p:nvPr/>
            </p:nvCxnSpPr>
            <p:spPr>
              <a:xfrm>
                <a:off x="5869850" y="25527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69" idx="3"/>
                <a:endCxn id="194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5867400" y="2895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5562600" y="2438400"/>
                <a:ext cx="457200" cy="1248229"/>
                <a:chOff x="3581400" y="3352800"/>
                <a:chExt cx="457200" cy="1248229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3581400" y="3352800"/>
                  <a:ext cx="422745" cy="124822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5637963" y="1981200"/>
                <a:ext cx="421074" cy="668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5869850" y="3124200"/>
                <a:ext cx="835750" cy="228600"/>
                <a:chOff x="5869850" y="3124200"/>
                <a:chExt cx="835750" cy="228600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6400800" y="31242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8" name="Straight Connector 187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6" name="Straight Arrow Connector 185"/>
                <p:cNvCxnSpPr/>
                <p:nvPr/>
              </p:nvCxnSpPr>
              <p:spPr>
                <a:xfrm>
                  <a:off x="5869850" y="32385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6781800" y="3429000"/>
                <a:ext cx="685800" cy="228600"/>
                <a:chOff x="7467600" y="3733800"/>
                <a:chExt cx="685800" cy="228600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7848600" y="37338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4" name="Straight Connector 183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7467600" y="3886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0" name="Straight Arrow Connector 179"/>
              <p:cNvCxnSpPr/>
              <p:nvPr/>
            </p:nvCxnSpPr>
            <p:spPr>
              <a:xfrm>
                <a:off x="5867400" y="3505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Straight Connector 167"/>
            <p:cNvCxnSpPr/>
            <p:nvPr/>
          </p:nvCxnSpPr>
          <p:spPr>
            <a:xfrm>
              <a:off x="5562600" y="2743200"/>
              <a:ext cx="2005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ounded Rectangle 195"/>
          <p:cNvSpPr/>
          <p:nvPr/>
        </p:nvSpPr>
        <p:spPr>
          <a:xfrm>
            <a:off x="7620000" y="3276601"/>
            <a:ext cx="1066800" cy="8763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5867400" y="3810000"/>
            <a:ext cx="1752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rgbClr val="7030A0"/>
                </a:solidFill>
              </a:rPr>
              <a:t>ptimal </a:t>
            </a:r>
            <a:r>
              <a:rPr lang="en-US" sz="3600" b="1" dirty="0" smtClean="0"/>
              <a:t>space hashing with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worst case O(1) </a:t>
            </a:r>
            <a:r>
              <a:rPr lang="en-US" sz="3600" b="1" dirty="0" smtClean="0"/>
              <a:t>search time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  </m:t>
                    </m:r>
                    <m:r>
                      <a:rPr lang="en-US" sz="1600" b="1">
                        <a:latin typeface="Cambria Math"/>
                      </a:rPr>
                      <m:t>𝐄</m:t>
                    </m:r>
                    <m:r>
                      <a:rPr lang="en-US" sz="1600" b="1" i="1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00B05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1800" dirty="0"/>
                  <a:t>Fix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Pick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no. </a:t>
                </a:r>
                <a:r>
                  <a:rPr lang="en-US" sz="1800" dirty="0"/>
                  <a:t>of </a:t>
                </a:r>
                <a:r>
                  <a:rPr lang="en-US" sz="1800" b="1" dirty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latin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 smtClean="0"/>
                  <a:t>Build the hash table; </a:t>
                </a:r>
                <a:r>
                  <a:rPr lang="en-US" sz="1400" b="1" dirty="0" smtClean="0">
                    <a:solidFill>
                      <a:srgbClr val="7030A0"/>
                    </a:solidFill>
                  </a:rPr>
                  <a:t>//primary hash table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each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0≤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If size of list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 &gt; 1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1. </a:t>
                </a:r>
                <a:r>
                  <a:rPr lang="en-US" sz="1600" dirty="0" smtClean="0"/>
                  <a:t>Build a perfect hash table for list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2. Make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𝑻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 smtClean="0"/>
                  <a:t> point to this hash table;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5029200"/>
              </a:xfrm>
              <a:blipFill rotWithShape="1">
                <a:blip r:embed="rId2"/>
                <a:stretch>
                  <a:fillRect l="-1207" t="-606" r="-905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562600" y="33528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876800" y="925286"/>
            <a:ext cx="3886200" cy="5399314"/>
            <a:chOff x="4876800" y="925286"/>
            <a:chExt cx="3886200" cy="539931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562600" y="45720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562600" y="48768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562600" y="36576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6248400" y="2819400"/>
              <a:ext cx="304800" cy="228600"/>
              <a:chOff x="4953000" y="3352800"/>
              <a:chExt cx="304800" cy="228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5867400" y="2895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867400" y="5334000"/>
              <a:ext cx="1752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4876800" y="2438400"/>
              <a:ext cx="1143000" cy="3046988"/>
              <a:chOff x="2895600" y="3352800"/>
              <a:chExt cx="1143000" cy="304698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581400" y="3352800"/>
                <a:ext cx="457200" cy="3046988"/>
                <a:chOff x="3581400" y="3352800"/>
                <a:chExt cx="457200" cy="3046988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3581400" y="3352800"/>
                  <a:ext cx="457200" cy="304698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581400" y="6096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581400" y="5181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581400" y="4876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0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1</a:t>
                    </a: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sz="16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endParaRPr lang="en-US" sz="1600" b="1" i="1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080" t="-1000" r="-11504" b="-16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/>
            <p:cNvGrpSpPr/>
            <p:nvPr/>
          </p:nvGrpSpPr>
          <p:grpSpPr>
            <a:xfrm>
              <a:off x="5867400" y="3124200"/>
              <a:ext cx="1447800" cy="228600"/>
              <a:chOff x="5867400" y="3124200"/>
              <a:chExt cx="1447800" cy="228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248400" y="3124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867400" y="32004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6629400" y="3124200"/>
                <a:ext cx="685800" cy="228600"/>
                <a:chOff x="6629400" y="2438400"/>
                <a:chExt cx="685800" cy="22860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7010400" y="2438400"/>
                  <a:ext cx="304800" cy="228600"/>
                  <a:chOff x="4800600" y="3352800"/>
                  <a:chExt cx="304800" cy="228600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48006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48006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66294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/>
            <p:cNvGrpSpPr/>
            <p:nvPr/>
          </p:nvGrpSpPr>
          <p:grpSpPr>
            <a:xfrm>
              <a:off x="5867400" y="4038600"/>
              <a:ext cx="685800" cy="228600"/>
              <a:chOff x="6781800" y="2438400"/>
              <a:chExt cx="685800" cy="2286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Arrow Connector 59"/>
              <p:cNvCxnSpPr/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6248400" y="34290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867400" y="3505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6629400" y="3429000"/>
              <a:ext cx="685800" cy="228600"/>
              <a:chOff x="6781800" y="2438400"/>
              <a:chExt cx="685800" cy="2286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7162800" y="2438400"/>
                <a:ext cx="304800" cy="228600"/>
                <a:chOff x="4953000" y="3352800"/>
                <a:chExt cx="304800" cy="22860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Arrow Connector 66"/>
              <p:cNvCxnSpPr>
                <a:endCxn id="68" idx="1"/>
              </p:cNvCxnSpPr>
              <p:nvPr/>
            </p:nvCxnSpPr>
            <p:spPr>
              <a:xfrm>
                <a:off x="6781800" y="25527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5867400" y="4648200"/>
              <a:ext cx="1447800" cy="228600"/>
              <a:chOff x="6019800" y="3124200"/>
              <a:chExt cx="1447800" cy="2286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400800" y="3124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6019800" y="3200400"/>
                <a:ext cx="3785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6781800" y="3124200"/>
                <a:ext cx="685800" cy="228600"/>
                <a:chOff x="6781800" y="2438400"/>
                <a:chExt cx="685800" cy="228600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7162800" y="2438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/>
                <p:cNvCxnSpPr>
                  <a:endCxn id="85" idx="1"/>
                </p:cNvCxnSpPr>
                <p:nvPr/>
              </p:nvCxnSpPr>
              <p:spPr>
                <a:xfrm>
                  <a:off x="67818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Group 86"/>
            <p:cNvGrpSpPr/>
            <p:nvPr/>
          </p:nvGrpSpPr>
          <p:grpSpPr>
            <a:xfrm>
              <a:off x="5867400" y="4343400"/>
              <a:ext cx="1447800" cy="228600"/>
              <a:chOff x="6019800" y="3124200"/>
              <a:chExt cx="1447800" cy="2286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6400800" y="3124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019800" y="3200400"/>
                <a:ext cx="3785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6781800" y="3124200"/>
                <a:ext cx="685800" cy="228600"/>
                <a:chOff x="6781800" y="2438400"/>
                <a:chExt cx="685800" cy="228600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7162800" y="2438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Straight Arrow Connector 91"/>
                <p:cNvCxnSpPr>
                  <a:endCxn id="93" idx="1"/>
                </p:cNvCxnSpPr>
                <p:nvPr/>
              </p:nvCxnSpPr>
              <p:spPr>
                <a:xfrm>
                  <a:off x="67818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" name="Group 99"/>
            <p:cNvGrpSpPr/>
            <p:nvPr/>
          </p:nvGrpSpPr>
          <p:grpSpPr>
            <a:xfrm>
              <a:off x="5867400" y="4953000"/>
              <a:ext cx="1447800" cy="228600"/>
              <a:chOff x="6019800" y="3124200"/>
              <a:chExt cx="1447800" cy="2286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400800" y="3124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>
                <a:off x="6019800" y="3200400"/>
                <a:ext cx="3785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6781800" y="3124200"/>
                <a:ext cx="685800" cy="228600"/>
                <a:chOff x="6781800" y="2438400"/>
                <a:chExt cx="685800" cy="228600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7162800" y="2438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" name="Straight Arrow Connector 104"/>
                <p:cNvCxnSpPr>
                  <a:endCxn id="106" idx="1"/>
                </p:cNvCxnSpPr>
                <p:nvPr/>
              </p:nvCxnSpPr>
              <p:spPr>
                <a:xfrm>
                  <a:off x="67818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Group 115"/>
            <p:cNvGrpSpPr/>
            <p:nvPr/>
          </p:nvGrpSpPr>
          <p:grpSpPr>
            <a:xfrm>
              <a:off x="7622450" y="990600"/>
              <a:ext cx="835750" cy="1263316"/>
              <a:chOff x="5562599" y="1981200"/>
              <a:chExt cx="835750" cy="1263316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562599" y="1981200"/>
                <a:ext cx="835750" cy="1263316"/>
                <a:chOff x="5562600" y="1981200"/>
                <a:chExt cx="1905000" cy="2286000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6400800" y="24384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400800" y="34290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400800" y="37338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4" name="Group 123"/>
                <p:cNvGrpSpPr/>
                <p:nvPr/>
              </p:nvGrpSpPr>
              <p:grpSpPr>
                <a:xfrm>
                  <a:off x="7162800" y="2438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6" name="Straight Connector 165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6400800" y="2819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4" name="Straight Connector 163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6" name="Straight Arrow Connector 125"/>
                <p:cNvCxnSpPr>
                  <a:endCxn id="120" idx="1"/>
                </p:cNvCxnSpPr>
                <p:nvPr/>
              </p:nvCxnSpPr>
              <p:spPr>
                <a:xfrm>
                  <a:off x="5869850" y="25527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>
                  <a:stCxn id="120" idx="3"/>
                  <a:endCxn id="165" idx="1"/>
                </p:cNvCxnSpPr>
                <p:nvPr/>
              </p:nvCxnSpPr>
              <p:spPr>
                <a:xfrm>
                  <a:off x="67818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5867400" y="28956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5869850" y="38862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/>
                <p:cNvGrpSpPr/>
                <p:nvPr/>
              </p:nvGrpSpPr>
              <p:grpSpPr>
                <a:xfrm>
                  <a:off x="6781800" y="3733800"/>
                  <a:ext cx="685800" cy="228600"/>
                  <a:chOff x="7467600" y="3733800"/>
                  <a:chExt cx="685800" cy="228600"/>
                </a:xfrm>
              </p:grpSpPr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7848600" y="3733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0" name="Straight Arrow Connector 159"/>
                  <p:cNvCxnSpPr/>
                  <p:nvPr/>
                </p:nvCxnSpPr>
                <p:spPr>
                  <a:xfrm>
                    <a:off x="74676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5562600" y="2438400"/>
                  <a:ext cx="457200" cy="1828800"/>
                  <a:chOff x="3581400" y="3352800"/>
                  <a:chExt cx="457200" cy="1828800"/>
                </a:xfrm>
              </p:grpSpPr>
              <p:sp>
                <p:nvSpPr>
                  <p:cNvPr id="154" name="Rectangle 153"/>
                  <p:cNvSpPr/>
                  <p:nvPr/>
                </p:nvSpPr>
                <p:spPr>
                  <a:xfrm>
                    <a:off x="3581400" y="3352800"/>
                    <a:ext cx="422745" cy="1828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581400" y="36576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3581400" y="39624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3581400" y="45720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3581400" y="48768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5637963" y="1981200"/>
                  <a:ext cx="421074" cy="668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3" name="Group 132"/>
                <p:cNvGrpSpPr/>
                <p:nvPr/>
              </p:nvGrpSpPr>
              <p:grpSpPr>
                <a:xfrm>
                  <a:off x="5869850" y="3124200"/>
                  <a:ext cx="835750" cy="228600"/>
                  <a:chOff x="5869850" y="3124200"/>
                  <a:chExt cx="835750" cy="228600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400800" y="31242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1" name="Straight Arrow Connector 150"/>
                  <p:cNvCxnSpPr/>
                  <p:nvPr/>
                </p:nvCxnSpPr>
                <p:spPr>
                  <a:xfrm>
                    <a:off x="5869850" y="32385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5869850" y="4038600"/>
                  <a:ext cx="835750" cy="228600"/>
                  <a:chOff x="5869850" y="3124200"/>
                  <a:chExt cx="835750" cy="228600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6400800" y="31242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7" name="Straight Arrow Connector 146"/>
                  <p:cNvCxnSpPr/>
                  <p:nvPr/>
                </p:nvCxnSpPr>
                <p:spPr>
                  <a:xfrm>
                    <a:off x="5869850" y="32385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6781800" y="3429000"/>
                  <a:ext cx="685800" cy="228600"/>
                  <a:chOff x="7467600" y="3733800"/>
                  <a:chExt cx="685800" cy="228600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7848600" y="3733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Straight Arrow Connector 142"/>
                  <p:cNvCxnSpPr/>
                  <p:nvPr/>
                </p:nvCxnSpPr>
                <p:spPr>
                  <a:xfrm>
                    <a:off x="74676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Straight Arrow Connector 140"/>
                <p:cNvCxnSpPr/>
                <p:nvPr/>
              </p:nvCxnSpPr>
              <p:spPr>
                <a:xfrm>
                  <a:off x="5867400" y="35052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>
                <a:off x="5562600" y="2743200"/>
                <a:ext cx="20058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ounded Rectangle 1"/>
            <p:cNvSpPr/>
            <p:nvPr/>
          </p:nvSpPr>
          <p:spPr>
            <a:xfrm>
              <a:off x="7467600" y="925286"/>
              <a:ext cx="11430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lbow Connector 6"/>
            <p:cNvCxnSpPr/>
            <p:nvPr/>
          </p:nvCxnSpPr>
          <p:spPr>
            <a:xfrm flipV="1">
              <a:off x="5869850" y="1213366"/>
              <a:ext cx="1597750" cy="13774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7774850" y="3124200"/>
              <a:ext cx="835750" cy="942474"/>
              <a:chOff x="5562599" y="1981200"/>
              <a:chExt cx="835750" cy="94247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5562599" y="1981200"/>
                <a:ext cx="835750" cy="942474"/>
                <a:chOff x="5562600" y="1981200"/>
                <a:chExt cx="1905000" cy="1705429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6400800" y="24384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400800" y="34290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/>
                <p:cNvGrpSpPr/>
                <p:nvPr/>
              </p:nvGrpSpPr>
              <p:grpSpPr>
                <a:xfrm>
                  <a:off x="7162800" y="2438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5" name="Straight Connector 194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6400800" y="2819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192" name="Rectangle 191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3" name="Straight Connector 192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Straight Arrow Connector 172"/>
                <p:cNvCxnSpPr>
                  <a:endCxn id="169" idx="1"/>
                </p:cNvCxnSpPr>
                <p:nvPr/>
              </p:nvCxnSpPr>
              <p:spPr>
                <a:xfrm>
                  <a:off x="5869850" y="25527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/>
                <p:cNvCxnSpPr>
                  <a:stCxn id="169" idx="3"/>
                  <a:endCxn id="194" idx="1"/>
                </p:cNvCxnSpPr>
                <p:nvPr/>
              </p:nvCxnSpPr>
              <p:spPr>
                <a:xfrm>
                  <a:off x="6781800" y="25527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5867400" y="28956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" name="Group 175"/>
                <p:cNvGrpSpPr/>
                <p:nvPr/>
              </p:nvGrpSpPr>
              <p:grpSpPr>
                <a:xfrm>
                  <a:off x="5562600" y="2438400"/>
                  <a:ext cx="457200" cy="1248229"/>
                  <a:chOff x="3581400" y="3352800"/>
                  <a:chExt cx="457200" cy="1248229"/>
                </a:xfrm>
              </p:grpSpPr>
              <p:sp>
                <p:nvSpPr>
                  <p:cNvPr id="189" name="Rectangle 188"/>
                  <p:cNvSpPr/>
                  <p:nvPr/>
                </p:nvSpPr>
                <p:spPr>
                  <a:xfrm>
                    <a:off x="3581400" y="3352800"/>
                    <a:ext cx="422745" cy="124822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3581400" y="36576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3581400" y="39624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7" name="TextBox 176"/>
                <p:cNvSpPr txBox="1"/>
                <p:nvPr/>
              </p:nvSpPr>
              <p:spPr>
                <a:xfrm>
                  <a:off x="5637963" y="1981200"/>
                  <a:ext cx="421074" cy="668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78" name="Group 177"/>
                <p:cNvGrpSpPr/>
                <p:nvPr/>
              </p:nvGrpSpPr>
              <p:grpSpPr>
                <a:xfrm>
                  <a:off x="5869850" y="3124200"/>
                  <a:ext cx="835750" cy="228600"/>
                  <a:chOff x="5869850" y="3124200"/>
                  <a:chExt cx="835750" cy="228600"/>
                </a:xfrm>
              </p:grpSpPr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6400800" y="31242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6" name="Straight Arrow Connector 185"/>
                  <p:cNvCxnSpPr/>
                  <p:nvPr/>
                </p:nvCxnSpPr>
                <p:spPr>
                  <a:xfrm>
                    <a:off x="5869850" y="32385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6781800" y="3429000"/>
                  <a:ext cx="685800" cy="228600"/>
                  <a:chOff x="7467600" y="3733800"/>
                  <a:chExt cx="685800" cy="228600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7848600" y="3733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83" name="Rectangle 182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2" name="Straight Arrow Connector 181"/>
                  <p:cNvCxnSpPr/>
                  <p:nvPr/>
                </p:nvCxnSpPr>
                <p:spPr>
                  <a:xfrm>
                    <a:off x="74676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0" name="Straight Arrow Connector 179"/>
                <p:cNvCxnSpPr/>
                <p:nvPr/>
              </p:nvCxnSpPr>
              <p:spPr>
                <a:xfrm>
                  <a:off x="5867400" y="3505200"/>
                  <a:ext cx="53095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8" name="Straight Connector 167"/>
              <p:cNvCxnSpPr/>
              <p:nvPr/>
            </p:nvCxnSpPr>
            <p:spPr>
              <a:xfrm>
                <a:off x="5562600" y="2743200"/>
                <a:ext cx="20058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Rounded Rectangle 195"/>
            <p:cNvSpPr/>
            <p:nvPr/>
          </p:nvSpPr>
          <p:spPr>
            <a:xfrm>
              <a:off x="7620000" y="3276601"/>
              <a:ext cx="1066800" cy="8763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>
              <a:off x="5867400" y="3810000"/>
              <a:ext cx="1752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7774850" y="4900863"/>
              <a:ext cx="835750" cy="1347537"/>
              <a:chOff x="5562600" y="2233863"/>
              <a:chExt cx="835750" cy="13475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5562600" y="2233863"/>
                <a:ext cx="835750" cy="1347537"/>
                <a:chOff x="5562600" y="2438400"/>
                <a:chExt cx="1905000" cy="2438400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5562600" y="4572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2" name="Group 201"/>
                <p:cNvGrpSpPr/>
                <p:nvPr/>
              </p:nvGrpSpPr>
              <p:grpSpPr>
                <a:xfrm>
                  <a:off x="5562600" y="2438400"/>
                  <a:ext cx="1905000" cy="2438400"/>
                  <a:chOff x="5562600" y="2438400"/>
                  <a:chExt cx="1905000" cy="2438400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6400800" y="2438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6400800" y="34290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6400800" y="4343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6400800" y="3733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7162800" y="2438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255" name="Rectangle 254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6" name="Straight Connector 255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400800" y="2819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253" name="Rectangle 252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4" name="Straight Connector 253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9" name="Straight Arrow Connector 208"/>
                  <p:cNvCxnSpPr>
                    <a:endCxn id="203" idx="1"/>
                  </p:cNvCxnSpPr>
                  <p:nvPr/>
                </p:nvCxnSpPr>
                <p:spPr>
                  <a:xfrm>
                    <a:off x="5869850" y="25527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>
                    <a:stCxn id="203" idx="3"/>
                    <a:endCxn id="255" idx="1"/>
                  </p:cNvCxnSpPr>
                  <p:nvPr/>
                </p:nvCxnSpPr>
                <p:spPr>
                  <a:xfrm>
                    <a:off x="6781800" y="25527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>
                    <a:off x="5867400" y="28956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/>
                  <p:cNvCxnSpPr/>
                  <p:nvPr/>
                </p:nvCxnSpPr>
                <p:spPr>
                  <a:xfrm>
                    <a:off x="5869850" y="38862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/>
                  <p:cNvCxnSpPr/>
                  <p:nvPr/>
                </p:nvCxnSpPr>
                <p:spPr>
                  <a:xfrm>
                    <a:off x="5869850" y="44196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6781800" y="3733800"/>
                    <a:ext cx="685800" cy="228600"/>
                    <a:chOff x="7467600" y="3733800"/>
                    <a:chExt cx="685800" cy="228600"/>
                  </a:xfrm>
                </p:grpSpPr>
                <p:grpSp>
                  <p:nvGrpSpPr>
                    <p:cNvPr id="249" name="Group 248"/>
                    <p:cNvGrpSpPr/>
                    <p:nvPr/>
                  </p:nvGrpSpPr>
                  <p:grpSpPr>
                    <a:xfrm>
                      <a:off x="7848600" y="37338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51" name="Rectangle 250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52" name="Straight Connector 251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0" name="Straight Arrow Connector 249"/>
                    <p:cNvCxnSpPr/>
                    <p:nvPr/>
                  </p:nvCxnSpPr>
                  <p:spPr>
                    <a:xfrm>
                      <a:off x="7467600" y="38862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5562600" y="2438400"/>
                    <a:ext cx="457200" cy="2438400"/>
                    <a:chOff x="3581400" y="3352800"/>
                    <a:chExt cx="457200" cy="2438400"/>
                  </a:xfrm>
                </p:grpSpPr>
                <p:sp>
                  <p:nvSpPr>
                    <p:cNvPr id="243" name="Rectangle 242"/>
                    <p:cNvSpPr/>
                    <p:nvPr/>
                  </p:nvSpPr>
                  <p:spPr>
                    <a:xfrm>
                      <a:off x="3581400" y="3352800"/>
                      <a:ext cx="457200" cy="2438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4" name="Straight Connector 243"/>
                    <p:cNvCxnSpPr/>
                    <p:nvPr/>
                  </p:nvCxnSpPr>
                  <p:spPr>
                    <a:xfrm>
                      <a:off x="3581400" y="36576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/>
                    <p:cNvCxnSpPr/>
                    <p:nvPr/>
                  </p:nvCxnSpPr>
                  <p:spPr>
                    <a:xfrm>
                      <a:off x="3581400" y="39624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/>
                    <p:nvPr/>
                  </p:nvCxnSpPr>
                  <p:spPr>
                    <a:xfrm>
                      <a:off x="3581400" y="51816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/>
                    <p:cNvCxnSpPr/>
                    <p:nvPr/>
                  </p:nvCxnSpPr>
                  <p:spPr>
                    <a:xfrm>
                      <a:off x="3581400" y="45720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/>
                    <p:cNvCxnSpPr/>
                    <p:nvPr/>
                  </p:nvCxnSpPr>
                  <p:spPr>
                    <a:xfrm>
                      <a:off x="3581400" y="48768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5869850" y="3124200"/>
                    <a:ext cx="835750" cy="228600"/>
                    <a:chOff x="5869850" y="3124200"/>
                    <a:chExt cx="835750" cy="228600"/>
                  </a:xfrm>
                </p:grpSpPr>
                <p:grpSp>
                  <p:nvGrpSpPr>
                    <p:cNvPr id="239" name="Group 238"/>
                    <p:cNvGrpSpPr/>
                    <p:nvPr/>
                  </p:nvGrpSpPr>
                  <p:grpSpPr>
                    <a:xfrm>
                      <a:off x="6400800" y="31242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41" name="Rectangle 240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2" name="Straight Connector 241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0" name="Straight Arrow Connector 239"/>
                    <p:cNvCxnSpPr/>
                    <p:nvPr/>
                  </p:nvCxnSpPr>
                  <p:spPr>
                    <a:xfrm>
                      <a:off x="5869850" y="32385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5869850" y="4038600"/>
                    <a:ext cx="835750" cy="228600"/>
                    <a:chOff x="5869850" y="3124200"/>
                    <a:chExt cx="835750" cy="228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6400800" y="31242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37" name="Rectangle 236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8" name="Straight Connector 237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6" name="Straight Arrow Connector 235"/>
                    <p:cNvCxnSpPr/>
                    <p:nvPr/>
                  </p:nvCxnSpPr>
                  <p:spPr>
                    <a:xfrm>
                      <a:off x="5869850" y="32385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5867400" y="4648200"/>
                    <a:ext cx="835750" cy="228600"/>
                    <a:chOff x="5869850" y="3124200"/>
                    <a:chExt cx="835750" cy="228600"/>
                  </a:xfrm>
                </p:grpSpPr>
                <p:grpSp>
                  <p:nvGrpSpPr>
                    <p:cNvPr id="231" name="Group 230"/>
                    <p:cNvGrpSpPr/>
                    <p:nvPr/>
                  </p:nvGrpSpPr>
                  <p:grpSpPr>
                    <a:xfrm>
                      <a:off x="6400800" y="31242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4" name="Straight Connector 233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2" name="Straight Arrow Connector 231"/>
                    <p:cNvCxnSpPr/>
                    <p:nvPr/>
                  </p:nvCxnSpPr>
                  <p:spPr>
                    <a:xfrm>
                      <a:off x="5869850" y="32385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6781800" y="4343400"/>
                    <a:ext cx="685800" cy="228600"/>
                    <a:chOff x="7467600" y="3733800"/>
                    <a:chExt cx="685800" cy="228600"/>
                  </a:xfrm>
                </p:grpSpPr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7848600" y="37338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29" name="Rectangle 228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8" name="Straight Arrow Connector 227"/>
                    <p:cNvCxnSpPr/>
                    <p:nvPr/>
                  </p:nvCxnSpPr>
                  <p:spPr>
                    <a:xfrm>
                      <a:off x="7467600" y="38862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6781800" y="3429000"/>
                    <a:ext cx="685800" cy="228600"/>
                    <a:chOff x="7467600" y="3733800"/>
                    <a:chExt cx="685800" cy="228600"/>
                  </a:xfrm>
                </p:grpSpPr>
                <p:grpSp>
                  <p:nvGrpSpPr>
                    <p:cNvPr id="223" name="Group 222"/>
                    <p:cNvGrpSpPr/>
                    <p:nvPr/>
                  </p:nvGrpSpPr>
                  <p:grpSpPr>
                    <a:xfrm>
                      <a:off x="7848600" y="37338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225" name="Rectangle 224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4" name="Straight Arrow Connector 223"/>
                    <p:cNvCxnSpPr/>
                    <p:nvPr/>
                  </p:nvCxnSpPr>
                  <p:spPr>
                    <a:xfrm>
                      <a:off x="7467600" y="38862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2" name="Straight Arrow Connector 221"/>
                  <p:cNvCxnSpPr/>
                  <p:nvPr/>
                </p:nvCxnSpPr>
                <p:spPr>
                  <a:xfrm>
                    <a:off x="5867400" y="3505200"/>
                    <a:ext cx="5309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5562600" y="2743200"/>
                <a:ext cx="20058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" name="Rounded Rectangle 256"/>
            <p:cNvSpPr/>
            <p:nvPr/>
          </p:nvSpPr>
          <p:spPr>
            <a:xfrm>
              <a:off x="7620000" y="4800600"/>
              <a:ext cx="11430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2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480"/>
                <a:ext cx="8229600" cy="60983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be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Family.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no. 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  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𝑐𝑠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: number of elements in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Extra Space required: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𝐚𝐧𝐝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&lt;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b="1" i="0" smtClean="0">
                            <a:latin typeface="Cambria Math"/>
                          </a:rPr>
                          <m:t> </m:t>
                        </m:r>
                        <m:r>
                          <a:rPr lang="en-US" sz="1800" b="1">
                            <a:latin typeface="Cambria Math"/>
                          </a:rPr>
                          <m:t>𝐚𝐧𝐝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&gt;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&lt;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b="1" i="0" smtClean="0">
                            <a:latin typeface="Cambria Math"/>
                          </a:rPr>
                          <m:t> </m:t>
                        </m:r>
                        <m:r>
                          <a:rPr lang="en-US" sz="1800" b="1">
                            <a:latin typeface="Cambria Math"/>
                          </a:rPr>
                          <m:t>𝐚𝐧𝐝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&gt;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2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&lt;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b="1" i="0" smtClean="0">
                            <a:latin typeface="Cambria Math"/>
                          </a:rPr>
                          <m:t> </m:t>
                        </m:r>
                        <m:r>
                          <a:rPr lang="en-US" sz="1800" b="1">
                            <a:latin typeface="Cambria Math"/>
                          </a:rPr>
                          <m:t>𝐚𝐧𝐝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&gt;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è"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&lt;</m:t>
                        </m:r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  <m:r>
                          <a:rPr lang="en-US" sz="1800" b="1">
                            <a:latin typeface="Cambria Math"/>
                          </a:rPr>
                          <m:t>𝐚𝐧𝐝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&gt;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400" dirty="0" smtClean="0"/>
                  <a:t>             </a:t>
                </a:r>
                <a:r>
                  <a:rPr lang="en-US" sz="1400" dirty="0" smtClean="0">
                    <a:sym typeface="Wingdings" pitchFamily="2" charset="2"/>
                  </a:rPr>
                  <a:t> 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480"/>
                <a:ext cx="8229600" cy="6098320"/>
              </a:xfrm>
              <a:blipFill rotWithShape="1">
                <a:blip r:embed="rId2"/>
                <a:stretch>
                  <a:fillRect l="-741" t="-5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51500" y="1537001"/>
            <a:ext cx="2145379" cy="2598905"/>
            <a:chOff x="5562600" y="2131157"/>
            <a:chExt cx="3352800" cy="33552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562600" y="45720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62600" y="487680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562600" y="2131157"/>
              <a:ext cx="3352800" cy="3355243"/>
              <a:chOff x="5562600" y="2131157"/>
              <a:chExt cx="3352800" cy="335524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626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5562600" y="2131157"/>
                <a:ext cx="3352800" cy="3355243"/>
                <a:chOff x="5562600" y="2131157"/>
                <a:chExt cx="3352800" cy="335524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562600" y="3352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5562600" y="2131157"/>
                  <a:ext cx="3352800" cy="3355243"/>
                  <a:chOff x="5562600" y="2131157"/>
                  <a:chExt cx="3352800" cy="3355243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6248400" y="3722408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62484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8580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7010400" y="3733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248400" y="2819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7772400" y="3733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8610600" y="52578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5869850" y="25527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66294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5867400" y="28956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5869850" y="38862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5867400" y="53340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>
                    <a:off x="7391400" y="3886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629400" y="5334000"/>
                    <a:ext cx="2667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7848600" y="5334000"/>
                    <a:ext cx="2286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5562600" y="2438400"/>
                    <a:ext cx="457200" cy="3046988"/>
                    <a:chOff x="3581400" y="3352800"/>
                    <a:chExt cx="457200" cy="3046988"/>
                  </a:xfrm>
                </p:grpSpPr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3581400" y="3352800"/>
                      <a:ext cx="457200" cy="304698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>
                      <a:off x="3581400" y="36576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581400" y="39624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3581400" y="60960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3581400" y="51816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3581400" y="48768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5637964" y="2131157"/>
                        <a:ext cx="38183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7964" y="2131157"/>
                        <a:ext cx="381836" cy="369332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 t="-10638" r="-75000" b="-6170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5867400" y="3124200"/>
                    <a:ext cx="1447800" cy="228600"/>
                    <a:chOff x="5867400" y="3124200"/>
                    <a:chExt cx="1447800" cy="228600"/>
                  </a:xfrm>
                </p:grpSpPr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62484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5" name="Straight Arrow Connector 84"/>
                    <p:cNvCxnSpPr/>
                    <p:nvPr/>
                  </p:nvCxnSpPr>
                  <p:spPr>
                    <a:xfrm>
                      <a:off x="5867400" y="32004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6629400" y="3124200"/>
                      <a:ext cx="685800" cy="228600"/>
                      <a:chOff x="6629400" y="2438400"/>
                      <a:chExt cx="685800" cy="228600"/>
                    </a:xfrm>
                  </p:grpSpPr>
                  <p:grpSp>
                    <p:nvGrpSpPr>
                      <p:cNvPr id="87" name="Group 86"/>
                      <p:cNvGrpSpPr/>
                      <p:nvPr/>
                    </p:nvGrpSpPr>
                    <p:grpSpPr>
                      <a:xfrm>
                        <a:off x="7010400" y="2438400"/>
                        <a:ext cx="304800" cy="228600"/>
                        <a:chOff x="4800600" y="3352800"/>
                        <a:chExt cx="304800" cy="228600"/>
                      </a:xfrm>
                    </p:grpSpPr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>
                          <a:off x="48006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 flipH="1">
                          <a:off x="48006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8" name="Straight Arrow Connector 87"/>
                      <p:cNvCxnSpPr/>
                      <p:nvPr/>
                    </p:nvCxnSpPr>
                    <p:spPr>
                      <a:xfrm>
                        <a:off x="66294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5867400" y="40386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82" name="Rectangle 81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1" name="Straight Arrow Connector 80"/>
                    <p:cNvCxnSpPr/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" name="Rectangle 33"/>
                  <p:cNvSpPr/>
                  <p:nvPr/>
                </p:nvSpPr>
                <p:spPr>
                  <a:xfrm>
                    <a:off x="6248400" y="34290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" name="Straight Arrow Connector 34"/>
                  <p:cNvCxnSpPr/>
                  <p:nvPr/>
                </p:nvCxnSpPr>
                <p:spPr>
                  <a:xfrm>
                    <a:off x="5867400" y="35052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629400" y="34290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78" name="Rectangle 77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7" name="Straight Arrow Connector 76"/>
                    <p:cNvCxnSpPr>
                      <a:endCxn id="78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Rectangle 36"/>
                  <p:cNvSpPr/>
                  <p:nvPr/>
                </p:nvSpPr>
                <p:spPr>
                  <a:xfrm>
                    <a:off x="74676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7239000" y="5334000"/>
                    <a:ext cx="2667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867400" y="46482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0" name="Straight Arrow Connector 69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72" name="Group 71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74" name="Rectangle 73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3" name="Straight Arrow Connector 72"/>
                      <p:cNvCxnSpPr>
                        <a:endCxn id="74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5867400" y="43434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Arrow Connector 65"/>
                      <p:cNvCxnSpPr>
                        <a:endCxn id="67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1" name="Rectangle 40"/>
                  <p:cNvSpPr/>
                  <p:nvPr/>
                </p:nvSpPr>
                <p:spPr>
                  <a:xfrm>
                    <a:off x="8077200" y="52578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8458200" y="5334000"/>
                    <a:ext cx="2286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867400" y="4953000"/>
                    <a:ext cx="1447800" cy="228600"/>
                    <a:chOff x="6019800" y="3124200"/>
                    <a:chExt cx="1447800" cy="228600"/>
                  </a:xfrm>
                </p:grpSpPr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64008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>
                      <a:off x="6019800" y="3200400"/>
                      <a:ext cx="3785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6781800" y="3124200"/>
                      <a:ext cx="685800" cy="228600"/>
                      <a:chOff x="6781800" y="2438400"/>
                      <a:chExt cx="685800" cy="228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9" name="Straight Arrow Connector 58"/>
                      <p:cNvCxnSpPr>
                        <a:endCxn id="60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7315200" y="2438400"/>
                    <a:ext cx="1219200" cy="228600"/>
                    <a:chOff x="6019800" y="3124200"/>
                    <a:chExt cx="1219200" cy="2286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6324600" y="31242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6019800" y="3200400"/>
                      <a:ext cx="3048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6705600" y="3124200"/>
                      <a:ext cx="533400" cy="228600"/>
                      <a:chOff x="6705600" y="2438400"/>
                      <a:chExt cx="533400" cy="228600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6934200" y="2438400"/>
                        <a:ext cx="304800" cy="228600"/>
                        <a:chOff x="4724400" y="3352800"/>
                        <a:chExt cx="304800" cy="228600"/>
                      </a:xfrm>
                    </p:grpSpPr>
                    <p:sp>
                      <p:nvSpPr>
                        <p:cNvPr id="53" name="Rectangle 52"/>
                        <p:cNvSpPr/>
                        <p:nvPr/>
                      </p:nvSpPr>
                      <p:spPr>
                        <a:xfrm>
                          <a:off x="47244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47244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2" name="Straight Arrow Connector 51"/>
                      <p:cNvCxnSpPr/>
                      <p:nvPr/>
                    </p:nvCxnSpPr>
                    <p:spPr>
                      <a:xfrm>
                        <a:off x="6705600" y="2552700"/>
                        <a:ext cx="1905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5" name="Rectangle 44"/>
                  <p:cNvSpPr/>
                  <p:nvPr/>
                </p:nvSpPr>
                <p:spPr>
                  <a:xfrm>
                    <a:off x="6934200" y="2438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6248400" y="24384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6629400" y="2590800"/>
                    <a:ext cx="3048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04" name="Right Arrow 403"/>
          <p:cNvSpPr/>
          <p:nvPr/>
        </p:nvSpPr>
        <p:spPr>
          <a:xfrm>
            <a:off x="3733800" y="2197102"/>
            <a:ext cx="978408" cy="13842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8" name="Group 407"/>
          <p:cNvGrpSpPr/>
          <p:nvPr/>
        </p:nvGrpSpPr>
        <p:grpSpPr>
          <a:xfrm>
            <a:off x="5029200" y="401390"/>
            <a:ext cx="2964993" cy="4434125"/>
            <a:chOff x="5029200" y="76200"/>
            <a:chExt cx="3467100" cy="5028340"/>
          </a:xfrm>
        </p:grpSpPr>
        <p:grpSp>
          <p:nvGrpSpPr>
            <p:cNvPr id="403" name="Group 402"/>
            <p:cNvGrpSpPr/>
            <p:nvPr/>
          </p:nvGrpSpPr>
          <p:grpSpPr>
            <a:xfrm>
              <a:off x="5766547" y="76200"/>
              <a:ext cx="2729753" cy="5028340"/>
              <a:chOff x="5766547" y="76200"/>
              <a:chExt cx="2729753" cy="5028340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5766547" y="76200"/>
                <a:ext cx="2729753" cy="5028340"/>
                <a:chOff x="5562600" y="925286"/>
                <a:chExt cx="3200400" cy="5399314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562600" y="4572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562600" y="4876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55626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7" name="Group 206"/>
                <p:cNvGrpSpPr/>
                <p:nvPr/>
              </p:nvGrpSpPr>
              <p:grpSpPr>
                <a:xfrm>
                  <a:off x="6248400" y="2819400"/>
                  <a:ext cx="304800" cy="228600"/>
                  <a:chOff x="4953000" y="3352800"/>
                  <a:chExt cx="304800" cy="228600"/>
                </a:xfrm>
              </p:grpSpPr>
              <p:sp>
                <p:nvSpPr>
                  <p:cNvPr id="400" name="Rectangle 399"/>
                  <p:cNvSpPr/>
                  <p:nvPr/>
                </p:nvSpPr>
                <p:spPr>
                  <a:xfrm>
                    <a:off x="4953000" y="3352800"/>
                    <a:ext cx="3048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1" name="Straight Connector 400"/>
                  <p:cNvCxnSpPr/>
                  <p:nvPr/>
                </p:nvCxnSpPr>
                <p:spPr>
                  <a:xfrm flipH="1">
                    <a:off x="4953000" y="33528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8" name="Straight Arrow Connector 207"/>
                <p:cNvCxnSpPr/>
                <p:nvPr/>
              </p:nvCxnSpPr>
              <p:spPr>
                <a:xfrm>
                  <a:off x="5867400" y="28956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/>
                <p:cNvCxnSpPr/>
                <p:nvPr/>
              </p:nvCxnSpPr>
              <p:spPr>
                <a:xfrm>
                  <a:off x="5867400" y="5334000"/>
                  <a:ext cx="17526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2" name="Group 391"/>
                <p:cNvGrpSpPr/>
                <p:nvPr/>
              </p:nvGrpSpPr>
              <p:grpSpPr>
                <a:xfrm>
                  <a:off x="5562600" y="2438400"/>
                  <a:ext cx="457200" cy="3046988"/>
                  <a:chOff x="3581400" y="3352800"/>
                  <a:chExt cx="457200" cy="3046988"/>
                </a:xfrm>
              </p:grpSpPr>
              <p:sp>
                <p:nvSpPr>
                  <p:cNvPr id="394" name="Rectangle 393"/>
                  <p:cNvSpPr/>
                  <p:nvPr/>
                </p:nvSpPr>
                <p:spPr>
                  <a:xfrm>
                    <a:off x="3581400" y="3352800"/>
                    <a:ext cx="457200" cy="304698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95" name="Straight Connector 394"/>
                  <p:cNvCxnSpPr/>
                  <p:nvPr/>
                </p:nvCxnSpPr>
                <p:spPr>
                  <a:xfrm>
                    <a:off x="3581400" y="36576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>
                    <a:off x="3581400" y="39624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>
                  <a:xfrm>
                    <a:off x="3581400" y="60960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/>
                  <p:cNvCxnSpPr/>
                  <p:nvPr/>
                </p:nvCxnSpPr>
                <p:spPr>
                  <a:xfrm>
                    <a:off x="3581400" y="51816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>
                    <a:off x="3581400" y="4876800"/>
                    <a:ext cx="4572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5867400" y="3124200"/>
                  <a:ext cx="1447800" cy="228600"/>
                  <a:chOff x="5867400" y="3124200"/>
                  <a:chExt cx="1447800" cy="228600"/>
                </a:xfrm>
              </p:grpSpPr>
              <p:sp>
                <p:nvSpPr>
                  <p:cNvPr id="385" name="Rectangle 384"/>
                  <p:cNvSpPr/>
                  <p:nvPr/>
                </p:nvSpPr>
                <p:spPr>
                  <a:xfrm>
                    <a:off x="6248400" y="31242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86" name="Straight Arrow Connector 385"/>
                  <p:cNvCxnSpPr/>
                  <p:nvPr/>
                </p:nvCxnSpPr>
                <p:spPr>
                  <a:xfrm>
                    <a:off x="5867400" y="32004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7" name="Group 386"/>
                  <p:cNvGrpSpPr/>
                  <p:nvPr/>
                </p:nvGrpSpPr>
                <p:grpSpPr>
                  <a:xfrm>
                    <a:off x="6629400" y="3124200"/>
                    <a:ext cx="685800" cy="228600"/>
                    <a:chOff x="6629400" y="2438400"/>
                    <a:chExt cx="685800" cy="228600"/>
                  </a:xfrm>
                </p:grpSpPr>
                <p:grpSp>
                  <p:nvGrpSpPr>
                    <p:cNvPr id="388" name="Group 387"/>
                    <p:cNvGrpSpPr/>
                    <p:nvPr/>
                  </p:nvGrpSpPr>
                  <p:grpSpPr>
                    <a:xfrm>
                      <a:off x="7010400" y="2438400"/>
                      <a:ext cx="304800" cy="228600"/>
                      <a:chOff x="4800600" y="3352800"/>
                      <a:chExt cx="304800" cy="228600"/>
                    </a:xfrm>
                  </p:grpSpPr>
                  <p:sp>
                    <p:nvSpPr>
                      <p:cNvPr id="390" name="Rectangle 389"/>
                      <p:cNvSpPr/>
                      <p:nvPr/>
                    </p:nvSpPr>
                    <p:spPr>
                      <a:xfrm>
                        <a:off x="48006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91" name="Straight Connector 390"/>
                      <p:cNvCxnSpPr/>
                      <p:nvPr/>
                    </p:nvCxnSpPr>
                    <p:spPr>
                      <a:xfrm flipH="1">
                        <a:off x="48006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9" name="Straight Arrow Connector 388"/>
                    <p:cNvCxnSpPr/>
                    <p:nvPr/>
                  </p:nvCxnSpPr>
                  <p:spPr>
                    <a:xfrm>
                      <a:off x="66294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2" name="Group 211"/>
                <p:cNvGrpSpPr/>
                <p:nvPr/>
              </p:nvGrpSpPr>
              <p:grpSpPr>
                <a:xfrm>
                  <a:off x="5867400" y="4038600"/>
                  <a:ext cx="685800" cy="228600"/>
                  <a:chOff x="6781800" y="2438400"/>
                  <a:chExt cx="685800" cy="228600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7162800" y="2438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383" name="Rectangle 382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2" name="Straight Arrow Connector 381"/>
                  <p:cNvCxnSpPr/>
                  <p:nvPr/>
                </p:nvCxnSpPr>
                <p:spPr>
                  <a:xfrm>
                    <a:off x="6781800" y="25527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3" name="Rectangle 212"/>
                <p:cNvSpPr/>
                <p:nvPr/>
              </p:nvSpPr>
              <p:spPr>
                <a:xfrm>
                  <a:off x="6248400" y="3429000"/>
                  <a:ext cx="381000" cy="2286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4" name="Straight Arrow Connector 213"/>
                <p:cNvCxnSpPr/>
                <p:nvPr/>
              </p:nvCxnSpPr>
              <p:spPr>
                <a:xfrm>
                  <a:off x="5867400" y="3505200"/>
                  <a:ext cx="381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" name="Group 214"/>
                <p:cNvGrpSpPr/>
                <p:nvPr/>
              </p:nvGrpSpPr>
              <p:grpSpPr>
                <a:xfrm>
                  <a:off x="6629400" y="3429000"/>
                  <a:ext cx="685800" cy="228600"/>
                  <a:chOff x="6781800" y="2438400"/>
                  <a:chExt cx="685800" cy="228600"/>
                </a:xfrm>
              </p:grpSpPr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7162800" y="2438400"/>
                    <a:ext cx="304800" cy="228600"/>
                    <a:chOff x="4953000" y="3352800"/>
                    <a:chExt cx="304800" cy="228600"/>
                  </a:xfrm>
                </p:grpSpPr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4953000" y="3352800"/>
                      <a:ext cx="304800" cy="228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flipH="1">
                      <a:off x="4953000" y="33528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78" name="Straight Arrow Connector 377"/>
                  <p:cNvCxnSpPr>
                    <a:endCxn id="379" idx="1"/>
                  </p:cNvCxnSpPr>
                  <p:nvPr/>
                </p:nvCxnSpPr>
                <p:spPr>
                  <a:xfrm>
                    <a:off x="6781800" y="2552700"/>
                    <a:ext cx="3810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5867400" y="4648200"/>
                  <a:ext cx="1447800" cy="228600"/>
                  <a:chOff x="6019800" y="3124200"/>
                  <a:chExt cx="1447800" cy="228600"/>
                </a:xfrm>
              </p:grpSpPr>
              <p:sp>
                <p:nvSpPr>
                  <p:cNvPr id="370" name="Rectangle 369"/>
                  <p:cNvSpPr/>
                  <p:nvPr/>
                </p:nvSpPr>
                <p:spPr>
                  <a:xfrm>
                    <a:off x="6400800" y="31242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1" name="Straight Arrow Connector 370"/>
                  <p:cNvCxnSpPr/>
                  <p:nvPr/>
                </p:nvCxnSpPr>
                <p:spPr>
                  <a:xfrm>
                    <a:off x="6019800" y="32004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2" name="Group 371"/>
                  <p:cNvGrpSpPr/>
                  <p:nvPr/>
                </p:nvGrpSpPr>
                <p:grpSpPr>
                  <a:xfrm>
                    <a:off x="6781800" y="31242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373" name="Group 372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75" name="Rectangle 374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76" name="Straight Connector 375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74" name="Straight Arrow Connector 373"/>
                    <p:cNvCxnSpPr>
                      <a:endCxn id="375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7" name="Group 216"/>
                <p:cNvGrpSpPr/>
                <p:nvPr/>
              </p:nvGrpSpPr>
              <p:grpSpPr>
                <a:xfrm>
                  <a:off x="5867400" y="4343400"/>
                  <a:ext cx="1447800" cy="228600"/>
                  <a:chOff x="6019800" y="3124200"/>
                  <a:chExt cx="1447800" cy="228600"/>
                </a:xfrm>
              </p:grpSpPr>
              <p:sp>
                <p:nvSpPr>
                  <p:cNvPr id="363" name="Rectangle 362"/>
                  <p:cNvSpPr/>
                  <p:nvPr/>
                </p:nvSpPr>
                <p:spPr>
                  <a:xfrm>
                    <a:off x="6400800" y="31242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4" name="Straight Arrow Connector 363"/>
                  <p:cNvCxnSpPr/>
                  <p:nvPr/>
                </p:nvCxnSpPr>
                <p:spPr>
                  <a:xfrm>
                    <a:off x="6019800" y="32004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6781800" y="31242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366" name="Group 365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68" name="Rectangle 367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9" name="Straight Connector 368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7" name="Straight Arrow Connector 366"/>
                    <p:cNvCxnSpPr>
                      <a:endCxn id="368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5867400" y="4953000"/>
                  <a:ext cx="1447800" cy="228600"/>
                  <a:chOff x="6019800" y="3124200"/>
                  <a:chExt cx="1447800" cy="228600"/>
                </a:xfrm>
              </p:grpSpPr>
              <p:sp>
                <p:nvSpPr>
                  <p:cNvPr id="356" name="Rectangle 355"/>
                  <p:cNvSpPr/>
                  <p:nvPr/>
                </p:nvSpPr>
                <p:spPr>
                  <a:xfrm>
                    <a:off x="6400800" y="3124200"/>
                    <a:ext cx="381000" cy="2286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7" name="Straight Arrow Connector 356"/>
                  <p:cNvCxnSpPr/>
                  <p:nvPr/>
                </p:nvCxnSpPr>
                <p:spPr>
                  <a:xfrm>
                    <a:off x="6019800" y="3200400"/>
                    <a:ext cx="37855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6781800" y="3124200"/>
                    <a:ext cx="685800" cy="228600"/>
                    <a:chOff x="6781800" y="2438400"/>
                    <a:chExt cx="685800" cy="228600"/>
                  </a:xfrm>
                </p:grpSpPr>
                <p:grpSp>
                  <p:nvGrpSpPr>
                    <p:cNvPr id="359" name="Group 358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2" name="Straight Connector 361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0" name="Straight Arrow Connector 359"/>
                    <p:cNvCxnSpPr>
                      <a:endCxn id="361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7622450" y="990600"/>
                  <a:ext cx="835750" cy="1263316"/>
                  <a:chOff x="5562599" y="1981200"/>
                  <a:chExt cx="835750" cy="1263316"/>
                </a:xfrm>
              </p:grpSpPr>
              <p:grpSp>
                <p:nvGrpSpPr>
                  <p:cNvPr id="313" name="Group 312"/>
                  <p:cNvGrpSpPr/>
                  <p:nvPr/>
                </p:nvGrpSpPr>
                <p:grpSpPr>
                  <a:xfrm>
                    <a:off x="5562599" y="1981200"/>
                    <a:ext cx="835750" cy="1263316"/>
                    <a:chOff x="5562600" y="1981200"/>
                    <a:chExt cx="1905000" cy="2286000"/>
                  </a:xfrm>
                </p:grpSpPr>
                <p:sp>
                  <p:nvSpPr>
                    <p:cNvPr id="315" name="Rectangle 314"/>
                    <p:cNvSpPr/>
                    <p:nvPr/>
                  </p:nvSpPr>
                  <p:spPr>
                    <a:xfrm>
                      <a:off x="6400800" y="24384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>
                    <a:xfrm>
                      <a:off x="6400800" y="34290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Rectangle 316"/>
                    <p:cNvSpPr/>
                    <p:nvPr/>
                  </p:nvSpPr>
                  <p:spPr>
                    <a:xfrm>
                      <a:off x="6400800" y="37338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8" name="Group 317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54" name="Rectangle 353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5" name="Straight Connector 354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9" name="Group 318"/>
                    <p:cNvGrpSpPr/>
                    <p:nvPr/>
                  </p:nvGrpSpPr>
                  <p:grpSpPr>
                    <a:xfrm>
                      <a:off x="6400800" y="2819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53" name="Straight Connector 352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0" name="Straight Arrow Connector 319"/>
                    <p:cNvCxnSpPr>
                      <a:endCxn id="315" idx="1"/>
                    </p:cNvCxnSpPr>
                    <p:nvPr/>
                  </p:nvCxnSpPr>
                  <p:spPr>
                    <a:xfrm>
                      <a:off x="5869850" y="25527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Arrow Connector 320"/>
                    <p:cNvCxnSpPr>
                      <a:stCxn id="315" idx="3"/>
                      <a:endCxn id="354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Arrow Connector 321"/>
                    <p:cNvCxnSpPr/>
                    <p:nvPr/>
                  </p:nvCxnSpPr>
                  <p:spPr>
                    <a:xfrm>
                      <a:off x="5867400" y="28956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Arrow Connector 322"/>
                    <p:cNvCxnSpPr/>
                    <p:nvPr/>
                  </p:nvCxnSpPr>
                  <p:spPr>
                    <a:xfrm>
                      <a:off x="5869850" y="38862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4" name="Group 323"/>
                    <p:cNvGrpSpPr/>
                    <p:nvPr/>
                  </p:nvGrpSpPr>
                  <p:grpSpPr>
                    <a:xfrm>
                      <a:off x="6781800" y="3733800"/>
                      <a:ext cx="685800" cy="228600"/>
                      <a:chOff x="7467600" y="3733800"/>
                      <a:chExt cx="685800" cy="228600"/>
                    </a:xfrm>
                  </p:grpSpPr>
                  <p:grpSp>
                    <p:nvGrpSpPr>
                      <p:cNvPr id="348" name="Group 347"/>
                      <p:cNvGrpSpPr/>
                      <p:nvPr/>
                    </p:nvGrpSpPr>
                    <p:grpSpPr>
                      <a:xfrm>
                        <a:off x="7848600" y="37338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50" name="Rectangle 349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51" name="Straight Connector 350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49" name="Straight Arrow Connector 348"/>
                      <p:cNvCxnSpPr/>
                      <p:nvPr/>
                    </p:nvCxnSpPr>
                    <p:spPr>
                      <a:xfrm>
                        <a:off x="7467600" y="38862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5" name="Group 324"/>
                    <p:cNvGrpSpPr/>
                    <p:nvPr/>
                  </p:nvGrpSpPr>
                  <p:grpSpPr>
                    <a:xfrm>
                      <a:off x="5562600" y="2438400"/>
                      <a:ext cx="457200" cy="1828800"/>
                      <a:chOff x="3581400" y="3352800"/>
                      <a:chExt cx="457200" cy="1828800"/>
                    </a:xfrm>
                  </p:grpSpPr>
                  <p:sp>
                    <p:nvSpPr>
                      <p:cNvPr id="343" name="Rectangle 342"/>
                      <p:cNvSpPr/>
                      <p:nvPr/>
                    </p:nvSpPr>
                    <p:spPr>
                      <a:xfrm>
                        <a:off x="3581400" y="3352800"/>
                        <a:ext cx="422745" cy="18288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4" name="Straight Connector 343"/>
                      <p:cNvCxnSpPr/>
                      <p:nvPr/>
                    </p:nvCxnSpPr>
                    <p:spPr>
                      <a:xfrm>
                        <a:off x="3581400" y="36576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5" name="Straight Connector 344"/>
                      <p:cNvCxnSpPr/>
                      <p:nvPr/>
                    </p:nvCxnSpPr>
                    <p:spPr>
                      <a:xfrm>
                        <a:off x="3581400" y="39624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6" name="Straight Connector 345"/>
                      <p:cNvCxnSpPr/>
                      <p:nvPr/>
                    </p:nvCxnSpPr>
                    <p:spPr>
                      <a:xfrm>
                        <a:off x="3581400" y="45720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7" name="Straight Connector 346"/>
                      <p:cNvCxnSpPr/>
                      <p:nvPr/>
                    </p:nvCxnSpPr>
                    <p:spPr>
                      <a:xfrm>
                        <a:off x="3581400" y="48768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6" name="TextBox 325"/>
                    <p:cNvSpPr txBox="1"/>
                    <p:nvPr/>
                  </p:nvSpPr>
                  <p:spPr>
                    <a:xfrm>
                      <a:off x="5637963" y="1981200"/>
                      <a:ext cx="421074" cy="6683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327" name="Group 326"/>
                    <p:cNvGrpSpPr/>
                    <p:nvPr/>
                  </p:nvGrpSpPr>
                  <p:grpSpPr>
                    <a:xfrm>
                      <a:off x="5869850" y="3124200"/>
                      <a:ext cx="835750" cy="228600"/>
                      <a:chOff x="5869850" y="3124200"/>
                      <a:chExt cx="835750" cy="228600"/>
                    </a:xfrm>
                  </p:grpSpPr>
                  <p:grpSp>
                    <p:nvGrpSpPr>
                      <p:cNvPr id="339" name="Group 338"/>
                      <p:cNvGrpSpPr/>
                      <p:nvPr/>
                    </p:nvGrpSpPr>
                    <p:grpSpPr>
                      <a:xfrm>
                        <a:off x="6400800" y="31242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41" name="Rectangle 340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2" name="Straight Connector 341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40" name="Straight Arrow Connector 339"/>
                      <p:cNvCxnSpPr/>
                      <p:nvPr/>
                    </p:nvCxnSpPr>
                    <p:spPr>
                      <a:xfrm>
                        <a:off x="5869850" y="32385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8" name="Group 327"/>
                    <p:cNvGrpSpPr/>
                    <p:nvPr/>
                  </p:nvGrpSpPr>
                  <p:grpSpPr>
                    <a:xfrm>
                      <a:off x="5869850" y="4038600"/>
                      <a:ext cx="835750" cy="228600"/>
                      <a:chOff x="5869850" y="3124200"/>
                      <a:chExt cx="835750" cy="228600"/>
                    </a:xfrm>
                  </p:grpSpPr>
                  <p:grpSp>
                    <p:nvGrpSpPr>
                      <p:cNvPr id="335" name="Group 334"/>
                      <p:cNvGrpSpPr/>
                      <p:nvPr/>
                    </p:nvGrpSpPr>
                    <p:grpSpPr>
                      <a:xfrm>
                        <a:off x="6400800" y="31242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37" name="Rectangle 336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8" name="Straight Connector 337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36" name="Straight Arrow Connector 335"/>
                      <p:cNvCxnSpPr/>
                      <p:nvPr/>
                    </p:nvCxnSpPr>
                    <p:spPr>
                      <a:xfrm>
                        <a:off x="5869850" y="32385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9" name="Group 328"/>
                    <p:cNvGrpSpPr/>
                    <p:nvPr/>
                  </p:nvGrpSpPr>
                  <p:grpSpPr>
                    <a:xfrm>
                      <a:off x="6781800" y="3429000"/>
                      <a:ext cx="685800" cy="228600"/>
                      <a:chOff x="7467600" y="3733800"/>
                      <a:chExt cx="685800" cy="228600"/>
                    </a:xfrm>
                  </p:grpSpPr>
                  <p:grpSp>
                    <p:nvGrpSpPr>
                      <p:cNvPr id="331" name="Group 330"/>
                      <p:cNvGrpSpPr/>
                      <p:nvPr/>
                    </p:nvGrpSpPr>
                    <p:grpSpPr>
                      <a:xfrm>
                        <a:off x="7848600" y="37338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33" name="Rectangle 332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34" name="Straight Connector 333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32" name="Straight Arrow Connector 331"/>
                      <p:cNvCxnSpPr/>
                      <p:nvPr/>
                    </p:nvCxnSpPr>
                    <p:spPr>
                      <a:xfrm>
                        <a:off x="7467600" y="38862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0" name="Straight Arrow Connector 329"/>
                    <p:cNvCxnSpPr/>
                    <p:nvPr/>
                  </p:nvCxnSpPr>
                  <p:spPr>
                    <a:xfrm>
                      <a:off x="5867400" y="35052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4" name="Straight Connector 313"/>
                  <p:cNvCxnSpPr/>
                  <p:nvPr/>
                </p:nvCxnSpPr>
                <p:spPr>
                  <a:xfrm>
                    <a:off x="5562600" y="2743200"/>
                    <a:ext cx="20058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0" name="Rounded Rectangle 219"/>
                <p:cNvSpPr/>
                <p:nvPr/>
              </p:nvSpPr>
              <p:spPr>
                <a:xfrm>
                  <a:off x="7467600" y="925286"/>
                  <a:ext cx="1143000" cy="1524000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1" name="Elbow Connector 220"/>
                <p:cNvCxnSpPr/>
                <p:nvPr/>
              </p:nvCxnSpPr>
              <p:spPr>
                <a:xfrm flipV="1">
                  <a:off x="5869850" y="1213366"/>
                  <a:ext cx="1597750" cy="1377434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2" name="Group 221"/>
                <p:cNvGrpSpPr/>
                <p:nvPr/>
              </p:nvGrpSpPr>
              <p:grpSpPr>
                <a:xfrm>
                  <a:off x="7774850" y="3124200"/>
                  <a:ext cx="835750" cy="942474"/>
                  <a:chOff x="5562599" y="1981200"/>
                  <a:chExt cx="835750" cy="942474"/>
                </a:xfrm>
              </p:grpSpPr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5562599" y="1981200"/>
                    <a:ext cx="835750" cy="942474"/>
                    <a:chOff x="5562600" y="1981200"/>
                    <a:chExt cx="1905000" cy="1705429"/>
                  </a:xfrm>
                </p:grpSpPr>
                <p:sp>
                  <p:nvSpPr>
                    <p:cNvPr id="286" name="Rectangle 285"/>
                    <p:cNvSpPr/>
                    <p:nvPr/>
                  </p:nvSpPr>
                  <p:spPr>
                    <a:xfrm>
                      <a:off x="6400800" y="24384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Rectangle 286"/>
                    <p:cNvSpPr/>
                    <p:nvPr/>
                  </p:nvSpPr>
                  <p:spPr>
                    <a:xfrm>
                      <a:off x="6400800" y="3429000"/>
                      <a:ext cx="381000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8" name="Group 287"/>
                    <p:cNvGrpSpPr/>
                    <p:nvPr/>
                  </p:nvGrpSpPr>
                  <p:grpSpPr>
                    <a:xfrm>
                      <a:off x="7162800" y="2438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11" name="Rectangle 310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2" name="Straight Connector 311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9" name="Group 288"/>
                    <p:cNvGrpSpPr/>
                    <p:nvPr/>
                  </p:nvGrpSpPr>
                  <p:grpSpPr>
                    <a:xfrm>
                      <a:off x="6400800" y="2819400"/>
                      <a:ext cx="304800" cy="228600"/>
                      <a:chOff x="4953000" y="3352800"/>
                      <a:chExt cx="304800" cy="228600"/>
                    </a:xfrm>
                  </p:grpSpPr>
                  <p:sp>
                    <p:nvSpPr>
                      <p:cNvPr id="309" name="Rectangle 308"/>
                      <p:cNvSpPr/>
                      <p:nvPr/>
                    </p:nvSpPr>
                    <p:spPr>
                      <a:xfrm>
                        <a:off x="4953000" y="3352800"/>
                        <a:ext cx="304800" cy="228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10" name="Straight Connector 309"/>
                      <p:cNvCxnSpPr/>
                      <p:nvPr/>
                    </p:nvCxnSpPr>
                    <p:spPr>
                      <a:xfrm flipH="1">
                        <a:off x="4953000" y="3352800"/>
                        <a:ext cx="304800" cy="228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0" name="Straight Arrow Connector 289"/>
                    <p:cNvCxnSpPr>
                      <a:endCxn id="286" idx="1"/>
                    </p:cNvCxnSpPr>
                    <p:nvPr/>
                  </p:nvCxnSpPr>
                  <p:spPr>
                    <a:xfrm>
                      <a:off x="5869850" y="25527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Arrow Connector 290"/>
                    <p:cNvCxnSpPr>
                      <a:stCxn id="286" idx="3"/>
                      <a:endCxn id="311" idx="1"/>
                    </p:cNvCxnSpPr>
                    <p:nvPr/>
                  </p:nvCxnSpPr>
                  <p:spPr>
                    <a:xfrm>
                      <a:off x="6781800" y="2552700"/>
                      <a:ext cx="381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Arrow Connector 291"/>
                    <p:cNvCxnSpPr/>
                    <p:nvPr/>
                  </p:nvCxnSpPr>
                  <p:spPr>
                    <a:xfrm>
                      <a:off x="5867400" y="28956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3" name="Group 292"/>
                    <p:cNvGrpSpPr/>
                    <p:nvPr/>
                  </p:nvGrpSpPr>
                  <p:grpSpPr>
                    <a:xfrm>
                      <a:off x="5562600" y="2438400"/>
                      <a:ext cx="457200" cy="1248229"/>
                      <a:chOff x="3581400" y="3352800"/>
                      <a:chExt cx="457200" cy="1248229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>
                      <a:xfrm>
                        <a:off x="3581400" y="3352800"/>
                        <a:ext cx="422745" cy="1248229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07" name="Straight Connector 306"/>
                      <p:cNvCxnSpPr/>
                      <p:nvPr/>
                    </p:nvCxnSpPr>
                    <p:spPr>
                      <a:xfrm>
                        <a:off x="3581400" y="36576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Straight Connector 307"/>
                      <p:cNvCxnSpPr/>
                      <p:nvPr/>
                    </p:nvCxnSpPr>
                    <p:spPr>
                      <a:xfrm>
                        <a:off x="3581400" y="3962400"/>
                        <a:ext cx="457200" cy="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4" name="TextBox 293"/>
                    <p:cNvSpPr txBox="1"/>
                    <p:nvPr/>
                  </p:nvSpPr>
                  <p:spPr>
                    <a:xfrm>
                      <a:off x="5637963" y="1981200"/>
                      <a:ext cx="421074" cy="66831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295" name="Group 294"/>
                    <p:cNvGrpSpPr/>
                    <p:nvPr/>
                  </p:nvGrpSpPr>
                  <p:grpSpPr>
                    <a:xfrm>
                      <a:off x="5869850" y="3124200"/>
                      <a:ext cx="835750" cy="228600"/>
                      <a:chOff x="5869850" y="3124200"/>
                      <a:chExt cx="835750" cy="228600"/>
                    </a:xfrm>
                  </p:grpSpPr>
                  <p:grpSp>
                    <p:nvGrpSpPr>
                      <p:cNvPr id="302" name="Group 301"/>
                      <p:cNvGrpSpPr/>
                      <p:nvPr/>
                    </p:nvGrpSpPr>
                    <p:grpSpPr>
                      <a:xfrm>
                        <a:off x="6400800" y="31242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04" name="Rectangle 303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5" name="Straight Connector 304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03" name="Straight Arrow Connector 302"/>
                      <p:cNvCxnSpPr/>
                      <p:nvPr/>
                    </p:nvCxnSpPr>
                    <p:spPr>
                      <a:xfrm>
                        <a:off x="5869850" y="32385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6" name="Group 295"/>
                    <p:cNvGrpSpPr/>
                    <p:nvPr/>
                  </p:nvGrpSpPr>
                  <p:grpSpPr>
                    <a:xfrm>
                      <a:off x="6781800" y="3429000"/>
                      <a:ext cx="685800" cy="228600"/>
                      <a:chOff x="7467600" y="3733800"/>
                      <a:chExt cx="685800" cy="228600"/>
                    </a:xfrm>
                  </p:grpSpPr>
                  <p:grpSp>
                    <p:nvGrpSpPr>
                      <p:cNvPr id="298" name="Group 297"/>
                      <p:cNvGrpSpPr/>
                      <p:nvPr/>
                    </p:nvGrpSpPr>
                    <p:grpSpPr>
                      <a:xfrm>
                        <a:off x="7848600" y="37338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300" name="Rectangle 299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1" name="Straight Connector 300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99" name="Straight Arrow Connector 298"/>
                      <p:cNvCxnSpPr/>
                      <p:nvPr/>
                    </p:nvCxnSpPr>
                    <p:spPr>
                      <a:xfrm>
                        <a:off x="7467600" y="38862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7" name="Straight Arrow Connector 296"/>
                    <p:cNvCxnSpPr/>
                    <p:nvPr/>
                  </p:nvCxnSpPr>
                  <p:spPr>
                    <a:xfrm>
                      <a:off x="5867400" y="3505200"/>
                      <a:ext cx="53095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5562600" y="2743200"/>
                    <a:ext cx="20058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3" name="Rounded Rectangle 222"/>
                <p:cNvSpPr/>
                <p:nvPr/>
              </p:nvSpPr>
              <p:spPr>
                <a:xfrm>
                  <a:off x="7620000" y="3276601"/>
                  <a:ext cx="1066800" cy="876300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4" name="Straight Arrow Connector 223"/>
                <p:cNvCxnSpPr/>
                <p:nvPr/>
              </p:nvCxnSpPr>
              <p:spPr>
                <a:xfrm>
                  <a:off x="5867400" y="3810000"/>
                  <a:ext cx="17526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5" name="Group 224"/>
                <p:cNvGrpSpPr/>
                <p:nvPr/>
              </p:nvGrpSpPr>
              <p:grpSpPr>
                <a:xfrm>
                  <a:off x="7774850" y="4900863"/>
                  <a:ext cx="835750" cy="1347537"/>
                  <a:chOff x="5562600" y="2233863"/>
                  <a:chExt cx="835750" cy="1347537"/>
                </a:xfrm>
              </p:grpSpPr>
              <p:grpSp>
                <p:nvGrpSpPr>
                  <p:cNvPr id="227" name="Group 226"/>
                  <p:cNvGrpSpPr/>
                  <p:nvPr/>
                </p:nvGrpSpPr>
                <p:grpSpPr>
                  <a:xfrm>
                    <a:off x="5562600" y="2233863"/>
                    <a:ext cx="835750" cy="1347537"/>
                    <a:chOff x="5562600" y="2438400"/>
                    <a:chExt cx="1905000" cy="2438400"/>
                  </a:xfrm>
                </p:grpSpPr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>
                      <a:off x="5562600" y="4572000"/>
                      <a:ext cx="4572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5562600" y="2438400"/>
                      <a:ext cx="1905000" cy="2438400"/>
                      <a:chOff x="5562600" y="2438400"/>
                      <a:chExt cx="1905000" cy="2438400"/>
                    </a:xfrm>
                  </p:grpSpPr>
                  <p:sp>
                    <p:nvSpPr>
                      <p:cNvPr id="231" name="Rectangle 230"/>
                      <p:cNvSpPr/>
                      <p:nvPr/>
                    </p:nvSpPr>
                    <p:spPr>
                      <a:xfrm>
                        <a:off x="6400800" y="2438400"/>
                        <a:ext cx="38100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Rectangle 231"/>
                      <p:cNvSpPr/>
                      <p:nvPr/>
                    </p:nvSpPr>
                    <p:spPr>
                      <a:xfrm>
                        <a:off x="6400800" y="3429000"/>
                        <a:ext cx="38100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Rectangle 232"/>
                      <p:cNvSpPr/>
                      <p:nvPr/>
                    </p:nvSpPr>
                    <p:spPr>
                      <a:xfrm>
                        <a:off x="6400800" y="4343400"/>
                        <a:ext cx="38100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Rectangle 233"/>
                      <p:cNvSpPr/>
                      <p:nvPr/>
                    </p:nvSpPr>
                    <p:spPr>
                      <a:xfrm>
                        <a:off x="6400800" y="3733800"/>
                        <a:ext cx="38100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5" name="Group 234"/>
                      <p:cNvGrpSpPr/>
                      <p:nvPr/>
                    </p:nvGrpSpPr>
                    <p:grpSpPr>
                      <a:xfrm>
                        <a:off x="7162800" y="2438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282" name="Rectangle 281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3" name="Straight Connector 282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36" name="Group 235"/>
                      <p:cNvGrpSpPr/>
                      <p:nvPr/>
                    </p:nvGrpSpPr>
                    <p:grpSpPr>
                      <a:xfrm>
                        <a:off x="6400800" y="2819400"/>
                        <a:ext cx="304800" cy="228600"/>
                        <a:chOff x="4953000" y="3352800"/>
                        <a:chExt cx="304800" cy="228600"/>
                      </a:xfrm>
                    </p:grpSpPr>
                    <p:sp>
                      <p:nvSpPr>
                        <p:cNvPr id="280" name="Rectangle 279"/>
                        <p:cNvSpPr/>
                        <p:nvPr/>
                      </p:nvSpPr>
                      <p:spPr>
                        <a:xfrm>
                          <a:off x="4953000" y="3352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1" name="Straight Connector 280"/>
                        <p:cNvCxnSpPr/>
                        <p:nvPr/>
                      </p:nvCxnSpPr>
                      <p:spPr>
                        <a:xfrm flipH="1">
                          <a:off x="4953000" y="3352800"/>
                          <a:ext cx="304800" cy="2286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37" name="Straight Arrow Connector 236"/>
                      <p:cNvCxnSpPr>
                        <a:endCxn id="231" idx="1"/>
                      </p:cNvCxnSpPr>
                      <p:nvPr/>
                    </p:nvCxnSpPr>
                    <p:spPr>
                      <a:xfrm>
                        <a:off x="5869850" y="25527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Straight Arrow Connector 237"/>
                      <p:cNvCxnSpPr>
                        <a:stCxn id="231" idx="3"/>
                        <a:endCxn id="282" idx="1"/>
                      </p:cNvCxnSpPr>
                      <p:nvPr/>
                    </p:nvCxnSpPr>
                    <p:spPr>
                      <a:xfrm>
                        <a:off x="6781800" y="2552700"/>
                        <a:ext cx="3810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Straight Arrow Connector 238"/>
                      <p:cNvCxnSpPr/>
                      <p:nvPr/>
                    </p:nvCxnSpPr>
                    <p:spPr>
                      <a:xfrm>
                        <a:off x="5867400" y="28956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Straight Arrow Connector 239"/>
                      <p:cNvCxnSpPr/>
                      <p:nvPr/>
                    </p:nvCxnSpPr>
                    <p:spPr>
                      <a:xfrm>
                        <a:off x="5869850" y="38862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Straight Arrow Connector 240"/>
                      <p:cNvCxnSpPr/>
                      <p:nvPr/>
                    </p:nvCxnSpPr>
                    <p:spPr>
                      <a:xfrm>
                        <a:off x="5869850" y="44196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42" name="Group 241"/>
                      <p:cNvGrpSpPr/>
                      <p:nvPr/>
                    </p:nvGrpSpPr>
                    <p:grpSpPr>
                      <a:xfrm>
                        <a:off x="6781800" y="3733800"/>
                        <a:ext cx="685800" cy="228600"/>
                        <a:chOff x="7467600" y="3733800"/>
                        <a:chExt cx="685800" cy="228600"/>
                      </a:xfrm>
                    </p:grpSpPr>
                    <p:grpSp>
                      <p:nvGrpSpPr>
                        <p:cNvPr id="276" name="Group 275"/>
                        <p:cNvGrpSpPr/>
                        <p:nvPr/>
                      </p:nvGrpSpPr>
                      <p:grpSpPr>
                        <a:xfrm>
                          <a:off x="7848600" y="37338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78" name="Rectangle 277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79" name="Straight Connector 278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77" name="Straight Arrow Connector 276"/>
                        <p:cNvCxnSpPr/>
                        <p:nvPr/>
                      </p:nvCxnSpPr>
                      <p:spPr>
                        <a:xfrm>
                          <a:off x="7467600" y="3886200"/>
                          <a:ext cx="381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3" name="Group 242"/>
                      <p:cNvGrpSpPr/>
                      <p:nvPr/>
                    </p:nvGrpSpPr>
                    <p:grpSpPr>
                      <a:xfrm>
                        <a:off x="5562600" y="2438400"/>
                        <a:ext cx="457200" cy="2438400"/>
                        <a:chOff x="3581400" y="3352800"/>
                        <a:chExt cx="457200" cy="2438400"/>
                      </a:xfrm>
                    </p:grpSpPr>
                    <p:sp>
                      <p:nvSpPr>
                        <p:cNvPr id="270" name="Rectangle 269"/>
                        <p:cNvSpPr/>
                        <p:nvPr/>
                      </p:nvSpPr>
                      <p:spPr>
                        <a:xfrm>
                          <a:off x="3581400" y="3352800"/>
                          <a:ext cx="457200" cy="2438400"/>
                        </a:xfrm>
                        <a:prstGeom prst="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71" name="Straight Connector 270"/>
                        <p:cNvCxnSpPr/>
                        <p:nvPr/>
                      </p:nvCxnSpPr>
                      <p:spPr>
                        <a:xfrm>
                          <a:off x="3581400" y="3657600"/>
                          <a:ext cx="45720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" name="Straight Connector 271"/>
                        <p:cNvCxnSpPr/>
                        <p:nvPr/>
                      </p:nvCxnSpPr>
                      <p:spPr>
                        <a:xfrm>
                          <a:off x="3581400" y="3962400"/>
                          <a:ext cx="45720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" name="Straight Connector 272"/>
                        <p:cNvCxnSpPr/>
                        <p:nvPr/>
                      </p:nvCxnSpPr>
                      <p:spPr>
                        <a:xfrm>
                          <a:off x="3581400" y="5181600"/>
                          <a:ext cx="45720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" name="Straight Connector 273"/>
                        <p:cNvCxnSpPr/>
                        <p:nvPr/>
                      </p:nvCxnSpPr>
                      <p:spPr>
                        <a:xfrm>
                          <a:off x="3581400" y="4572000"/>
                          <a:ext cx="45720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" name="Straight Connector 274"/>
                        <p:cNvCxnSpPr/>
                        <p:nvPr/>
                      </p:nvCxnSpPr>
                      <p:spPr>
                        <a:xfrm>
                          <a:off x="3581400" y="4876800"/>
                          <a:ext cx="457200" cy="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4" name="Group 243"/>
                      <p:cNvGrpSpPr/>
                      <p:nvPr/>
                    </p:nvGrpSpPr>
                    <p:grpSpPr>
                      <a:xfrm>
                        <a:off x="5869850" y="3124200"/>
                        <a:ext cx="835750" cy="228600"/>
                        <a:chOff x="5869850" y="3124200"/>
                        <a:chExt cx="835750" cy="228600"/>
                      </a:xfrm>
                    </p:grpSpPr>
                    <p:grpSp>
                      <p:nvGrpSpPr>
                        <p:cNvPr id="266" name="Group 265"/>
                        <p:cNvGrpSpPr/>
                        <p:nvPr/>
                      </p:nvGrpSpPr>
                      <p:grpSpPr>
                        <a:xfrm>
                          <a:off x="6400800" y="31242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68" name="Rectangle 267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69" name="Straight Connector 268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7" name="Straight Arrow Connector 266"/>
                        <p:cNvCxnSpPr/>
                        <p:nvPr/>
                      </p:nvCxnSpPr>
                      <p:spPr>
                        <a:xfrm>
                          <a:off x="5869850" y="3238500"/>
                          <a:ext cx="53095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5" name="Group 244"/>
                      <p:cNvGrpSpPr/>
                      <p:nvPr/>
                    </p:nvGrpSpPr>
                    <p:grpSpPr>
                      <a:xfrm>
                        <a:off x="5869850" y="4038600"/>
                        <a:ext cx="835750" cy="228600"/>
                        <a:chOff x="5869850" y="3124200"/>
                        <a:chExt cx="835750" cy="228600"/>
                      </a:xfrm>
                    </p:grpSpPr>
                    <p:grpSp>
                      <p:nvGrpSpPr>
                        <p:cNvPr id="262" name="Group 261"/>
                        <p:cNvGrpSpPr/>
                        <p:nvPr/>
                      </p:nvGrpSpPr>
                      <p:grpSpPr>
                        <a:xfrm>
                          <a:off x="6400800" y="31242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64" name="Rectangle 263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65" name="Straight Connector 264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3" name="Straight Arrow Connector 262"/>
                        <p:cNvCxnSpPr/>
                        <p:nvPr/>
                      </p:nvCxnSpPr>
                      <p:spPr>
                        <a:xfrm>
                          <a:off x="5869850" y="3238500"/>
                          <a:ext cx="53095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6" name="Group 245"/>
                      <p:cNvGrpSpPr/>
                      <p:nvPr/>
                    </p:nvGrpSpPr>
                    <p:grpSpPr>
                      <a:xfrm>
                        <a:off x="5867400" y="4648200"/>
                        <a:ext cx="835750" cy="228600"/>
                        <a:chOff x="5869850" y="3124200"/>
                        <a:chExt cx="835750" cy="228600"/>
                      </a:xfrm>
                    </p:grpSpPr>
                    <p:grpSp>
                      <p:nvGrpSpPr>
                        <p:cNvPr id="258" name="Group 257"/>
                        <p:cNvGrpSpPr/>
                        <p:nvPr/>
                      </p:nvGrpSpPr>
                      <p:grpSpPr>
                        <a:xfrm>
                          <a:off x="6400800" y="31242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60" name="Rectangle 259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61" name="Straight Connector 260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59" name="Straight Arrow Connector 258"/>
                        <p:cNvCxnSpPr/>
                        <p:nvPr/>
                      </p:nvCxnSpPr>
                      <p:spPr>
                        <a:xfrm>
                          <a:off x="5869850" y="3238500"/>
                          <a:ext cx="53095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7" name="Group 246"/>
                      <p:cNvGrpSpPr/>
                      <p:nvPr/>
                    </p:nvGrpSpPr>
                    <p:grpSpPr>
                      <a:xfrm>
                        <a:off x="6781800" y="4343400"/>
                        <a:ext cx="685800" cy="228600"/>
                        <a:chOff x="7467600" y="3733800"/>
                        <a:chExt cx="685800" cy="228600"/>
                      </a:xfrm>
                    </p:grpSpPr>
                    <p:grpSp>
                      <p:nvGrpSpPr>
                        <p:cNvPr id="254" name="Group 253"/>
                        <p:cNvGrpSpPr/>
                        <p:nvPr/>
                      </p:nvGrpSpPr>
                      <p:grpSpPr>
                        <a:xfrm>
                          <a:off x="7848600" y="37338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56" name="Rectangle 255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57" name="Straight Connector 256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55" name="Straight Arrow Connector 254"/>
                        <p:cNvCxnSpPr/>
                        <p:nvPr/>
                      </p:nvCxnSpPr>
                      <p:spPr>
                        <a:xfrm>
                          <a:off x="7467600" y="3886200"/>
                          <a:ext cx="381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8" name="Group 247"/>
                      <p:cNvGrpSpPr/>
                      <p:nvPr/>
                    </p:nvGrpSpPr>
                    <p:grpSpPr>
                      <a:xfrm>
                        <a:off x="6781800" y="3429000"/>
                        <a:ext cx="685800" cy="228600"/>
                        <a:chOff x="7467600" y="3733800"/>
                        <a:chExt cx="685800" cy="228600"/>
                      </a:xfrm>
                    </p:grpSpPr>
                    <p:grpSp>
                      <p:nvGrpSpPr>
                        <p:cNvPr id="250" name="Group 249"/>
                        <p:cNvGrpSpPr/>
                        <p:nvPr/>
                      </p:nvGrpSpPr>
                      <p:grpSpPr>
                        <a:xfrm>
                          <a:off x="7848600" y="3733800"/>
                          <a:ext cx="304800" cy="228600"/>
                          <a:chOff x="4953000" y="3352800"/>
                          <a:chExt cx="304800" cy="228600"/>
                        </a:xfrm>
                      </p:grpSpPr>
                      <p:sp>
                        <p:nvSpPr>
                          <p:cNvPr id="252" name="Rectangle 251"/>
                          <p:cNvSpPr/>
                          <p:nvPr/>
                        </p:nvSpPr>
                        <p:spPr>
                          <a:xfrm>
                            <a:off x="4953000" y="3352800"/>
                            <a:ext cx="304800" cy="228600"/>
                          </a:xfrm>
                          <a:prstGeom prst="rect">
                            <a:avLst/>
                          </a:pr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253" name="Straight Connector 252"/>
                          <p:cNvCxnSpPr/>
                          <p:nvPr/>
                        </p:nvCxnSpPr>
                        <p:spPr>
                          <a:xfrm flipH="1">
                            <a:off x="4953000" y="3352800"/>
                            <a:ext cx="304800" cy="22860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51" name="Straight Arrow Connector 250"/>
                        <p:cNvCxnSpPr/>
                        <p:nvPr/>
                      </p:nvCxnSpPr>
                      <p:spPr>
                        <a:xfrm>
                          <a:off x="7467600" y="3886200"/>
                          <a:ext cx="381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9" name="Straight Arrow Connector 248"/>
                      <p:cNvCxnSpPr/>
                      <p:nvPr/>
                    </p:nvCxnSpPr>
                    <p:spPr>
                      <a:xfrm>
                        <a:off x="5867400" y="3505200"/>
                        <a:ext cx="530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5562600" y="2743200"/>
                    <a:ext cx="20058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" name="Rounded Rectangle 225"/>
                <p:cNvSpPr/>
                <p:nvPr/>
              </p:nvSpPr>
              <p:spPr>
                <a:xfrm>
                  <a:off x="7620000" y="4800600"/>
                  <a:ext cx="1143000" cy="1524000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2" name="Straight Connector 401"/>
              <p:cNvCxnSpPr/>
              <p:nvPr/>
            </p:nvCxnSpPr>
            <p:spPr>
              <a:xfrm>
                <a:off x="5791200" y="2362200"/>
                <a:ext cx="38996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5" name="TextBox 404"/>
                <p:cNvSpPr txBox="1"/>
                <p:nvPr/>
              </p:nvSpPr>
              <p:spPr>
                <a:xfrm>
                  <a:off x="5791200" y="1122627"/>
                  <a:ext cx="304388" cy="325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5" name="TextBox 4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1122627"/>
                  <a:ext cx="304388" cy="32517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417" r="-61364" b="-5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6" name="TextBox 405"/>
                <p:cNvSpPr txBox="1"/>
                <p:nvPr/>
              </p:nvSpPr>
              <p:spPr>
                <a:xfrm>
                  <a:off x="5029200" y="1371599"/>
                  <a:ext cx="921712" cy="3036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70C0"/>
                      </a:solidFill>
                    </a:rPr>
                    <a:t>       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0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 1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 2</a:t>
                  </a: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  .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  .</a:t>
                  </a:r>
                </a:p>
                <a:p>
                  <a:r>
                    <a:rPr lang="en-US" sz="2000" dirty="0" smtClean="0">
                      <a:solidFill>
                        <a:srgbClr val="0070C0"/>
                      </a:solidFill>
                    </a:rPr>
                    <a:t>    </a:t>
                  </a:r>
                  <a:r>
                    <a:rPr lang="en-US" sz="2400" dirty="0" smtClean="0">
                      <a:solidFill>
                        <a:srgbClr val="0070C0"/>
                      </a:solidFill>
                    </a:rPr>
                    <a:t>    </a:t>
                  </a:r>
                  <a:r>
                    <a:rPr lang="en-US" sz="2000" dirty="0" smtClean="0">
                      <a:solidFill>
                        <a:srgbClr val="0070C0"/>
                      </a:solidFill>
                    </a:rPr>
                    <a:t>.</a:t>
                  </a:r>
                  <a:endParaRPr lang="en-US" sz="2000" dirty="0">
                    <a:solidFill>
                      <a:srgbClr val="0070C0"/>
                    </a:solidFill>
                  </a:endParaRPr>
                </a:p>
                <a:p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6" name="TextBox 4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1371599"/>
                  <a:ext cx="921712" cy="30364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752" t="-1139" r="-10853" b="-20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7" name="TextBox 406"/>
              <p:cNvSpPr txBox="1"/>
              <p:nvPr/>
            </p:nvSpPr>
            <p:spPr>
              <a:xfrm>
                <a:off x="162835" y="1636455"/>
                <a:ext cx="90396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        1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        2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        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        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7" name="TextBox 4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5" y="1636455"/>
                <a:ext cx="903965" cy="2554545"/>
              </a:xfrm>
              <a:prstGeom prst="rect">
                <a:avLst/>
              </a:prstGeom>
              <a:blipFill rotWithShape="1">
                <a:blip r:embed="rId6"/>
                <a:stretch>
                  <a:fillRect l="-7432" t="-1190" r="-1351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Callout 1"/>
              <p:cNvSpPr/>
              <p:nvPr/>
            </p:nvSpPr>
            <p:spPr>
              <a:xfrm>
                <a:off x="5423314" y="4772936"/>
                <a:ext cx="3111085" cy="1323064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Is there any relation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’s?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Cloud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14" y="4772936"/>
                <a:ext cx="3111085" cy="1323064"/>
              </a:xfrm>
              <a:prstGeom prst="cloudCallou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04" grpId="0" animBg="1"/>
      <p:bldP spid="40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Theorem: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given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can be preprocessed in </a:t>
                </a:r>
                <a:r>
                  <a:rPr lang="en-US" sz="2000" u="sng" dirty="0" smtClean="0"/>
                  <a:t>expected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 smtClean="0"/>
                  <a:t>) time to build a data structure (2-level hash table) of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 smtClean="0"/>
                  <a:t>) size such that any search query can be answer in </a:t>
                </a:r>
                <a:r>
                  <a:rPr lang="en-US" sz="2000" b="1" dirty="0" smtClean="0"/>
                  <a:t>worst</a:t>
                </a:r>
                <a:r>
                  <a:rPr lang="en-US" sz="2000" dirty="0" smtClean="0"/>
                  <a:t> case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time.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6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such </a:t>
            </a:r>
            <a:r>
              <a:rPr lang="en-US" dirty="0" smtClean="0">
                <a:solidFill>
                  <a:srgbClr val="7030A0"/>
                </a:solidFill>
              </a:rPr>
              <a:t>a definition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7030A0"/>
                </a:solidFill>
              </a:rPr>
              <a:t>Universal</a:t>
            </a:r>
            <a:r>
              <a:rPr lang="en-US" dirty="0" smtClean="0"/>
              <a:t> Hash family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does hashing work </a:t>
            </a:r>
            <a:r>
              <a:rPr lang="en-US" sz="3200" b="1" dirty="0">
                <a:solidFill>
                  <a:srgbClr val="7030A0"/>
                </a:solidFill>
              </a:rPr>
              <a:t>so well </a:t>
            </a:r>
            <a:r>
              <a:rPr lang="en-US" sz="3200" b="1" dirty="0"/>
              <a:t>in Practice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A simple hash function: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𝐦𝐨𝐝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works so well in practice because the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is usually a uniformly random subset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As a result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It </a:t>
                </a:r>
                <a:r>
                  <a:rPr lang="en-US" sz="2000" dirty="0"/>
                  <a:t>is easy to fool this hash function such that it achieves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s</a:t>
                </a:r>
                <a:r>
                  <a:rPr lang="en-US" sz="2000" dirty="0"/>
                  <a:t>) search time. </a:t>
                </a:r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This makes us think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: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“Can </a:t>
                </a:r>
                <a:r>
                  <a:rPr lang="en-US" sz="2000" dirty="0"/>
                  <a:t>we achieve </a:t>
                </a:r>
                <a:r>
                  <a:rPr lang="en-US" sz="2000" dirty="0" smtClean="0"/>
                  <a:t>expected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search </a:t>
                </a:r>
                <a:r>
                  <a:rPr lang="en-US" sz="2000" dirty="0"/>
                  <a:t>time for </a:t>
                </a:r>
                <a:r>
                  <a:rPr lang="en-US" sz="2000" dirty="0" smtClean="0"/>
                  <a:t>any </a:t>
                </a:r>
                <a:r>
                  <a:rPr lang="en-US" sz="2000" dirty="0"/>
                  <a:t>given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.”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727" t="-107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2362200" y="5105400"/>
            <a:ext cx="5181600" cy="1066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similar </a:t>
            </a:r>
            <a:r>
              <a:rPr lang="en-US" sz="1600" dirty="0">
                <a:solidFill>
                  <a:srgbClr val="C00000"/>
                </a:solidFill>
              </a:rPr>
              <a:t>question </a:t>
            </a:r>
            <a:r>
              <a:rPr lang="en-US" sz="1600" dirty="0" smtClean="0">
                <a:solidFill>
                  <a:srgbClr val="C00000"/>
                </a:solidFill>
              </a:rPr>
              <a:t>while 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Quick </a:t>
            </a:r>
            <a:r>
              <a:rPr lang="en-US" sz="1600" dirty="0">
                <a:solidFill>
                  <a:srgbClr val="7030A0"/>
                </a:solidFill>
              </a:rPr>
              <a:t>Sort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Randomized Quick </a:t>
            </a:r>
            <a:r>
              <a:rPr lang="en-US" sz="1600" dirty="0" smtClean="0">
                <a:solidFill>
                  <a:srgbClr val="7030A0"/>
                </a:solidFill>
              </a:rPr>
              <a:t>Sort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Universal </a:t>
            </a:r>
            <a:r>
              <a:rPr lang="en-US" sz="4000" b="1" dirty="0"/>
              <a:t>Hash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 </a:t>
                </a:r>
                <a:r>
                  <a:rPr lang="en-US" sz="2000" dirty="0"/>
                  <a:t>simple hash function: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/>
                            </a:rPr>
                            <m:t>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             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/>
                  <a:t>A collection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𝑯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hash-functions is said to be </a:t>
                </a:r>
                <a:r>
                  <a:rPr lang="en-US" sz="2000" dirty="0" smtClean="0"/>
                  <a:t>universal </a:t>
                </a:r>
                <a:r>
                  <a:rPr lang="en-US" sz="2000" dirty="0"/>
                  <a:t>if there exists a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such that 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72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Recap</a:t>
            </a:r>
            <a:r>
              <a:rPr lang="en-US" dirty="0" smtClean="0"/>
              <a:t> of Last Lecture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smtClean="0">
                <a:solidFill>
                  <a:srgbClr val="7030A0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Compact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/>
              <a:t>Universal Hash family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rgbClr val="7030A0"/>
                </a:solidFill>
              </a:rPr>
              <a:t>The starting </a:t>
            </a:r>
            <a:r>
              <a:rPr lang="en-US" b="1" dirty="0" smtClean="0">
                <a:solidFill>
                  <a:srgbClr val="7030A0"/>
                </a:solidFill>
              </a:rPr>
              <a:t>point 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simple hash function: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sz="2000" dirty="0" smtClean="0"/>
                  <a:t>: Two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are </a:t>
                </a:r>
                <a:r>
                  <a:rPr lang="en-US" sz="2000" u="sng" dirty="0" smtClean="0"/>
                  <a:t>bound to collide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divides </a:t>
                </a:r>
                <a:r>
                  <a:rPr lang="en-US" sz="2000" dirty="0"/>
                  <a:t>|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| 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609600" y="3429000"/>
                <a:ext cx="7467600" cy="2057400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Is there some operation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which when applied over any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16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distributes |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| randomly uniformly over [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,…,</a:t>
                </a:r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]  ?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7467600" cy="2057400"/>
              </a:xfrm>
              <a:prstGeom prst="cloudCallou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mod</a:t>
            </a:r>
            <a:r>
              <a:rPr lang="en-US" b="1" dirty="0" smtClean="0"/>
              <a:t> operation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1800" dirty="0" smtClean="0"/>
                  <a:t>: a non-negative integer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1800" dirty="0"/>
                  <a:t>: a </a:t>
                </a:r>
                <a:r>
                  <a:rPr lang="en-US" sz="1800" dirty="0" smtClean="0"/>
                  <a:t>positive integer </a:t>
                </a:r>
                <a:endParaRPr lang="en-US" sz="18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∈ </m:t>
                    </m:r>
                  </m:oMath>
                </a14:m>
                <a:r>
                  <a:rPr lang="en-US" sz="1800" dirty="0" smtClean="0"/>
                  <a:t>{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,…,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How is  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b="1" dirty="0"/>
                      <m:t>mod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 smtClean="0"/>
                  <a:t>|  related to  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 smtClean="0"/>
                  <a:t>|</a:t>
                </a:r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 smtClean="0"/>
                  <a:t> 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Consider some Examples</a:t>
                </a:r>
                <a:r>
                  <a:rPr lang="en-US" sz="1800" dirty="0" smtClean="0"/>
                  <a:t>: </a:t>
                </a:r>
              </a:p>
              <a:p>
                <a:r>
                  <a:rPr lang="en-US" sz="1800" dirty="0" smtClean="0"/>
                  <a:t>|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55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31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43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31</a:t>
                </a:r>
                <a:r>
                  <a:rPr lang="en-US" sz="1800" dirty="0" smtClean="0"/>
                  <a:t> | = ??         and |</a:t>
                </a:r>
                <a:r>
                  <a:rPr lang="en-US" sz="1800" dirty="0">
                    <a:solidFill>
                      <a:srgbClr val="0070C0"/>
                    </a:solidFill>
                  </a:rPr>
                  <a:t> 55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</a:rPr>
                  <a:t>43</a:t>
                </a:r>
                <a:r>
                  <a:rPr lang="en-US" sz="1800" dirty="0" smtClean="0"/>
                  <a:t>| </a:t>
                </a:r>
                <a:r>
                  <a:rPr lang="en-US" sz="1800" b="1" dirty="0" smtClean="0"/>
                  <a:t>mod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31 </a:t>
                </a:r>
                <a:r>
                  <a:rPr lang="en-US" sz="1800" dirty="0" smtClean="0"/>
                  <a:t>= ??</a:t>
                </a:r>
              </a:p>
              <a:p>
                <a:endParaRPr lang="en-US" sz="1800" dirty="0" smtClean="0"/>
              </a:p>
              <a:p>
                <a:r>
                  <a:rPr lang="en-US" sz="1800" dirty="0"/>
                  <a:t>|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91</a:t>
                </a:r>
                <a:r>
                  <a:rPr lang="en-US" sz="1800" dirty="0" smtClean="0"/>
                  <a:t> </a:t>
                </a:r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31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102</a:t>
                </a:r>
                <a:r>
                  <a:rPr lang="en-US" sz="1800" dirty="0" smtClean="0"/>
                  <a:t> </a:t>
                </a:r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31</a:t>
                </a:r>
                <a:r>
                  <a:rPr lang="en-US" sz="1800" dirty="0"/>
                  <a:t> | = ??       and |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91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</a:rPr>
                  <a:t>102</a:t>
                </a:r>
                <a:r>
                  <a:rPr lang="en-US" sz="1800" dirty="0"/>
                  <a:t>| </a:t>
                </a:r>
                <a:r>
                  <a:rPr lang="en-US" sz="1800" b="1" dirty="0"/>
                  <a:t>mod </a:t>
                </a:r>
                <a:r>
                  <a:rPr lang="en-US" sz="1800" dirty="0">
                    <a:solidFill>
                      <a:srgbClr val="0070C0"/>
                    </a:solidFill>
                  </a:rPr>
                  <a:t>31 </a:t>
                </a:r>
                <a:r>
                  <a:rPr lang="en-US" sz="1800" dirty="0"/>
                  <a:t>= ??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/>
                  <a:t>= 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−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/>
                  <a:t>|</a:t>
                </a:r>
                <a:r>
                  <a:rPr lang="en-US" sz="1800" b="1" dirty="0"/>
                  <a:t> 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. Then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</a:rPr>
                      <m:t>−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m:rPr>
                        <m:nor/>
                      </m:rPr>
                      <a:rPr lang="en-US" sz="1800" b="1" dirty="0"/>
                      <m:t>mod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 smtClean="0"/>
                  <a:t>| = ??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3516868"/>
            <a:ext cx="4187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581400"/>
            <a:ext cx="4187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2296" y="4267200"/>
            <a:ext cx="4187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6496" y="4267200"/>
            <a:ext cx="4187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6820" y="4876800"/>
                <a:ext cx="127458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 </m:t>
                    </m:r>
                  </m:oMath>
                </a14:m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820" y="4876800"/>
                <a:ext cx="127458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6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4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mod</a:t>
            </a:r>
            <a:r>
              <a:rPr lang="en-US" b="1" dirty="0"/>
              <a:t>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 :  a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</a:t>
                </a:r>
                <a:r>
                  <a:rPr lang="en-US" sz="1800" dirty="0" smtClean="0"/>
                  <a:t> {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1,2,…,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Consider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 smtClean="0"/>
                  <a:t> What can we say about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= </a:t>
                </a:r>
                <a:r>
                  <a:rPr lang="en-US" sz="1800" b="1" dirty="0" smtClean="0"/>
                  <a:t>{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mod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b="1" dirty="0" smtClean="0"/>
                  <a:t>}</a:t>
                </a:r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Example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328363"/>
                  </p:ext>
                </p:extLst>
              </p:nvPr>
            </p:nvGraphicFramePr>
            <p:xfrm>
              <a:off x="914398" y="3581400"/>
              <a:ext cx="7543803" cy="731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414463"/>
                    <a:gridCol w="1021558"/>
                    <a:gridCol w="1069181"/>
                    <a:gridCol w="1066800"/>
                    <a:gridCol w="1066800"/>
                    <a:gridCol w="1040608"/>
                    <a:gridCol w="864393"/>
                  </a:tblGrid>
                  <a:tr h="3327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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7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 mod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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328363"/>
                  </p:ext>
                </p:extLst>
              </p:nvPr>
            </p:nvGraphicFramePr>
            <p:xfrm>
              <a:off x="914398" y="3581400"/>
              <a:ext cx="7543803" cy="731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414463"/>
                    <a:gridCol w="1021558"/>
                    <a:gridCol w="1069181"/>
                    <a:gridCol w="1066800"/>
                    <a:gridCol w="1066800"/>
                    <a:gridCol w="1040608"/>
                    <a:gridCol w="86439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" r="-43362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43362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7432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69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3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05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73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6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mod</a:t>
            </a:r>
            <a:r>
              <a:rPr lang="en-US" b="1" dirty="0"/>
              <a:t>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 :  a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{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1,2,…,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Consider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 smtClean="0"/>
                  <a:t> What can we say about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= </a:t>
                </a:r>
                <a:r>
                  <a:rPr lang="en-US" sz="1800" b="1" dirty="0" smtClean="0"/>
                  <a:t>{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b="1" dirty="0" smtClean="0"/>
                  <a:t>}</a:t>
                </a:r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Example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Fact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Proof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divides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𝑖𝑘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divides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divides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 </a:t>
                </a:r>
                <a:r>
                  <a:rPr lang="en-US" sz="1800" b="1" dirty="0" smtClean="0"/>
                  <a:t>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divides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   </a:t>
                </a:r>
                <a:endParaRPr lang="en-US" sz="1800" dirty="0"/>
              </a:p>
              <a:p>
                <a:pPr>
                  <a:buFont typeface="Wingdings"/>
                  <a:buChar char="ó"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111" t="-625" b="-6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160761"/>
                  </p:ext>
                </p:extLst>
              </p:nvPr>
            </p:nvGraphicFramePr>
            <p:xfrm>
              <a:off x="914398" y="3581400"/>
              <a:ext cx="7543803" cy="109728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414463"/>
                    <a:gridCol w="1021558"/>
                    <a:gridCol w="1069181"/>
                    <a:gridCol w="1066800"/>
                    <a:gridCol w="1066800"/>
                    <a:gridCol w="1040608"/>
                    <a:gridCol w="864393"/>
                  </a:tblGrid>
                  <a:tr h="3327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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27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 mod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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327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 mod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r>
                            <a:rPr lang="en-US" dirty="0" smtClean="0">
                              <a:sym typeface="Wingdings" pitchFamily="2" charset="2"/>
                            </a:rPr>
                            <a:t>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4160761"/>
                  </p:ext>
                </p:extLst>
              </p:nvPr>
            </p:nvGraphicFramePr>
            <p:xfrm>
              <a:off x="914398" y="3581400"/>
              <a:ext cx="7543803" cy="109728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414463"/>
                    <a:gridCol w="1021558"/>
                    <a:gridCol w="1069181"/>
                    <a:gridCol w="1066800"/>
                    <a:gridCol w="1066800"/>
                    <a:gridCol w="1040608"/>
                    <a:gridCol w="86439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" r="-433621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43362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000" r="-43362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743200" y="3974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69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37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05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7314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278868"/>
            <a:ext cx="548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4                 1                  5                  2                  6                3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>
            <a:off x="4954556" y="5916168"/>
            <a:ext cx="1751043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Not possible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mod</a:t>
            </a:r>
            <a:r>
              <a:rPr lang="en-US" b="1" dirty="0"/>
              <a:t> operation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 :  a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{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1,2,…,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/>
                  <a:t>}</a:t>
                </a:r>
              </a:p>
              <a:p>
                <a:pPr marL="0" indent="0">
                  <a:buNone/>
                </a:pPr>
                <a:r>
                  <a:rPr lang="en-US" sz="1800" dirty="0"/>
                  <a:t>Consider 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Define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:r>
                  <a:rPr lang="en-US" sz="1800" b="1" dirty="0"/>
                  <a:t>{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b="1" dirty="0"/>
                  <a:t>}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Fact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/>
                  <a:t> for all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 smtClean="0"/>
                  <a:t>If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, then what can we say about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dirty="0" smtClean="0"/>
                  <a:t> distributed randomly uniformly over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 smtClean="0"/>
                  <a:t>Can you now see, that the above answer plays the key role in formulating the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?</a:t>
                </a:r>
                <a:endParaRPr lang="en-US" sz="1800" dirty="0"/>
              </a:p>
              <a:p>
                <a:pPr marL="0" indent="0" algn="ctr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b="-10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Content Placeholder 4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ontent Placeholder 50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1">
                          <a:latin typeface="Cambria Math"/>
                        </a:rPr>
                        <m:t>𝐦𝐨𝐝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800" i="1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1">
                          <a:latin typeface="Cambria Math"/>
                        </a:rPr>
                        <m:t>𝐦𝐨𝐝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Good fact: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An element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is mapped to a random element in {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0,…,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Slightly bad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f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act 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Once element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is mapped to a </a:t>
                </a:r>
                <a:r>
                  <a:rPr lang="en-US" sz="1800" dirty="0" smtClean="0"/>
                  <a:t>location, the mapping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is </a:t>
                </a:r>
                <a:r>
                  <a:rPr lang="en-US" sz="1800" b="1" dirty="0" smtClean="0"/>
                  <a:t>no more </a:t>
                </a:r>
                <a:r>
                  <a:rPr lang="en-US" sz="1800" dirty="0" smtClean="0"/>
                  <a:t>random.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So it is not clear whether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dirty="0" smtClean="0"/>
                  <a:t>| is mapped uniformly randomly over {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,…,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…So let us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/>
                  <a:t>() a bit more closely…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51" name="Content Placeholder 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360" t="-674" r="-2568" b="-15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6200" y="1676400"/>
            <a:ext cx="1143000" cy="4708981"/>
            <a:chOff x="76200" y="1676400"/>
            <a:chExt cx="1143000" cy="4708981"/>
          </a:xfrm>
        </p:grpSpPr>
        <p:grpSp>
          <p:nvGrpSpPr>
            <p:cNvPr id="20" name="Group 19"/>
            <p:cNvGrpSpPr/>
            <p:nvPr/>
          </p:nvGrpSpPr>
          <p:grpSpPr>
            <a:xfrm>
              <a:off x="990600" y="1752600"/>
              <a:ext cx="228600" cy="4267200"/>
              <a:chOff x="990600" y="1752600"/>
              <a:chExt cx="228600" cy="4267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990600" y="21336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90600" y="2438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90600" y="3048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90600" y="27432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90600" y="33528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90600" y="36576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90600" y="3962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0600" y="42672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0600" y="4572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0600" y="48768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90600" y="51816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90600" y="54864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90600" y="57912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90600" y="17526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200" y="1676400"/>
                  <a:ext cx="987052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1</a:t>
                  </a:r>
                </a:p>
                <a:p>
                  <a:pPr algn="r"/>
                  <a:r>
                    <a:rPr lang="en-US" dirty="0" smtClean="0"/>
                    <a:t>2</a:t>
                  </a:r>
                </a:p>
                <a:p>
                  <a:pPr algn="r"/>
                  <a:endParaRPr lang="en-US" dirty="0"/>
                </a:p>
                <a:p>
                  <a:pPr algn="r"/>
                  <a:endParaRPr lang="en-US" dirty="0" smtClean="0"/>
                </a:p>
                <a:p>
                  <a:pPr algn="r"/>
                  <a:endParaRPr lang="en-US" dirty="0" smtClean="0"/>
                </a:p>
                <a:p>
                  <a:pPr algn="r"/>
                  <a:r>
                    <a:rPr lang="en-US" sz="1200" dirty="0" smtClean="0"/>
                    <a:t> </a:t>
                  </a:r>
                  <a:endParaRPr lang="en-US" sz="1200" dirty="0"/>
                </a:p>
                <a:p>
                  <a:pPr algn="r"/>
                  <a:r>
                    <a:rPr lang="en-US" dirty="0" smtClean="0"/>
                    <a:t>.</a:t>
                  </a:r>
                </a:p>
                <a:p>
                  <a:pPr algn="r"/>
                  <a:r>
                    <a:rPr lang="en-US" dirty="0" smtClean="0"/>
                    <a:t>.</a:t>
                  </a:r>
                </a:p>
                <a:p>
                  <a:pPr algn="r"/>
                  <a:r>
                    <a:rPr lang="en-US" dirty="0" smtClean="0"/>
                    <a:t>.</a:t>
                  </a:r>
                </a:p>
                <a:p>
                  <a:pPr algn="r"/>
                  <a:endParaRPr lang="en-US" dirty="0" smtClean="0"/>
                </a:p>
                <a:p>
                  <a:pPr algn="r"/>
                  <a:endParaRPr lang="en-US" dirty="0"/>
                </a:p>
                <a:p>
                  <a:pPr algn="r"/>
                  <a:endParaRPr lang="en-US" dirty="0" smtClean="0"/>
                </a:p>
                <a:p>
                  <a:pPr algn="r"/>
                  <a:endParaRPr lang="en-US" dirty="0"/>
                </a:p>
                <a:p>
                  <a:pPr algn="r"/>
                  <a:endParaRPr lang="en-US" dirty="0"/>
                </a:p>
                <a:p>
                  <a:endParaRPr lang="en-US" b="0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b="0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1676400"/>
                  <a:ext cx="987052" cy="47089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90" t="-648" r="-11180" b="-1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2764971" y="1804957"/>
            <a:ext cx="228600" cy="4267200"/>
            <a:chOff x="990600" y="1752600"/>
            <a:chExt cx="228600" cy="4267200"/>
          </a:xfrm>
        </p:grpSpPr>
        <p:sp>
          <p:nvSpPr>
            <p:cNvPr id="22" name="Oval 21"/>
            <p:cNvSpPr/>
            <p:nvPr/>
          </p:nvSpPr>
          <p:spPr>
            <a:xfrm>
              <a:off x="990600" y="21336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90600" y="24384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90600" y="30480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90600" y="27432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90600" y="3352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90600" y="36576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90600" y="39624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90600" y="42672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0600" y="45720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90600" y="4876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90600" y="51816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54864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57912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17526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990600" y="36576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43387" y="3581400"/>
            <a:ext cx="471013" cy="369332"/>
            <a:chOff x="443387" y="3581400"/>
            <a:chExt cx="471013" cy="369332"/>
          </a:xfrm>
        </p:grpSpPr>
        <p:sp>
          <p:nvSpPr>
            <p:cNvPr id="39" name="Right Arrow 38"/>
            <p:cNvSpPr/>
            <p:nvPr/>
          </p:nvSpPr>
          <p:spPr>
            <a:xfrm>
              <a:off x="729894" y="3657600"/>
              <a:ext cx="184506" cy="24231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43387" y="3581400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87" y="3581400"/>
                  <a:ext cx="3186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307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447800" y="2754868"/>
            <a:ext cx="1159485" cy="1131332"/>
            <a:chOff x="1447800" y="2754868"/>
            <a:chExt cx="1159485" cy="1131332"/>
          </a:xfrm>
        </p:grpSpPr>
        <p:sp>
          <p:nvSpPr>
            <p:cNvPr id="41" name="Right Arrow 40"/>
            <p:cNvSpPr/>
            <p:nvPr/>
          </p:nvSpPr>
          <p:spPr>
            <a:xfrm>
              <a:off x="1524000" y="3020568"/>
              <a:ext cx="990600" cy="86563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447800" y="2754868"/>
                  <a:ext cx="11594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𝐦𝐨𝐝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754868"/>
                  <a:ext cx="115948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631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/>
          <p:cNvSpPr/>
          <p:nvPr/>
        </p:nvSpPr>
        <p:spPr>
          <a:xfrm>
            <a:off x="990600" y="45720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0" y="4507468"/>
            <a:ext cx="852013" cy="369332"/>
            <a:chOff x="62387" y="3581400"/>
            <a:chExt cx="852013" cy="369332"/>
          </a:xfrm>
        </p:grpSpPr>
        <p:sp>
          <p:nvSpPr>
            <p:cNvPr id="47" name="Right Arrow 46"/>
            <p:cNvSpPr/>
            <p:nvPr/>
          </p:nvSpPr>
          <p:spPr>
            <a:xfrm>
              <a:off x="729894" y="3657600"/>
              <a:ext cx="184506" cy="24231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2387" y="3581400"/>
                  <a:ext cx="732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7" y="3581400"/>
                  <a:ext cx="73218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0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90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9792 0 C 0.14184 0 0.19584 0.06273 0.19584 0.11389 L 0.19584 0.22778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9792 -3.33333E-6 C 0.14184 -3.33333E-6 0.19584 -0.05972 0.19584 -0.10833 L 0.19584 -0.21666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36" grpId="0" animBg="1"/>
      <p:bldP spid="36" grpId="1" animBg="1"/>
      <p:bldP spid="36" grpId="2" animBg="1"/>
      <p:bldP spid="45" grpId="0" animBg="1"/>
      <p:bldP spid="45" grpId="1" animBg="1"/>
      <p:bldP spid="45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Probability of collision between </a:t>
                </a:r>
                <a:br>
                  <a:rPr lang="en-US" sz="3200" b="1" dirty="0" smtClean="0"/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/>
                  <a:t>and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0" dirty="0" smtClean="0"/>
                  <a:t>Let</a:t>
                </a:r>
                <a:r>
                  <a:rPr lang="en-US" sz="1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and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1800" dirty="0" smtClean="0"/>
                  <a:t> will collide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/>
                  <a:t>if 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 smtClean="0"/>
                  <a:t>mod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| is divisible by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What is relation between </a:t>
                </a:r>
                <a:r>
                  <a:rPr lang="en-US" sz="1800" dirty="0"/>
                  <a:t>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|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 ?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|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| is either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  or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sz="1800" b="1" dirty="0"/>
                      <m:t>mod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3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Probability of collision between </a:t>
                </a:r>
                <a:br>
                  <a:rPr lang="en-US" sz="3200" b="1" dirty="0" smtClean="0"/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/>
                  <a:t>and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0" dirty="0" smtClean="0"/>
                  <a:t>Let</a:t>
                </a:r>
                <a:r>
                  <a:rPr lang="en-US" sz="1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𝐦𝐨𝐝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18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Lemma:</a:t>
                </a:r>
                <a:r>
                  <a:rPr lang="en-US" sz="1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and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collide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/>
                  <a:t>, then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is divisible by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sz="1800" b="1" dirty="0"/>
                      <m:t>mod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is divisible by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|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} =  ??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{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1800" dirty="0"/>
                      <m:t>,…,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  <m:r>
                      <m:rPr>
                        <m:nor/>
                      </m:rPr>
                      <a:rPr lang="en-US" sz="1800" dirty="0"/>
                      <m:t>}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Probability </a:t>
                </a:r>
                <a:r>
                  <a:rPr lang="en-US" sz="1800" dirty="0"/>
                  <a:t>of </a:t>
                </a:r>
                <a:r>
                  <a:rPr lang="en-US" sz="1800" b="1" dirty="0"/>
                  <a:t>collision </a:t>
                </a:r>
                <a:r>
                  <a:rPr lang="en-US" sz="1800" dirty="0"/>
                  <a:t>between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1800" dirty="0" smtClean="0"/>
                  <a:t> 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is divisible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     or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sz="1800" b="1" dirty="0"/>
                      <m:t>mod</m:t>
                    </m:r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 is divisible by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1800" dirty="0" smtClean="0"/>
                  <a:t> </a:t>
                </a: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b="1" dirty="0"/>
                  <a:t>mod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is divisible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=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⌊"/>
                            <m:endChr m:val="⌋"/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2895600"/>
                <a:ext cx="1316386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,…,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95600"/>
                <a:ext cx="131638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186" t="-8197" r="-79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52600" y="2209800"/>
            <a:ext cx="7315200" cy="4267200"/>
            <a:chOff x="1752600" y="2209800"/>
            <a:chExt cx="7315200" cy="4267200"/>
          </a:xfrm>
        </p:grpSpPr>
        <p:sp>
          <p:nvSpPr>
            <p:cNvPr id="5" name="Line Callout 3 4"/>
            <p:cNvSpPr/>
            <p:nvPr/>
          </p:nvSpPr>
          <p:spPr>
            <a:xfrm>
              <a:off x="6934200" y="2819400"/>
              <a:ext cx="2133600" cy="3657600"/>
            </a:xfrm>
            <a:prstGeom prst="borderCallout3">
              <a:avLst>
                <a:gd name="adj1" fmla="val 18750"/>
                <a:gd name="adj2" fmla="val -1182"/>
                <a:gd name="adj3" fmla="val 18750"/>
                <a:gd name="adj4" fmla="val -16667"/>
                <a:gd name="adj5" fmla="val 352"/>
                <a:gd name="adj6" fmla="val -107814"/>
                <a:gd name="adj7" fmla="val -4995"/>
                <a:gd name="adj8" fmla="val -10793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Students must realize that it is a </a:t>
              </a:r>
              <a:r>
                <a:rPr lang="en-US" b="1" dirty="0" smtClean="0">
                  <a:solidFill>
                    <a:schemeClr val="tx1"/>
                  </a:solidFill>
                </a:rPr>
                <a:t>necessary</a:t>
              </a:r>
              <a:r>
                <a:rPr lang="en-US" dirty="0" smtClean="0">
                  <a:solidFill>
                    <a:schemeClr val="tx1"/>
                  </a:solidFill>
                </a:rPr>
                <a:t> condition and </a:t>
              </a:r>
              <a:r>
                <a:rPr lang="en-US" b="1" dirty="0" smtClean="0">
                  <a:solidFill>
                    <a:schemeClr val="tx1"/>
                  </a:solidFill>
                </a:rPr>
                <a:t>not sufficient </a:t>
              </a:r>
              <a:r>
                <a:rPr lang="en-US" dirty="0" smtClean="0">
                  <a:solidFill>
                    <a:schemeClr val="tx1"/>
                  </a:solidFill>
                </a:rPr>
                <a:t>condition for collision. To get an idea, study the example given at the last slide of this lecture.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52600" y="2209800"/>
              <a:ext cx="5562600" cy="457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Theorem:</a:t>
                </a:r>
                <a:r>
                  <a:rPr lang="en-US" sz="24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, then </a:t>
                </a:r>
                <a:r>
                  <a:rPr lang="en-US" sz="2000" b="1" i="1" dirty="0" smtClean="0"/>
                  <a:t>H</a:t>
                </a:r>
                <a:r>
                  <a:rPr lang="en-US" sz="2000" dirty="0" smtClean="0"/>
                  <a:t>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000" dirty="0" smtClean="0"/>
                  <a:t>|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1≤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} is universal.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6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Problem Definition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b="0" dirty="0" smtClean="0"/>
                  <a:t> called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universe</a:t>
                </a:r>
              </a:p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0" i="1" smtClean="0">
                        <a:latin typeface="Cambria Math"/>
                      </a:rPr>
                      <m:t>⊆</m:t>
                    </m:r>
                    <m:r>
                      <a:rPr lang="en-US" sz="20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≪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Examples: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</a:rPr>
                  <a:t>Aim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, build a data structure storing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we can answer in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time :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“</a:t>
                </a:r>
                <a:r>
                  <a:rPr lang="en-US" sz="2000" i="1" dirty="0" smtClean="0"/>
                  <a:t>Does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?”    for any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185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5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Example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=4.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Observe that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 smtClean="0"/>
                  <a:t>:</a:t>
                </a:r>
                <a:r>
                  <a:rPr lang="en-US" sz="1800" dirty="0" smtClean="0"/>
                  <a:t> How many collisions between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2 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a</m:t>
                    </m:r>
                  </m:oMath>
                </a14:m>
                <a:r>
                  <a:rPr lang="en-US" sz="1800" dirty="0"/>
                  <a:t>nd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two</a:t>
                </a:r>
                <a:r>
                  <a:rPr lang="en-US" sz="1800" dirty="0" smtClean="0"/>
                  <a:t> (for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sz="1800" dirty="0" smtClean="0"/>
                  <a:t>,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18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Here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7= 4</m:t>
                    </m:r>
                  </m:oMath>
                </a14:m>
                <a:r>
                  <a:rPr lang="en-US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7−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7= 4</m:t>
                    </m:r>
                  </m:oMath>
                </a14:m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=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3</a:t>
                </a: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m:t>Question</m:t>
                      </m:r>
                      <m:r>
                        <m:rPr>
                          <m:nor/>
                        </m:rPr>
                        <a:rPr lang="en-US" sz="1800" b="1" dirty="0"/>
                        <m:t>: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How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many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collisions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between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dirty="0"/>
                        <m:t>nd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1800" dirty="0"/>
                        <m:t> ?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Answer:</a:t>
                </a:r>
                <a:r>
                  <a:rPr lang="en-US" sz="1800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/>
                  <a:t>No collisions!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(although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7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4</m:t>
                    </m:r>
                  </m:oMath>
                </a14:m>
                <a:r>
                  <a:rPr lang="en-US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1800" dirty="0" smtClean="0"/>
                  <a:t> here.)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217"/>
              </p:ext>
            </p:extLst>
          </p:nvPr>
        </p:nvGraphicFramePr>
        <p:xfrm>
          <a:off x="4953000" y="2270760"/>
          <a:ext cx="2895600" cy="23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127814" y="1828800"/>
            <a:ext cx="3639636" cy="381000"/>
            <a:chOff x="4127814" y="1828800"/>
            <a:chExt cx="3639636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5029200" y="1840468"/>
              <a:ext cx="2738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1       2       3       4       5       6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27814" y="1828800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14" y="1828800"/>
                  <a:ext cx="36798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115" t="-8197" r="-278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4482786" y="2057400"/>
              <a:ext cx="39401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114800" y="2133600"/>
            <a:ext cx="797358" cy="2438400"/>
            <a:chOff x="4114800" y="2133600"/>
            <a:chExt cx="797358" cy="2438400"/>
          </a:xfrm>
        </p:grpSpPr>
        <p:sp>
          <p:nvSpPr>
            <p:cNvPr id="6" name="TextBox 5"/>
            <p:cNvSpPr txBox="1"/>
            <p:nvPr/>
          </p:nvSpPr>
          <p:spPr>
            <a:xfrm>
              <a:off x="4572000" y="2263676"/>
              <a:ext cx="34015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</a:p>
            <a:p>
              <a:r>
                <a:rPr lang="en-US" sz="2400" dirty="0" smtClean="0"/>
                <a:t>2</a:t>
              </a:r>
            </a:p>
            <a:p>
              <a:r>
                <a:rPr lang="en-US" sz="2400" dirty="0" smtClean="0"/>
                <a:t>3</a:t>
              </a:r>
            </a:p>
            <a:p>
              <a:r>
                <a:rPr lang="en-US" sz="2400" dirty="0" smtClean="0"/>
                <a:t>4</a:t>
              </a:r>
            </a:p>
            <a:p>
              <a:r>
                <a:rPr lang="en-US" sz="2400" dirty="0" smtClean="0"/>
                <a:t>5</a:t>
              </a:r>
            </a:p>
            <a:p>
              <a:r>
                <a:rPr lang="en-US" sz="2400" dirty="0"/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14800" y="2133600"/>
                  <a:ext cx="324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𝑗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2133600"/>
                  <a:ext cx="32489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94" t="-8197" r="-3207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4267200" y="2514600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81565" y="4507468"/>
                <a:ext cx="2414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Table </a:t>
                </a:r>
                <a:r>
                  <a:rPr lang="en-US" dirty="0" smtClean="0"/>
                  <a:t>storing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>
                        <a:latin typeface="Cambria Math"/>
                      </a:rPr>
                      <m:t>𝐦𝐨𝐝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7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565" y="4507468"/>
                <a:ext cx="24146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15" t="-8197" r="-37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876800" y="2667000"/>
            <a:ext cx="31242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6800" y="3048000"/>
            <a:ext cx="31242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76800" y="3429000"/>
            <a:ext cx="3124200" cy="381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 animBg="1"/>
      <p:bldP spid="17" grpId="0" animBg="1"/>
      <p:bldP spid="17" grpId="1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Homework: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latin typeface="Cambria Math"/>
                      </a:rPr>
                      <m:t>𝐦𝐨𝐝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,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Then prove that  </a:t>
                </a:r>
                <a:r>
                  <a:rPr lang="en-US" sz="2000" b="1" i="1" dirty="0"/>
                  <a:t>H</a:t>
                </a:r>
                <a:r>
                  <a:rPr lang="en-US" sz="2000" dirty="0"/>
                  <a:t>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000" dirty="0"/>
                  <a:t>|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1≤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} is universal</a:t>
                </a:r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In particular,  show that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H</a:t>
                </a:r>
                <a:r>
                  <a:rPr lang="en-US" sz="2000" dirty="0" smtClean="0"/>
                  <a:t>ence it is slightly better than the hash family discussed just now.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Hashing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Hash</a:t>
                </a:r>
                <a:r>
                  <a:rPr lang="en-US" sz="2000" b="1" dirty="0" smtClean="0"/>
                  <a:t> table: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/>
                  <a:t>: an array 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Hash </a:t>
                </a:r>
                <a:r>
                  <a:rPr lang="en-US" sz="2000" b="1" dirty="0" smtClean="0"/>
                  <a:t>function</a:t>
                </a:r>
                <a:r>
                  <a:rPr lang="en-US" sz="2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Answering </a:t>
                </a:r>
                <a:r>
                  <a:rPr lang="en-US" sz="2000" dirty="0" smtClean="0"/>
                  <a:t>a Query: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“</a:t>
                </a:r>
                <a:r>
                  <a:rPr lang="en-US" sz="2000" i="1" dirty="0"/>
                  <a:t>Does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/>
                  <a:t> ?” </a:t>
                </a: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b="1" dirty="0" smtClean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Search the list stored 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b="1" i="1" smtClean="0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Properties</a:t>
                </a:r>
                <a:r>
                  <a:rPr lang="en-US" sz="2000" b="1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 smtClean="0"/>
                  <a:t> computable in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time.</a:t>
                </a:r>
                <a:r>
                  <a:rPr lang="en-US" sz="2000" b="1" dirty="0" smtClean="0"/>
                  <a:t> </a:t>
                </a:r>
              </a:p>
              <a:p>
                <a:r>
                  <a:rPr lang="en-US" sz="2000" dirty="0" smtClean="0"/>
                  <a:t>Space required by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ontent Placeholder 6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91200" y="2438400"/>
            <a:ext cx="2362200" cy="2895600"/>
            <a:chOff x="3733800" y="3352800"/>
            <a:chExt cx="2362200" cy="2895600"/>
          </a:xfrm>
        </p:grpSpPr>
        <p:sp>
          <p:nvSpPr>
            <p:cNvPr id="16" name="Rectangle 15"/>
            <p:cNvSpPr/>
            <p:nvPr/>
          </p:nvSpPr>
          <p:spPr>
            <a:xfrm>
              <a:off x="4343400" y="3352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4648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6019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6019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" y="4648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105400" y="3352800"/>
              <a:ext cx="304800" cy="228600"/>
              <a:chOff x="4953000" y="3352800"/>
              <a:chExt cx="304800" cy="228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343400" y="3733800"/>
              <a:ext cx="304800" cy="228600"/>
              <a:chOff x="4953000" y="3352800"/>
              <a:chExt cx="304800" cy="228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791200" y="4648200"/>
              <a:ext cx="304800" cy="228600"/>
              <a:chOff x="4953000" y="3352800"/>
              <a:chExt cx="304800" cy="228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791200" y="6019800"/>
              <a:ext cx="304800" cy="228600"/>
              <a:chOff x="4953000" y="3352800"/>
              <a:chExt cx="304800" cy="228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>
              <a:endCxn id="16" idx="1"/>
            </p:cNvCxnSpPr>
            <p:nvPr/>
          </p:nvCxnSpPr>
          <p:spPr>
            <a:xfrm>
              <a:off x="3812450" y="34671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6" idx="3"/>
              <a:endCxn id="17" idx="1"/>
            </p:cNvCxnSpPr>
            <p:nvPr/>
          </p:nvCxnSpPr>
          <p:spPr>
            <a:xfrm>
              <a:off x="4724400" y="34671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48200" y="4800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810000" y="38100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733800" y="48006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733800" y="61722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410200" y="4800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648200" y="6172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410200" y="6172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876800" y="2438400"/>
            <a:ext cx="1143000" cy="3046988"/>
            <a:chOff x="2895600" y="3352800"/>
            <a:chExt cx="1143000" cy="3046988"/>
          </a:xfrm>
        </p:grpSpPr>
        <p:grpSp>
          <p:nvGrpSpPr>
            <p:cNvPr id="64" name="Group 63"/>
            <p:cNvGrpSpPr/>
            <p:nvPr/>
          </p:nvGrpSpPr>
          <p:grpSpPr>
            <a:xfrm>
              <a:off x="3581400" y="3352800"/>
              <a:ext cx="457200" cy="2971800"/>
              <a:chOff x="3581400" y="3352800"/>
              <a:chExt cx="457200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81400" y="3352800"/>
                <a:ext cx="457200" cy="2971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5814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581400" y="39624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81400" y="60198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81400" y="4648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581400" y="49530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57600" y="4114800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7600" y="4114800"/>
                    <a:ext cx="309700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r="-235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657600" y="5269468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7600" y="5269468"/>
                    <a:ext cx="309700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35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0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1</a:t>
                  </a: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sz="1600" b="1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endParaRPr lang="en-US" sz="1600" b="1" i="1" dirty="0">
                    <a:solidFill>
                      <a:srgbClr val="0070C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080" t="-1000" r="-11504" b="-1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62000" y="5334000"/>
            <a:ext cx="3733800" cy="1295400"/>
            <a:chOff x="762000" y="5334000"/>
            <a:chExt cx="3733800" cy="1295400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5334000"/>
              <a:ext cx="762000" cy="304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Line Callout 2 6"/>
                <p:cNvSpPr/>
                <p:nvPr/>
              </p:nvSpPr>
              <p:spPr>
                <a:xfrm>
                  <a:off x="2209800" y="6096000"/>
                  <a:ext cx="2286000" cy="533400"/>
                </a:xfrm>
                <a:prstGeom prst="borderCallout2">
                  <a:avLst>
                    <a:gd name="adj1" fmla="val 17170"/>
                    <a:gd name="adj2" fmla="val -541"/>
                    <a:gd name="adj3" fmla="val 18750"/>
                    <a:gd name="adj4" fmla="val -16667"/>
                    <a:gd name="adj5" fmla="val -80357"/>
                    <a:gd name="adj6" fmla="val -30000"/>
                  </a:avLst>
                </a:prstGeom>
                <a:solidFill>
                  <a:srgbClr val="FFC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How many bits needed to encode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?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Line Callout 2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6096000"/>
                  <a:ext cx="2286000" cy="533400"/>
                </a:xfrm>
                <a:prstGeom prst="borderCallout2">
                  <a:avLst>
                    <a:gd name="adj1" fmla="val 17170"/>
                    <a:gd name="adj2" fmla="val -541"/>
                    <a:gd name="adj3" fmla="val 18750"/>
                    <a:gd name="adj4" fmla="val -16667"/>
                    <a:gd name="adj5" fmla="val -80357"/>
                    <a:gd name="adj6" fmla="val -30000"/>
                  </a:avLst>
                </a:prstGeom>
                <a:blipFill rotWithShape="1">
                  <a:blip r:embed="rId7"/>
                  <a:stretch>
                    <a:fillRect r="-2236" b="-13580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553200" y="1752600"/>
            <a:ext cx="2362200" cy="3352800"/>
            <a:chOff x="6553200" y="1752600"/>
            <a:chExt cx="2362200" cy="33528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781800" y="2165866"/>
              <a:ext cx="1066800" cy="272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553200" y="2165866"/>
              <a:ext cx="1447800" cy="1567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2" idx="0"/>
            </p:cNvCxnSpPr>
            <p:nvPr/>
          </p:nvCxnSpPr>
          <p:spPr>
            <a:xfrm flipH="1">
              <a:off x="7277100" y="2165866"/>
              <a:ext cx="876300" cy="1567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591300" y="2165866"/>
              <a:ext cx="1714500" cy="2939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581900" y="2165866"/>
              <a:ext cx="876300" cy="2873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/>
                <p:cNvSpPr/>
                <p:nvPr/>
              </p:nvSpPr>
              <p:spPr>
                <a:xfrm>
                  <a:off x="7315200" y="1752600"/>
                  <a:ext cx="1600200" cy="413266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Elements of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1752600"/>
                  <a:ext cx="1600200" cy="413266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r="-2996" b="-14085"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7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Collision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1800" dirty="0" smtClean="0"/>
                  <a:t> Two elements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are said to collide under hash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Worst case time complexity</a:t>
                </a:r>
                <a:r>
                  <a:rPr lang="en-US" sz="1800" dirty="0" smtClean="0"/>
                  <a:t> of searching an item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No. of elements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 colliding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674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76800" y="1981200"/>
            <a:ext cx="3276600" cy="3504188"/>
            <a:chOff x="4876800" y="1981200"/>
            <a:chExt cx="3276600" cy="3504188"/>
          </a:xfrm>
        </p:grpSpPr>
        <p:grpSp>
          <p:nvGrpSpPr>
            <p:cNvPr id="6" name="Group 5"/>
            <p:cNvGrpSpPr/>
            <p:nvPr/>
          </p:nvGrpSpPr>
          <p:grpSpPr>
            <a:xfrm>
              <a:off x="5791200" y="2438400"/>
              <a:ext cx="2362200" cy="2895600"/>
              <a:chOff x="3733800" y="3352800"/>
              <a:chExt cx="2362200" cy="2895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43400" y="3352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672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7200" y="6019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29200" y="6019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292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05400" y="3352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343400" y="3733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5791200" y="46482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791200" y="6019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/>
              <p:cNvCxnSpPr>
                <a:endCxn id="7" idx="1"/>
              </p:cNvCxnSpPr>
              <p:nvPr/>
            </p:nvCxnSpPr>
            <p:spPr>
              <a:xfrm>
                <a:off x="3812450" y="34671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3"/>
                <a:endCxn id="31" idx="1"/>
              </p:cNvCxnSpPr>
              <p:nvPr/>
            </p:nvCxnSpPr>
            <p:spPr>
              <a:xfrm>
                <a:off x="4724400" y="34671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648200" y="48006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10000" y="38100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733800" y="4800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733800" y="6172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410200" y="48006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648200" y="6172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410200" y="6172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876800" y="2438400"/>
              <a:ext cx="1143000" cy="3046988"/>
              <a:chOff x="2895600" y="3352800"/>
              <a:chExt cx="1143000" cy="304698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581400" y="3352800"/>
                <a:ext cx="457200" cy="2971800"/>
                <a:chOff x="3581400" y="3352800"/>
                <a:chExt cx="457200" cy="29718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81400" y="3352800"/>
                  <a:ext cx="457200" cy="2971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581400" y="6019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81400" y="46482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81400" y="4953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0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1</a:t>
                    </a: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sz="16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endParaRPr lang="en-US" sz="1600" b="1" i="1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080" t="-1000" r="-11504" b="-16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0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36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Universal </a:t>
            </a:r>
            <a:r>
              <a:rPr lang="en-US" sz="4000" b="1" dirty="0"/>
              <a:t>Hash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: </a:t>
                </a:r>
                <a:r>
                  <a:rPr lang="en-US" sz="2000" dirty="0"/>
                  <a:t>A collection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𝑯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hash-functions is said to be </a:t>
                </a:r>
                <a:r>
                  <a:rPr lang="en-US" sz="2000" dirty="0" smtClean="0"/>
                  <a:t>universal </a:t>
                </a:r>
                <a:r>
                  <a:rPr lang="en-US" sz="2000" dirty="0"/>
                  <a:t>if there exists a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such that 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  <a:blipFill rotWithShape="1">
                <a:blip r:embed="rId2"/>
                <a:stretch>
                  <a:fillRect l="-779" t="-674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1219200" y="4187952"/>
            <a:ext cx="6781800" cy="167944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definition appears strange in the beginning! But we shall soon see that there is a very natural way to arrive at this definition.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number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 smtClean="0"/>
                  <a:t> 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r>
                      <a:rPr lang="en-US" sz="1800" b="0" i="0" smtClean="0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]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𝒉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𝒉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         </m:t>
                      </m:r>
                      <m:r>
                        <a:rPr lang="en-US" sz="1600" b="1" i="1">
                          <a:latin typeface="Cambria Math"/>
                        </a:rPr>
                        <m:t>𝑿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𝐚𝐧𝐝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         </m:t>
                      </m:r>
                      <m:r>
                        <a:rPr lang="en-US" sz="1600" b="1" i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1600" b="1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1600" b="1">
                              <a:latin typeface="Cambria Math"/>
                            </a:rPr>
                            <m:t>𝐏</m:t>
                          </m:r>
                          <m:r>
                            <a:rPr lang="en-US" sz="1600" b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1600" b="1" i="1" dirty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b="-1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1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the number 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  </m:t>
                    </m:r>
                    <m:r>
                      <a:rPr lang="en-US" sz="1800" b="1">
                        <a:latin typeface="Cambria Math"/>
                      </a:rPr>
                      <m:t>𝐄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Lemma2: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, there will be </a:t>
                </a:r>
                <a:r>
                  <a:rPr lang="en-US" sz="1800" b="1" dirty="0" smtClean="0"/>
                  <a:t>no</a:t>
                </a:r>
                <a:r>
                  <a:rPr lang="en-US" sz="1800" dirty="0" smtClean="0"/>
                  <a:t> collision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.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Algorithm1: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for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endParaRPr lang="en-US" sz="2400" b="1" i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Fix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 smtClean="0"/>
                  <a:t>Pick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the number of </a:t>
                </a:r>
                <a:r>
                  <a:rPr lang="en-US" sz="1800" b="1" dirty="0" smtClean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 smtClean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Build the hash table.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1800" dirty="0" smtClean="0"/>
                  <a:t>A perfect hash function can be computed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in expected </a:t>
                </a:r>
                <a:r>
                  <a:rPr lang="en-US" sz="1800" b="1" dirty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time.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593" t="-606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3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Hashing with </a:t>
            </a:r>
            <a:r>
              <a:rPr lang="en-US" u="sng" dirty="0" smtClean="0">
                <a:solidFill>
                  <a:srgbClr val="7030A0"/>
                </a:solidFill>
              </a:rPr>
              <a:t>Optimal space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rgbClr val="7030A0"/>
                </a:solidFill>
              </a:rPr>
              <a:t> Worst case O(1) </a:t>
            </a:r>
            <a:r>
              <a:rPr lang="en-US" dirty="0" smtClean="0"/>
              <a:t>search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3004</Words>
  <Application>Microsoft Office PowerPoint</Application>
  <PresentationFormat>On-screen Show (4:3)</PresentationFormat>
  <Paragraphs>501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Randomized Algorithms CS648 </vt:lpstr>
      <vt:lpstr>Recap of Last Lecture</vt:lpstr>
      <vt:lpstr>Problem Definition</vt:lpstr>
      <vt:lpstr>Hashing</vt:lpstr>
      <vt:lpstr>Collision</vt:lpstr>
      <vt:lpstr>Universal Hash Family</vt:lpstr>
      <vt:lpstr>Perfect hashing using O(s^2) space</vt:lpstr>
      <vt:lpstr>Perfect hashing using O(s^2) space</vt:lpstr>
      <vt:lpstr>Hashing with Optimal space And Worst case O(1) search time</vt:lpstr>
      <vt:lpstr>Optimal space hashing with  worst case O(1) search time</vt:lpstr>
      <vt:lpstr>Optimal space hashing with  worst case O(1) search time</vt:lpstr>
      <vt:lpstr>Optimal space hashing with  worst case O(1) search time</vt:lpstr>
      <vt:lpstr>Optimal space hashing with  worst case O(1) search time</vt:lpstr>
      <vt:lpstr>Optimal space hashing with  worst case O(1) search time</vt:lpstr>
      <vt:lpstr>PowerPoint Presentation</vt:lpstr>
      <vt:lpstr>PowerPoint Presentation</vt:lpstr>
      <vt:lpstr>Why such a definition for Universal Hash family ?</vt:lpstr>
      <vt:lpstr>Why does hashing work so well in Practice ?</vt:lpstr>
      <vt:lpstr>Universal Hash Family</vt:lpstr>
      <vt:lpstr>A simple and Compact  Universal Hash family</vt:lpstr>
      <vt:lpstr>The starting point </vt:lpstr>
      <vt:lpstr>mod operation</vt:lpstr>
      <vt:lpstr>mod operation</vt:lpstr>
      <vt:lpstr>mod operation</vt:lpstr>
      <vt:lpstr>mod operation</vt:lpstr>
      <vt:lpstr>PowerPoint Presentation</vt:lpstr>
      <vt:lpstr>Probability of collision between  i and i+Δ</vt:lpstr>
      <vt:lpstr>Probability of collision between  i and i+Δ</vt:lpstr>
      <vt:lpstr>PowerPoint Presentation</vt:lpstr>
      <vt:lpstr>Example</vt:lpstr>
      <vt:lpstr>Homework: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Algorithms CS648</dc:title>
  <dc:creator>Surender Baswana</dc:creator>
  <cp:lastModifiedBy>admin</cp:lastModifiedBy>
  <cp:revision>229</cp:revision>
  <dcterms:created xsi:type="dcterms:W3CDTF">2013-08-23T04:10:57Z</dcterms:created>
  <dcterms:modified xsi:type="dcterms:W3CDTF">2013-09-05T06:28:03Z</dcterms:modified>
</cp:coreProperties>
</file>