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54" r:id="rId3"/>
    <p:sldId id="355" r:id="rId4"/>
    <p:sldId id="356" r:id="rId5"/>
    <p:sldId id="364" r:id="rId6"/>
    <p:sldId id="365" r:id="rId7"/>
    <p:sldId id="359" r:id="rId8"/>
    <p:sldId id="343" r:id="rId9"/>
    <p:sldId id="362" r:id="rId10"/>
    <p:sldId id="368" r:id="rId11"/>
    <p:sldId id="369" r:id="rId12"/>
    <p:sldId id="371" r:id="rId13"/>
    <p:sldId id="370" r:id="rId14"/>
    <p:sldId id="367" r:id="rId15"/>
    <p:sldId id="357" r:id="rId16"/>
    <p:sldId id="348" r:id="rId17"/>
    <p:sldId id="366" r:id="rId18"/>
    <p:sldId id="347" r:id="rId19"/>
    <p:sldId id="346" r:id="rId20"/>
    <p:sldId id="349" r:id="rId21"/>
    <p:sldId id="351" r:id="rId22"/>
    <p:sldId id="352" r:id="rId23"/>
    <p:sldId id="353" r:id="rId24"/>
    <p:sldId id="350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70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FCEB3-2602-4D06-B9B8-58950834D6AD}" type="datetimeFigureOut">
              <a:rPr lang="en-US" smtClean="0"/>
              <a:t>9/4/2013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7BA18-A586-4AF4-955B-9203AC831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519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FCEB3-2602-4D06-B9B8-58950834D6AD}" type="datetimeFigureOut">
              <a:rPr lang="en-US" smtClean="0"/>
              <a:t>9/4/2013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7BA18-A586-4AF4-955B-9203AC831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571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FCEB3-2602-4D06-B9B8-58950834D6AD}" type="datetimeFigureOut">
              <a:rPr lang="en-US" smtClean="0"/>
              <a:t>9/4/2013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7BA18-A586-4AF4-955B-9203AC831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600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FCEB3-2602-4D06-B9B8-58950834D6AD}" type="datetimeFigureOut">
              <a:rPr lang="en-US" smtClean="0"/>
              <a:t>9/4/2013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7BA18-A586-4AF4-955B-9203AC831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390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FCEB3-2602-4D06-B9B8-58950834D6AD}" type="datetimeFigureOut">
              <a:rPr lang="en-US" smtClean="0"/>
              <a:t>9/4/2013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7BA18-A586-4AF4-955B-9203AC831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337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FCEB3-2602-4D06-B9B8-58950834D6AD}" type="datetimeFigureOut">
              <a:rPr lang="en-US" smtClean="0"/>
              <a:t>9/4/2013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7BA18-A586-4AF4-955B-9203AC831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345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FCEB3-2602-4D06-B9B8-58950834D6AD}" type="datetimeFigureOut">
              <a:rPr lang="en-US" smtClean="0"/>
              <a:t>9/4/2013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7BA18-A586-4AF4-955B-9203AC831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930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FCEB3-2602-4D06-B9B8-58950834D6AD}" type="datetimeFigureOut">
              <a:rPr lang="en-US" smtClean="0"/>
              <a:t>9/4/2013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7BA18-A586-4AF4-955B-9203AC831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135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FCEB3-2602-4D06-B9B8-58950834D6AD}" type="datetimeFigureOut">
              <a:rPr lang="en-US" smtClean="0"/>
              <a:t>9/4/2013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7BA18-A586-4AF4-955B-9203AC831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739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FCEB3-2602-4D06-B9B8-58950834D6AD}" type="datetimeFigureOut">
              <a:rPr lang="en-US" smtClean="0"/>
              <a:t>9/4/2013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7BA18-A586-4AF4-955B-9203AC831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884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FCEB3-2602-4D06-B9B8-58950834D6AD}" type="datetimeFigureOut">
              <a:rPr lang="en-US" smtClean="0"/>
              <a:t>9/4/2013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7BA18-A586-4AF4-955B-9203AC831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446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4FCEB3-2602-4D06-B9B8-58950834D6AD}" type="datetimeFigureOut">
              <a:rPr lang="en-US" smtClean="0"/>
              <a:t>9/4/2013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07BA18-A586-4AF4-955B-9203AC831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123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5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4.png"/><Relationship Id="rId7" Type="http://schemas.openxmlformats.org/officeDocument/2006/relationships/image" Target="../media/image9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133600"/>
            <a:ext cx="8382000" cy="146685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Randomized Algorithms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700" dirty="0" smtClean="0">
                <a:solidFill>
                  <a:srgbClr val="002060"/>
                </a:solidFill>
              </a:rPr>
              <a:t>CS648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4495800"/>
            <a:ext cx="7086600" cy="18288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dirty="0" smtClean="0">
                <a:solidFill>
                  <a:srgbClr val="C00000"/>
                </a:solidFill>
              </a:rPr>
              <a:t>Lecture 11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dirty="0" smtClean="0">
                <a:solidFill>
                  <a:srgbClr val="7030A0"/>
                </a:solidFill>
              </a:rPr>
              <a:t>Hashing - I</a:t>
            </a:r>
            <a:endParaRPr lang="en-US" sz="2400" b="1" dirty="0" smtClean="0">
              <a:solidFill>
                <a:srgbClr val="7030A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6F4FD3-5535-4BD2-8147-A67FFD5F22D1}" type="slidenum">
              <a:rPr lang="en-US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885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/>
              <a:t>Why does hashing work </a:t>
            </a:r>
            <a:r>
              <a:rPr lang="en-US" sz="3200" b="1" dirty="0">
                <a:solidFill>
                  <a:srgbClr val="7030A0"/>
                </a:solidFill>
              </a:rPr>
              <a:t>so well </a:t>
            </a:r>
            <a:r>
              <a:rPr lang="en-US" sz="3200" b="1" dirty="0"/>
              <a:t>in Practice 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1800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1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sz="1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1800" dirty="0" smtClean="0"/>
                  <a:t> denote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0070C0"/>
                        </a:solidFill>
                        <a:latin typeface="Cambria Math"/>
                      </a:rPr>
                      <m:t>𝑠</m:t>
                    </m:r>
                    <m:r>
                      <a:rPr lang="en-US" sz="1800" i="1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1800" dirty="0" smtClean="0"/>
                  <a:t>elements selected </a:t>
                </a:r>
                <a:r>
                  <a:rPr lang="en-US" sz="1800" u="sng" dirty="0" smtClean="0"/>
                  <a:t>randomly uniformly</a:t>
                </a:r>
                <a:r>
                  <a:rPr lang="en-US" sz="1800" dirty="0" smtClean="0"/>
                  <a:t> from 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/>
                      </a:rPr>
                      <m:t>𝑼</m:t>
                    </m:r>
                  </m:oMath>
                </a14:m>
                <a:r>
                  <a:rPr lang="en-US" sz="1800" dirty="0" smtClean="0"/>
                  <a:t> to form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C00000"/>
                        </a:solidFill>
                        <a:latin typeface="Cambria Math"/>
                      </a:rPr>
                      <m:t>𝑺</m:t>
                    </m:r>
                  </m:oMath>
                </a14:m>
                <a:r>
                  <a:rPr lang="en-US" sz="1800" dirty="0" smtClean="0"/>
                  <a:t>.</a:t>
                </a:r>
                <a:endParaRPr lang="en-US" sz="1800" dirty="0"/>
              </a:p>
              <a:p>
                <a:pPr marL="0" indent="0">
                  <a:buNone/>
                </a:pPr>
                <a:r>
                  <a:rPr lang="en-US" sz="1800" b="1" dirty="0">
                    <a:solidFill>
                      <a:srgbClr val="C00000"/>
                    </a:solidFill>
                  </a:rPr>
                  <a:t>Question: </a:t>
                </a:r>
                <a:r>
                  <a:rPr lang="en-US" sz="1800" dirty="0"/>
                  <a:t>What is expected number of </a:t>
                </a:r>
                <a:r>
                  <a:rPr lang="en-US" sz="1800" dirty="0" smtClean="0"/>
                  <a:t>elements colliding with</a:t>
                </a:r>
                <a:r>
                  <a:rPr lang="en-US" sz="1800" b="1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1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800" dirty="0" smtClean="0"/>
                  <a:t>?</a:t>
                </a:r>
              </a:p>
              <a:p>
                <a:pPr marL="0" indent="0">
                  <a:buNone/>
                </a:pPr>
                <a:r>
                  <a:rPr lang="en-US" sz="1800" b="1" dirty="0" smtClean="0"/>
                  <a:t>Answer: </a:t>
                </a:r>
                <a:r>
                  <a:rPr lang="en-US" sz="1800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1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800" b="1" dirty="0" smtClean="0"/>
                  <a:t> </a:t>
                </a:r>
                <a:r>
                  <a:rPr lang="en-US" sz="1800" dirty="0" smtClean="0"/>
                  <a:t>takes value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</m:oMath>
                </a14:m>
                <a:r>
                  <a:rPr lang="en-US" sz="1800" b="1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sz="1800" b="1" dirty="0" smtClean="0"/>
                  <a:t>P</a:t>
                </a:r>
                <a:r>
                  <a:rPr lang="en-US" sz="1800" dirty="0" smtClean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1800" dirty="0" smtClean="0"/>
                  <a:t> collides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800" dirty="0" smtClean="0"/>
                  <a:t>) = ??</a:t>
                </a:r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1">
                <a:blip r:embed="rId2"/>
                <a:stretch>
                  <a:fillRect l="-1508" t="-6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grpSp>
        <p:nvGrpSpPr>
          <p:cNvPr id="60" name="Group 59"/>
          <p:cNvGrpSpPr/>
          <p:nvPr/>
        </p:nvGrpSpPr>
        <p:grpSpPr>
          <a:xfrm>
            <a:off x="4953000" y="1447800"/>
            <a:ext cx="381000" cy="4876800"/>
            <a:chOff x="4953000" y="1447800"/>
            <a:chExt cx="381000" cy="4876800"/>
          </a:xfrm>
        </p:grpSpPr>
        <p:sp>
          <p:nvSpPr>
            <p:cNvPr id="7" name="Oval 6"/>
            <p:cNvSpPr/>
            <p:nvPr/>
          </p:nvSpPr>
          <p:spPr>
            <a:xfrm>
              <a:off x="5257800" y="2057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5257800" y="22098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5257800" y="23622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5257800" y="25146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5257800" y="2667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5257800" y="2819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5257800" y="29718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5257800" y="31242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5257800" y="32766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5257800" y="3429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5257800" y="3581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5257800" y="37338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5257800" y="38862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5257800" y="40386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5257800" y="4191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5257800" y="4343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5257800" y="44958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5257800" y="46482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5257800" y="48006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5257800" y="4953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5257800" y="5105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5257800" y="52578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7800" y="54102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5257800" y="55626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257800" y="5715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5257800" y="5867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257800" y="60198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257800" y="61722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5257800" y="1905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5257800" y="17526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5257800" y="16002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000998" y="1447800"/>
              <a:ext cx="25680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1</a:t>
              </a:r>
            </a:p>
            <a:p>
              <a:r>
                <a:rPr lang="en-US" sz="1100" dirty="0"/>
                <a:t>2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953000" y="6047601"/>
              <a:ext cx="30809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m</a:t>
              </a:r>
              <a:endParaRPr lang="en-US" sz="1200" dirty="0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5334000" y="3593068"/>
            <a:ext cx="547213" cy="369332"/>
            <a:chOff x="5486400" y="3581400"/>
            <a:chExt cx="547213" cy="369332"/>
          </a:xfrm>
        </p:grpSpPr>
        <p:cxnSp>
          <p:nvCxnSpPr>
            <p:cNvPr id="42" name="Straight Arrow Connector 41"/>
            <p:cNvCxnSpPr/>
            <p:nvPr/>
          </p:nvCxnSpPr>
          <p:spPr>
            <a:xfrm flipH="1">
              <a:off x="5486400" y="3744686"/>
              <a:ext cx="3048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5715000" y="3581400"/>
                  <a:ext cx="3186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15000" y="3581400"/>
                  <a:ext cx="318613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t="-8197" r="-2307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1" name="Group 60"/>
          <p:cNvGrpSpPr/>
          <p:nvPr/>
        </p:nvGrpSpPr>
        <p:grpSpPr>
          <a:xfrm>
            <a:off x="5334000" y="2983468"/>
            <a:ext cx="959954" cy="369332"/>
            <a:chOff x="5486400" y="3581400"/>
            <a:chExt cx="959954" cy="369332"/>
          </a:xfrm>
        </p:grpSpPr>
        <p:cxnSp>
          <p:nvCxnSpPr>
            <p:cNvPr id="62" name="Straight Arrow Connector 61"/>
            <p:cNvCxnSpPr/>
            <p:nvPr/>
          </p:nvCxnSpPr>
          <p:spPr>
            <a:xfrm flipH="1">
              <a:off x="5486400" y="3744686"/>
              <a:ext cx="3048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/>
                <p:cNvSpPr txBox="1"/>
                <p:nvPr/>
              </p:nvSpPr>
              <p:spPr>
                <a:xfrm>
                  <a:off x="5715000" y="3581400"/>
                  <a:ext cx="73135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𝑛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3" name="TextBox 6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15000" y="3581400"/>
                  <a:ext cx="731354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t="-8197" r="-10924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4" name="Group 63"/>
          <p:cNvGrpSpPr/>
          <p:nvPr/>
        </p:nvGrpSpPr>
        <p:grpSpPr>
          <a:xfrm>
            <a:off x="5334000" y="4202668"/>
            <a:ext cx="959954" cy="369332"/>
            <a:chOff x="5486400" y="3581400"/>
            <a:chExt cx="959954" cy="369332"/>
          </a:xfrm>
        </p:grpSpPr>
        <p:cxnSp>
          <p:nvCxnSpPr>
            <p:cNvPr id="65" name="Straight Arrow Connector 64"/>
            <p:cNvCxnSpPr/>
            <p:nvPr/>
          </p:nvCxnSpPr>
          <p:spPr>
            <a:xfrm flipH="1">
              <a:off x="5486400" y="3744686"/>
              <a:ext cx="3048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65"/>
                <p:cNvSpPr txBox="1"/>
                <p:nvPr/>
              </p:nvSpPr>
              <p:spPr>
                <a:xfrm>
                  <a:off x="5715000" y="3581400"/>
                  <a:ext cx="73135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𝑛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6" name="TextBox 6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15000" y="3581400"/>
                  <a:ext cx="731354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t="-8197" r="-10924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7" name="Group 66"/>
          <p:cNvGrpSpPr/>
          <p:nvPr/>
        </p:nvGrpSpPr>
        <p:grpSpPr>
          <a:xfrm>
            <a:off x="5334000" y="4812268"/>
            <a:ext cx="1088194" cy="369332"/>
            <a:chOff x="5486400" y="3581400"/>
            <a:chExt cx="1088194" cy="369332"/>
          </a:xfrm>
        </p:grpSpPr>
        <p:cxnSp>
          <p:nvCxnSpPr>
            <p:cNvPr id="68" name="Straight Arrow Connector 67"/>
            <p:cNvCxnSpPr/>
            <p:nvPr/>
          </p:nvCxnSpPr>
          <p:spPr>
            <a:xfrm flipH="1">
              <a:off x="5486400" y="3744686"/>
              <a:ext cx="3048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Box 68"/>
                <p:cNvSpPr txBox="1"/>
                <p:nvPr/>
              </p:nvSpPr>
              <p:spPr>
                <a:xfrm>
                  <a:off x="5715000" y="3581400"/>
                  <a:ext cx="85959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+2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𝑛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9" name="TextBox 6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15000" y="3581400"/>
                  <a:ext cx="859594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t="-8197" r="-8511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0" name="Group 69"/>
          <p:cNvGrpSpPr/>
          <p:nvPr/>
        </p:nvGrpSpPr>
        <p:grpSpPr>
          <a:xfrm>
            <a:off x="5334000" y="5421868"/>
            <a:ext cx="1088194" cy="369332"/>
            <a:chOff x="5486400" y="3581400"/>
            <a:chExt cx="1088194" cy="369332"/>
          </a:xfrm>
        </p:grpSpPr>
        <p:cxnSp>
          <p:nvCxnSpPr>
            <p:cNvPr id="71" name="Straight Arrow Connector 70"/>
            <p:cNvCxnSpPr/>
            <p:nvPr/>
          </p:nvCxnSpPr>
          <p:spPr>
            <a:xfrm flipH="1">
              <a:off x="5486400" y="3744686"/>
              <a:ext cx="3048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TextBox 71"/>
                <p:cNvSpPr txBox="1"/>
                <p:nvPr/>
              </p:nvSpPr>
              <p:spPr>
                <a:xfrm>
                  <a:off x="5715000" y="3581400"/>
                  <a:ext cx="85959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+3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𝑛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2" name="TextBox 7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15000" y="3581400"/>
                  <a:ext cx="859594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t="-8197" r="-8511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5791200" y="5650468"/>
                <a:ext cx="3097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⋮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5650468"/>
                <a:ext cx="309700" cy="369332"/>
              </a:xfrm>
              <a:prstGeom prst="rect">
                <a:avLst/>
              </a:prstGeom>
              <a:blipFill rotWithShape="1">
                <a:blip r:embed="rId8"/>
                <a:stretch>
                  <a:fillRect t="-8197" r="-23529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5715000" y="2590800"/>
                <a:ext cx="3097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⋮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0" y="2590800"/>
                <a:ext cx="309700" cy="369332"/>
              </a:xfrm>
              <a:prstGeom prst="rect">
                <a:avLst/>
              </a:prstGeom>
              <a:blipFill rotWithShape="1">
                <a:blip r:embed="rId9"/>
                <a:stretch>
                  <a:fillRect t="-8197" r="-26000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Down Ribbon 74"/>
              <p:cNvSpPr/>
              <p:nvPr/>
            </p:nvSpPr>
            <p:spPr>
              <a:xfrm>
                <a:off x="685800" y="3952125"/>
                <a:ext cx="3581400" cy="924675"/>
              </a:xfrm>
              <a:prstGeom prst="ribbon">
                <a:avLst>
                  <a:gd name="adj1" fmla="val 16667"/>
                  <a:gd name="adj2" fmla="val 75000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How many possible values can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take ?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5" name="Down Ribbon 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3952125"/>
                <a:ext cx="3581400" cy="924675"/>
              </a:xfrm>
              <a:prstGeom prst="ribbon">
                <a:avLst>
                  <a:gd name="adj1" fmla="val 16667"/>
                  <a:gd name="adj2" fmla="val 75000"/>
                </a:avLst>
              </a:prstGeom>
              <a:blipFill rotWithShape="1">
                <a:blip r:embed="rId10"/>
                <a:stretch>
                  <a:fillRect b="-12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2208539" y="4964668"/>
                <a:ext cx="839461" cy="369332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𝑚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−1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8539" y="4964668"/>
                <a:ext cx="839461" cy="369332"/>
              </a:xfrm>
              <a:prstGeom prst="rect">
                <a:avLst/>
              </a:prstGeom>
              <a:blipFill rotWithShape="1">
                <a:blip r:embed="rId11"/>
                <a:stretch>
                  <a:fillRect t="-8197" r="-9420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Down Ribbon 76"/>
              <p:cNvSpPr/>
              <p:nvPr/>
            </p:nvSpPr>
            <p:spPr>
              <a:xfrm>
                <a:off x="457200" y="4333125"/>
                <a:ext cx="3581400" cy="924675"/>
              </a:xfrm>
              <a:prstGeom prst="ribbon">
                <a:avLst>
                  <a:gd name="adj1" fmla="val 16667"/>
                  <a:gd name="adj2" fmla="val 75000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How many possible values can collide with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?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7" name="Down Ribbon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333125"/>
                <a:ext cx="3581400" cy="924675"/>
              </a:xfrm>
              <a:prstGeom prst="ribbon">
                <a:avLst>
                  <a:gd name="adj1" fmla="val 16667"/>
                  <a:gd name="adj2" fmla="val 75000"/>
                </a:avLst>
              </a:prstGeom>
              <a:blipFill rotWithShape="1">
                <a:blip r:embed="rId12"/>
                <a:stretch>
                  <a:fillRect b="-1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5385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3" grpId="0"/>
      <p:bldP spid="74" grpId="0"/>
      <p:bldP spid="75" grpId="0" animBg="1"/>
      <p:bldP spid="75" grpId="1" animBg="1"/>
      <p:bldP spid="76" grpId="0" animBg="1"/>
      <p:bldP spid="76" grpId="1" animBg="1"/>
      <p:bldP spid="7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/>
              <a:t>Why does hashing work </a:t>
            </a:r>
            <a:r>
              <a:rPr lang="en-US" sz="3200" b="1" dirty="0">
                <a:solidFill>
                  <a:srgbClr val="7030A0"/>
                </a:solidFill>
              </a:rPr>
              <a:t>so well </a:t>
            </a:r>
            <a:r>
              <a:rPr lang="en-US" sz="3200" b="1" dirty="0"/>
              <a:t>in Practice 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1800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1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sz="1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1800" dirty="0" smtClean="0"/>
                  <a:t> denote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0070C0"/>
                        </a:solidFill>
                        <a:latin typeface="Cambria Math"/>
                      </a:rPr>
                      <m:t>𝑠</m:t>
                    </m:r>
                    <m:r>
                      <a:rPr lang="en-US" sz="1800" i="1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1800" dirty="0" smtClean="0"/>
                  <a:t>elements selected </a:t>
                </a:r>
                <a:r>
                  <a:rPr lang="en-US" sz="1800" u="sng" dirty="0" smtClean="0"/>
                  <a:t>randomly uniformly</a:t>
                </a:r>
                <a:r>
                  <a:rPr lang="en-US" sz="1800" dirty="0" smtClean="0"/>
                  <a:t> from 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/>
                      </a:rPr>
                      <m:t>𝑼</m:t>
                    </m:r>
                  </m:oMath>
                </a14:m>
                <a:r>
                  <a:rPr lang="en-US" sz="1800" dirty="0" smtClean="0"/>
                  <a:t> to form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C00000"/>
                        </a:solidFill>
                        <a:latin typeface="Cambria Math"/>
                      </a:rPr>
                      <m:t>𝑺</m:t>
                    </m:r>
                  </m:oMath>
                </a14:m>
                <a:r>
                  <a:rPr lang="en-US" sz="1800" dirty="0" smtClean="0"/>
                  <a:t>.</a:t>
                </a:r>
                <a:endParaRPr lang="en-US" sz="1800" dirty="0"/>
              </a:p>
              <a:p>
                <a:pPr marL="0" indent="0">
                  <a:buNone/>
                </a:pPr>
                <a:r>
                  <a:rPr lang="en-US" sz="1800" b="1" dirty="0">
                    <a:solidFill>
                      <a:srgbClr val="C00000"/>
                    </a:solidFill>
                  </a:rPr>
                  <a:t>Question: </a:t>
                </a:r>
                <a:r>
                  <a:rPr lang="en-US" sz="1800" dirty="0"/>
                  <a:t>What is expected number of </a:t>
                </a:r>
                <a:r>
                  <a:rPr lang="en-US" sz="1800" dirty="0" smtClean="0"/>
                  <a:t>elements colliding with</a:t>
                </a:r>
                <a:r>
                  <a:rPr lang="en-US" sz="1800" b="1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1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800" dirty="0" smtClean="0"/>
                  <a:t>?</a:t>
                </a:r>
              </a:p>
              <a:p>
                <a:pPr marL="0" indent="0">
                  <a:buNone/>
                </a:pPr>
                <a:r>
                  <a:rPr lang="en-US" sz="1800" b="1" dirty="0" smtClean="0"/>
                  <a:t>Answer: </a:t>
                </a:r>
                <a:r>
                  <a:rPr lang="en-US" sz="1800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1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800" b="1" dirty="0" smtClean="0"/>
                  <a:t> </a:t>
                </a:r>
                <a:r>
                  <a:rPr lang="en-US" sz="1800" dirty="0" smtClean="0"/>
                  <a:t>takes value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</m:oMath>
                </a14:m>
                <a:r>
                  <a:rPr lang="en-US" sz="1800" b="1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sz="1800" b="1" dirty="0" smtClean="0"/>
                  <a:t>P</a:t>
                </a:r>
                <a:r>
                  <a:rPr lang="en-US" sz="1800" dirty="0" smtClean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1800" dirty="0" smtClean="0"/>
                  <a:t> collides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800" dirty="0" smtClean="0"/>
                  <a:t>) = </a:t>
                </a:r>
              </a:p>
              <a:p>
                <a:pPr marL="0" indent="0">
                  <a:buNone/>
                </a:pPr>
                <a:r>
                  <a:rPr lang="en-US" sz="18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0" i="1" smtClean="0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begChr m:val="⌈"/>
                            <m:endChr m:val="⌉"/>
                            <m:ctrlPr>
                              <a:rPr lang="en-US" sz="1800" i="1" smtClean="0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800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18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𝑚</m:t>
                                </m:r>
                              </m:num>
                              <m:den>
                                <m:r>
                                  <a:rPr lang="en-US" sz="18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</m:num>
                      <m:den>
                        <m:r>
                          <a:rPr lang="en-US" sz="1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𝑚</m:t>
                        </m:r>
                        <m:r>
                          <a:rPr lang="en-US" sz="1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−1</m:t>
                        </m:r>
                      </m:den>
                    </m:f>
                  </m:oMath>
                </a14:m>
                <a:endParaRPr lang="en-US" sz="1800" dirty="0" smtClean="0"/>
              </a:p>
              <a:p>
                <a:pPr marL="0" indent="0">
                  <a:buNone/>
                </a:pPr>
                <a:r>
                  <a:rPr lang="en-US" sz="1800" dirty="0" smtClean="0"/>
                  <a:t>Expected number of elements of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C00000"/>
                        </a:solidFill>
                        <a:latin typeface="Cambria Math"/>
                      </a:rPr>
                      <m:t>𝑺</m:t>
                    </m:r>
                  </m:oMath>
                </a14:m>
                <a:r>
                  <a:rPr lang="en-US" sz="1800" dirty="0" smtClean="0"/>
                  <a:t> colliding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800" dirty="0" smtClean="0"/>
                  <a:t> =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begChr m:val="⌈"/>
                            <m:endChr m:val="⌉"/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8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1800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𝑚</m:t>
                                </m:r>
                              </m:num>
                              <m:den>
                                <m:r>
                                  <a:rPr lang="en-US" sz="1800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</m:num>
                      <m:den>
                        <m:r>
                          <a:rPr lang="en-US" sz="1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𝑚</m:t>
                        </m:r>
                        <m:r>
                          <a:rPr lang="en-US" sz="1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−1</m:t>
                        </m:r>
                      </m:den>
                    </m:f>
                  </m:oMath>
                </a14:m>
                <a:r>
                  <a:rPr lang="en-US" sz="1800" dirty="0" smtClean="0"/>
                  <a:t> </a:t>
                </a:r>
                <a14:m>
                  <m:oMath xmlns:m="http://schemas.openxmlformats.org/officeDocument/2006/math">
                    <m:r>
                      <a:rPr lang="en-US" sz="1800" b="0" i="0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sz="1800" i="1">
                        <a:solidFill>
                          <a:srgbClr val="0070C0"/>
                        </a:solidFill>
                        <a:latin typeface="Cambria Math"/>
                      </a:rPr>
                      <m:t>𝑠</m:t>
                    </m:r>
                    <m:r>
                      <a:rPr lang="en-US" sz="1800" b="0" i="1" smtClean="0">
                        <a:solidFill>
                          <a:srgbClr val="0070C0"/>
                        </a:solidFill>
                        <a:latin typeface="Cambria Math"/>
                      </a:rPr>
                      <m:t>−1)</m:t>
                    </m:r>
                  </m:oMath>
                </a14:m>
                <a:endParaRPr lang="en-US" sz="1800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=</m:t>
                    </m:r>
                    <m:r>
                      <a:rPr lang="en-US" sz="1800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sz="1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1800" dirty="0" smtClean="0"/>
                  <a:t> for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0070C0"/>
                        </a:solidFill>
                        <a:latin typeface="Cambria Math"/>
                      </a:rPr>
                      <m:t>𝑛</m:t>
                    </m:r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1800" b="1" i="0" smtClean="0">
                        <a:solidFill>
                          <a:schemeClr val="tx1"/>
                        </a:solidFill>
                        <a:latin typeface="Cambria Math"/>
                      </a:rPr>
                      <m:t>𝐎</m:t>
                    </m:r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sz="1800" b="0" i="1" smtClean="0">
                        <a:solidFill>
                          <a:srgbClr val="0070C0"/>
                        </a:solidFill>
                        <a:latin typeface="Cambria Math"/>
                      </a:rPr>
                      <m:t>𝑠</m:t>
                    </m:r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1800" dirty="0"/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1">
                <a:blip r:embed="rId2"/>
                <a:stretch>
                  <a:fillRect l="-1508" t="-674" b="-68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grpSp>
        <p:nvGrpSpPr>
          <p:cNvPr id="60" name="Group 59"/>
          <p:cNvGrpSpPr/>
          <p:nvPr/>
        </p:nvGrpSpPr>
        <p:grpSpPr>
          <a:xfrm>
            <a:off x="4953000" y="1447800"/>
            <a:ext cx="381000" cy="4876800"/>
            <a:chOff x="4953000" y="1447800"/>
            <a:chExt cx="381000" cy="4876800"/>
          </a:xfrm>
        </p:grpSpPr>
        <p:sp>
          <p:nvSpPr>
            <p:cNvPr id="7" name="Oval 6"/>
            <p:cNvSpPr/>
            <p:nvPr/>
          </p:nvSpPr>
          <p:spPr>
            <a:xfrm>
              <a:off x="5257800" y="2057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5257800" y="22098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5257800" y="23622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5257800" y="25146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5257800" y="2667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5257800" y="2819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5257800" y="29718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5257800" y="3124200"/>
              <a:ext cx="76200" cy="762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5257800" y="32766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5257800" y="3429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5257800" y="3581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5257800" y="3733800"/>
              <a:ext cx="76200" cy="76200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5257800" y="38862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5257800" y="40386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5257800" y="4191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5257800" y="4343400"/>
              <a:ext cx="76200" cy="762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5257800" y="44958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5257800" y="46482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5257800" y="48006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5257800" y="4953000"/>
              <a:ext cx="76200" cy="762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5257800" y="5105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5257800" y="52578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7800" y="54102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5257800" y="5562600"/>
              <a:ext cx="76200" cy="762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257800" y="5715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5257800" y="58674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257800" y="60198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257800" y="61722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5257800" y="1905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5257800" y="17526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5257800" y="16002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000998" y="1447800"/>
              <a:ext cx="25680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1</a:t>
              </a:r>
            </a:p>
            <a:p>
              <a:r>
                <a:rPr lang="en-US" sz="1100" dirty="0"/>
                <a:t>2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953000" y="6047601"/>
              <a:ext cx="30809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m</a:t>
              </a:r>
              <a:endParaRPr lang="en-US" sz="1200" dirty="0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5334000" y="3593068"/>
            <a:ext cx="547213" cy="369332"/>
            <a:chOff x="5486400" y="3581400"/>
            <a:chExt cx="547213" cy="369332"/>
          </a:xfrm>
        </p:grpSpPr>
        <p:cxnSp>
          <p:nvCxnSpPr>
            <p:cNvPr id="42" name="Straight Arrow Connector 41"/>
            <p:cNvCxnSpPr/>
            <p:nvPr/>
          </p:nvCxnSpPr>
          <p:spPr>
            <a:xfrm flipH="1">
              <a:off x="5486400" y="3744686"/>
              <a:ext cx="3048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5715000" y="3581400"/>
                  <a:ext cx="3186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15000" y="3581400"/>
                  <a:ext cx="318613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t="-8197" r="-2307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1" name="Group 60"/>
          <p:cNvGrpSpPr/>
          <p:nvPr/>
        </p:nvGrpSpPr>
        <p:grpSpPr>
          <a:xfrm>
            <a:off x="5334000" y="2983468"/>
            <a:ext cx="959954" cy="369332"/>
            <a:chOff x="5486400" y="3581400"/>
            <a:chExt cx="959954" cy="369332"/>
          </a:xfrm>
        </p:grpSpPr>
        <p:cxnSp>
          <p:nvCxnSpPr>
            <p:cNvPr id="62" name="Straight Arrow Connector 61"/>
            <p:cNvCxnSpPr/>
            <p:nvPr/>
          </p:nvCxnSpPr>
          <p:spPr>
            <a:xfrm flipH="1">
              <a:off x="5486400" y="3744686"/>
              <a:ext cx="3048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/>
                <p:cNvSpPr txBox="1"/>
                <p:nvPr/>
              </p:nvSpPr>
              <p:spPr>
                <a:xfrm>
                  <a:off x="5715000" y="3581400"/>
                  <a:ext cx="73135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𝑛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3" name="TextBox 6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15000" y="3581400"/>
                  <a:ext cx="731354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t="-8197" r="-10924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4" name="Group 63"/>
          <p:cNvGrpSpPr/>
          <p:nvPr/>
        </p:nvGrpSpPr>
        <p:grpSpPr>
          <a:xfrm>
            <a:off x="5334000" y="4202668"/>
            <a:ext cx="959954" cy="369332"/>
            <a:chOff x="5486400" y="3581400"/>
            <a:chExt cx="959954" cy="369332"/>
          </a:xfrm>
        </p:grpSpPr>
        <p:cxnSp>
          <p:nvCxnSpPr>
            <p:cNvPr id="65" name="Straight Arrow Connector 64"/>
            <p:cNvCxnSpPr/>
            <p:nvPr/>
          </p:nvCxnSpPr>
          <p:spPr>
            <a:xfrm flipH="1">
              <a:off x="5486400" y="3744686"/>
              <a:ext cx="3048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65"/>
                <p:cNvSpPr txBox="1"/>
                <p:nvPr/>
              </p:nvSpPr>
              <p:spPr>
                <a:xfrm>
                  <a:off x="5715000" y="3581400"/>
                  <a:ext cx="73135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𝑛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6" name="TextBox 6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15000" y="3581400"/>
                  <a:ext cx="731354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t="-8197" r="-10924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7" name="Group 66"/>
          <p:cNvGrpSpPr/>
          <p:nvPr/>
        </p:nvGrpSpPr>
        <p:grpSpPr>
          <a:xfrm>
            <a:off x="5334000" y="4812268"/>
            <a:ext cx="1088194" cy="369332"/>
            <a:chOff x="5486400" y="3581400"/>
            <a:chExt cx="1088194" cy="369332"/>
          </a:xfrm>
        </p:grpSpPr>
        <p:cxnSp>
          <p:nvCxnSpPr>
            <p:cNvPr id="68" name="Straight Arrow Connector 67"/>
            <p:cNvCxnSpPr/>
            <p:nvPr/>
          </p:nvCxnSpPr>
          <p:spPr>
            <a:xfrm flipH="1">
              <a:off x="5486400" y="3744686"/>
              <a:ext cx="3048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Box 68"/>
                <p:cNvSpPr txBox="1"/>
                <p:nvPr/>
              </p:nvSpPr>
              <p:spPr>
                <a:xfrm>
                  <a:off x="5715000" y="3581400"/>
                  <a:ext cx="85959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+2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𝑛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9" name="TextBox 6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15000" y="3581400"/>
                  <a:ext cx="859594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t="-8197" r="-8511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0" name="Group 69"/>
          <p:cNvGrpSpPr/>
          <p:nvPr/>
        </p:nvGrpSpPr>
        <p:grpSpPr>
          <a:xfrm>
            <a:off x="5334000" y="5421868"/>
            <a:ext cx="1088194" cy="369332"/>
            <a:chOff x="5486400" y="3581400"/>
            <a:chExt cx="1088194" cy="369332"/>
          </a:xfrm>
        </p:grpSpPr>
        <p:cxnSp>
          <p:nvCxnSpPr>
            <p:cNvPr id="71" name="Straight Arrow Connector 70"/>
            <p:cNvCxnSpPr/>
            <p:nvPr/>
          </p:nvCxnSpPr>
          <p:spPr>
            <a:xfrm flipH="1">
              <a:off x="5486400" y="3744686"/>
              <a:ext cx="3048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TextBox 71"/>
                <p:cNvSpPr txBox="1"/>
                <p:nvPr/>
              </p:nvSpPr>
              <p:spPr>
                <a:xfrm>
                  <a:off x="5715000" y="3581400"/>
                  <a:ext cx="85959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+3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𝑛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2" name="TextBox 7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15000" y="3581400"/>
                  <a:ext cx="859594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t="-8197" r="-8511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5791200" y="5650468"/>
                <a:ext cx="3097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⋮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5650468"/>
                <a:ext cx="309700" cy="369332"/>
              </a:xfrm>
              <a:prstGeom prst="rect">
                <a:avLst/>
              </a:prstGeom>
              <a:blipFill rotWithShape="1">
                <a:blip r:embed="rId8"/>
                <a:stretch>
                  <a:fillRect t="-8197" r="-23529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5715000" y="2590800"/>
                <a:ext cx="3097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⋮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0" y="2590800"/>
                <a:ext cx="309700" cy="369332"/>
              </a:xfrm>
              <a:prstGeom prst="rect">
                <a:avLst/>
              </a:prstGeom>
              <a:blipFill rotWithShape="1">
                <a:blip r:embed="rId9"/>
                <a:stretch>
                  <a:fillRect t="-8197" r="-26000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3" name="Group 52"/>
          <p:cNvGrpSpPr/>
          <p:nvPr/>
        </p:nvGrpSpPr>
        <p:grpSpPr>
          <a:xfrm>
            <a:off x="5334000" y="3200400"/>
            <a:ext cx="3581400" cy="2286000"/>
            <a:chOff x="5334000" y="3200400"/>
            <a:chExt cx="3581400" cy="2286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ounded Rectangle 4"/>
                <p:cNvSpPr/>
                <p:nvPr/>
              </p:nvSpPr>
              <p:spPr>
                <a:xfrm>
                  <a:off x="7086600" y="3352800"/>
                  <a:ext cx="1828800" cy="1905000"/>
                </a:xfrm>
                <a:prstGeom prst="round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 smtClean="0">
                      <a:solidFill>
                        <a:schemeClr val="tx1"/>
                      </a:solidFill>
                    </a:rPr>
                    <a:t>Values which may collide with </a:t>
                  </a:r>
                  <a14:m>
                    <m:oMath xmlns:m="http://schemas.openxmlformats.org/officeDocument/2006/math">
                      <m:r>
                        <a:rPr lang="en-US" sz="1600" i="1">
                          <a:solidFill>
                            <a:srgbClr val="0070C0"/>
                          </a:solidFill>
                          <a:latin typeface="Cambria Math"/>
                        </a:rPr>
                        <m:t>𝑖</m:t>
                      </m:r>
                    </m:oMath>
                  </a14:m>
                  <a:r>
                    <a:rPr lang="en-US" sz="1600" dirty="0" smtClean="0">
                      <a:solidFill>
                        <a:schemeClr val="tx1"/>
                      </a:solidFill>
                    </a:rPr>
                    <a:t>  under the hash function </a:t>
                  </a:r>
                  <a14:m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𝒉</m:t>
                      </m:r>
                      <m:d>
                        <m:dPr>
                          <m:ctrlPr>
                            <a:rPr lang="en-US" sz="16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1600" b="1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16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1600" b="1" i="1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1600" b="1">
                          <a:solidFill>
                            <a:schemeClr val="tx1"/>
                          </a:solidFill>
                          <a:latin typeface="Cambria Math"/>
                        </a:rPr>
                        <m:t>𝐦𝐨𝐝</m:t>
                      </m:r>
                      <m:r>
                        <a:rPr lang="en-US" sz="1600" b="1" i="1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160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𝑛</m:t>
                      </m:r>
                    </m:oMath>
                  </a14:m>
                  <a:endParaRPr lang="en-US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5" name="Rounded 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86600" y="3352800"/>
                  <a:ext cx="1828800" cy="1905000"/>
                </a:xfrm>
                <a:prstGeom prst="round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1" name="Straight Connector 40"/>
            <p:cNvCxnSpPr/>
            <p:nvPr/>
          </p:nvCxnSpPr>
          <p:spPr>
            <a:xfrm>
              <a:off x="5334000" y="3200400"/>
              <a:ext cx="1752600" cy="4191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flipV="1">
              <a:off x="5486400" y="4076700"/>
              <a:ext cx="1600200" cy="1905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V="1">
              <a:off x="5486400" y="4533900"/>
              <a:ext cx="1600200" cy="3429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flipV="1">
              <a:off x="5334000" y="4857750"/>
              <a:ext cx="1752600" cy="6286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3218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/>
              <a:t>Why does hashing work </a:t>
            </a:r>
            <a:r>
              <a:rPr lang="en-US" sz="3200" b="1" dirty="0">
                <a:solidFill>
                  <a:srgbClr val="7030A0"/>
                </a:solidFill>
              </a:rPr>
              <a:t>so well </a:t>
            </a:r>
            <a:r>
              <a:rPr lang="en-US" sz="3200" b="1" dirty="0"/>
              <a:t>in Practice 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382000" cy="4525963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2000" b="1" dirty="0" smtClean="0">
                    <a:solidFill>
                      <a:srgbClr val="7030A0"/>
                    </a:solidFill>
                  </a:rPr>
                  <a:t>Conclusion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000" b="1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𝒉</m:t>
                    </m:r>
                    <m:d>
                      <m:dPr>
                        <m:ctrlPr>
                          <a:rPr lang="en-US" sz="2000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sz="2000" b="1" i="1" smtClean="0"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  <m:r>
                      <a:rPr lang="en-US" sz="2000" b="1" i="1" smtClean="0">
                        <a:latin typeface="Cambria Math"/>
                      </a:rPr>
                      <m:t> </m:t>
                    </m:r>
                    <m:r>
                      <a:rPr lang="en-US" sz="2000" b="1" i="0" smtClean="0">
                        <a:latin typeface="Cambria Math"/>
                      </a:rPr>
                      <m:t>𝐦𝐨𝐝</m:t>
                    </m:r>
                    <m:r>
                      <a:rPr lang="en-US" sz="2000" b="1" i="1" smtClean="0">
                        <a:latin typeface="Cambria Math"/>
                      </a:rPr>
                      <m:t> </m:t>
                    </m:r>
                    <m:r>
                      <a:rPr lang="en-US" sz="2000" b="0" i="1">
                        <a:solidFill>
                          <a:srgbClr val="0070C0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n-US" sz="2000" dirty="0"/>
                  <a:t>works so well because for a uniformly random subset of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𝑼</m:t>
                    </m:r>
                  </m:oMath>
                </a14:m>
                <a:r>
                  <a:rPr lang="en-US" sz="2000" dirty="0" smtClean="0"/>
                  <a:t>, the expected number of collision at an index of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/>
                      </a:rPr>
                      <m:t>𝑻</m:t>
                    </m:r>
                  </m:oMath>
                </a14:m>
                <a:r>
                  <a:rPr lang="en-US" sz="2000" dirty="0" smtClean="0"/>
                  <a:t> is </a:t>
                </a:r>
                <a:r>
                  <a:rPr lang="en-US" sz="2000" b="1" dirty="0" smtClean="0"/>
                  <a:t>O</a:t>
                </a:r>
                <a:r>
                  <a:rPr lang="en-US" sz="2000" dirty="0" smtClean="0"/>
                  <a:t>(</a:t>
                </a:r>
                <a:r>
                  <a:rPr lang="en-US" sz="2000" dirty="0" smtClean="0">
                    <a:solidFill>
                      <a:srgbClr val="0070C0"/>
                    </a:solidFill>
                  </a:rPr>
                  <a:t>1</a:t>
                </a:r>
                <a:r>
                  <a:rPr lang="en-US" sz="2000" dirty="0" smtClean="0"/>
                  <a:t>).</a:t>
                </a:r>
              </a:p>
              <a:p>
                <a:pPr marL="457200" indent="-457200">
                  <a:buFont typeface="+mj-lt"/>
                  <a:buAutoNum type="arabicPeriod"/>
                </a:pPr>
                <a:endParaRPr lang="en-US" sz="2000" dirty="0" smtClean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000" dirty="0" smtClean="0"/>
                  <a:t>It is easy to fool this hash function such that it achieves </a:t>
                </a:r>
                <a:r>
                  <a:rPr lang="en-US" sz="2000" b="1" dirty="0" smtClean="0"/>
                  <a:t>O</a:t>
                </a:r>
                <a:r>
                  <a:rPr lang="en-US" sz="2000" dirty="0" smtClean="0"/>
                  <a:t>(</a:t>
                </a:r>
                <a:r>
                  <a:rPr lang="en-US" sz="2000" i="1" dirty="0" smtClean="0">
                    <a:solidFill>
                      <a:srgbClr val="0070C0"/>
                    </a:solidFill>
                  </a:rPr>
                  <a:t>s</a:t>
                </a:r>
                <a:r>
                  <a:rPr lang="en-US" sz="2000" dirty="0" smtClean="0"/>
                  <a:t>) search time. (do it as a simple exercise).</a:t>
                </a:r>
              </a:p>
              <a:p>
                <a:pPr marL="457200" indent="-457200">
                  <a:buFont typeface="+mj-lt"/>
                  <a:buAutoNum type="arabicPeriod"/>
                </a:pPr>
                <a:endParaRPr lang="en-US" sz="2000" dirty="0" smtClean="0"/>
              </a:p>
              <a:p>
                <a:pPr marL="457200" indent="-457200">
                  <a:buFont typeface="+mj-lt"/>
                  <a:buAutoNum type="arabicPeriod"/>
                </a:pPr>
                <a:endParaRPr lang="en-US" sz="2000" dirty="0"/>
              </a:p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rgbClr val="002060"/>
                    </a:solidFill>
                  </a:rPr>
                  <a:t>This makes us think: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 algn="ctr">
                  <a:buNone/>
                </a:pPr>
                <a:r>
                  <a:rPr lang="en-US" sz="2000" dirty="0" smtClean="0"/>
                  <a:t>“How can we achieve worst case </a:t>
                </a:r>
                <a:r>
                  <a:rPr lang="en-US" sz="2000" b="1" dirty="0"/>
                  <a:t>O</a:t>
                </a:r>
                <a:r>
                  <a:rPr lang="en-US" sz="2000" dirty="0"/>
                  <a:t>(</a:t>
                </a:r>
                <a:r>
                  <a:rPr lang="en-US" sz="2000" dirty="0">
                    <a:solidFill>
                      <a:srgbClr val="0070C0"/>
                    </a:solidFill>
                  </a:rPr>
                  <a:t>1</a:t>
                </a:r>
                <a:r>
                  <a:rPr lang="en-US" sz="2000" dirty="0" smtClean="0"/>
                  <a:t>) search time for a given set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C00000"/>
                        </a:solidFill>
                        <a:latin typeface="Cambria Math"/>
                      </a:rPr>
                      <m:t>𝑺</m:t>
                    </m:r>
                  </m:oMath>
                </a14:m>
                <a:r>
                  <a:rPr lang="en-US" sz="2000" dirty="0" smtClean="0"/>
                  <a:t>.”</a:t>
                </a:r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382000" cy="4525963"/>
              </a:xfrm>
              <a:blipFill rotWithShape="1">
                <a:blip r:embed="rId2"/>
                <a:stretch>
                  <a:fillRect l="-1091" t="-674" b="-9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7026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2313" y="1905000"/>
            <a:ext cx="7772400" cy="1362075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How to achieve </a:t>
            </a:r>
            <a:r>
              <a:rPr lang="en-US" dirty="0" smtClean="0">
                <a:solidFill>
                  <a:srgbClr val="7030A0"/>
                </a:solidFill>
              </a:rPr>
              <a:t>worst case </a:t>
            </a:r>
            <a:r>
              <a:rPr lang="en-US" dirty="0" smtClean="0"/>
              <a:t>O(</a:t>
            </a:r>
            <a:r>
              <a:rPr lang="en-US" dirty="0" smtClean="0">
                <a:solidFill>
                  <a:srgbClr val="0070C0"/>
                </a:solidFill>
              </a:rPr>
              <a:t>1</a:t>
            </a:r>
            <a:r>
              <a:rPr lang="en-US" dirty="0" smtClean="0"/>
              <a:t>) search time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022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/>
              <a:t>Key idea to achieve </a:t>
            </a:r>
            <a:r>
              <a:rPr lang="en-US" sz="2800" b="1" u="sng" dirty="0" smtClean="0"/>
              <a:t>worst case </a:t>
            </a:r>
            <a:r>
              <a:rPr lang="en-US" sz="2800" b="1" dirty="0" smtClean="0"/>
              <a:t>O(</a:t>
            </a:r>
            <a:r>
              <a:rPr lang="en-US" sz="2800" b="1" dirty="0" smtClean="0">
                <a:solidFill>
                  <a:srgbClr val="0070C0"/>
                </a:solidFill>
              </a:rPr>
              <a:t>1</a:t>
            </a:r>
            <a:r>
              <a:rPr lang="en-US" sz="2800" b="1" dirty="0" smtClean="0"/>
              <a:t>) search  time</a:t>
            </a:r>
            <a:endParaRPr 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rgbClr val="7030A0"/>
                    </a:solidFill>
                  </a:rPr>
                  <a:t>Observation:</a:t>
                </a:r>
                <a:r>
                  <a:rPr lang="en-US" sz="2000" dirty="0" smtClean="0"/>
                  <a:t> Of course, no single hash function is good for every possible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C00000"/>
                        </a:solidFill>
                        <a:latin typeface="Cambria Math"/>
                      </a:rPr>
                      <m:t>𝑺</m:t>
                    </m:r>
                  </m:oMath>
                </a14:m>
                <a:r>
                  <a:rPr lang="en-US" sz="2000" dirty="0" smtClean="0"/>
                  <a:t>. But we may strive for a hash function which is good for a given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C00000"/>
                        </a:solidFill>
                        <a:latin typeface="Cambria Math"/>
                      </a:rPr>
                      <m:t>𝑺</m:t>
                    </m:r>
                  </m:oMath>
                </a14:m>
                <a:r>
                  <a:rPr lang="en-US" sz="2000" dirty="0" smtClean="0"/>
                  <a:t>.</a:t>
                </a:r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rgbClr val="7030A0"/>
                    </a:solidFill>
                  </a:rPr>
                  <a:t>A promising direction: </a:t>
                </a:r>
              </a:p>
              <a:p>
                <a:pPr marL="0" indent="0">
                  <a:buNone/>
                </a:pPr>
                <a:r>
                  <a:rPr lang="en-US" sz="2000" dirty="0" smtClean="0"/>
                  <a:t>Find out a set of hash functions </a:t>
                </a:r>
                <a:r>
                  <a:rPr lang="en-US" sz="2000" b="1" i="1" dirty="0" smtClean="0"/>
                  <a:t>H</a:t>
                </a:r>
                <a:r>
                  <a:rPr lang="en-US" sz="2000" b="1" dirty="0" smtClean="0"/>
                  <a:t> </a:t>
                </a:r>
                <a:r>
                  <a:rPr lang="en-US" sz="2000" dirty="0" smtClean="0"/>
                  <a:t>such that</a:t>
                </a:r>
              </a:p>
              <a:p>
                <a:pPr marL="0" indent="0">
                  <a:buNone/>
                </a:pPr>
                <a:r>
                  <a:rPr lang="en-US" sz="2000" dirty="0" smtClean="0"/>
                  <a:t> </a:t>
                </a:r>
              </a:p>
              <a:p>
                <a:r>
                  <a:rPr lang="en-US" sz="2000" dirty="0" smtClean="0"/>
                  <a:t>For any given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C00000"/>
                        </a:solidFill>
                        <a:latin typeface="Cambria Math"/>
                      </a:rPr>
                      <m:t>𝑺</m:t>
                    </m:r>
                  </m:oMath>
                </a14:m>
                <a:r>
                  <a:rPr lang="en-US" sz="2000" dirty="0" smtClean="0"/>
                  <a:t>, many of them are good.</a:t>
                </a:r>
              </a:p>
              <a:p>
                <a:endParaRPr lang="en-US" sz="2000" dirty="0" smtClean="0"/>
              </a:p>
              <a:p>
                <a:r>
                  <a:rPr lang="en-US" sz="2000" dirty="0" smtClean="0"/>
                  <a:t>Select a function randomly from </a:t>
                </a:r>
                <a:r>
                  <a:rPr lang="en-US" sz="2000" b="1" i="1" dirty="0" smtClean="0"/>
                  <a:t>H </a:t>
                </a:r>
                <a:r>
                  <a:rPr lang="en-US" sz="2000" dirty="0" smtClean="0"/>
                  <a:t>and try for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C00000"/>
                        </a:solidFill>
                        <a:latin typeface="Cambria Math"/>
                      </a:rPr>
                      <m:t>𝑺</m:t>
                    </m:r>
                  </m:oMath>
                </a14:m>
                <a:r>
                  <a:rPr lang="en-US" sz="2000" dirty="0" smtClean="0"/>
                  <a:t>.</a:t>
                </a:r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11" t="-6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4419600" y="3578352"/>
            <a:ext cx="4419600" cy="841248"/>
            <a:chOff x="4419600" y="3273552"/>
            <a:chExt cx="4419600" cy="841248"/>
          </a:xfrm>
        </p:grpSpPr>
        <p:sp>
          <p:nvSpPr>
            <p:cNvPr id="4" name="Rounded Rectangle 3"/>
            <p:cNvSpPr/>
            <p:nvPr/>
          </p:nvSpPr>
          <p:spPr>
            <a:xfrm>
              <a:off x="4419600" y="3581400"/>
              <a:ext cx="685800" cy="304800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Line Callout 2 4"/>
            <p:cNvSpPr/>
            <p:nvPr/>
          </p:nvSpPr>
          <p:spPr>
            <a:xfrm>
              <a:off x="5638800" y="3273552"/>
              <a:ext cx="3200400" cy="841248"/>
            </a:xfrm>
            <a:prstGeom prst="borderCallout2">
              <a:avLst>
                <a:gd name="adj1" fmla="val 50579"/>
                <a:gd name="adj2" fmla="val -340"/>
                <a:gd name="adj3" fmla="val 70471"/>
                <a:gd name="adj4" fmla="val 0"/>
                <a:gd name="adj5" fmla="val 69625"/>
                <a:gd name="adj6" fmla="val -16845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The notion of goodness is captured formally by </a:t>
              </a:r>
              <a:r>
                <a:rPr lang="en-US" sz="1600" b="1" dirty="0" smtClean="0">
                  <a:solidFill>
                    <a:schemeClr val="tx1"/>
                  </a:solidFill>
                </a:rPr>
                <a:t>Universal hash family </a:t>
              </a:r>
              <a:r>
                <a:rPr lang="en-US" sz="1600" dirty="0" smtClean="0">
                  <a:solidFill>
                    <a:schemeClr val="tx1"/>
                  </a:solidFill>
                </a:rPr>
                <a:t>in the following slide.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41067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2313" y="2295525"/>
            <a:ext cx="7772400" cy="1362075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7030A0"/>
                </a:solidFill>
              </a:rPr>
              <a:t>Universal Hash Family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201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7030A0"/>
                </a:solidFill>
              </a:rPr>
              <a:t>Universal </a:t>
            </a:r>
            <a:r>
              <a:rPr lang="en-US" sz="4000" b="1" dirty="0"/>
              <a:t>Hash Family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600200"/>
                <a:ext cx="8610600" cy="464820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rgbClr val="7030A0"/>
                    </a:solidFill>
                  </a:rPr>
                  <a:t>Definition: </a:t>
                </a:r>
                <a:r>
                  <a:rPr lang="en-US" sz="2000" dirty="0" smtClean="0"/>
                  <a:t>A collection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/>
                      </a:rPr>
                      <m:t>𝑯</m:t>
                    </m:r>
                    <m:r>
                      <a:rPr lang="en-US" sz="20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 smtClean="0"/>
                  <a:t>of hash-functions is said to be </a:t>
                </a:r>
                <a:r>
                  <a:rPr lang="en-US" sz="2000" dirty="0" smtClean="0"/>
                  <a:t>universal </a:t>
                </a:r>
                <a:r>
                  <a:rPr lang="en-US" sz="2000" dirty="0" smtClean="0"/>
                  <a:t>if </a:t>
                </a:r>
                <a:r>
                  <a:rPr lang="en-US" sz="2000" dirty="0" smtClean="0"/>
                  <a:t>there exists a constant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𝑐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 smtClean="0"/>
                  <a:t>such that for </a:t>
                </a:r>
                <a:r>
                  <a:rPr lang="en-US" sz="2000" dirty="0" smtClean="0"/>
                  <a:t>any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  <m:r>
                      <a:rPr lang="en-US" sz="2000" b="0" i="1" smtClean="0">
                        <a:latin typeface="Cambria Math"/>
                      </a:rPr>
                      <m:t>,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/>
                      </a:rPr>
                      <m:t>𝑗</m:t>
                    </m:r>
                    <m:r>
                      <a:rPr lang="en-US" sz="2000" b="0" i="1" smtClean="0">
                        <a:latin typeface="Cambria Math"/>
                      </a:rPr>
                      <m:t>∈</m:t>
                    </m:r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/>
                      </a:rPr>
                      <m:t>𝑼</m:t>
                    </m:r>
                  </m:oMath>
                </a14:m>
                <a:r>
                  <a:rPr lang="en-US" sz="2000" dirty="0" smtClean="0"/>
                  <a:t>,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0" smtClean="0">
                            <a:latin typeface="Cambria Math"/>
                          </a:rPr>
                          <m:t>𝐏</m:t>
                        </m:r>
                      </m:e>
                      <m:sub>
                        <m:r>
                          <a:rPr lang="en-US" sz="2000" b="1" i="1" smtClean="0">
                            <a:latin typeface="Cambria Math"/>
                          </a:rPr>
                          <m:t>𝒉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∈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𝑟</m:t>
                            </m:r>
                          </m:sub>
                        </m:sSub>
                        <m:r>
                          <a:rPr lang="en-US" sz="2000" b="1" i="1" smtClean="0">
                            <a:latin typeface="Cambria Math"/>
                          </a:rPr>
                          <m:t>𝑯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1" i="1" smtClean="0">
                            <a:latin typeface="Cambria Math"/>
                          </a:rPr>
                          <m:t>𝒉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</m:t>
                            </m:r>
                          </m:e>
                        </m:d>
                        <m:r>
                          <a:rPr lang="en-US" sz="2000" b="0" i="1" smtClean="0">
                            <a:latin typeface="Cambria Math"/>
                          </a:rPr>
                          <m:t>=</m:t>
                        </m:r>
                        <m:r>
                          <a:rPr lang="en-US" sz="2000" b="1" i="1" smtClean="0">
                            <a:latin typeface="Cambria Math"/>
                          </a:rPr>
                          <m:t>𝒉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𝑗</m:t>
                            </m:r>
                          </m:e>
                        </m:d>
                      </m:e>
                    </m:d>
                    <m:r>
                      <a:rPr lang="en-US" sz="2000" b="0" i="1" smtClean="0">
                        <a:latin typeface="Cambria Math"/>
                      </a:rPr>
                      <m:t>≤</m:t>
                    </m:r>
                    <m:f>
                      <m:f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𝑐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sz="2000" dirty="0" smtClean="0"/>
                  <a:t> </a:t>
                </a:r>
              </a:p>
              <a:p>
                <a:pPr marL="0" indent="0">
                  <a:buNone/>
                </a:pPr>
                <a:endParaRPr lang="en-US" sz="2000" b="1" dirty="0" smtClean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r>
                  <a:rPr lang="en-US" sz="1800" b="1" dirty="0" smtClean="0">
                    <a:solidFill>
                      <a:srgbClr val="7030A0"/>
                    </a:solidFill>
                  </a:rPr>
                  <a:t>Fact</a:t>
                </a:r>
                <a:r>
                  <a:rPr lang="en-US" sz="1800" b="1" dirty="0">
                    <a:solidFill>
                      <a:srgbClr val="7030A0"/>
                    </a:solidFill>
                  </a:rPr>
                  <a:t>: </a:t>
                </a:r>
                <a:r>
                  <a:rPr lang="en-US" sz="1800" dirty="0"/>
                  <a:t>Set of all functions from 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/>
                      </a:rPr>
                      <m:t>𝑼</m:t>
                    </m:r>
                  </m:oMath>
                </a14:m>
                <a:r>
                  <a:rPr lang="en-US" sz="1800" dirty="0">
                    <a:sym typeface="Wingdings" pitchFamily="2" charset="2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/>
                      </a:rPr>
                      <m:t>[</m:t>
                    </m:r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  <m:r>
                      <a:rPr lang="en-US" sz="1800" b="1" i="1">
                        <a:latin typeface="Cambria Math"/>
                      </a:rPr>
                      <m:t>]</m:t>
                    </m:r>
                  </m:oMath>
                </a14:m>
                <a:r>
                  <a:rPr lang="en-US" sz="1800" dirty="0"/>
                  <a:t> is </a:t>
                </a:r>
                <a:r>
                  <a:rPr lang="en-US" sz="1800" dirty="0" smtClean="0"/>
                  <a:t>a </a:t>
                </a:r>
                <a:r>
                  <a:rPr lang="en-US" sz="1800" dirty="0" smtClean="0"/>
                  <a:t>universal hash family (do </a:t>
                </a:r>
                <a:r>
                  <a:rPr lang="en-US" sz="1800" dirty="0" smtClean="0"/>
                  <a:t>it as homework). </a:t>
                </a:r>
                <a:endParaRPr lang="en-US" sz="1800" dirty="0"/>
              </a:p>
              <a:p>
                <a:pPr marL="0" indent="0">
                  <a:buNone/>
                </a:pPr>
                <a:r>
                  <a:rPr lang="en-US" sz="1800" b="1" dirty="0" smtClean="0">
                    <a:solidFill>
                      <a:srgbClr val="C00000"/>
                    </a:solidFill>
                  </a:rPr>
                  <a:t>Question</a:t>
                </a:r>
                <a:r>
                  <a:rPr lang="en-US" sz="1800" b="1" dirty="0">
                    <a:solidFill>
                      <a:srgbClr val="C00000"/>
                    </a:solidFill>
                  </a:rPr>
                  <a:t>:</a:t>
                </a:r>
                <a:r>
                  <a:rPr lang="en-US" sz="1800" b="1" dirty="0"/>
                  <a:t> </a:t>
                </a:r>
                <a:r>
                  <a:rPr lang="en-US" sz="1800" dirty="0" smtClean="0"/>
                  <a:t>Can </a:t>
                </a:r>
                <a:r>
                  <a:rPr lang="en-US" sz="1800" dirty="0"/>
                  <a:t>we use the </a:t>
                </a:r>
                <a:r>
                  <a:rPr lang="en-US" sz="1800" dirty="0" smtClean="0"/>
                  <a:t>set of all functions </a:t>
                </a:r>
                <a:r>
                  <a:rPr lang="en-US" sz="1800" dirty="0"/>
                  <a:t>as </a:t>
                </a:r>
                <a:r>
                  <a:rPr lang="en-US" sz="1800" dirty="0" smtClean="0"/>
                  <a:t>universal hash family in </a:t>
                </a:r>
                <a:r>
                  <a:rPr lang="en-US" sz="1800" dirty="0" smtClean="0"/>
                  <a:t>real life ? </a:t>
                </a:r>
                <a:endParaRPr lang="en-US" sz="1800" dirty="0"/>
              </a:p>
              <a:p>
                <a:pPr marL="0" indent="0">
                  <a:buNone/>
                </a:pPr>
                <a:r>
                  <a:rPr lang="en-US" sz="1800" b="1" dirty="0" smtClean="0"/>
                  <a:t>Answer</a:t>
                </a:r>
                <a:r>
                  <a:rPr lang="en-US" sz="1800" b="1" dirty="0"/>
                  <a:t>: </a:t>
                </a:r>
                <a:r>
                  <a:rPr lang="en-US" sz="1800" b="1" dirty="0" smtClean="0"/>
                  <a:t> No.</a:t>
                </a:r>
              </a:p>
              <a:p>
                <a:r>
                  <a:rPr lang="en-US" sz="1800" dirty="0" smtClean="0"/>
                  <a:t>There are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sz="1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𝑚</m:t>
                        </m:r>
                      </m:sup>
                    </m:sSup>
                    <m:r>
                      <a:rPr lang="en-US" sz="1800" i="1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1800" dirty="0" smtClean="0"/>
                  <a:t>possible functions. </a:t>
                </a:r>
              </a:p>
              <a:p>
                <a:r>
                  <a:rPr lang="en-US" sz="1800" dirty="0" smtClean="0"/>
                  <a:t>Every pair of them must differ in at least one bit.</a:t>
                </a:r>
              </a:p>
              <a:p>
                <a:pPr>
                  <a:buFont typeface="Wingdings"/>
                  <a:buChar char="è"/>
                </a:pPr>
                <a:r>
                  <a:rPr lang="en-US" sz="1800" dirty="0" smtClean="0"/>
                  <a:t>At least one of them will require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0070C0"/>
                        </a:solidFill>
                        <a:latin typeface="Cambria Math"/>
                      </a:rPr>
                      <m:t>𝑚</m:t>
                    </m:r>
                    <m:func>
                      <m:funcPr>
                        <m:ctrlPr>
                          <a:rPr lang="en-US" sz="1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 b="0" i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sz="1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𝑛</m:t>
                        </m:r>
                      </m:e>
                    </m:func>
                    <m:r>
                      <a:rPr lang="en-US" sz="1800" i="1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1800" dirty="0" smtClean="0"/>
                  <a:t>bits to encode. </a:t>
                </a:r>
              </a:p>
              <a:p>
                <a:pPr marL="0" indent="0">
                  <a:buNone/>
                </a:pPr>
                <a:r>
                  <a:rPr lang="en-US" sz="1800" dirty="0" smtClean="0"/>
                  <a:t>So the space </a:t>
                </a:r>
                <a:r>
                  <a:rPr lang="en-US" sz="1800" dirty="0"/>
                  <a:t>occupied by a </a:t>
                </a:r>
                <a:r>
                  <a:rPr lang="en-US" sz="1800" dirty="0" smtClean="0"/>
                  <a:t>randomly chosen hash function is too large </a:t>
                </a:r>
                <a:r>
                  <a:rPr lang="en-US" sz="1800" dirty="0" smtClean="0">
                    <a:sym typeface="Wingdings" pitchFamily="2" charset="2"/>
                  </a:rPr>
                  <a:t></a:t>
                </a:r>
                <a:r>
                  <a:rPr lang="en-US" sz="1800" dirty="0" smtClean="0"/>
                  <a:t>.</a:t>
                </a:r>
                <a:endParaRPr lang="en-US" sz="1800" dirty="0"/>
              </a:p>
              <a:p>
                <a:pPr marL="0" indent="0">
                  <a:buNone/>
                </a:pPr>
                <a:r>
                  <a:rPr lang="en-US" sz="1800" b="1" dirty="0">
                    <a:solidFill>
                      <a:srgbClr val="C00000"/>
                    </a:solidFill>
                  </a:rPr>
                  <a:t>Question:</a:t>
                </a:r>
                <a:r>
                  <a:rPr lang="en-US" sz="1800" b="1" dirty="0"/>
                  <a:t> </a:t>
                </a:r>
                <a:r>
                  <a:rPr lang="en-US" sz="1800" dirty="0" smtClean="0"/>
                  <a:t>Does </a:t>
                </a:r>
                <a:r>
                  <a:rPr lang="en-US" sz="1800" dirty="0"/>
                  <a:t>there exist a </a:t>
                </a:r>
                <a:r>
                  <a:rPr lang="en-US" sz="1800" dirty="0" smtClean="0"/>
                  <a:t>Universal </a:t>
                </a:r>
                <a:r>
                  <a:rPr lang="en-US" sz="1800" dirty="0"/>
                  <a:t>hash family </a:t>
                </a:r>
                <a:r>
                  <a:rPr lang="en-US" sz="1800" dirty="0" smtClean="0"/>
                  <a:t>whose hash functions have a compact encoding</a:t>
                </a:r>
                <a:r>
                  <a:rPr lang="en-US" sz="1800" dirty="0" smtClean="0"/>
                  <a:t>?</a:t>
                </a:r>
                <a:endParaRPr lang="en-US" sz="1800" b="1" dirty="0" smtClean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600200"/>
                <a:ext cx="8610600" cy="4648200"/>
              </a:xfrm>
              <a:blipFill rotWithShape="1">
                <a:blip r:embed="rId2"/>
                <a:stretch>
                  <a:fillRect l="-779" t="-656" r="-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2326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7030A0"/>
                </a:solidFill>
              </a:rPr>
              <a:t>Universal </a:t>
            </a:r>
            <a:r>
              <a:rPr lang="en-US" sz="4000" b="1" dirty="0"/>
              <a:t>Hash Family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600200"/>
                <a:ext cx="8610600" cy="45259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000" b="1" dirty="0">
                    <a:solidFill>
                      <a:srgbClr val="7030A0"/>
                    </a:solidFill>
                  </a:rPr>
                  <a:t>Definition: </a:t>
                </a:r>
                <a:r>
                  <a:rPr lang="en-US" sz="2000" dirty="0"/>
                  <a:t>A collection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𝑯</m:t>
                    </m:r>
                    <m:r>
                      <a:rPr lang="en-US" sz="20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/>
                  <a:t>of hash-functions is said to be </a:t>
                </a:r>
                <a:r>
                  <a:rPr lang="en-US" sz="2000" dirty="0" smtClean="0"/>
                  <a:t>universal </a:t>
                </a:r>
                <a:r>
                  <a:rPr lang="en-US" sz="2000" dirty="0"/>
                  <a:t>if there exists a constant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𝑐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/>
                  <a:t>such that </a:t>
                </a:r>
                <a:r>
                  <a:rPr lang="en-US" sz="2000" dirty="0"/>
                  <a:t>for any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  <m:r>
                      <a:rPr lang="en-US" sz="2000" i="1">
                        <a:latin typeface="Cambria Math"/>
                      </a:rPr>
                      <m:t>,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𝑗</m:t>
                    </m:r>
                    <m:r>
                      <a:rPr lang="en-US" sz="2000" i="1">
                        <a:latin typeface="Cambria Math"/>
                      </a:rPr>
                      <m:t>∈</m:t>
                    </m:r>
                    <m:r>
                      <a:rPr lang="en-US" sz="2000" b="1" i="1">
                        <a:solidFill>
                          <a:srgbClr val="002060"/>
                        </a:solidFill>
                        <a:latin typeface="Cambria Math"/>
                      </a:rPr>
                      <m:t>𝑼</m:t>
                    </m:r>
                  </m:oMath>
                </a14:m>
                <a:r>
                  <a:rPr lang="en-US" sz="2000" dirty="0"/>
                  <a:t>,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>
                            <a:latin typeface="Cambria Math"/>
                          </a:rPr>
                          <m:t>𝐏</m:t>
                        </m:r>
                      </m:e>
                      <m:sub>
                        <m:r>
                          <a:rPr lang="en-US" sz="2000" b="1" i="1">
                            <a:latin typeface="Cambria Math"/>
                          </a:rPr>
                          <m:t>𝒉</m:t>
                        </m:r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∈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𝑟</m:t>
                            </m:r>
                          </m:sub>
                        </m:sSub>
                        <m:r>
                          <a:rPr lang="en-US" sz="2000" b="1" i="1">
                            <a:latin typeface="Cambria Math"/>
                          </a:rPr>
                          <m:t>𝑯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1" i="1">
                            <a:latin typeface="Cambria Math"/>
                          </a:rPr>
                          <m:t>𝒉</m:t>
                        </m:r>
                        <m:d>
                          <m:d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</m:t>
                            </m:r>
                          </m:e>
                        </m:d>
                        <m:r>
                          <a:rPr lang="en-US" sz="2000" i="1">
                            <a:latin typeface="Cambria Math"/>
                          </a:rPr>
                          <m:t>=</m:t>
                        </m:r>
                        <m:r>
                          <a:rPr lang="en-US" sz="2000" b="1" i="1">
                            <a:latin typeface="Cambria Math"/>
                          </a:rPr>
                          <m:t>𝒉</m:t>
                        </m:r>
                        <m:d>
                          <m:d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𝑗</m:t>
                            </m:r>
                          </m:e>
                        </m:d>
                      </m:e>
                    </m:d>
                    <m:r>
                      <a:rPr lang="en-US" sz="2000" i="1">
                        <a:latin typeface="Cambria Math"/>
                      </a:rPr>
                      <m:t>≤</m:t>
                    </m:r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𝑐</m:t>
                        </m:r>
                      </m:num>
                      <m:den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sz="2000" dirty="0"/>
                  <a:t> </a:t>
                </a:r>
              </a:p>
              <a:p>
                <a:pPr marL="0" indent="0">
                  <a:buNone/>
                </a:pPr>
                <a:r>
                  <a:rPr lang="en-US" sz="2000" dirty="0" smtClean="0"/>
                  <a:t> </a:t>
                </a:r>
                <a:endParaRPr lang="en-US" sz="2000" b="1" dirty="0" smtClean="0"/>
              </a:p>
              <a:p>
                <a:pPr marL="0" indent="0">
                  <a:buNone/>
                </a:pPr>
                <a:r>
                  <a:rPr lang="en-US" sz="2000" dirty="0" smtClean="0"/>
                  <a:t>There indeed exist many  </a:t>
                </a:r>
                <a:r>
                  <a:rPr lang="en-US" sz="2000" i="1" dirty="0" smtClean="0">
                    <a:solidFill>
                      <a:srgbClr val="0070C0"/>
                    </a:solidFill>
                  </a:rPr>
                  <a:t>c</a:t>
                </a:r>
                <a:r>
                  <a:rPr lang="en-US" sz="2000" dirty="0" smtClean="0"/>
                  <a:t>-Universal hash families with compact hash function </a:t>
                </a:r>
                <a:r>
                  <a:rPr lang="en-US" sz="2000" dirty="0" smtClean="0">
                    <a:sym typeface="Wingdings" pitchFamily="2" charset="2"/>
                  </a:rPr>
                  <a:t></a:t>
                </a:r>
                <a:endParaRPr lang="en-US" sz="2000" dirty="0"/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r>
                  <a:rPr lang="en-US" sz="2000" b="1" dirty="0" smtClean="0"/>
                  <a:t>Example: </a:t>
                </a:r>
              </a:p>
              <a:p>
                <a:pPr marL="0" indent="0">
                  <a:buNone/>
                </a:pPr>
                <a:r>
                  <a:rPr lang="en-US" sz="2000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/>
                          </a:rPr>
                          <m:t>𝒉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𝒂</m:t>
                        </m:r>
                      </m:sub>
                    </m:sSub>
                    <m:r>
                      <a:rPr lang="en-US" sz="2000" b="1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 smtClean="0"/>
                  <a:t>: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/>
                      </a:rPr>
                      <m:t>𝑼</m:t>
                    </m:r>
                  </m:oMath>
                </a14:m>
                <a:r>
                  <a:rPr lang="en-US" sz="2000" dirty="0" smtClean="0">
                    <a:sym typeface="Wingdings" pitchFamily="2" charset="2"/>
                  </a:rPr>
                  <a:t></a:t>
                </a:r>
                <a:r>
                  <a:rPr lang="en-US" sz="2000" b="1" dirty="0"/>
                  <a:t>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/>
                      </a:rPr>
                      <m:t>[</m:t>
                    </m:r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  <m:r>
                      <a:rPr lang="en-US" sz="2000" b="1" i="1" smtClean="0">
                        <a:latin typeface="Cambria Math"/>
                      </a:rPr>
                      <m:t>]</m:t>
                    </m:r>
                  </m:oMath>
                </a14:m>
                <a:r>
                  <a:rPr lang="en-US" sz="2000" dirty="0" smtClean="0"/>
                  <a:t> defined as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latin typeface="Cambria Math"/>
                            </a:rPr>
                            <m:t>𝒉</m:t>
                          </m:r>
                        </m:e>
                        <m:sub>
                          <m:r>
                            <a:rPr lang="en-US" sz="20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𝒂</m:t>
                          </m:r>
                        </m:sub>
                      </m:sSub>
                      <m:d>
                        <m:d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𝑖</m:t>
                          </m:r>
                        </m:e>
                      </m:d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𝒂</m:t>
                          </m:r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0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𝐦𝐨𝐝</m:t>
                          </m:r>
                          <m:r>
                            <a:rPr lang="en-US" sz="20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0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𝒑</m:t>
                          </m:r>
                        </m:e>
                      </m:d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𝐦𝐨𝐝</m:t>
                      </m:r>
                      <m:r>
                        <a:rPr lang="en-US" sz="20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𝒏</m:t>
                      </m:r>
                    </m:oMath>
                  </m:oMathPara>
                </a14:m>
                <a:endParaRPr lang="en-US" sz="2000" dirty="0" smtClean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𝑯</m:t>
                    </m:r>
                    <m:r>
                      <a:rPr lang="en-US" sz="2000" b="1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en-US" sz="2000" b="1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/>
                              </a:rPr>
                              <m:t>𝒉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𝒂</m:t>
                            </m:r>
                          </m:sub>
                        </m:sSub>
                        <m:r>
                          <a:rPr lang="en-US" sz="2000" b="1" i="1" smtClean="0">
                            <a:latin typeface="Cambria Math"/>
                          </a:rPr>
                          <m:t> </m:t>
                        </m:r>
                      </m:e>
                    </m:d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𝟏</m:t>
                    </m:r>
                    <m:r>
                      <a:rPr lang="en-US" sz="2000" b="1" i="1" smtClean="0">
                        <a:latin typeface="Cambria Math"/>
                      </a:rPr>
                      <m:t>≤</m:t>
                    </m:r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𝒂</m:t>
                    </m:r>
                    <m:r>
                      <a:rPr lang="en-US" sz="2000" b="1" i="1" smtClean="0">
                        <a:latin typeface="Cambria Math"/>
                      </a:rPr>
                      <m:t>≤</m:t>
                    </m:r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𝒑</m:t>
                    </m:r>
                    <m:r>
                      <a:rPr lang="en-US" sz="2000" b="1" i="1" smtClean="0">
                        <a:latin typeface="Cambria Math"/>
                      </a:rPr>
                      <m:t>−</m:t>
                    </m:r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𝟏</m:t>
                    </m:r>
                    <m:r>
                      <a:rPr lang="en-US" sz="2000" b="1" i="1" smtClean="0">
                        <a:latin typeface="Cambria Math"/>
                      </a:rPr>
                      <m:t>}</m:t>
                    </m:r>
                  </m:oMath>
                </a14:m>
                <a:r>
                  <a:rPr lang="en-US" sz="2000" dirty="0" smtClean="0"/>
                  <a:t> is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𝑐</m:t>
                    </m:r>
                  </m:oMath>
                </a14:m>
                <a:r>
                  <a:rPr lang="en-US" sz="2000" dirty="0"/>
                  <a:t>-</a:t>
                </a:r>
                <a:r>
                  <a:rPr lang="en-US" sz="2000" dirty="0" smtClean="0"/>
                  <a:t>universal. </a:t>
                </a:r>
              </a:p>
            </p:txBody>
          </p:sp>
        </mc:Choice>
        <mc:Fallback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600200"/>
                <a:ext cx="8610600" cy="4525963"/>
              </a:xfrm>
              <a:blipFill rotWithShape="1">
                <a:blip r:embed="rId2"/>
                <a:stretch>
                  <a:fillRect l="-779" t="-674" r="-9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2971800" y="4572000"/>
            <a:ext cx="6096000" cy="1981200"/>
            <a:chOff x="2971800" y="4572000"/>
            <a:chExt cx="6096000" cy="1981200"/>
          </a:xfrm>
        </p:grpSpPr>
        <p:sp>
          <p:nvSpPr>
            <p:cNvPr id="2" name="Rounded Rectangle 1"/>
            <p:cNvSpPr/>
            <p:nvPr/>
          </p:nvSpPr>
          <p:spPr>
            <a:xfrm>
              <a:off x="2971800" y="4572000"/>
              <a:ext cx="3200400" cy="304800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Line Callout 2 2"/>
            <p:cNvSpPr/>
            <p:nvPr/>
          </p:nvSpPr>
          <p:spPr>
            <a:xfrm>
              <a:off x="5562600" y="5410200"/>
              <a:ext cx="3505200" cy="1143000"/>
            </a:xfrm>
            <a:prstGeom prst="borderCallout2">
              <a:avLst>
                <a:gd name="adj1" fmla="val 20527"/>
                <a:gd name="adj2" fmla="val -350"/>
                <a:gd name="adj3" fmla="val 18750"/>
                <a:gd name="adj4" fmla="val -16667"/>
                <a:gd name="adj5" fmla="val -47718"/>
                <a:gd name="adj6" fmla="val -28253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This looks complicated. In the next class we shall show that it is very natural and intuitive. For today’s lecture, you don’t need it </a:t>
              </a:r>
              <a:r>
                <a:rPr lang="en-US" dirty="0" smtClean="0">
                  <a:solidFill>
                    <a:schemeClr val="tx1"/>
                  </a:solidFill>
                  <a:sym typeface="Wingdings" pitchFamily="2" charset="2"/>
                </a:rPr>
                <a:t>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8176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2313" y="2295525"/>
            <a:ext cx="7772400" cy="1362075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7030A0"/>
                </a:solidFill>
              </a:rPr>
              <a:t>Static Hashing </a:t>
            </a:r>
            <a:br>
              <a:rPr lang="en-US" dirty="0" smtClean="0">
                <a:solidFill>
                  <a:srgbClr val="7030A0"/>
                </a:solidFill>
              </a:rPr>
            </a:br>
            <a:r>
              <a:rPr lang="en-US" sz="2800" dirty="0" smtClean="0"/>
              <a:t>worst Case </a:t>
            </a:r>
            <a:r>
              <a:rPr lang="en-US" sz="2800" dirty="0" smtClean="0">
                <a:solidFill>
                  <a:srgbClr val="0070C0"/>
                </a:solidFill>
              </a:rPr>
              <a:t>O(1) </a:t>
            </a:r>
            <a:r>
              <a:rPr lang="en-US" sz="2800" dirty="0" smtClean="0"/>
              <a:t>search time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208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7030A0"/>
                </a:solidFill>
              </a:rPr>
              <a:t>The Journey</a:t>
            </a:r>
            <a:endParaRPr lang="en-US" sz="4000" b="1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sz="2000" b="1" dirty="0"/>
              </a:p>
              <a:p>
                <a:pPr marL="0" indent="0">
                  <a:buNone/>
                </a:pPr>
                <a:r>
                  <a:rPr lang="en-US" sz="2800" b="1" dirty="0" smtClean="0">
                    <a:solidFill>
                      <a:srgbClr val="002060"/>
                    </a:solidFill>
                  </a:rPr>
                  <a:t>One Milestone in Our Journey:</a:t>
                </a:r>
                <a:endParaRPr lang="en-US" sz="2400" dirty="0" smtClean="0"/>
              </a:p>
              <a:p>
                <a:r>
                  <a:rPr lang="en-US" sz="2000" dirty="0" smtClean="0"/>
                  <a:t>A perfect hash function using hash table of size </a:t>
                </a:r>
                <a:r>
                  <a:rPr lang="en-US" sz="2000" b="1" dirty="0" smtClean="0"/>
                  <a:t>O</a:t>
                </a:r>
                <a:r>
                  <a:rPr lang="en-US" sz="2000" dirty="0" smtClean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𝑠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 smtClean="0"/>
                  <a:t>) </a:t>
                </a:r>
              </a:p>
              <a:p>
                <a:endParaRPr lang="en-US" sz="2400" dirty="0"/>
              </a:p>
              <a:p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400" b="1" dirty="0">
                    <a:solidFill>
                      <a:srgbClr val="002060"/>
                    </a:solidFill>
                  </a:rPr>
                  <a:t>Tools </a:t>
                </a:r>
                <a:r>
                  <a:rPr lang="en-US" sz="2400" b="1" dirty="0" smtClean="0">
                    <a:solidFill>
                      <a:srgbClr val="002060"/>
                    </a:solidFill>
                  </a:rPr>
                  <a:t>Needed:</a:t>
                </a:r>
                <a:endParaRPr lang="en-US" sz="2400" i="1" dirty="0">
                  <a:solidFill>
                    <a:srgbClr val="0070C0"/>
                  </a:solidFill>
                  <a:latin typeface="Cambria Math"/>
                </a:endParaRPr>
              </a:p>
              <a:p>
                <a:r>
                  <a:rPr lang="en-US" sz="2000" b="1" dirty="0" smtClean="0">
                    <a:solidFill>
                      <a:srgbClr val="7030A0"/>
                    </a:solidFill>
                  </a:rPr>
                  <a:t>Universal </a:t>
                </a:r>
                <a:r>
                  <a:rPr lang="en-US" sz="2000" b="1" dirty="0"/>
                  <a:t>Hash Family </a:t>
                </a:r>
                <a:r>
                  <a:rPr lang="en-US" sz="2000" dirty="0"/>
                  <a:t>where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𝑐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/>
                  <a:t>is a small constant</a:t>
                </a:r>
                <a:endParaRPr lang="en-US" sz="2000" b="1" dirty="0"/>
              </a:p>
              <a:p>
                <a:r>
                  <a:rPr lang="en-US" sz="2000" dirty="0"/>
                  <a:t>Elementary Probability</a:t>
                </a:r>
              </a:p>
              <a:p>
                <a:pPr marL="0" indent="0">
                  <a:buNone/>
                </a:pPr>
                <a:endParaRPr lang="en-US" sz="2400" b="1" dirty="0"/>
              </a:p>
              <a:p>
                <a:pPr marL="0" indent="0">
                  <a:buNone/>
                </a:pPr>
                <a:endParaRPr lang="en-US" sz="2800" dirty="0"/>
              </a:p>
            </p:txBody>
          </p:sp>
        </mc:Choice>
        <mc:Fallback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6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869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Problem Definition</a:t>
            </a:r>
            <a:endParaRPr lang="en-US" b="1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/>
                      </a:rPr>
                      <m:t>𝑼</m:t>
                    </m:r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sz="2000" b="0" i="1" smtClean="0">
                            <a:latin typeface="Cambria Math"/>
                          </a:rPr>
                          <m:t>,</m:t>
                        </m:r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sz="2000" b="0" i="1" smtClean="0">
                            <a:latin typeface="Cambria Math"/>
                          </a:rPr>
                          <m:t>,…,</m:t>
                        </m:r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sz="2000" b="0" dirty="0" smtClean="0"/>
                  <a:t> called </a:t>
                </a:r>
                <a:r>
                  <a:rPr lang="en-US" sz="2000" b="1" dirty="0" smtClean="0">
                    <a:solidFill>
                      <a:srgbClr val="002060"/>
                    </a:solidFill>
                  </a:rPr>
                  <a:t>universe</a:t>
                </a:r>
              </a:p>
              <a:p>
                <a:r>
                  <a:rPr lang="en-US" sz="2000" b="1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/>
                      </a:rPr>
                      <m:t>𝑺</m:t>
                    </m:r>
                    <m:r>
                      <a:rPr lang="en-US" sz="2000" b="0" i="1" smtClean="0">
                        <a:latin typeface="Cambria Math"/>
                      </a:rPr>
                      <m:t>⊆</m:t>
                    </m:r>
                    <m:r>
                      <a:rPr lang="en-US" sz="2000" b="1" i="1" smtClean="0">
                        <a:latin typeface="Cambria Math"/>
                      </a:rPr>
                      <m:t>𝑼</m:t>
                    </m:r>
                  </m:oMath>
                </a14:m>
                <a:r>
                  <a:rPr lang="en-US" sz="2000" b="1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 smtClean="0"/>
                  <a:t>and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/>
                      </a:rPr>
                      <m:t>𝑠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sz="2000" b="0" i="0" smtClean="0">
                        <a:solidFill>
                          <a:schemeClr val="tx1"/>
                        </a:solidFill>
                        <a:latin typeface="Cambria Math"/>
                      </a:rPr>
                      <m:t>|</m:t>
                    </m:r>
                    <m:r>
                      <a:rPr lang="en-US" sz="2000" b="1" i="1">
                        <a:solidFill>
                          <a:srgbClr val="C00000"/>
                        </a:solidFill>
                        <a:latin typeface="Cambria Math"/>
                      </a:rPr>
                      <m:t>𝑺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/>
                      </a:rPr>
                      <m:t>|</m:t>
                    </m:r>
                  </m:oMath>
                </a14:m>
                <a:endParaRPr lang="en-US" sz="2000" dirty="0" smtClean="0"/>
              </a:p>
              <a:p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𝑠</m:t>
                    </m:r>
                    <m:r>
                      <a:rPr lang="en-US" sz="20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≪</m:t>
                    </m:r>
                  </m:oMath>
                </a14:m>
                <a:r>
                  <a:rPr lang="en-US" sz="20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𝑚</m:t>
                    </m:r>
                  </m:oMath>
                </a14:m>
                <a:endParaRPr lang="en-US" sz="2000" dirty="0" smtClean="0"/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r>
                  <a:rPr lang="en-US" sz="2000" b="1" dirty="0" smtClean="0"/>
                  <a:t>Examples:</a:t>
                </a:r>
              </a:p>
              <a:p>
                <a:pPr marL="0" indent="0">
                  <a:buNone/>
                </a:pP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𝑚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18</m:t>
                        </m:r>
                      </m:sup>
                    </m:sSup>
                  </m:oMath>
                </a14:m>
                <a:r>
                  <a:rPr lang="en-US" sz="2000" dirty="0" smtClean="0"/>
                  <a:t>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/>
                      </a:rPr>
                      <m:t>𝑠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endParaRPr lang="en-US" sz="2000" dirty="0" smtClean="0"/>
              </a:p>
              <a:p>
                <a:pPr marL="0" indent="0" algn="ctr">
                  <a:buNone/>
                </a:pPr>
                <a:r>
                  <a:rPr lang="en-US" sz="2800" b="1" dirty="0" smtClean="0">
                    <a:solidFill>
                      <a:srgbClr val="7030A0"/>
                    </a:solidFill>
                  </a:rPr>
                  <a:t>Aim</a:t>
                </a:r>
                <a:r>
                  <a:rPr lang="en-US" sz="2800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sz="2000" dirty="0" smtClean="0"/>
                  <a:t>Maintain a data structure for storing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C00000"/>
                        </a:solidFill>
                        <a:latin typeface="Cambria Math"/>
                      </a:rPr>
                      <m:t>𝑺</m:t>
                    </m:r>
                    <m:r>
                      <a:rPr lang="en-US" sz="2000" b="1" i="1">
                        <a:solidFill>
                          <a:srgbClr val="C0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 smtClean="0"/>
                  <a:t>to support the search query :</a:t>
                </a:r>
              </a:p>
              <a:p>
                <a:pPr marL="0" indent="0" algn="ctr">
                  <a:buNone/>
                </a:pPr>
                <a:r>
                  <a:rPr lang="en-US" sz="2000" dirty="0" smtClean="0"/>
                  <a:t>“</a:t>
                </a:r>
                <a:r>
                  <a:rPr lang="en-US" sz="2000" i="1" dirty="0" smtClean="0"/>
                  <a:t>Does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∈</m:t>
                    </m:r>
                  </m:oMath>
                </a14:m>
                <a:r>
                  <a:rPr lang="en-US" sz="2000" b="1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C00000"/>
                        </a:solidFill>
                        <a:latin typeface="Cambria Math"/>
                      </a:rPr>
                      <m:t>𝑺</m:t>
                    </m:r>
                  </m:oMath>
                </a14:m>
                <a:r>
                  <a:rPr lang="en-US" sz="2000" dirty="0" smtClean="0"/>
                  <a:t> ?”     for any given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  <m:r>
                      <a:rPr lang="en-US" sz="2000" i="1">
                        <a:latin typeface="Cambria Math"/>
                      </a:rPr>
                      <m:t>∈</m:t>
                    </m:r>
                    <m:r>
                      <a:rPr lang="en-US" sz="2000" b="1" i="1" smtClean="0">
                        <a:latin typeface="Cambria Math"/>
                      </a:rPr>
                      <m:t>𝑼</m:t>
                    </m:r>
                  </m:oMath>
                </a14:m>
                <a:r>
                  <a:rPr lang="en-US" sz="2000" dirty="0" smtClean="0"/>
                  <a:t>.</a:t>
                </a:r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741" t="-674" b="-3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6528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600" b="1" dirty="0" smtClean="0">
                    <a:solidFill>
                      <a:srgbClr val="7030A0"/>
                    </a:solidFill>
                  </a:rPr>
                  <a:t>Perfect hashing </a:t>
                </a:r>
                <a:r>
                  <a:rPr lang="en-US" sz="3600" b="1" dirty="0" smtClean="0"/>
                  <a:t>using </a:t>
                </a:r>
                <a:r>
                  <a:rPr lang="en-US" sz="3600" b="1" dirty="0"/>
                  <a:t>O(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6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𝒔</m:t>
                        </m:r>
                      </m:e>
                      <m:sup>
                        <m:r>
                          <a:rPr lang="en-US" sz="36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600" b="1" dirty="0"/>
                  <a:t>) </a:t>
                </a:r>
                <a:r>
                  <a:rPr lang="en-US" sz="3600" b="1" dirty="0" smtClean="0"/>
                  <a:t>space</a:t>
                </a:r>
                <a:endParaRPr lang="en-US" sz="3600" b="1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1800" dirty="0" smtClean="0"/>
                  <a:t>Let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rgbClr val="002060"/>
                        </a:solidFill>
                        <a:latin typeface="Cambria Math"/>
                      </a:rPr>
                      <m:t>𝑯</m:t>
                    </m:r>
                    <m:r>
                      <a:rPr lang="en-US" sz="1800" i="1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1800" dirty="0" smtClean="0"/>
                  <a:t>be </a:t>
                </a:r>
                <a:r>
                  <a:rPr lang="en-US" sz="1800" b="1" dirty="0" smtClean="0">
                    <a:solidFill>
                      <a:srgbClr val="7030A0"/>
                    </a:solidFill>
                  </a:rPr>
                  <a:t>Universal </a:t>
                </a:r>
                <a:r>
                  <a:rPr lang="en-US" sz="1800" b="1" dirty="0"/>
                  <a:t>Hash </a:t>
                </a:r>
                <a:r>
                  <a:rPr lang="en-US" sz="1800" b="1" dirty="0" smtClean="0"/>
                  <a:t>Family. </a:t>
                </a:r>
              </a:p>
              <a:p>
                <a:pPr marL="0" indent="0">
                  <a:buNone/>
                </a:pPr>
                <a:r>
                  <a:rPr lang="en-US" sz="1800" dirty="0" smtClean="0"/>
                  <a:t>Let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/>
                      </a:rPr>
                      <m:t>𝑿</m:t>
                    </m:r>
                    <m:r>
                      <a:rPr lang="en-US" sz="1800" b="1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1800" dirty="0" smtClean="0"/>
                  <a:t>: the number </a:t>
                </a:r>
                <a:r>
                  <a:rPr lang="en-US" sz="1800" dirty="0"/>
                  <a:t>of collisions for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C00000"/>
                        </a:solidFill>
                        <a:latin typeface="Cambria Math"/>
                      </a:rPr>
                      <m:t>𝑺</m:t>
                    </m:r>
                  </m:oMath>
                </a14:m>
                <a:r>
                  <a:rPr lang="en-US" sz="1800" dirty="0"/>
                  <a:t> when 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/>
                      </a:rPr>
                      <m:t>𝒉</m:t>
                    </m:r>
                    <m:sSub>
                      <m:sSubPr>
                        <m:ctrlPr>
                          <a:rPr lang="en-US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</a:rPr>
                          <m:t>∈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a:rPr lang="en-US" sz="1800" b="1" i="1" smtClean="0">
                        <a:solidFill>
                          <a:srgbClr val="002060"/>
                        </a:solidFill>
                        <a:latin typeface="Cambria Math"/>
                      </a:rPr>
                      <m:t>𝑯</m:t>
                    </m:r>
                    <m:r>
                      <a:rPr lang="en-US" sz="1800" b="1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1800" dirty="0"/>
                  <a:t>? </a:t>
                </a:r>
                <a:endParaRPr lang="en-US" sz="1800" b="1" dirty="0" smtClean="0"/>
              </a:p>
              <a:p>
                <a:pPr marL="0" indent="0">
                  <a:buNone/>
                </a:pPr>
                <a:r>
                  <a:rPr lang="en-US" sz="1800" b="1" dirty="0" smtClean="0">
                    <a:solidFill>
                      <a:srgbClr val="C00000"/>
                    </a:solidFill>
                  </a:rPr>
                  <a:t>Question:</a:t>
                </a:r>
                <a:r>
                  <a:rPr lang="en-US" sz="1800" b="1" dirty="0" smtClean="0"/>
                  <a:t>  </a:t>
                </a:r>
                <a:r>
                  <a:rPr lang="en-US" sz="1800" dirty="0" smtClean="0"/>
                  <a:t>What is </a:t>
                </a:r>
                <a14:m>
                  <m:oMath xmlns:m="http://schemas.openxmlformats.org/officeDocument/2006/math">
                    <m:r>
                      <a:rPr lang="en-US" sz="1800" b="1" i="0" smtClean="0">
                        <a:latin typeface="Cambria Math"/>
                      </a:rPr>
                      <m:t>𝐄</m:t>
                    </m:r>
                    <m:r>
                      <a:rPr lang="en-US" sz="1800" b="0" i="0" smtClean="0">
                        <a:latin typeface="Cambria Math"/>
                      </a:rPr>
                      <m:t>[</m:t>
                    </m:r>
                    <m:r>
                      <a:rPr lang="en-US" sz="1800" b="1" i="1">
                        <a:latin typeface="Cambria Math"/>
                      </a:rPr>
                      <m:t>𝑿</m:t>
                    </m:r>
                    <m:r>
                      <a:rPr lang="en-US" sz="1800" b="1" i="1" smtClean="0">
                        <a:latin typeface="Cambria Math"/>
                      </a:rPr>
                      <m:t>]</m:t>
                    </m:r>
                    <m:r>
                      <a:rPr lang="en-US" sz="1800" b="1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1800" dirty="0" smtClean="0"/>
                  <a:t>? </a:t>
                </a:r>
                <a:endParaRPr lang="en-US" sz="1800" b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latin typeface="Cambria Math"/>
                            </a:rPr>
                            <m:t>𝑿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sz="18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18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en-US" sz="1800" b="1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1800" b="1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800" b="1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sz="18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US" sz="1800" b="1" i="1" smtClean="0">
                                  <a:latin typeface="Cambria Math"/>
                                </a:rPr>
                                <m:t>  </m:t>
                              </m:r>
                              <m:r>
                                <a:rPr lang="en-US" sz="1800" b="0" i="0" smtClean="0">
                                  <a:latin typeface="Cambria Math"/>
                                </a:rPr>
                                <m:t>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latin typeface="Cambria Math"/>
                                </a:rPr>
                                <m:t>if</m:t>
                              </m:r>
                              <m:r>
                                <a:rPr lang="en-US" sz="1800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1800" b="1" i="1">
                                  <a:latin typeface="Cambria Math"/>
                                </a:rPr>
                                <m:t>𝒉</m:t>
                              </m:r>
                              <m:d>
                                <m:dPr>
                                  <m:ctrlPr>
                                    <a:rPr lang="en-US" sz="18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en-US" sz="1800" b="0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1800" b="1" i="1" smtClean="0">
                                  <a:latin typeface="Cambria Math"/>
                                </a:rPr>
                                <m:t>𝒉</m:t>
                              </m:r>
                              <m:r>
                                <a:rPr lang="en-US" sz="1800" b="1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18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sz="1800" b="1" i="1" smtClean="0">
                                  <a:latin typeface="Cambria Math"/>
                                </a:rPr>
                                <m:t>)</m:t>
                              </m:r>
                            </m:e>
                            <m:e>
                              <m:r>
                                <a:rPr lang="en-US" sz="18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𝟎</m:t>
                              </m:r>
                              <m:r>
                                <a:rPr lang="en-US" sz="1800" b="1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1800" b="0" i="0" smtClean="0">
                                  <a:latin typeface="Cambria Math"/>
                                </a:rPr>
                                <m:t>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latin typeface="Cambria Math"/>
                                </a:rPr>
                                <m:t>otherwise</m:t>
                              </m:r>
                              <m:r>
                                <a:rPr lang="en-US" sz="1800" b="1" i="1" smtClean="0">
                                  <a:latin typeface="Cambria Math"/>
                                </a:rPr>
                                <m:t>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800" b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/>
                        </a:rPr>
                        <m:t>         </m:t>
                      </m:r>
                      <m:r>
                        <a:rPr lang="en-US" sz="1600" b="1" i="1">
                          <a:latin typeface="Cambria Math"/>
                        </a:rPr>
                        <m:t>𝑿</m:t>
                      </m:r>
                      <m:r>
                        <a:rPr lang="en-US" sz="1600" b="1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600" b="1" i="1" dirty="0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16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&lt;</m:t>
                          </m:r>
                          <m:r>
                            <a:rPr lang="en-US" sz="16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en-US" sz="16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16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𝐚𝐧𝐝</m:t>
                          </m:r>
                          <m:r>
                            <a:rPr lang="en-US" sz="16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16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sz="1600" i="1">
                              <a:latin typeface="Cambria Math"/>
                            </a:rPr>
                            <m:t>,</m:t>
                          </m:r>
                          <m:r>
                            <a:rPr lang="en-US" sz="16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en-US" sz="16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∈</m:t>
                          </m:r>
                          <m:r>
                            <a:rPr lang="en-US" sz="16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𝑺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16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latin typeface="Cambria Math"/>
                                </a:rPr>
                                <m:t>𝑿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1600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16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1600" b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b="1" i="0" smtClean="0">
                          <a:latin typeface="Cambria Math"/>
                        </a:rPr>
                        <m:t>         </m:t>
                      </m:r>
                      <m:r>
                        <a:rPr lang="en-US" sz="1600" b="1" i="0" smtClean="0">
                          <a:latin typeface="Cambria Math"/>
                        </a:rPr>
                        <m:t>𝐄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600" b="1" i="1">
                              <a:latin typeface="Cambria Math"/>
                            </a:rPr>
                            <m:t>𝑿</m:t>
                          </m:r>
                        </m:e>
                      </m:d>
                      <m:r>
                        <a:rPr lang="en-US" sz="1600" b="1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600" b="1" i="1" dirty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16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sz="1600" i="1">
                              <a:latin typeface="Cambria Math"/>
                            </a:rPr>
                            <m:t>&lt;</m:t>
                          </m:r>
                          <m:r>
                            <a:rPr lang="en-US" sz="16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en-US" sz="16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1600" b="1">
                              <a:latin typeface="Cambria Math"/>
                            </a:rPr>
                            <m:t>𝐚𝐧𝐝</m:t>
                          </m:r>
                          <m:r>
                            <a:rPr lang="en-US" sz="16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16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sz="1600" i="1">
                              <a:latin typeface="Cambria Math"/>
                            </a:rPr>
                            <m:t>,</m:t>
                          </m:r>
                          <m:r>
                            <a:rPr lang="en-US" sz="16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en-US" sz="16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∈</m:t>
                          </m:r>
                          <m:r>
                            <a:rPr lang="en-US" sz="16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𝑺</m:t>
                          </m:r>
                        </m:sub>
                        <m:sup/>
                        <m:e>
                          <m:r>
                            <a:rPr lang="en-US" sz="16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𝐄</m:t>
                          </m:r>
                          <m:r>
                            <a:rPr lang="en-US" sz="16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[</m:t>
                          </m:r>
                          <m:sSub>
                            <m:sSubPr>
                              <m:ctrlPr>
                                <a:rPr lang="en-US" sz="16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latin typeface="Cambria Math"/>
                                </a:rPr>
                                <m:t>𝑿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1600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16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16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en-US" sz="1600" b="1" dirty="0" smtClean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b="1" i="1" dirty="0" smtClean="0">
                          <a:latin typeface="Cambria Math"/>
                        </a:rPr>
                        <m:t>                   </m:t>
                      </m:r>
                      <m:r>
                        <a:rPr lang="en-US" sz="1600" b="1" i="1" dirty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600" b="1" i="1" dirty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16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sz="1600" i="1">
                              <a:latin typeface="Cambria Math"/>
                            </a:rPr>
                            <m:t>&lt;</m:t>
                          </m:r>
                          <m:r>
                            <a:rPr lang="en-US" sz="16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en-US" sz="16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1600" b="1">
                              <a:latin typeface="Cambria Math"/>
                            </a:rPr>
                            <m:t>𝐚𝐧𝐝</m:t>
                          </m:r>
                          <m:r>
                            <a:rPr lang="en-US" sz="16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16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sz="1600" i="1">
                              <a:latin typeface="Cambria Math"/>
                            </a:rPr>
                            <m:t>,</m:t>
                          </m:r>
                          <m:r>
                            <a:rPr lang="en-US" sz="16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en-US" sz="16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∈</m:t>
                          </m:r>
                          <m:r>
                            <a:rPr lang="en-US" sz="16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𝑺</m:t>
                          </m:r>
                        </m:sub>
                        <m:sup/>
                        <m:e>
                          <m:r>
                            <a:rPr lang="en-US" sz="1600" b="1">
                              <a:latin typeface="Cambria Math"/>
                            </a:rPr>
                            <m:t>𝐏</m:t>
                          </m:r>
                          <m:r>
                            <a:rPr lang="en-US" sz="1600" b="1">
                              <a:latin typeface="Cambria Math"/>
                            </a:rPr>
                            <m:t>[</m:t>
                          </m:r>
                          <m:sSub>
                            <m:sSubPr>
                              <m:ctrlPr>
                                <a:rPr lang="en-US" sz="16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latin typeface="Cambria Math"/>
                                </a:rPr>
                                <m:t>𝑿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1600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16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16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sz="16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en-US" sz="1600" b="1" i="1">
                              <a:latin typeface="Cambria Math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en-US" sz="1600" b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b="1" i="1" dirty="0" smtClean="0">
                          <a:latin typeface="Cambria Math"/>
                        </a:rPr>
                        <m:t>                   </m:t>
                      </m:r>
                      <m:r>
                        <a:rPr lang="en-US" sz="1600" b="1" i="1" dirty="0">
                          <a:latin typeface="Cambria Math"/>
                        </a:rPr>
                        <m:t>≤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600" b="1" i="1" dirty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16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sz="1600" i="1">
                              <a:latin typeface="Cambria Math"/>
                            </a:rPr>
                            <m:t>&lt;</m:t>
                          </m:r>
                          <m:r>
                            <a:rPr lang="en-US" sz="16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en-US" sz="16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1600" b="1">
                              <a:latin typeface="Cambria Math"/>
                            </a:rPr>
                            <m:t>𝐚𝐧𝐝</m:t>
                          </m:r>
                          <m:r>
                            <a:rPr lang="en-US" sz="16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16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sz="1600" i="1">
                              <a:latin typeface="Cambria Math"/>
                            </a:rPr>
                            <m:t>,</m:t>
                          </m:r>
                          <m:r>
                            <a:rPr lang="en-US" sz="16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en-US" sz="16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∈</m:t>
                          </m:r>
                          <m:r>
                            <a:rPr lang="en-US" sz="1600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𝑺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sz="16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16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𝒄</m:t>
                              </m:r>
                            </m:num>
                            <m:den>
                              <m:r>
                                <a:rPr lang="en-US" sz="16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𝒏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sz="1600" b="1" dirty="0" smtClean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                  =</m:t>
                      </m:r>
                      <m:f>
                        <m:fPr>
                          <m:ctrlPr>
                            <a:rPr lang="en-US" sz="16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6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𝒄</m:t>
                          </m:r>
                        </m:num>
                        <m:den>
                          <m:r>
                            <a:rPr lang="en-US" sz="16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𝒏</m:t>
                          </m:r>
                        </m:den>
                      </m:f>
                      <m:r>
                        <a:rPr lang="en-US" sz="1600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en-US" sz="16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6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𝒔</m:t>
                          </m:r>
                          <m:r>
                            <a:rPr lang="en-US" sz="16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16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𝒔</m:t>
                          </m:r>
                          <m:r>
                            <a:rPr lang="en-US" sz="16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16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en-US" sz="16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sz="16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1600" dirty="0"/>
              </a:p>
              <a:p>
                <a:pPr marL="0" indent="0">
                  <a:buNone/>
                </a:pPr>
                <a:endParaRPr lang="en-US" sz="1600" dirty="0"/>
              </a:p>
              <a:p>
                <a:pPr marL="0" indent="0">
                  <a:buNone/>
                </a:pPr>
                <a:endParaRPr lang="en-US" sz="1600" b="1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593" t="-674" b="-130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9065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600" b="1" dirty="0" smtClean="0">
                    <a:solidFill>
                      <a:srgbClr val="7030A0"/>
                    </a:solidFill>
                  </a:rPr>
                  <a:t>Perfect hashing </a:t>
                </a:r>
                <a:r>
                  <a:rPr lang="en-US" sz="3600" b="1" dirty="0" smtClean="0"/>
                  <a:t>using </a:t>
                </a:r>
                <a:r>
                  <a:rPr lang="en-US" sz="3600" b="1" dirty="0"/>
                  <a:t>O(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6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𝒔</m:t>
                        </m:r>
                      </m:e>
                      <m:sup>
                        <m:r>
                          <a:rPr lang="en-US" sz="36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600" b="1" dirty="0"/>
                  <a:t>) </a:t>
                </a:r>
                <a:r>
                  <a:rPr lang="en-US" sz="3600" b="1" dirty="0" smtClean="0"/>
                  <a:t>space</a:t>
                </a:r>
                <a:endParaRPr lang="en-US" sz="3600" b="1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1800" dirty="0" smtClean="0"/>
                  <a:t>Let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rgbClr val="002060"/>
                        </a:solidFill>
                        <a:latin typeface="Cambria Math"/>
                      </a:rPr>
                      <m:t>𝑯</m:t>
                    </m:r>
                    <m:r>
                      <a:rPr lang="en-US" sz="1800" i="1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1800" dirty="0" smtClean="0"/>
                  <a:t>be </a:t>
                </a:r>
                <a:r>
                  <a:rPr lang="en-US" sz="1800" b="1" dirty="0" smtClean="0">
                    <a:solidFill>
                      <a:srgbClr val="7030A0"/>
                    </a:solidFill>
                  </a:rPr>
                  <a:t>Universal </a:t>
                </a:r>
                <a:r>
                  <a:rPr lang="en-US" sz="1800" b="1" dirty="0"/>
                  <a:t>Hash </a:t>
                </a:r>
                <a:r>
                  <a:rPr lang="en-US" sz="1800" b="1" dirty="0" smtClean="0"/>
                  <a:t>Family. </a:t>
                </a:r>
              </a:p>
              <a:p>
                <a:pPr marL="0" indent="0">
                  <a:buNone/>
                </a:pPr>
                <a:r>
                  <a:rPr lang="en-US" sz="1800" dirty="0" smtClean="0"/>
                  <a:t>Let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/>
                      </a:rPr>
                      <m:t>𝑿</m:t>
                    </m:r>
                    <m:r>
                      <a:rPr lang="en-US" sz="1800" b="1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1800" dirty="0" smtClean="0"/>
                  <a:t>: the number </a:t>
                </a:r>
                <a:r>
                  <a:rPr lang="en-US" sz="1800" dirty="0"/>
                  <a:t>of collisions for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C00000"/>
                        </a:solidFill>
                        <a:latin typeface="Cambria Math"/>
                      </a:rPr>
                      <m:t>𝑺</m:t>
                    </m:r>
                  </m:oMath>
                </a14:m>
                <a:r>
                  <a:rPr lang="en-US" sz="1800" dirty="0"/>
                  <a:t> when 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/>
                      </a:rPr>
                      <m:t>𝒉</m:t>
                    </m:r>
                    <m:sSub>
                      <m:sSubPr>
                        <m:ctrlPr>
                          <a:rPr lang="en-US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</a:rPr>
                          <m:t>∈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a:rPr lang="en-US" sz="1800" b="1" i="1" smtClean="0">
                        <a:solidFill>
                          <a:srgbClr val="002060"/>
                        </a:solidFill>
                        <a:latin typeface="Cambria Math"/>
                      </a:rPr>
                      <m:t>𝑯</m:t>
                    </m:r>
                    <m:r>
                      <a:rPr lang="en-US" sz="1800" b="1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1800" dirty="0"/>
                  <a:t>? </a:t>
                </a:r>
                <a:endParaRPr lang="en-US" sz="1800" b="1" dirty="0" smtClean="0"/>
              </a:p>
              <a:p>
                <a:pPr marL="0" indent="0">
                  <a:buNone/>
                </a:pPr>
                <a:r>
                  <a:rPr lang="en-US" sz="1800" b="1" dirty="0" smtClean="0">
                    <a:solidFill>
                      <a:srgbClr val="7030A0"/>
                    </a:solidFill>
                  </a:rPr>
                  <a:t>Lemma1:</a:t>
                </a:r>
                <a14:m>
                  <m:oMath xmlns:m="http://schemas.openxmlformats.org/officeDocument/2006/math">
                    <m:r>
                      <a:rPr lang="en-US" sz="1600" b="1" i="0" smtClean="0">
                        <a:latin typeface="Cambria Math"/>
                      </a:rPr>
                      <m:t>  </m:t>
                    </m:r>
                    <m:r>
                      <a:rPr lang="en-US" sz="1600" b="1" i="0" smtClean="0">
                        <a:latin typeface="Cambria Math"/>
                      </a:rPr>
                      <m:t>𝐄</m:t>
                    </m:r>
                    <m:r>
                      <a:rPr lang="en-US" sz="1600" b="1" i="1" smtClean="0">
                        <a:latin typeface="Cambria Math"/>
                      </a:rPr>
                      <m:t>[</m:t>
                    </m:r>
                    <m:r>
                      <a:rPr lang="en-US" sz="1600" b="1" i="1">
                        <a:latin typeface="Cambria Math"/>
                      </a:rPr>
                      <m:t>𝑿</m:t>
                    </m:r>
                    <m:r>
                      <a:rPr lang="en-US" sz="1600" b="1" i="1" smtClean="0">
                        <a:latin typeface="Cambria Math"/>
                      </a:rPr>
                      <m:t>]</m:t>
                    </m:r>
                    <m:r>
                      <a:rPr lang="en-US" sz="1600" b="1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6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16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𝒄</m:t>
                        </m:r>
                      </m:num>
                      <m:den>
                        <m:r>
                          <a:rPr lang="en-US" sz="16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den>
                    </m:f>
                    <m:r>
                      <a:rPr lang="en-US" sz="16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∙</m:t>
                    </m:r>
                    <m:f>
                      <m:fPr>
                        <m:ctrlPr>
                          <a:rPr lang="en-US" sz="16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16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𝒔</m:t>
                        </m:r>
                        <m:r>
                          <a:rPr lang="en-US" sz="16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16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𝒔</m:t>
                        </m:r>
                        <m:r>
                          <a:rPr lang="en-US" sz="16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16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16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sz="16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endParaRPr lang="en-US" sz="1600" dirty="0" smtClean="0"/>
              </a:p>
              <a:p>
                <a:pPr marL="0" indent="0">
                  <a:buNone/>
                </a:pPr>
                <a:endParaRPr lang="en-US" sz="1600" dirty="0"/>
              </a:p>
              <a:p>
                <a:pPr marL="0" indent="0">
                  <a:buNone/>
                </a:pPr>
                <a:r>
                  <a:rPr lang="en-US" sz="1800" b="1" dirty="0" smtClean="0">
                    <a:solidFill>
                      <a:srgbClr val="C00000"/>
                    </a:solidFill>
                  </a:rPr>
                  <a:t>Question:</a:t>
                </a:r>
                <a:r>
                  <a:rPr lang="en-US" sz="1800" b="1" dirty="0" smtClean="0"/>
                  <a:t> </a:t>
                </a:r>
                <a:r>
                  <a:rPr lang="en-US" sz="1800" dirty="0" smtClean="0"/>
                  <a:t>How large should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1800" dirty="0" smtClean="0"/>
                  <a:t>be to achieve </a:t>
                </a:r>
                <a:r>
                  <a:rPr lang="en-US" sz="1800" b="1" dirty="0" smtClean="0"/>
                  <a:t>no</a:t>
                </a:r>
                <a:r>
                  <a:rPr lang="en-US" sz="1800" dirty="0" smtClean="0"/>
                  <a:t> collision ? </a:t>
                </a:r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:endParaRPr lang="en-US" sz="1600" dirty="0"/>
              </a:p>
              <a:p>
                <a:pPr marL="0" indent="0">
                  <a:buNone/>
                </a:pPr>
                <a:r>
                  <a:rPr lang="en-US" sz="1800" b="1" dirty="0">
                    <a:solidFill>
                      <a:srgbClr val="C00000"/>
                    </a:solidFill>
                  </a:rPr>
                  <a:t>Question:</a:t>
                </a:r>
                <a:r>
                  <a:rPr lang="en-US" sz="1800" b="1" dirty="0"/>
                  <a:t> </a:t>
                </a:r>
                <a:r>
                  <a:rPr lang="en-US" sz="1800" dirty="0"/>
                  <a:t>How large </a:t>
                </a:r>
                <a:r>
                  <a:rPr lang="en-US" sz="1800" dirty="0" smtClean="0"/>
                  <a:t>should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1800" dirty="0" smtClean="0"/>
                  <a:t>be to </a:t>
                </a:r>
                <a:r>
                  <a:rPr lang="en-US" sz="1800" dirty="0"/>
                  <a:t>achieve </a:t>
                </a:r>
                <a14:m>
                  <m:oMath xmlns:m="http://schemas.openxmlformats.org/officeDocument/2006/math">
                    <m:r>
                      <a:rPr lang="en-US" sz="1800" b="1">
                        <a:latin typeface="Cambria Math"/>
                      </a:rPr>
                      <m:t>𝐄</m:t>
                    </m:r>
                    <m:d>
                      <m:dPr>
                        <m:begChr m:val="["/>
                        <m:endChr m:val="]"/>
                        <m:ctrlPr>
                          <a:rPr lang="en-US" sz="1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b="1" i="1">
                            <a:latin typeface="Cambria Math"/>
                          </a:rPr>
                          <m:t>𝑿</m:t>
                        </m:r>
                      </m:e>
                    </m:d>
                    <m:r>
                      <a:rPr lang="en-US" sz="1800" b="1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8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1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1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1800" dirty="0"/>
                  <a:t> ? </a:t>
                </a:r>
                <a:endParaRPr lang="en-US" sz="1800" dirty="0" smtClean="0"/>
              </a:p>
              <a:p>
                <a:pPr marL="0" indent="0">
                  <a:buNone/>
                </a:pPr>
                <a:r>
                  <a:rPr lang="en-US" sz="1800" b="1" dirty="0" smtClean="0"/>
                  <a:t>Answer: </a:t>
                </a:r>
                <a:r>
                  <a:rPr lang="en-US" sz="1800" dirty="0" smtClean="0"/>
                  <a:t>Pick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  <m:r>
                      <a:rPr lang="en-US" sz="1800" b="1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sz="1800" b="1" i="1" smtClean="0">
                        <a:solidFill>
                          <a:srgbClr val="0070C0"/>
                        </a:solidFill>
                        <a:latin typeface="Cambria Math"/>
                      </a:rPr>
                      <m:t>𝒄</m:t>
                    </m:r>
                    <m:sSup>
                      <m:sSupPr>
                        <m:ctrlPr>
                          <a:rPr lang="en-US" sz="1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1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𝒔</m:t>
                        </m:r>
                      </m:e>
                      <m:sup>
                        <m:r>
                          <a:rPr lang="en-US" sz="1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1800" dirty="0" smtClean="0"/>
                  <a:t>.</a:t>
                </a:r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:endParaRPr lang="en-US" sz="1800" dirty="0" smtClean="0"/>
              </a:p>
              <a:p>
                <a:pPr marL="0" indent="0">
                  <a:buNone/>
                </a:pPr>
                <a:endParaRPr lang="en-US" sz="1600" dirty="0"/>
              </a:p>
              <a:p>
                <a:pPr marL="0" indent="0">
                  <a:buNone/>
                </a:pPr>
                <a:endParaRPr lang="en-US" sz="1600" b="1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593" t="-6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own Arrow 3"/>
          <p:cNvSpPr/>
          <p:nvPr/>
        </p:nvSpPr>
        <p:spPr>
          <a:xfrm>
            <a:off x="3048000" y="3429000"/>
            <a:ext cx="1524000" cy="489204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430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600" b="1" dirty="0" smtClean="0">
                    <a:solidFill>
                      <a:srgbClr val="7030A0"/>
                    </a:solidFill>
                  </a:rPr>
                  <a:t>Perfect hashing </a:t>
                </a:r>
                <a:r>
                  <a:rPr lang="en-US" sz="3600" b="1" dirty="0" smtClean="0"/>
                  <a:t>using </a:t>
                </a:r>
                <a:r>
                  <a:rPr lang="en-US" sz="3600" b="1" dirty="0"/>
                  <a:t>O(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6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𝒔</m:t>
                        </m:r>
                      </m:e>
                      <m:sup>
                        <m:r>
                          <a:rPr lang="en-US" sz="36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600" b="1" dirty="0"/>
                  <a:t>) </a:t>
                </a:r>
                <a:r>
                  <a:rPr lang="en-US" sz="3600" b="1" dirty="0" smtClean="0"/>
                  <a:t>space</a:t>
                </a:r>
                <a:endParaRPr lang="en-US" sz="3600" b="1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0292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1800" dirty="0" smtClean="0"/>
                  <a:t>Let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rgbClr val="002060"/>
                        </a:solidFill>
                        <a:latin typeface="Cambria Math"/>
                      </a:rPr>
                      <m:t>𝑯</m:t>
                    </m:r>
                    <m:r>
                      <a:rPr lang="en-US" sz="1800" i="1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1800" dirty="0" smtClean="0"/>
                  <a:t>be </a:t>
                </a:r>
                <a:r>
                  <a:rPr lang="en-US" sz="1800" b="1" dirty="0" smtClean="0">
                    <a:solidFill>
                      <a:srgbClr val="7030A0"/>
                    </a:solidFill>
                  </a:rPr>
                  <a:t>Universal </a:t>
                </a:r>
                <a:r>
                  <a:rPr lang="en-US" sz="1800" b="1" dirty="0"/>
                  <a:t>Hash </a:t>
                </a:r>
                <a:r>
                  <a:rPr lang="en-US" sz="1800" b="1" dirty="0" smtClean="0"/>
                  <a:t>Family. </a:t>
                </a:r>
              </a:p>
              <a:p>
                <a:pPr marL="0" indent="0">
                  <a:buNone/>
                </a:pPr>
                <a:r>
                  <a:rPr lang="en-US" sz="1800" dirty="0" smtClean="0"/>
                  <a:t>Let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/>
                      </a:rPr>
                      <m:t>𝑿</m:t>
                    </m:r>
                    <m:r>
                      <a:rPr lang="en-US" sz="1800" b="1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1800" dirty="0" smtClean="0"/>
                  <a:t>: the number </a:t>
                </a:r>
                <a:r>
                  <a:rPr lang="en-US" sz="1800" dirty="0"/>
                  <a:t>of collisions for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C00000"/>
                        </a:solidFill>
                        <a:latin typeface="Cambria Math"/>
                      </a:rPr>
                      <m:t>𝑺</m:t>
                    </m:r>
                  </m:oMath>
                </a14:m>
                <a:r>
                  <a:rPr lang="en-US" sz="1800" dirty="0"/>
                  <a:t> when 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/>
                      </a:rPr>
                      <m:t>𝒉</m:t>
                    </m:r>
                    <m:sSub>
                      <m:sSubPr>
                        <m:ctrlPr>
                          <a:rPr lang="en-US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</a:rPr>
                          <m:t>∈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a:rPr lang="en-US" sz="1800" b="1" i="1" smtClean="0">
                        <a:solidFill>
                          <a:srgbClr val="002060"/>
                        </a:solidFill>
                        <a:latin typeface="Cambria Math"/>
                      </a:rPr>
                      <m:t>𝑯</m:t>
                    </m:r>
                    <m:r>
                      <a:rPr lang="en-US" sz="1800" b="1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1800" dirty="0"/>
                  <a:t>? </a:t>
                </a:r>
                <a:endParaRPr lang="en-US" sz="1800" b="1" dirty="0" smtClean="0"/>
              </a:p>
              <a:p>
                <a:pPr marL="0" indent="0">
                  <a:buNone/>
                </a:pPr>
                <a:r>
                  <a:rPr lang="en-US" sz="1800" b="1" dirty="0" smtClean="0">
                    <a:solidFill>
                      <a:srgbClr val="7030A0"/>
                    </a:solidFill>
                  </a:rPr>
                  <a:t>Lemma1:</a:t>
                </a:r>
                <a14:m>
                  <m:oMath xmlns:m="http://schemas.openxmlformats.org/officeDocument/2006/math">
                    <m:r>
                      <a:rPr lang="en-US" sz="1600" b="1" i="0" smtClean="0">
                        <a:latin typeface="Cambria Math"/>
                      </a:rPr>
                      <m:t>  </m:t>
                    </m:r>
                    <m:r>
                      <a:rPr lang="en-US" sz="1600" b="1" i="0" smtClean="0">
                        <a:latin typeface="Cambria Math"/>
                      </a:rPr>
                      <m:t>𝐄</m:t>
                    </m:r>
                    <m:r>
                      <a:rPr lang="en-US" sz="1600" b="1" i="1" smtClean="0">
                        <a:latin typeface="Cambria Math"/>
                      </a:rPr>
                      <m:t>[</m:t>
                    </m:r>
                    <m:r>
                      <a:rPr lang="en-US" sz="1600" b="1" i="1">
                        <a:latin typeface="Cambria Math"/>
                      </a:rPr>
                      <m:t>𝑿</m:t>
                    </m:r>
                    <m:r>
                      <a:rPr lang="en-US" sz="1600" b="1" i="1" smtClean="0">
                        <a:latin typeface="Cambria Math"/>
                      </a:rPr>
                      <m:t>]</m:t>
                    </m:r>
                    <m:r>
                      <a:rPr lang="en-US" sz="1600" b="1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6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16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𝒄</m:t>
                        </m:r>
                      </m:num>
                      <m:den>
                        <m:r>
                          <a:rPr lang="en-US" sz="16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den>
                    </m:f>
                    <m:r>
                      <a:rPr lang="en-US" sz="16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∙</m:t>
                    </m:r>
                    <m:f>
                      <m:fPr>
                        <m:ctrlPr>
                          <a:rPr lang="en-US" sz="16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16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𝒔</m:t>
                        </m:r>
                        <m:r>
                          <a:rPr lang="en-US" sz="16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16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𝒔</m:t>
                        </m:r>
                        <m:r>
                          <a:rPr lang="en-US" sz="16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16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sz="16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sz="16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endParaRPr lang="en-US" sz="1600" dirty="0" smtClean="0"/>
              </a:p>
              <a:p>
                <a:pPr marL="0" indent="0">
                  <a:buNone/>
                </a:pPr>
                <a:endParaRPr lang="en-US" sz="1600" dirty="0"/>
              </a:p>
              <a:p>
                <a:pPr marL="0" indent="0">
                  <a:buNone/>
                </a:pPr>
                <a:r>
                  <a:rPr lang="en-US" sz="1800" b="1" dirty="0" smtClean="0">
                    <a:solidFill>
                      <a:srgbClr val="7030A0"/>
                    </a:solidFill>
                  </a:rPr>
                  <a:t>Observation: </a:t>
                </a:r>
                <a:r>
                  <a:rPr lang="en-US" sz="1800" b="1" dirty="0" smtClean="0"/>
                  <a:t> </a:t>
                </a:r>
                <a14:m>
                  <m:oMath xmlns:m="http://schemas.openxmlformats.org/officeDocument/2006/math">
                    <m:r>
                      <a:rPr lang="en-US" sz="1800" b="1">
                        <a:latin typeface="Cambria Math"/>
                      </a:rPr>
                      <m:t>𝐄</m:t>
                    </m:r>
                    <m:d>
                      <m:dPr>
                        <m:begChr m:val="["/>
                        <m:endChr m:val="]"/>
                        <m:ctrlPr>
                          <a:rPr lang="en-US" sz="1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b="1" i="1">
                            <a:latin typeface="Cambria Math"/>
                          </a:rPr>
                          <m:t>𝑿</m:t>
                        </m:r>
                      </m:e>
                    </m:d>
                    <m:r>
                      <a:rPr lang="en-US" sz="1800" b="1" i="1" smtClean="0">
                        <a:latin typeface="Cambria Math"/>
                      </a:rPr>
                      <m:t>≤</m:t>
                    </m:r>
                    <m:f>
                      <m:fPr>
                        <m:ctrlPr>
                          <a:rPr lang="en-US" sz="18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1800" b="1" i="1" smtClean="0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1800" b="1" i="1" smtClean="0"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1800" b="1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sz="1800" dirty="0" smtClean="0"/>
                  <a:t>when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</a:rPr>
                      <m:t>𝒄</m:t>
                    </m:r>
                    <m:sSup>
                      <m:sSupPr>
                        <m:ctrlP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𝒔</m:t>
                        </m:r>
                      </m:e>
                      <m:sup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1800" dirty="0" smtClean="0"/>
                  <a:t>.</a:t>
                </a:r>
              </a:p>
              <a:p>
                <a:pPr marL="0" indent="0">
                  <a:buNone/>
                </a:pPr>
                <a:endParaRPr lang="en-US" sz="1800" b="1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r>
                  <a:rPr lang="en-US" sz="1800" b="1" dirty="0" smtClean="0">
                    <a:solidFill>
                      <a:srgbClr val="C00000"/>
                    </a:solidFill>
                  </a:rPr>
                  <a:t>Question:</a:t>
                </a:r>
                <a:r>
                  <a:rPr lang="en-US" sz="1800" b="1" dirty="0" smtClean="0"/>
                  <a:t> </a:t>
                </a:r>
                <a:r>
                  <a:rPr lang="en-US" sz="1800" dirty="0"/>
                  <a:t>W</a:t>
                </a:r>
                <a:r>
                  <a:rPr lang="en-US" sz="1800" dirty="0" smtClean="0"/>
                  <a:t>hat is the probability of </a:t>
                </a:r>
                <a:r>
                  <a:rPr lang="en-US" sz="1800" b="1" dirty="0" smtClean="0"/>
                  <a:t>no</a:t>
                </a:r>
                <a:r>
                  <a:rPr lang="en-US" sz="1800" dirty="0" smtClean="0"/>
                  <a:t> collision when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</a:rPr>
                      <m:t>𝒄</m:t>
                    </m:r>
                    <m:sSup>
                      <m:sSupPr>
                        <m:ctrlP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𝒔</m:t>
                        </m:r>
                      </m:e>
                      <m:sup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1800" dirty="0" smtClean="0"/>
                  <a:t>? </a:t>
                </a:r>
              </a:p>
              <a:p>
                <a:pPr marL="0" indent="0">
                  <a:buNone/>
                </a:pPr>
                <a:r>
                  <a:rPr lang="en-US" sz="1800" b="1" dirty="0" smtClean="0"/>
                  <a:t>Answer: </a:t>
                </a:r>
              </a:p>
              <a:p>
                <a:pPr marL="0" indent="0">
                  <a:buNone/>
                </a:pPr>
                <a:r>
                  <a:rPr lang="en-US" sz="1800" dirty="0" smtClean="0"/>
                  <a:t>“No collision” </a:t>
                </a:r>
                <a:r>
                  <a:rPr lang="en-US" sz="1800" dirty="0" smtClean="0">
                    <a:sym typeface="Wingdings" pitchFamily="2" charset="2"/>
                  </a:rPr>
                  <a:t></a:t>
                </a:r>
                <a:r>
                  <a:rPr lang="en-US" sz="1800" b="1" dirty="0" smtClean="0"/>
                  <a:t> “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/>
                      </a:rPr>
                      <m:t>𝑿</m:t>
                    </m:r>
                    <m:r>
                      <a:rPr lang="en-US" sz="1800" b="1" i="1" smtClean="0">
                        <a:latin typeface="Cambria Math"/>
                      </a:rPr>
                      <m:t>=</m:t>
                    </m:r>
                    <m:r>
                      <a:rPr lang="en-US" sz="1800" b="1" i="1" smtClean="0">
                        <a:solidFill>
                          <a:srgbClr val="0070C0"/>
                        </a:solidFill>
                        <a:latin typeface="Cambria Math"/>
                      </a:rPr>
                      <m:t>𝟎</m:t>
                    </m:r>
                  </m:oMath>
                </a14:m>
                <a:r>
                  <a:rPr lang="en-US" sz="1800" dirty="0" smtClean="0"/>
                  <a:t>”</a:t>
                </a:r>
              </a:p>
              <a:p>
                <a:pPr marL="0" indent="0">
                  <a:buNone/>
                </a:pPr>
                <a:r>
                  <a:rPr lang="en-US" sz="1800" b="1" dirty="0" smtClean="0"/>
                  <a:t>P</a:t>
                </a:r>
                <a:r>
                  <a:rPr lang="en-US" sz="1800" dirty="0" smtClean="0"/>
                  <a:t>(No collision </a:t>
                </a:r>
                <a:r>
                  <a:rPr lang="en-US" sz="1800" b="1" dirty="0" smtClean="0"/>
                  <a:t>) = P</a:t>
                </a:r>
                <a:r>
                  <a:rPr lang="en-US" sz="1800" dirty="0" smtClean="0"/>
                  <a:t>(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/>
                      </a:rPr>
                      <m:t>𝑿</m:t>
                    </m:r>
                    <m:r>
                      <a:rPr lang="en-US" sz="1800" b="1" i="1">
                        <a:latin typeface="Cambria Math"/>
                      </a:rPr>
                      <m:t>=</m:t>
                    </m:r>
                    <m:r>
                      <a:rPr lang="en-US" sz="1800" b="1" i="1" smtClean="0">
                        <a:solidFill>
                          <a:srgbClr val="0070C0"/>
                        </a:solidFill>
                        <a:latin typeface="Cambria Math"/>
                      </a:rPr>
                      <m:t>𝟎</m:t>
                    </m:r>
                  </m:oMath>
                </a14:m>
                <a:r>
                  <a:rPr lang="en-US" sz="1800" dirty="0" smtClean="0"/>
                  <a:t>)</a:t>
                </a:r>
                <a:endParaRPr lang="en-US" sz="1800" dirty="0"/>
              </a:p>
              <a:p>
                <a:pPr marL="0" indent="0">
                  <a:buNone/>
                </a:pPr>
                <a:r>
                  <a:rPr lang="en-US" sz="1800" b="1" dirty="0" smtClean="0"/>
                  <a:t>                            = </a:t>
                </a:r>
                <a14:m>
                  <m:oMath xmlns:m="http://schemas.openxmlformats.org/officeDocument/2006/math">
                    <m:r>
                      <a:rPr lang="en-US" sz="1800" b="1" i="0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</a:rPr>
                      <m:t>𝟏</m:t>
                    </m:r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</a:rPr>
                      <m:t> − </m:t>
                    </m:r>
                  </m:oMath>
                </a14:m>
                <a:r>
                  <a:rPr lang="en-US" sz="1800" b="1" dirty="0" smtClean="0"/>
                  <a:t> P</a:t>
                </a:r>
                <a:r>
                  <a:rPr lang="en-US" sz="1800" dirty="0"/>
                  <a:t>(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/>
                      </a:rPr>
                      <m:t>𝑿</m:t>
                    </m:r>
                    <m:r>
                      <a:rPr lang="en-US" sz="1800" b="1" i="1" smtClean="0">
                        <a:latin typeface="Cambria Math"/>
                      </a:rPr>
                      <m:t>≥</m:t>
                    </m:r>
                    <m:r>
                      <a:rPr lang="en-US" sz="1800" b="1" i="1" smtClean="0">
                        <a:solidFill>
                          <a:srgbClr val="0070C0"/>
                        </a:solidFill>
                        <a:latin typeface="Cambria Math"/>
                      </a:rPr>
                      <m:t>𝟏</m:t>
                    </m:r>
                  </m:oMath>
                </a14:m>
                <a:r>
                  <a:rPr lang="en-US" sz="1800" dirty="0"/>
                  <a:t>)</a:t>
                </a:r>
              </a:p>
              <a:p>
                <a:pPr marL="0" indent="0">
                  <a:buNone/>
                </a:pPr>
                <a:r>
                  <a:rPr lang="en-US" sz="1800" b="1" dirty="0" smtClean="0">
                    <a:solidFill>
                      <a:schemeClr val="tx1"/>
                    </a:solidFill>
                  </a:rPr>
                  <a:t>                          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tx1"/>
                        </a:solidFill>
                        <a:latin typeface="Cambria Math"/>
                      </a:rPr>
                      <m:t>≥</m:t>
                    </m:r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</a:rPr>
                      <m:t>𝟏</m:t>
                    </m:r>
                    <m:r>
                      <a:rPr lang="en-US" sz="1800" b="1" i="1" smtClean="0">
                        <a:solidFill>
                          <a:srgbClr val="0070C0"/>
                        </a:solidFill>
                        <a:latin typeface="Cambria Math"/>
                      </a:rPr>
                      <m:t> −</m:t>
                    </m:r>
                    <m:f>
                      <m:fPr>
                        <m:ctrlPr>
                          <a:rPr lang="en-US" sz="1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1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1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endParaRPr lang="en-US" sz="1800" b="1" dirty="0" smtClean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sz="1800" dirty="0" smtClean="0"/>
                  <a:t>                           </a:t>
                </a:r>
                <a14:m>
                  <m:oMath xmlns:m="http://schemas.openxmlformats.org/officeDocument/2006/math">
                    <m:r>
                      <a:rPr lang="en-US" sz="1800" b="0" i="0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endParaRPr lang="en-US" sz="1800" dirty="0" smtClean="0"/>
              </a:p>
              <a:p>
                <a:pPr marL="0" indent="0">
                  <a:buNone/>
                </a:pPr>
                <a:endParaRPr lang="en-US" sz="1600" dirty="0"/>
              </a:p>
              <a:p>
                <a:pPr marL="0" indent="0">
                  <a:buNone/>
                </a:pPr>
                <a:endParaRPr lang="en-US" sz="1600" b="1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029200"/>
              </a:xfrm>
              <a:blipFill rotWithShape="1">
                <a:blip r:embed="rId3"/>
                <a:stretch>
                  <a:fillRect l="-593" t="-606" b="-8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Line Callout 2 3"/>
          <p:cNvSpPr/>
          <p:nvPr/>
        </p:nvSpPr>
        <p:spPr>
          <a:xfrm>
            <a:off x="4876800" y="5638800"/>
            <a:ext cx="3276600" cy="762000"/>
          </a:xfrm>
          <a:prstGeom prst="borderCallout2">
            <a:avLst>
              <a:gd name="adj1" fmla="val 48956"/>
              <a:gd name="adj2" fmla="val -1190"/>
              <a:gd name="adj3" fmla="val 50733"/>
              <a:gd name="adj4" fmla="val -19048"/>
              <a:gd name="adj5" fmla="val -28879"/>
              <a:gd name="adj6" fmla="val -50072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Use Markov’s Inequality to bound it.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370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600" b="1" dirty="0" smtClean="0">
                    <a:solidFill>
                      <a:srgbClr val="7030A0"/>
                    </a:solidFill>
                  </a:rPr>
                  <a:t>Perfect hashing </a:t>
                </a:r>
                <a:r>
                  <a:rPr lang="en-US" sz="3600" b="1" dirty="0" smtClean="0"/>
                  <a:t>using </a:t>
                </a:r>
                <a:r>
                  <a:rPr lang="en-US" sz="3600" b="1" dirty="0"/>
                  <a:t>O(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6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𝒔</m:t>
                        </m:r>
                      </m:e>
                      <m:sup>
                        <m:r>
                          <a:rPr lang="en-US" sz="36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600" b="1" dirty="0"/>
                  <a:t>) </a:t>
                </a:r>
                <a:r>
                  <a:rPr lang="en-US" sz="3600" b="1" dirty="0" smtClean="0"/>
                  <a:t>space</a:t>
                </a:r>
                <a:endParaRPr lang="en-US" sz="3600" b="1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0292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1800" dirty="0" smtClean="0"/>
                  <a:t>Let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rgbClr val="002060"/>
                        </a:solidFill>
                        <a:latin typeface="Cambria Math"/>
                      </a:rPr>
                      <m:t>𝑯</m:t>
                    </m:r>
                    <m:r>
                      <a:rPr lang="en-US" sz="1800" i="1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1800" dirty="0" smtClean="0"/>
                  <a:t>be </a:t>
                </a:r>
                <a:r>
                  <a:rPr lang="en-US" sz="1800" b="1" dirty="0" smtClean="0">
                    <a:solidFill>
                      <a:srgbClr val="7030A0"/>
                    </a:solidFill>
                  </a:rPr>
                  <a:t>Universal </a:t>
                </a:r>
                <a:r>
                  <a:rPr lang="en-US" sz="1800" b="1" dirty="0"/>
                  <a:t>Hash </a:t>
                </a:r>
                <a:r>
                  <a:rPr lang="en-US" sz="1800" b="1" dirty="0" smtClean="0"/>
                  <a:t>Family. </a:t>
                </a:r>
              </a:p>
              <a:p>
                <a:pPr marL="0" indent="0">
                  <a:buNone/>
                </a:pPr>
                <a:r>
                  <a:rPr lang="en-US" sz="1800" b="1" dirty="0" smtClean="0">
                    <a:solidFill>
                      <a:srgbClr val="7030A0"/>
                    </a:solidFill>
                  </a:rPr>
                  <a:t>Lemma2:</a:t>
                </a:r>
                <a14:m>
                  <m:oMath xmlns:m="http://schemas.openxmlformats.org/officeDocument/2006/math">
                    <m:r>
                      <a:rPr lang="en-US" sz="1600" b="1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1800" dirty="0" smtClean="0"/>
                  <a:t>For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</a:rPr>
                      <m:t>𝒄</m:t>
                    </m:r>
                    <m:sSup>
                      <m:sSupPr>
                        <m:ctrlP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𝒔</m:t>
                        </m:r>
                      </m:e>
                      <m:sup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1800" dirty="0" smtClean="0"/>
                  <a:t>, there will be </a:t>
                </a:r>
                <a:r>
                  <a:rPr lang="en-US" sz="1800" b="1" dirty="0" smtClean="0"/>
                  <a:t>no</a:t>
                </a:r>
                <a:r>
                  <a:rPr lang="en-US" sz="1800" dirty="0" smtClean="0"/>
                  <a:t> collision with probability at least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1800" b="0" i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1800" b="0" i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800" dirty="0" smtClean="0"/>
                  <a:t>. </a:t>
                </a:r>
              </a:p>
              <a:p>
                <a:pPr marL="0" indent="0">
                  <a:buNone/>
                </a:pPr>
                <a:endParaRPr lang="en-US" sz="1600" dirty="0" smtClean="0"/>
              </a:p>
              <a:p>
                <a:pPr marL="0" indent="0" algn="ctr">
                  <a:buNone/>
                </a:pPr>
                <a:r>
                  <a:rPr lang="en-US" sz="2400" b="1" dirty="0" smtClean="0">
                    <a:solidFill>
                      <a:srgbClr val="00B050"/>
                    </a:solidFill>
                  </a:rPr>
                  <a:t>Algorithm1: </a:t>
                </a:r>
                <a:r>
                  <a:rPr lang="en-US" sz="2400" b="1" dirty="0">
                    <a:solidFill>
                      <a:srgbClr val="7030A0"/>
                    </a:solidFill>
                  </a:rPr>
                  <a:t>Perfect hashing </a:t>
                </a:r>
                <a:r>
                  <a:rPr lang="en-US" sz="2400" b="1" dirty="0" smtClean="0">
                    <a:solidFill>
                      <a:srgbClr val="7030A0"/>
                    </a:solidFill>
                  </a:rPr>
                  <a:t>for</a:t>
                </a:r>
                <a:r>
                  <a:rPr lang="en-US" sz="2400" b="1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/>
                      </a:rPr>
                      <m:t>𝑺</m:t>
                    </m:r>
                  </m:oMath>
                </a14:m>
                <a:r>
                  <a:rPr lang="en-US" sz="2400" b="1" i="1" dirty="0" smtClean="0">
                    <a:solidFill>
                      <a:srgbClr val="00B050"/>
                    </a:solidFill>
                  </a:rPr>
                  <a:t> </a:t>
                </a:r>
                <a:endParaRPr lang="en-US" sz="2400" b="1" i="1" dirty="0">
                  <a:solidFill>
                    <a:srgbClr val="00B050"/>
                  </a:solidFill>
                </a:endParaRPr>
              </a:p>
              <a:p>
                <a:pPr marL="0" indent="0">
                  <a:buNone/>
                </a:pPr>
                <a:r>
                  <a:rPr lang="en-US" sz="1800" b="1" dirty="0" smtClean="0"/>
                  <a:t>Repeat</a:t>
                </a:r>
              </a:p>
              <a:p>
                <a:pPr>
                  <a:buFont typeface="+mj-lt"/>
                  <a:buAutoNum type="arabicPeriod"/>
                </a:pPr>
                <a:r>
                  <a:rPr lang="en-US" sz="1800" b="1" dirty="0" smtClean="0"/>
                  <a:t>Pick 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/>
                      </a:rPr>
                      <m:t>𝒉</m:t>
                    </m:r>
                    <m:sSub>
                      <m:sSubPr>
                        <m:ctrlPr>
                          <a:rPr lang="en-US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</a:rPr>
                          <m:t>∈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a:rPr lang="en-US" sz="1800" b="1" i="1">
                        <a:solidFill>
                          <a:srgbClr val="002060"/>
                        </a:solidFill>
                        <a:latin typeface="Cambria Math"/>
                      </a:rPr>
                      <m:t>𝑯</m:t>
                    </m:r>
                    <m:r>
                      <a:rPr lang="en-US" sz="1800" b="1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1800" b="1" dirty="0" smtClean="0"/>
                  <a:t>;</a:t>
                </a:r>
              </a:p>
              <a:p>
                <a:pPr>
                  <a:buFont typeface="+mj-lt"/>
                  <a:buAutoNum type="arabicPeriod"/>
                </a:pPr>
                <a:r>
                  <a:rPr lang="en-US" sz="1800" b="1" dirty="0" smtClean="0"/>
                  <a:t>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rgbClr val="0070C0"/>
                        </a:solidFill>
                        <a:latin typeface="Cambria Math"/>
                      </a:rPr>
                      <m:t>𝒕</m:t>
                    </m:r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1800" b="1" dirty="0" smtClean="0">
                    <a:sym typeface="Wingdings" pitchFamily="2" charset="2"/>
                  </a:rPr>
                  <a:t> </a:t>
                </a:r>
                <a:r>
                  <a:rPr lang="en-US" sz="1800" dirty="0" smtClean="0"/>
                  <a:t>the number of </a:t>
                </a:r>
                <a:r>
                  <a:rPr lang="en-US" sz="1800" b="1" dirty="0" smtClean="0"/>
                  <a:t>collisions for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C00000"/>
                        </a:solidFill>
                        <a:latin typeface="Cambria Math"/>
                      </a:rPr>
                      <m:t>𝑺</m:t>
                    </m:r>
                  </m:oMath>
                </a14:m>
                <a:r>
                  <a:rPr lang="en-US" sz="1800" b="1" dirty="0" smtClean="0"/>
                  <a:t> under 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/>
                      </a:rPr>
                      <m:t>𝒉</m:t>
                    </m:r>
                  </m:oMath>
                </a14:m>
                <a:r>
                  <a:rPr lang="en-US" sz="1800" b="1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sz="1800" b="1" dirty="0" smtClean="0"/>
                  <a:t>Until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0070C0"/>
                        </a:solidFill>
                        <a:latin typeface="Cambria Math"/>
                      </a:rPr>
                      <m:t>𝒕</m:t>
                    </m:r>
                    <m:r>
                      <a:rPr lang="en-US" sz="1800" b="1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1800" b="1" i="1" smtClean="0">
                        <a:solidFill>
                          <a:srgbClr val="0070C0"/>
                        </a:solidFill>
                        <a:latin typeface="Cambria Math"/>
                      </a:rPr>
                      <m:t>𝟎</m:t>
                    </m:r>
                  </m:oMath>
                </a14:m>
                <a:r>
                  <a:rPr lang="en-US" sz="1800" b="1" dirty="0" smtClean="0"/>
                  <a:t>.</a:t>
                </a:r>
              </a:p>
              <a:p>
                <a:pPr marL="0" indent="0">
                  <a:buNone/>
                </a:pPr>
                <a:endParaRPr lang="en-US" sz="1800" b="1" dirty="0" smtClean="0"/>
              </a:p>
              <a:p>
                <a:pPr marL="0" indent="0">
                  <a:buNone/>
                </a:pPr>
                <a:r>
                  <a:rPr lang="en-US" sz="1800" b="1" dirty="0" smtClean="0">
                    <a:solidFill>
                      <a:srgbClr val="7030A0"/>
                    </a:solidFill>
                  </a:rPr>
                  <a:t>Theorem: </a:t>
                </a:r>
                <a:r>
                  <a:rPr lang="en-US" sz="1800" dirty="0" smtClean="0"/>
                  <a:t>A perfect hash function can be computed for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C00000"/>
                        </a:solidFill>
                        <a:latin typeface="Cambria Math"/>
                      </a:rPr>
                      <m:t>𝑺</m:t>
                    </m:r>
                    <m:r>
                      <a:rPr lang="en-US" sz="1800" b="1" i="1">
                        <a:solidFill>
                          <a:srgbClr val="C0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1800" dirty="0" smtClean="0"/>
                  <a:t>in expected </a:t>
                </a:r>
                <a:r>
                  <a:rPr lang="en-US" sz="1800" b="1" dirty="0"/>
                  <a:t>O</a:t>
                </a:r>
                <a:r>
                  <a:rPr lang="en-US" sz="1800" dirty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𝒔</m:t>
                        </m:r>
                      </m:e>
                      <m:sup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1800" dirty="0"/>
                  <a:t>) </a:t>
                </a:r>
                <a:r>
                  <a:rPr lang="en-US" sz="1800" dirty="0" smtClean="0"/>
                  <a:t>time.</a:t>
                </a:r>
                <a:endParaRPr lang="en-US" sz="1800" dirty="0" smtClean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endParaRPr lang="en-US" sz="2000" b="1" dirty="0"/>
              </a:p>
              <a:p>
                <a:pPr marL="0" indent="0">
                  <a:buNone/>
                </a:pPr>
                <a:endParaRPr lang="en-US" sz="2000" b="1" dirty="0" smtClean="0"/>
              </a:p>
              <a:p>
                <a:pPr marL="0" indent="0">
                  <a:buNone/>
                </a:pPr>
                <a:r>
                  <a:rPr lang="en-US" sz="2000" b="1" dirty="0" smtClean="0"/>
                  <a:t>Corollary: </a:t>
                </a:r>
                <a:r>
                  <a:rPr lang="en-US" sz="1800" dirty="0" smtClean="0"/>
                  <a:t>A hash table occupying </a:t>
                </a:r>
                <a:r>
                  <a:rPr lang="en-US" sz="1800" b="1" dirty="0"/>
                  <a:t>O</a:t>
                </a:r>
                <a:r>
                  <a:rPr lang="en-US" sz="1800" dirty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𝒔</m:t>
                        </m:r>
                      </m:e>
                      <m:sup>
                        <m:r>
                          <a:rPr lang="en-US" sz="1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1800" dirty="0"/>
                  <a:t>) </a:t>
                </a:r>
                <a:r>
                  <a:rPr lang="en-US" sz="1800" dirty="0" smtClean="0"/>
                  <a:t>space and worst case </a:t>
                </a:r>
                <a:r>
                  <a:rPr lang="en-US" sz="1800" b="1" dirty="0" smtClean="0"/>
                  <a:t>O</a:t>
                </a:r>
                <a:r>
                  <a:rPr lang="en-US" sz="1800" dirty="0" smtClean="0"/>
                  <a:t>(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rgbClr val="0070C0"/>
                        </a:solidFill>
                        <a:latin typeface="Cambria Math"/>
                      </a:rPr>
                      <m:t>𝟏</m:t>
                    </m:r>
                  </m:oMath>
                </a14:m>
                <a:r>
                  <a:rPr lang="en-US" sz="1800" dirty="0" smtClean="0"/>
                  <a:t>) search time. </a:t>
                </a:r>
                <a:endParaRPr lang="en-US" sz="1800" b="1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029200"/>
              </a:xfrm>
              <a:blipFill rotWithShape="1">
                <a:blip r:embed="rId3"/>
                <a:stretch>
                  <a:fillRect l="-741" t="-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own Arrow 3"/>
          <p:cNvSpPr/>
          <p:nvPr/>
        </p:nvSpPr>
        <p:spPr>
          <a:xfrm>
            <a:off x="3048000" y="5149596"/>
            <a:ext cx="1524000" cy="489204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322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sz="3200" b="1" dirty="0" smtClean="0">
                    <a:solidFill>
                      <a:srgbClr val="7030A0"/>
                    </a:solidFill>
                  </a:rPr>
                  <a:t>Hashing </a:t>
                </a:r>
                <a:r>
                  <a:rPr lang="en-US" sz="3200" b="1" dirty="0" smtClean="0"/>
                  <a:t>with O(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70C0"/>
                        </a:solidFill>
                        <a:latin typeface="Cambria Math"/>
                      </a:rPr>
                      <m:t>𝒔</m:t>
                    </m:r>
                  </m:oMath>
                </a14:m>
                <a:r>
                  <a:rPr lang="en-US" sz="3200" b="1" dirty="0" smtClean="0"/>
                  <a:t>) space and </a:t>
                </a:r>
                <a:br>
                  <a:rPr lang="en-US" sz="3200" b="1" dirty="0" smtClean="0"/>
                </a:br>
                <a:r>
                  <a:rPr lang="en-US" sz="3200" b="1" dirty="0" smtClean="0"/>
                  <a:t>O(</a:t>
                </a:r>
                <a:r>
                  <a:rPr lang="en-US" sz="3200" b="1" dirty="0" smtClean="0">
                    <a:solidFill>
                      <a:srgbClr val="0070C0"/>
                    </a:solidFill>
                  </a:rPr>
                  <a:t>1</a:t>
                </a:r>
                <a:r>
                  <a:rPr lang="en-US" sz="3200" b="1" dirty="0" smtClean="0"/>
                  <a:t>) worst case search time</a:t>
                </a:r>
                <a:endParaRPr lang="en-US" sz="32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t="-3191" b="-13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000" dirty="0" smtClean="0"/>
                  <a:t>We have completed almost 90% of our journey.</a:t>
                </a:r>
              </a:p>
              <a:p>
                <a:pPr marL="0" indent="0">
                  <a:buNone/>
                </a:pPr>
                <a:r>
                  <a:rPr lang="en-US" sz="2000" dirty="0" smtClean="0"/>
                  <a:t>To achieve the goal of </a:t>
                </a:r>
                <a:r>
                  <a:rPr lang="en-US" sz="2000" b="1" dirty="0"/>
                  <a:t>O(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𝒔</m:t>
                    </m:r>
                  </m:oMath>
                </a14:m>
                <a:r>
                  <a:rPr lang="en-US" sz="2000" b="1" dirty="0"/>
                  <a:t>) </a:t>
                </a:r>
                <a:r>
                  <a:rPr lang="en-US" sz="2000" b="1" dirty="0" smtClean="0"/>
                  <a:t>space</a:t>
                </a:r>
                <a:r>
                  <a:rPr lang="en-US" sz="2000" dirty="0" smtClean="0"/>
                  <a:t> and worst case </a:t>
                </a:r>
                <a:r>
                  <a:rPr lang="en-US" sz="2000" b="1" dirty="0" smtClean="0"/>
                  <a:t>O</a:t>
                </a:r>
                <a:r>
                  <a:rPr lang="en-US" sz="2000" b="1" dirty="0"/>
                  <a:t>(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𝟏</m:t>
                    </m:r>
                  </m:oMath>
                </a14:m>
                <a:r>
                  <a:rPr lang="en-US" sz="2000" b="1" dirty="0"/>
                  <a:t>)</a:t>
                </a:r>
                <a:r>
                  <a:rPr lang="en-US" sz="2000" b="1" dirty="0" smtClean="0"/>
                  <a:t> search time</a:t>
                </a:r>
                <a:r>
                  <a:rPr lang="en-US" sz="2000" dirty="0" smtClean="0"/>
                  <a:t>, here is the sketch (the details will be given in the beginning of the next class)</a:t>
                </a:r>
              </a:p>
              <a:p>
                <a:r>
                  <a:rPr lang="en-US" sz="2000" dirty="0" smtClean="0"/>
                  <a:t>Use the same hashing scheme as used in </a:t>
                </a:r>
                <a:r>
                  <a:rPr lang="en-US" sz="2000" b="1" dirty="0" smtClean="0">
                    <a:solidFill>
                      <a:srgbClr val="00B050"/>
                    </a:solidFill>
                  </a:rPr>
                  <a:t>Algorithm1</a:t>
                </a:r>
                <a:r>
                  <a:rPr lang="en-US" sz="2000" dirty="0" smtClean="0"/>
                  <a:t> except that use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z="2000" b="1" dirty="0" smtClean="0"/>
                  <a:t> </a:t>
                </a:r>
                <a:r>
                  <a:rPr lang="en-US" sz="2000" b="1" dirty="0"/>
                  <a:t>O(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𝒔</m:t>
                    </m:r>
                  </m:oMath>
                </a14:m>
                <a:r>
                  <a:rPr lang="en-US" sz="2000" b="1" dirty="0" smtClean="0"/>
                  <a:t>)</a:t>
                </a:r>
                <a:r>
                  <a:rPr lang="en-US" sz="2000" dirty="0" smtClean="0"/>
                  <a:t>.</a:t>
                </a:r>
                <a:r>
                  <a:rPr lang="en-US" sz="2000" b="1" dirty="0" smtClean="0"/>
                  <a:t> </a:t>
                </a:r>
              </a:p>
              <a:p>
                <a:r>
                  <a:rPr lang="en-US" sz="2000" dirty="0" smtClean="0"/>
                  <a:t>Of course, there will be collisions. Use </a:t>
                </a:r>
                <a:r>
                  <a:rPr lang="en-US" sz="2000" u="sng" dirty="0" smtClean="0"/>
                  <a:t>an additional level of hash tables </a:t>
                </a:r>
                <a:r>
                  <a:rPr lang="en-US" sz="2000" dirty="0" smtClean="0"/>
                  <a:t>to take care of collisions.</a:t>
                </a:r>
              </a:p>
              <a:p>
                <a:endParaRPr lang="en-US" sz="2000" b="1" dirty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rgbClr val="7030A0"/>
                    </a:solidFill>
                  </a:rPr>
                  <a:t>In the next class:</a:t>
                </a:r>
              </a:p>
              <a:p>
                <a:r>
                  <a:rPr lang="en-US" sz="2000" b="1" dirty="0">
                    <a:solidFill>
                      <a:srgbClr val="7030A0"/>
                    </a:solidFill>
                  </a:rPr>
                  <a:t> </a:t>
                </a:r>
                <a:r>
                  <a:rPr lang="en-US" sz="2000" dirty="0" smtClean="0"/>
                  <a:t>We shall complete our algorithm for hashing with </a:t>
                </a:r>
                <a:r>
                  <a:rPr lang="en-US" sz="2000" b="1" dirty="0"/>
                  <a:t>O(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𝒔</m:t>
                    </m:r>
                  </m:oMath>
                </a14:m>
                <a:r>
                  <a:rPr lang="en-US" sz="2000" b="1" dirty="0"/>
                  <a:t>) space </a:t>
                </a:r>
                <a:r>
                  <a:rPr lang="en-US" sz="2000" dirty="0"/>
                  <a:t>and </a:t>
                </a:r>
                <a:r>
                  <a:rPr lang="en-US" sz="2000" b="1" dirty="0"/>
                  <a:t/>
                </a:r>
                <a:br>
                  <a:rPr lang="en-US" sz="2000" b="1" dirty="0"/>
                </a:br>
                <a:r>
                  <a:rPr lang="en-US" sz="2000" b="1" dirty="0"/>
                  <a:t>O(</a:t>
                </a:r>
                <a:r>
                  <a:rPr lang="en-US" sz="2000" b="1" dirty="0">
                    <a:solidFill>
                      <a:srgbClr val="0070C0"/>
                    </a:solidFill>
                  </a:rPr>
                  <a:t>1</a:t>
                </a:r>
                <a:r>
                  <a:rPr lang="en-US" sz="2000" b="1" dirty="0"/>
                  <a:t>) worst case search </a:t>
                </a:r>
                <a:r>
                  <a:rPr lang="en-US" sz="2000" b="1" dirty="0" smtClean="0"/>
                  <a:t>time</a:t>
                </a:r>
              </a:p>
              <a:p>
                <a:r>
                  <a:rPr lang="en-US" sz="2000" dirty="0" smtClean="0"/>
                  <a:t>We shall present a very natural way to design </a:t>
                </a:r>
                <a:r>
                  <a:rPr lang="en-US" sz="2000" smtClean="0"/>
                  <a:t>various </a:t>
                </a:r>
                <a:r>
                  <a:rPr lang="en-US" sz="2000" b="1" smtClean="0">
                    <a:solidFill>
                      <a:srgbClr val="7030A0"/>
                    </a:solidFill>
                  </a:rPr>
                  <a:t>Universal </a:t>
                </a:r>
                <a:r>
                  <a:rPr lang="en-US" sz="2000" b="1" dirty="0"/>
                  <a:t>Hash </a:t>
                </a:r>
                <a:r>
                  <a:rPr lang="en-US" sz="2000" b="1" dirty="0" smtClean="0"/>
                  <a:t>Families. </a:t>
                </a:r>
                <a:endParaRPr lang="en-US" sz="2000" b="1" dirty="0"/>
              </a:p>
              <a:p>
                <a:endParaRPr lang="en-US" sz="2000" b="1" dirty="0" smtClean="0"/>
              </a:p>
              <a:p>
                <a:pPr marL="0" indent="0" algn="ctr">
                  <a:buNone/>
                </a:pPr>
                <a:endParaRPr lang="en-US" b="1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741" t="-674" r="-1333" b="-243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7446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7030A0"/>
                </a:solidFill>
              </a:rPr>
              <a:t>S</a:t>
            </a:r>
            <a:r>
              <a:rPr lang="en-US" b="1" dirty="0" smtClean="0">
                <a:solidFill>
                  <a:srgbClr val="7030A0"/>
                </a:solidFill>
              </a:rPr>
              <a:t>olutions</a:t>
            </a:r>
            <a:endParaRPr lang="en-US" b="1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2400" b="1" dirty="0" smtClean="0">
                    <a:solidFill>
                      <a:srgbClr val="002060"/>
                    </a:solidFill>
                  </a:rPr>
                  <a:t>Solutions with worst case guarantees</a:t>
                </a:r>
              </a:p>
              <a:p>
                <a:pPr marL="0" indent="0">
                  <a:buNone/>
                </a:pPr>
                <a:r>
                  <a:rPr lang="en-US" sz="2000" dirty="0" smtClean="0"/>
                  <a:t>Solution for </a:t>
                </a:r>
                <a:r>
                  <a:rPr lang="en-US" sz="2000" b="1" dirty="0" smtClean="0"/>
                  <a:t>static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C00000"/>
                        </a:solidFill>
                        <a:latin typeface="Cambria Math"/>
                      </a:rPr>
                      <m:t>𝑺</m:t>
                    </m:r>
                    <m:r>
                      <a:rPr lang="en-US" sz="2000" b="1" i="1">
                        <a:solidFill>
                          <a:srgbClr val="C0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 smtClean="0"/>
                  <a:t>: </a:t>
                </a:r>
              </a:p>
              <a:p>
                <a:r>
                  <a:rPr lang="en-US" sz="2000" dirty="0" smtClean="0"/>
                  <a:t>Array storing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C00000"/>
                        </a:solidFill>
                        <a:latin typeface="Cambria Math"/>
                      </a:rPr>
                      <m:t>𝑺</m:t>
                    </m:r>
                  </m:oMath>
                </a14:m>
                <a:r>
                  <a:rPr lang="en-US" sz="2000" dirty="0" smtClean="0"/>
                  <a:t> in sorted order</a:t>
                </a:r>
              </a:p>
              <a:p>
                <a:pPr marL="0" indent="0">
                  <a:buNone/>
                </a:pPr>
                <a:r>
                  <a:rPr lang="en-US" sz="2000" dirty="0"/>
                  <a:t>Solution for </a:t>
                </a:r>
                <a:r>
                  <a:rPr lang="en-US" sz="2000" b="1" dirty="0" smtClean="0"/>
                  <a:t>dynamic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C00000"/>
                        </a:solidFill>
                        <a:latin typeface="Cambria Math"/>
                      </a:rPr>
                      <m:t>𝑺</m:t>
                    </m:r>
                    <m:r>
                      <a:rPr lang="en-US" sz="2000" b="1" i="1">
                        <a:solidFill>
                          <a:srgbClr val="C0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/>
                  <a:t>: </a:t>
                </a:r>
              </a:p>
              <a:p>
                <a:r>
                  <a:rPr lang="en-US" sz="2000" dirty="0" smtClean="0"/>
                  <a:t>Height Balanced Search trees (AVL trees, Red-Black trees,…)</a:t>
                </a:r>
              </a:p>
              <a:p>
                <a:pPr marL="0" indent="0">
                  <a:buNone/>
                </a:pPr>
                <a:r>
                  <a:rPr lang="en-US" sz="2000" b="1" dirty="0" smtClean="0"/>
                  <a:t>Time per operation</a:t>
                </a:r>
                <a:r>
                  <a:rPr lang="en-US" sz="2000" dirty="0" smtClean="0"/>
                  <a:t>: </a:t>
                </a:r>
                <a:r>
                  <a:rPr lang="en-US" sz="2000" b="1" dirty="0" smtClean="0"/>
                  <a:t>O</a:t>
                </a:r>
                <a:r>
                  <a:rPr lang="en-US" sz="2000" dirty="0" smtClean="0"/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solidFill>
                          <a:schemeClr val="tx1"/>
                        </a:solidFill>
                        <a:latin typeface="Cambria Math"/>
                      </a:rPr>
                      <m:t>log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/>
                      </a:rPr>
                      <m:t>𝑠</m:t>
                    </m:r>
                  </m:oMath>
                </a14:m>
                <a:r>
                  <a:rPr lang="en-US" sz="2000" dirty="0" smtClean="0"/>
                  <a:t>),          </a:t>
                </a:r>
                <a:r>
                  <a:rPr lang="en-US" sz="2000" b="1" dirty="0" smtClean="0"/>
                  <a:t>Space</a:t>
                </a:r>
                <a:r>
                  <a:rPr lang="en-US" sz="2000" dirty="0" smtClean="0"/>
                  <a:t>:</a:t>
                </a:r>
                <a:r>
                  <a:rPr lang="en-US" sz="2000" b="1" dirty="0" smtClean="0"/>
                  <a:t> </a:t>
                </a:r>
                <a:r>
                  <a:rPr lang="en-US" sz="2000" b="1" dirty="0"/>
                  <a:t>O</a:t>
                </a:r>
                <a:r>
                  <a:rPr lang="en-US" sz="2000" dirty="0"/>
                  <a:t>(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𝑠</m:t>
                    </m:r>
                  </m:oMath>
                </a14:m>
                <a:r>
                  <a:rPr lang="en-US" sz="2000" dirty="0" smtClean="0"/>
                  <a:t>) </a:t>
                </a:r>
              </a:p>
              <a:p>
                <a:pPr marL="0" indent="0">
                  <a:buNone/>
                </a:pPr>
                <a:r>
                  <a:rPr lang="en-US" sz="2400" b="1" dirty="0" smtClean="0">
                    <a:solidFill>
                      <a:srgbClr val="C00000"/>
                    </a:solidFill>
                  </a:rPr>
                  <a:t>Alternative:  </a:t>
                </a:r>
              </a:p>
              <a:p>
                <a:pPr marL="0" indent="0">
                  <a:buNone/>
                </a:pPr>
                <a:r>
                  <a:rPr lang="en-US" sz="2000" b="1" dirty="0" smtClean="0"/>
                  <a:t>Time per operation: </a:t>
                </a:r>
                <a:r>
                  <a:rPr lang="en-US" sz="2000" b="1" dirty="0"/>
                  <a:t>O</a:t>
                </a:r>
                <a:r>
                  <a:rPr lang="en-US" sz="2000" dirty="0"/>
                  <a:t>(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/>
                      </a:rPr>
                      <m:t>1</m:t>
                    </m:r>
                  </m:oMath>
                </a14:m>
                <a:r>
                  <a:rPr lang="en-US" sz="2000" dirty="0"/>
                  <a:t>),</a:t>
                </a:r>
                <a:r>
                  <a:rPr lang="en-US" sz="2000" b="1" dirty="0"/>
                  <a:t> </a:t>
                </a:r>
                <a:r>
                  <a:rPr lang="en-US" sz="2000" b="1" dirty="0" smtClean="0"/>
                  <a:t>               Space</a:t>
                </a:r>
                <a:r>
                  <a:rPr lang="en-US" sz="2000" dirty="0"/>
                  <a:t>:</a:t>
                </a:r>
                <a:r>
                  <a:rPr lang="en-US" sz="2000" b="1" dirty="0"/>
                  <a:t> O</a:t>
                </a:r>
                <a:r>
                  <a:rPr lang="en-US" sz="2000" dirty="0"/>
                  <a:t>(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/>
                      </a:rPr>
                      <m:t>𝑚</m:t>
                    </m:r>
                  </m:oMath>
                </a14:m>
                <a:r>
                  <a:rPr lang="en-US" sz="2000" dirty="0"/>
                  <a:t>) </a:t>
                </a:r>
              </a:p>
              <a:p>
                <a:pPr marL="0" indent="0" algn="ctr">
                  <a:buNone/>
                </a:pPr>
                <a:endParaRPr lang="en-US" sz="2400" b="1" dirty="0" smtClean="0">
                  <a:solidFill>
                    <a:srgbClr val="002060"/>
                  </a:solidFill>
                </a:endParaRPr>
              </a:p>
              <a:p>
                <a:pPr marL="0" indent="0" algn="ctr">
                  <a:buNone/>
                </a:pPr>
                <a:r>
                  <a:rPr lang="en-US" sz="2400" b="1" dirty="0" smtClean="0">
                    <a:solidFill>
                      <a:srgbClr val="002060"/>
                    </a:solidFill>
                  </a:rPr>
                  <a:t>Solutions used in practice with no </a:t>
                </a:r>
                <a:r>
                  <a:rPr lang="en-US" sz="2400" b="1" dirty="0">
                    <a:solidFill>
                      <a:srgbClr val="002060"/>
                    </a:solidFill>
                  </a:rPr>
                  <a:t>worst case </a:t>
                </a:r>
                <a:r>
                  <a:rPr lang="en-US" sz="2400" b="1" dirty="0" smtClean="0">
                    <a:solidFill>
                      <a:srgbClr val="002060"/>
                    </a:solidFill>
                  </a:rPr>
                  <a:t>guarantees</a:t>
                </a:r>
              </a:p>
              <a:p>
                <a:pPr marL="0" indent="0">
                  <a:buNone/>
                </a:pPr>
                <a:r>
                  <a:rPr lang="en-US" sz="2000" b="1" dirty="0" smtClean="0"/>
                  <a:t>Hashing.</a:t>
                </a:r>
                <a:endParaRPr lang="en-US" sz="2000" b="1" dirty="0"/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11" t="-1078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177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</a:rPr>
              <a:t>Hashing</a:t>
            </a:r>
            <a:endParaRPr lang="en-US" b="1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000" dirty="0" smtClean="0"/>
                  <a:t>Hash</a:t>
                </a:r>
                <a:r>
                  <a:rPr lang="en-US" sz="2000" b="1" dirty="0" smtClean="0"/>
                  <a:t> table: </a:t>
                </a:r>
              </a:p>
              <a:p>
                <a:pPr marL="0" indent="0">
                  <a:buNone/>
                </a:pPr>
                <a:r>
                  <a:rPr lang="en-US" sz="2000" b="1" dirty="0"/>
                  <a:t> </a:t>
                </a:r>
                <a:r>
                  <a:rPr lang="en-US" sz="2000" b="1" dirty="0" smtClean="0"/>
                  <a:t>                  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/>
                      </a:rPr>
                      <m:t>𝑻</m:t>
                    </m:r>
                  </m:oMath>
                </a14:m>
                <a:r>
                  <a:rPr lang="en-US" sz="2000" dirty="0" smtClean="0"/>
                  <a:t>: an array of size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</m:oMath>
                </a14:m>
                <a:r>
                  <a:rPr lang="en-US" sz="2000" dirty="0" smtClean="0"/>
                  <a:t>.</a:t>
                </a:r>
              </a:p>
              <a:p>
                <a:r>
                  <a:rPr lang="en-US" sz="2000" dirty="0" smtClean="0"/>
                  <a:t>Hash </a:t>
                </a:r>
                <a:r>
                  <a:rPr lang="en-US" sz="2000" b="1" dirty="0" smtClean="0"/>
                  <a:t>function</a:t>
                </a:r>
                <a:r>
                  <a:rPr lang="en-US" sz="2000" dirty="0" smtClean="0"/>
                  <a:t>  </a:t>
                </a:r>
              </a:p>
              <a:p>
                <a:pPr marL="0" indent="0">
                  <a:buNone/>
                </a:pPr>
                <a:r>
                  <a:rPr lang="en-US" sz="2000" b="1" dirty="0"/>
                  <a:t> </a:t>
                </a:r>
                <a:r>
                  <a:rPr lang="en-US" sz="2000" b="1" dirty="0" smtClean="0"/>
                  <a:t>                   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/>
                      </a:rPr>
                      <m:t>𝒉</m:t>
                    </m:r>
                    <m:r>
                      <a:rPr lang="en-US" sz="2000" b="1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 smtClean="0"/>
                  <a:t>: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𝑼</m:t>
                    </m:r>
                  </m:oMath>
                </a14:m>
                <a:r>
                  <a:rPr lang="en-US" sz="2000" dirty="0">
                    <a:sym typeface="Wingdings" pitchFamily="2" charset="2"/>
                  </a:rPr>
                  <a:t></a:t>
                </a:r>
                <a:r>
                  <a:rPr lang="en-US" sz="2000" b="1" dirty="0"/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[</m:t>
                    </m:r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  <m:r>
                      <a:rPr lang="en-US" sz="2000" b="1" i="1">
                        <a:latin typeface="Cambria Math"/>
                      </a:rPr>
                      <m:t>]</m:t>
                    </m:r>
                  </m:oMath>
                </a14:m>
                <a:r>
                  <a:rPr lang="en-US" sz="2000" dirty="0" smtClean="0"/>
                  <a:t> </a:t>
                </a:r>
                <a:endParaRPr lang="en-US" sz="2000" dirty="0"/>
              </a:p>
              <a:p>
                <a:pPr marL="0" indent="0">
                  <a:buNone/>
                </a:pPr>
                <a:r>
                  <a:rPr lang="en-US" sz="2000" b="1" dirty="0" smtClean="0"/>
                  <a:t>Answering </a:t>
                </a:r>
                <a:r>
                  <a:rPr lang="en-US" sz="2000" dirty="0" smtClean="0"/>
                  <a:t>a Query:</a:t>
                </a:r>
                <a:r>
                  <a:rPr lang="en-US" sz="2000" b="1" dirty="0" smtClean="0"/>
                  <a:t> </a:t>
                </a:r>
                <a:r>
                  <a:rPr lang="en-US" sz="2000" dirty="0"/>
                  <a:t>“</a:t>
                </a:r>
                <a:r>
                  <a:rPr lang="en-US" sz="2000" i="1" dirty="0"/>
                  <a:t>Does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  <m:r>
                      <a:rPr lang="en-US" sz="2000" i="1">
                        <a:latin typeface="Cambria Math"/>
                      </a:rPr>
                      <m:t>∈</m:t>
                    </m:r>
                  </m:oMath>
                </a14:m>
                <a:r>
                  <a:rPr lang="en-US" sz="2000" b="1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C00000"/>
                        </a:solidFill>
                        <a:latin typeface="Cambria Math"/>
                      </a:rPr>
                      <m:t>𝑺</m:t>
                    </m:r>
                  </m:oMath>
                </a14:m>
                <a:r>
                  <a:rPr lang="en-US" sz="2000" dirty="0"/>
                  <a:t> ?” </a:t>
                </a:r>
                <a:endParaRPr lang="en-US" sz="2000" dirty="0" smtClean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000" b="1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sz="2000" b="1" dirty="0" smtClean="0">
                    <a:sym typeface="Wingdings" pitchFamily="2" charset="2"/>
                  </a:rPr>
                  <a:t>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𝒉</m:t>
                    </m:r>
                    <m:r>
                      <a:rPr lang="en-US" sz="2000" b="1" i="1" smtClean="0">
                        <a:latin typeface="Cambria Math"/>
                      </a:rPr>
                      <m:t>(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  <m:r>
                      <a:rPr lang="en-US" sz="2000" b="1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000" b="1" dirty="0" smtClean="0"/>
                  <a:t>;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000" b="1" dirty="0" smtClean="0"/>
                  <a:t>Search the list stored at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𝑻</m:t>
                    </m:r>
                    <m:r>
                      <a:rPr lang="en-US" sz="2000" b="1" i="1" smtClean="0">
                        <a:latin typeface="Cambria Math"/>
                      </a:rPr>
                      <m:t>[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𝑘</m:t>
                    </m:r>
                    <m:r>
                      <a:rPr lang="en-US" sz="2000" b="1" i="1" smtClean="0">
                        <a:latin typeface="Cambria Math"/>
                      </a:rPr>
                      <m:t>]</m:t>
                    </m:r>
                  </m:oMath>
                </a14:m>
                <a:r>
                  <a:rPr lang="en-US" sz="2000" b="1" dirty="0" smtClean="0"/>
                  <a:t>.</a:t>
                </a:r>
              </a:p>
              <a:p>
                <a:pPr marL="0" indent="0">
                  <a:buNone/>
                </a:pPr>
                <a:endParaRPr lang="en-US" sz="2000" b="1" dirty="0" smtClean="0"/>
              </a:p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rgbClr val="7030A0"/>
                    </a:solidFill>
                  </a:rPr>
                  <a:t>Properties</a:t>
                </a:r>
                <a:r>
                  <a:rPr lang="en-US" sz="2000" b="1" dirty="0" smtClean="0"/>
                  <a:t> of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𝒉</m:t>
                    </m:r>
                    <m:r>
                      <a:rPr lang="en-US" sz="2000" b="1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b="1" dirty="0" smtClean="0"/>
                  <a:t>:</a:t>
                </a:r>
              </a:p>
              <a:p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𝒉</m:t>
                    </m:r>
                    <m:d>
                      <m:dPr>
                        <m:ctrlPr>
                          <a:rPr lang="en-US" sz="20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e>
                    </m:d>
                  </m:oMath>
                </a14:m>
                <a:r>
                  <a:rPr lang="en-US" sz="2000" dirty="0" smtClean="0"/>
                  <a:t> computable in </a:t>
                </a:r>
                <a:r>
                  <a:rPr lang="en-US" sz="2000" b="1" dirty="0" smtClean="0"/>
                  <a:t>O</a:t>
                </a:r>
                <a:r>
                  <a:rPr lang="en-US" sz="2000" dirty="0" smtClean="0"/>
                  <a:t>(</a:t>
                </a:r>
                <a:r>
                  <a:rPr lang="en-US" sz="2000" dirty="0" smtClean="0">
                    <a:solidFill>
                      <a:srgbClr val="0070C0"/>
                    </a:solidFill>
                  </a:rPr>
                  <a:t>1</a:t>
                </a:r>
                <a:r>
                  <a:rPr lang="en-US" sz="2000" dirty="0" smtClean="0"/>
                  <a:t>) time.</a:t>
                </a:r>
                <a:r>
                  <a:rPr lang="en-US" sz="2000" b="1" dirty="0" smtClean="0"/>
                  <a:t> </a:t>
                </a:r>
              </a:p>
              <a:p>
                <a:r>
                  <a:rPr lang="en-US" sz="2000" dirty="0" smtClean="0"/>
                  <a:t>Space required by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𝒉</m:t>
                    </m:r>
                  </m:oMath>
                </a14:m>
                <a:r>
                  <a:rPr lang="en-US" sz="2000" dirty="0" smtClean="0"/>
                  <a:t>: </a:t>
                </a:r>
                <a:r>
                  <a:rPr lang="en-US" sz="2000" b="1" dirty="0"/>
                  <a:t>O</a:t>
                </a:r>
                <a:r>
                  <a:rPr lang="en-US" sz="2000" dirty="0"/>
                  <a:t>(</a:t>
                </a:r>
                <a:r>
                  <a:rPr lang="en-US" sz="2000" dirty="0">
                    <a:solidFill>
                      <a:srgbClr val="0070C0"/>
                    </a:solidFill>
                  </a:rPr>
                  <a:t>1</a:t>
                </a:r>
                <a:r>
                  <a:rPr lang="en-US" sz="2000" dirty="0" smtClean="0"/>
                  <a:t>).</a:t>
                </a:r>
                <a:endParaRPr lang="en-US" sz="2000" dirty="0"/>
              </a:p>
              <a:p>
                <a:pPr marL="0" indent="0">
                  <a:buNone/>
                </a:pPr>
                <a:endParaRPr lang="en-US" sz="2000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1">
                <a:blip r:embed="rId2"/>
                <a:stretch>
                  <a:fillRect l="-1508" t="-6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Content Placeholder 6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65" name="Group 64"/>
          <p:cNvGrpSpPr/>
          <p:nvPr/>
        </p:nvGrpSpPr>
        <p:grpSpPr>
          <a:xfrm>
            <a:off x="5791200" y="2438400"/>
            <a:ext cx="2362200" cy="2895600"/>
            <a:chOff x="3733800" y="3352800"/>
            <a:chExt cx="2362200" cy="2895600"/>
          </a:xfrm>
        </p:grpSpPr>
        <p:sp>
          <p:nvSpPr>
            <p:cNvPr id="16" name="Rectangle 15"/>
            <p:cNvSpPr/>
            <p:nvPr/>
          </p:nvSpPr>
          <p:spPr>
            <a:xfrm>
              <a:off x="4343400" y="3352800"/>
              <a:ext cx="381000" cy="22860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267200" y="4648200"/>
              <a:ext cx="381000" cy="22860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267200" y="6019800"/>
              <a:ext cx="381000" cy="22860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029200" y="6019800"/>
              <a:ext cx="381000" cy="22860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029200" y="4648200"/>
              <a:ext cx="381000" cy="22860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0" name="Group 39"/>
            <p:cNvGrpSpPr/>
            <p:nvPr/>
          </p:nvGrpSpPr>
          <p:grpSpPr>
            <a:xfrm>
              <a:off x="5105400" y="3352800"/>
              <a:ext cx="304800" cy="228600"/>
              <a:chOff x="4953000" y="3352800"/>
              <a:chExt cx="304800" cy="228600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4953000" y="3352800"/>
                <a:ext cx="304800" cy="2286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 flipH="1">
                <a:off x="4953000" y="3352800"/>
                <a:ext cx="304800" cy="2286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" name="Group 40"/>
            <p:cNvGrpSpPr/>
            <p:nvPr/>
          </p:nvGrpSpPr>
          <p:grpSpPr>
            <a:xfrm>
              <a:off x="4343400" y="3733800"/>
              <a:ext cx="304800" cy="228600"/>
              <a:chOff x="4953000" y="3352800"/>
              <a:chExt cx="304800" cy="228600"/>
            </a:xfrm>
          </p:grpSpPr>
          <p:sp>
            <p:nvSpPr>
              <p:cNvPr id="42" name="Rectangle 41"/>
              <p:cNvSpPr/>
              <p:nvPr/>
            </p:nvSpPr>
            <p:spPr>
              <a:xfrm>
                <a:off x="4953000" y="3352800"/>
                <a:ext cx="304800" cy="2286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3" name="Straight Connector 42"/>
              <p:cNvCxnSpPr/>
              <p:nvPr/>
            </p:nvCxnSpPr>
            <p:spPr>
              <a:xfrm flipH="1">
                <a:off x="4953000" y="3352800"/>
                <a:ext cx="304800" cy="2286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4" name="Group 43"/>
            <p:cNvGrpSpPr/>
            <p:nvPr/>
          </p:nvGrpSpPr>
          <p:grpSpPr>
            <a:xfrm>
              <a:off x="5791200" y="4648200"/>
              <a:ext cx="304800" cy="228600"/>
              <a:chOff x="4953000" y="3352800"/>
              <a:chExt cx="304800" cy="228600"/>
            </a:xfrm>
          </p:grpSpPr>
          <p:sp>
            <p:nvSpPr>
              <p:cNvPr id="45" name="Rectangle 44"/>
              <p:cNvSpPr/>
              <p:nvPr/>
            </p:nvSpPr>
            <p:spPr>
              <a:xfrm>
                <a:off x="4953000" y="3352800"/>
                <a:ext cx="304800" cy="2286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6" name="Straight Connector 45"/>
              <p:cNvCxnSpPr/>
              <p:nvPr/>
            </p:nvCxnSpPr>
            <p:spPr>
              <a:xfrm flipH="1">
                <a:off x="4953000" y="3352800"/>
                <a:ext cx="304800" cy="2286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Group 46"/>
            <p:cNvGrpSpPr/>
            <p:nvPr/>
          </p:nvGrpSpPr>
          <p:grpSpPr>
            <a:xfrm>
              <a:off x="5791200" y="6019800"/>
              <a:ext cx="304800" cy="228600"/>
              <a:chOff x="4953000" y="3352800"/>
              <a:chExt cx="304800" cy="228600"/>
            </a:xfrm>
          </p:grpSpPr>
          <p:sp>
            <p:nvSpPr>
              <p:cNvPr id="48" name="Rectangle 47"/>
              <p:cNvSpPr/>
              <p:nvPr/>
            </p:nvSpPr>
            <p:spPr>
              <a:xfrm>
                <a:off x="4953000" y="3352800"/>
                <a:ext cx="304800" cy="2286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9" name="Straight Connector 48"/>
              <p:cNvCxnSpPr/>
              <p:nvPr/>
            </p:nvCxnSpPr>
            <p:spPr>
              <a:xfrm flipH="1">
                <a:off x="4953000" y="3352800"/>
                <a:ext cx="304800" cy="2286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1" name="Straight Arrow Connector 50"/>
            <p:cNvCxnSpPr>
              <a:endCxn id="16" idx="1"/>
            </p:cNvCxnSpPr>
            <p:nvPr/>
          </p:nvCxnSpPr>
          <p:spPr>
            <a:xfrm>
              <a:off x="3812450" y="3467100"/>
              <a:ext cx="53095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>
              <a:stCxn id="16" idx="3"/>
              <a:endCxn id="17" idx="1"/>
            </p:cNvCxnSpPr>
            <p:nvPr/>
          </p:nvCxnSpPr>
          <p:spPr>
            <a:xfrm>
              <a:off x="4724400" y="3467100"/>
              <a:ext cx="3810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>
              <a:off x="4648200" y="4800600"/>
              <a:ext cx="3810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>
              <a:off x="3810000" y="3810000"/>
              <a:ext cx="53095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>
              <a:off x="3733800" y="4800600"/>
              <a:ext cx="53095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>
              <a:off x="3733800" y="6172200"/>
              <a:ext cx="53095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/>
            <p:nvPr/>
          </p:nvCxnSpPr>
          <p:spPr>
            <a:xfrm>
              <a:off x="5410200" y="4800600"/>
              <a:ext cx="3810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>
              <a:off x="4648200" y="6172200"/>
              <a:ext cx="3810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/>
            <p:nvPr/>
          </p:nvCxnSpPr>
          <p:spPr>
            <a:xfrm>
              <a:off x="5410200" y="6172200"/>
              <a:ext cx="3810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oup 66"/>
          <p:cNvGrpSpPr/>
          <p:nvPr/>
        </p:nvGrpSpPr>
        <p:grpSpPr>
          <a:xfrm>
            <a:off x="4876800" y="2438400"/>
            <a:ext cx="1143000" cy="3046988"/>
            <a:chOff x="2895600" y="3352800"/>
            <a:chExt cx="1143000" cy="3046988"/>
          </a:xfrm>
        </p:grpSpPr>
        <p:grpSp>
          <p:nvGrpSpPr>
            <p:cNvPr id="64" name="Group 63"/>
            <p:cNvGrpSpPr/>
            <p:nvPr/>
          </p:nvGrpSpPr>
          <p:grpSpPr>
            <a:xfrm>
              <a:off x="3581400" y="3352800"/>
              <a:ext cx="457200" cy="2971800"/>
              <a:chOff x="3581400" y="3352800"/>
              <a:chExt cx="457200" cy="2971800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3581400" y="3352800"/>
                <a:ext cx="457200" cy="29718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" name="Straight Connector 5"/>
              <p:cNvCxnSpPr/>
              <p:nvPr/>
            </p:nvCxnSpPr>
            <p:spPr>
              <a:xfrm>
                <a:off x="3581400" y="3657600"/>
                <a:ext cx="45720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3581400" y="3962400"/>
                <a:ext cx="45720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3581400" y="6019800"/>
                <a:ext cx="45720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3581400" y="4648200"/>
                <a:ext cx="45720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3581400" y="4953000"/>
                <a:ext cx="457200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TextBox 12"/>
                  <p:cNvSpPr txBox="1"/>
                  <p:nvPr/>
                </p:nvSpPr>
                <p:spPr>
                  <a:xfrm>
                    <a:off x="3657600" y="4114800"/>
                    <a:ext cx="30970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⋮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3" name="TextBox 1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57600" y="4114800"/>
                    <a:ext cx="309700" cy="369332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 t="-8197" r="-23529" b="-2459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/>
                  <p:cNvSpPr txBox="1"/>
                  <p:nvPr/>
                </p:nvSpPr>
                <p:spPr>
                  <a:xfrm>
                    <a:off x="3657600" y="5269468"/>
                    <a:ext cx="30970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⋮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4" name="TextBox 1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57600" y="5269468"/>
                    <a:ext cx="309700" cy="369332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 t="-8197" r="-23529" b="-2459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65"/>
                <p:cNvSpPr txBox="1"/>
                <p:nvPr/>
              </p:nvSpPr>
              <p:spPr>
                <a:xfrm>
                  <a:off x="2895600" y="3352800"/>
                  <a:ext cx="685801" cy="30469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rgbClr val="0070C0"/>
                      </a:solidFill>
                    </a:rPr>
                    <a:t>       0</a:t>
                  </a:r>
                </a:p>
                <a:p>
                  <a:r>
                    <a:rPr lang="en-US" dirty="0" smtClean="0">
                      <a:solidFill>
                        <a:srgbClr val="0070C0"/>
                      </a:solidFill>
                    </a:rPr>
                    <a:t>       1</a:t>
                  </a:r>
                </a:p>
                <a:p>
                  <a:endParaRPr lang="en-US" dirty="0">
                    <a:solidFill>
                      <a:srgbClr val="0070C0"/>
                    </a:solidFill>
                  </a:endParaRPr>
                </a:p>
                <a:p>
                  <a:endParaRPr lang="en-US" dirty="0" smtClean="0">
                    <a:solidFill>
                      <a:srgbClr val="0070C0"/>
                    </a:solidFill>
                  </a:endParaRPr>
                </a:p>
                <a:p>
                  <a:endParaRPr lang="en-US" dirty="0">
                    <a:solidFill>
                      <a:srgbClr val="0070C0"/>
                    </a:solidFill>
                  </a:endParaRPr>
                </a:p>
                <a:p>
                  <a:endParaRPr lang="en-US" dirty="0" smtClean="0">
                    <a:solidFill>
                      <a:srgbClr val="0070C0"/>
                    </a:solidFill>
                  </a:endParaRPr>
                </a:p>
                <a:p>
                  <a:endParaRPr lang="en-US" dirty="0">
                    <a:solidFill>
                      <a:srgbClr val="0070C0"/>
                    </a:solidFill>
                  </a:endParaRPr>
                </a:p>
                <a:p>
                  <a:endParaRPr lang="en-US" dirty="0">
                    <a:solidFill>
                      <a:srgbClr val="0070C0"/>
                    </a:solidFill>
                  </a:endParaRPr>
                </a:p>
                <a:p>
                  <a:endParaRPr lang="en-US" sz="1600" b="1" i="1" dirty="0" smtClean="0">
                    <a:solidFill>
                      <a:srgbClr val="0070C0"/>
                    </a:solidFill>
                    <a:latin typeface="Cambria Math"/>
                  </a:endParaRPr>
                </a:p>
                <a:p>
                  <a:endParaRPr lang="en-US" sz="1600" b="1" i="1" dirty="0">
                    <a:solidFill>
                      <a:srgbClr val="0070C0"/>
                    </a:solidFill>
                    <a:latin typeface="Cambria Math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  <m:r>
                          <a:rPr lang="en-US" sz="16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16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oMath>
                    </m:oMathPara>
                  </a14:m>
                  <a:endParaRPr lang="en-US" sz="1600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66" name="TextBox 6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95600" y="3352800"/>
                  <a:ext cx="685801" cy="3046988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7080" t="-1000" r="-11504" b="-16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5637964" y="1981200"/>
                <a:ext cx="3818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/>
                        </a:rPr>
                        <m:t>𝑻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7964" y="1981200"/>
                <a:ext cx="381836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8197" r="-19048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762000" y="5334000"/>
            <a:ext cx="3733800" cy="1295400"/>
            <a:chOff x="762000" y="5334000"/>
            <a:chExt cx="3733800" cy="1295400"/>
          </a:xfrm>
        </p:grpSpPr>
        <p:sp>
          <p:nvSpPr>
            <p:cNvPr id="5" name="Rounded Rectangle 4"/>
            <p:cNvSpPr/>
            <p:nvPr/>
          </p:nvSpPr>
          <p:spPr>
            <a:xfrm>
              <a:off x="762000" y="5334000"/>
              <a:ext cx="762000" cy="304800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Line Callout 2 6"/>
                <p:cNvSpPr/>
                <p:nvPr/>
              </p:nvSpPr>
              <p:spPr>
                <a:xfrm>
                  <a:off x="2209800" y="6096000"/>
                  <a:ext cx="2286000" cy="533400"/>
                </a:xfrm>
                <a:prstGeom prst="borderCallout2">
                  <a:avLst>
                    <a:gd name="adj1" fmla="val 17170"/>
                    <a:gd name="adj2" fmla="val -541"/>
                    <a:gd name="adj3" fmla="val 18750"/>
                    <a:gd name="adj4" fmla="val -16667"/>
                    <a:gd name="adj5" fmla="val -80357"/>
                    <a:gd name="adj6" fmla="val -30000"/>
                  </a:avLst>
                </a:prstGeom>
                <a:solidFill>
                  <a:srgbClr val="FFC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chemeClr val="tx1"/>
                      </a:solidFill>
                    </a:rPr>
                    <a:t>How many bits needed to encode </a:t>
                  </a:r>
                  <a14:m>
                    <m:oMath xmlns:m="http://schemas.openxmlformats.org/officeDocument/2006/math">
                      <m:r>
                        <a:rPr lang="en-US" b="1" i="1">
                          <a:solidFill>
                            <a:schemeClr val="tx1"/>
                          </a:solidFill>
                          <a:latin typeface="Cambria Math"/>
                        </a:rPr>
                        <m:t>𝒉</m:t>
                      </m:r>
                    </m:oMath>
                  </a14:m>
                  <a:r>
                    <a:rPr lang="en-US" dirty="0" smtClean="0">
                      <a:solidFill>
                        <a:schemeClr val="tx1"/>
                      </a:solidFill>
                    </a:rPr>
                    <a:t> ?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Line Callout 2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09800" y="6096000"/>
                  <a:ext cx="2286000" cy="533400"/>
                </a:xfrm>
                <a:prstGeom prst="borderCallout2">
                  <a:avLst>
                    <a:gd name="adj1" fmla="val 17170"/>
                    <a:gd name="adj2" fmla="val -541"/>
                    <a:gd name="adj3" fmla="val 18750"/>
                    <a:gd name="adj4" fmla="val -16667"/>
                    <a:gd name="adj5" fmla="val -80357"/>
                    <a:gd name="adj6" fmla="val -30000"/>
                  </a:avLst>
                </a:prstGeom>
                <a:blipFill rotWithShape="1">
                  <a:blip r:embed="rId7"/>
                  <a:stretch>
                    <a:fillRect r="-2236" b="-13580"/>
                  </a:stretch>
                </a:blipFill>
                <a:ln>
                  <a:solidFill>
                    <a:srgbClr val="C0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5" name="Group 34"/>
          <p:cNvGrpSpPr/>
          <p:nvPr/>
        </p:nvGrpSpPr>
        <p:grpSpPr>
          <a:xfrm>
            <a:off x="6553200" y="1752600"/>
            <a:ext cx="2362200" cy="3352800"/>
            <a:chOff x="6553200" y="1752600"/>
            <a:chExt cx="2362200" cy="3352800"/>
          </a:xfrm>
        </p:grpSpPr>
        <p:cxnSp>
          <p:nvCxnSpPr>
            <p:cNvPr id="18" name="Straight Connector 17"/>
            <p:cNvCxnSpPr/>
            <p:nvPr/>
          </p:nvCxnSpPr>
          <p:spPr>
            <a:xfrm flipH="1">
              <a:off x="6781800" y="2165866"/>
              <a:ext cx="1066800" cy="2725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H="1">
              <a:off x="6553200" y="2165866"/>
              <a:ext cx="1447800" cy="15679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endCxn id="22" idx="0"/>
            </p:cNvCxnSpPr>
            <p:nvPr/>
          </p:nvCxnSpPr>
          <p:spPr>
            <a:xfrm flipH="1">
              <a:off x="7277100" y="2165866"/>
              <a:ext cx="876300" cy="15679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H="1">
              <a:off x="6591300" y="2165866"/>
              <a:ext cx="1714500" cy="29395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H="1">
              <a:off x="7581900" y="2165866"/>
              <a:ext cx="876300" cy="28736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ounded Rectangle 32"/>
                <p:cNvSpPr/>
                <p:nvPr/>
              </p:nvSpPr>
              <p:spPr>
                <a:xfrm>
                  <a:off x="7315200" y="1752600"/>
                  <a:ext cx="1600200" cy="413266"/>
                </a:xfrm>
                <a:prstGeom prst="round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chemeClr val="tx1"/>
                      </a:solidFill>
                    </a:rPr>
                    <a:t>Elements of </a:t>
                  </a:r>
                  <a14:m>
                    <m:oMath xmlns:m="http://schemas.openxmlformats.org/officeDocument/2006/math">
                      <m:r>
                        <a:rPr lang="en-US" b="1" i="1">
                          <a:solidFill>
                            <a:srgbClr val="C00000"/>
                          </a:solidFill>
                          <a:latin typeface="Cambria Math"/>
                        </a:rPr>
                        <m:t>𝑺</m:t>
                      </m:r>
                      <m:r>
                        <a:rPr lang="en-US" b="1" i="1">
                          <a:solidFill>
                            <a:srgbClr val="C00000"/>
                          </a:solidFill>
                          <a:latin typeface="Cambria Math"/>
                        </a:rPr>
                        <m:t> </m:t>
                      </m:r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3" name="Rounded Rectangle 3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15200" y="1752600"/>
                  <a:ext cx="1600200" cy="413266"/>
                </a:xfrm>
                <a:prstGeom prst="roundRect">
                  <a:avLst/>
                </a:prstGeom>
                <a:blipFill rotWithShape="1">
                  <a:blip r:embed="rId8"/>
                  <a:stretch>
                    <a:fillRect r="-2996" b="-14085"/>
                  </a:stretch>
                </a:blipFill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647754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Collision</a:t>
            </a:r>
            <a:endParaRPr lang="en-US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1800" b="1" dirty="0" smtClean="0">
                    <a:solidFill>
                      <a:srgbClr val="7030A0"/>
                    </a:solidFill>
                  </a:rPr>
                  <a:t>Definition:</a:t>
                </a:r>
                <a:r>
                  <a:rPr lang="en-US" sz="1800" dirty="0" smtClean="0"/>
                  <a:t> Two elements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  <m:r>
                      <a:rPr lang="en-US" sz="1800" b="0" i="1" smtClean="0">
                        <a:latin typeface="Cambria Math"/>
                      </a:rPr>
                      <m:t>,</m:t>
                    </m:r>
                    <m:r>
                      <a:rPr lang="en-US" sz="1800" b="0" i="1" smtClean="0">
                        <a:solidFill>
                          <a:srgbClr val="0070C0"/>
                        </a:solidFill>
                        <a:latin typeface="Cambria Math"/>
                      </a:rPr>
                      <m:t>𝑗</m:t>
                    </m:r>
                    <m:r>
                      <a:rPr lang="en-US" sz="1800" b="0" i="1" smtClean="0">
                        <a:latin typeface="Cambria Math"/>
                      </a:rPr>
                      <m:t>∈</m:t>
                    </m:r>
                    <m:r>
                      <a:rPr lang="en-US" sz="1800" b="1" i="1" smtClean="0">
                        <a:latin typeface="Cambria Math"/>
                      </a:rPr>
                      <m:t>𝑼</m:t>
                    </m:r>
                  </m:oMath>
                </a14:m>
                <a:r>
                  <a:rPr lang="en-US" sz="1800" b="1" dirty="0" smtClean="0"/>
                  <a:t> </a:t>
                </a:r>
                <a:r>
                  <a:rPr lang="en-US" sz="1800" dirty="0" smtClean="0"/>
                  <a:t>are said to collide under hash function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tx1"/>
                        </a:solidFill>
                        <a:latin typeface="Cambria Math"/>
                      </a:rPr>
                      <m:t>𝒉</m:t>
                    </m:r>
                  </m:oMath>
                </a14:m>
                <a:r>
                  <a:rPr lang="en-US" sz="1800" b="1" dirty="0" smtClean="0"/>
                  <a:t> </a:t>
                </a:r>
                <a:r>
                  <a:rPr lang="en-US" sz="1800" dirty="0" smtClean="0"/>
                  <a:t>if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>
                          <a:latin typeface="Cambria Math"/>
                        </a:rPr>
                        <m:t>𝒉</m:t>
                      </m:r>
                      <m:d>
                        <m:dPr>
                          <m:ctrlPr>
                            <a:rPr lang="en-US" sz="1800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8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𝑖</m:t>
                          </m:r>
                        </m:e>
                      </m:d>
                      <m:r>
                        <a:rPr lang="en-US" sz="1800" b="1" i="1" smtClean="0">
                          <a:latin typeface="Cambria Math"/>
                        </a:rPr>
                        <m:t>=</m:t>
                      </m:r>
                      <m:r>
                        <a:rPr lang="en-US" sz="1800" b="1" i="1">
                          <a:latin typeface="Cambria Math"/>
                        </a:rPr>
                        <m:t>𝒉</m:t>
                      </m:r>
                      <m:d>
                        <m:dPr>
                          <m:ctrlPr>
                            <a:rPr lang="en-US" sz="18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8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𝑗</m:t>
                          </m:r>
                        </m:e>
                      </m:d>
                    </m:oMath>
                  </m:oMathPara>
                </a14:m>
                <a:endParaRPr lang="en-US" sz="1800" dirty="0" smtClean="0"/>
              </a:p>
              <a:p>
                <a:pPr marL="0" indent="0">
                  <a:buNone/>
                </a:pPr>
                <a:endParaRPr lang="en-US" sz="1800" dirty="0" smtClean="0"/>
              </a:p>
              <a:p>
                <a:pPr marL="0" indent="0">
                  <a:buNone/>
                </a:pPr>
                <a:r>
                  <a:rPr lang="en-US" sz="1800" b="1" dirty="0" smtClean="0"/>
                  <a:t>Worst case time complexity</a:t>
                </a:r>
                <a:r>
                  <a:rPr lang="en-US" sz="1800" dirty="0" smtClean="0"/>
                  <a:t> of searching an item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  <m:r>
                      <a:rPr lang="en-US" sz="1800" i="1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1800" dirty="0" smtClean="0"/>
                  <a:t>:</a:t>
                </a:r>
              </a:p>
              <a:p>
                <a:pPr marL="0" indent="0">
                  <a:buNone/>
                </a:pPr>
                <a:r>
                  <a:rPr lang="en-US" sz="1800" dirty="0" smtClean="0"/>
                  <a:t>    No. of elements in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C00000"/>
                        </a:solidFill>
                        <a:latin typeface="Cambria Math"/>
                      </a:rPr>
                      <m:t>𝑺</m:t>
                    </m:r>
                  </m:oMath>
                </a14:m>
                <a:r>
                  <a:rPr lang="en-US" sz="1800" dirty="0" smtClean="0"/>
                  <a:t> colliding with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</m:oMath>
                </a14:m>
                <a:r>
                  <a:rPr lang="en-US" sz="1800" dirty="0" smtClean="0"/>
                  <a:t>. </a:t>
                </a:r>
                <a:endParaRPr lang="en-US" sz="1800" dirty="0"/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:r>
                  <a:rPr lang="en-US" sz="1800" b="1" dirty="0" smtClean="0"/>
                  <a:t>A </a:t>
                </a:r>
                <a:r>
                  <a:rPr lang="en-US" sz="1800" b="1" dirty="0" smtClean="0">
                    <a:solidFill>
                      <a:srgbClr val="C00000"/>
                    </a:solidFill>
                  </a:rPr>
                  <a:t>Discouraging</a:t>
                </a:r>
                <a:r>
                  <a:rPr lang="en-US" sz="1800" b="1" dirty="0" smtClean="0"/>
                  <a:t> fact: </a:t>
                </a:r>
                <a:r>
                  <a:rPr lang="en-US" sz="1800" dirty="0" smtClean="0"/>
                  <a:t>No hash function can be found which is good for all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C00000"/>
                        </a:solidFill>
                        <a:latin typeface="Cambria Math"/>
                      </a:rPr>
                      <m:t>𝑺</m:t>
                    </m:r>
                  </m:oMath>
                </a14:m>
                <a:r>
                  <a:rPr lang="en-US" sz="1800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sz="1800" b="1" dirty="0" smtClean="0"/>
                  <a:t>Proof: </a:t>
                </a:r>
                <a:endParaRPr lang="en-US" sz="1800" dirty="0" smtClean="0"/>
              </a:p>
              <a:p>
                <a:pPr marL="0" indent="0">
                  <a:buNone/>
                </a:pPr>
                <a:r>
                  <a:rPr lang="en-US" sz="1800" dirty="0" smtClean="0"/>
                  <a:t>At least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0070C0"/>
                        </a:solidFill>
                        <a:latin typeface="Cambria Math"/>
                      </a:rPr>
                      <m:t>𝑚</m:t>
                    </m:r>
                    <m:r>
                      <a:rPr lang="en-US" sz="1800" b="0" i="1" smtClean="0">
                        <a:solidFill>
                          <a:srgbClr val="0070C0"/>
                        </a:solidFill>
                        <a:latin typeface="Cambria Math"/>
                      </a:rPr>
                      <m:t>/</m:t>
                    </m:r>
                    <m:r>
                      <a:rPr lang="en-US" sz="1800" b="0" i="1" smtClean="0">
                        <a:solidFill>
                          <a:srgbClr val="0070C0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sz="1800" dirty="0" smtClean="0"/>
                  <a:t> elements from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/>
                      </a:rPr>
                      <m:t>𝑼</m:t>
                    </m:r>
                    <m:r>
                      <a:rPr lang="en-US" sz="1800" b="1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1800" dirty="0" smtClean="0"/>
                  <a:t>are mapped to a single index in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/>
                      </a:rPr>
                      <m:t>𝑻</m:t>
                    </m:r>
                  </m:oMath>
                </a14:m>
                <a:r>
                  <a:rPr lang="en-US" sz="1800" dirty="0" smtClean="0"/>
                  <a:t>. </a:t>
                </a:r>
                <a:endParaRPr lang="en-US" sz="1800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1">
                <a:blip r:embed="rId2"/>
                <a:stretch>
                  <a:fillRect l="-1207" t="-674" r="-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Content Placeholder 4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grpSp>
        <p:nvGrpSpPr>
          <p:cNvPr id="46" name="Group 45"/>
          <p:cNvGrpSpPr/>
          <p:nvPr/>
        </p:nvGrpSpPr>
        <p:grpSpPr>
          <a:xfrm>
            <a:off x="4876800" y="1981200"/>
            <a:ext cx="3276600" cy="3504188"/>
            <a:chOff x="4876800" y="1981200"/>
            <a:chExt cx="3276600" cy="3504188"/>
          </a:xfrm>
        </p:grpSpPr>
        <p:grpSp>
          <p:nvGrpSpPr>
            <p:cNvPr id="6" name="Group 5"/>
            <p:cNvGrpSpPr/>
            <p:nvPr/>
          </p:nvGrpSpPr>
          <p:grpSpPr>
            <a:xfrm>
              <a:off x="5791200" y="2438400"/>
              <a:ext cx="2362200" cy="2895600"/>
              <a:chOff x="3733800" y="3352800"/>
              <a:chExt cx="2362200" cy="289560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4343400" y="3352800"/>
                <a:ext cx="381000" cy="228600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4267200" y="4648200"/>
                <a:ext cx="381000" cy="228600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4267200" y="6019800"/>
                <a:ext cx="381000" cy="228600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5029200" y="6019800"/>
                <a:ext cx="381000" cy="228600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5029200" y="4648200"/>
                <a:ext cx="381000" cy="228600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11"/>
              <p:cNvGrpSpPr/>
              <p:nvPr/>
            </p:nvGrpSpPr>
            <p:grpSpPr>
              <a:xfrm>
                <a:off x="5105400" y="3352800"/>
                <a:ext cx="304800" cy="228600"/>
                <a:chOff x="4953000" y="3352800"/>
                <a:chExt cx="304800" cy="228600"/>
              </a:xfrm>
            </p:grpSpPr>
            <p:sp>
              <p:nvSpPr>
                <p:cNvPr id="31" name="Rectangle 30"/>
                <p:cNvSpPr/>
                <p:nvPr/>
              </p:nvSpPr>
              <p:spPr>
                <a:xfrm>
                  <a:off x="4953000" y="3352800"/>
                  <a:ext cx="304800" cy="22860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2" name="Straight Connector 31"/>
                <p:cNvCxnSpPr/>
                <p:nvPr/>
              </p:nvCxnSpPr>
              <p:spPr>
                <a:xfrm flipH="1">
                  <a:off x="4953000" y="3352800"/>
                  <a:ext cx="304800" cy="2286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" name="Group 12"/>
              <p:cNvGrpSpPr/>
              <p:nvPr/>
            </p:nvGrpSpPr>
            <p:grpSpPr>
              <a:xfrm>
                <a:off x="4343400" y="3733800"/>
                <a:ext cx="304800" cy="228600"/>
                <a:chOff x="4953000" y="3352800"/>
                <a:chExt cx="304800" cy="228600"/>
              </a:xfrm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4953000" y="3352800"/>
                  <a:ext cx="304800" cy="22860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0" name="Straight Connector 29"/>
                <p:cNvCxnSpPr/>
                <p:nvPr/>
              </p:nvCxnSpPr>
              <p:spPr>
                <a:xfrm flipH="1">
                  <a:off x="4953000" y="3352800"/>
                  <a:ext cx="304800" cy="2286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" name="Group 13"/>
              <p:cNvGrpSpPr/>
              <p:nvPr/>
            </p:nvGrpSpPr>
            <p:grpSpPr>
              <a:xfrm>
                <a:off x="5791200" y="4648200"/>
                <a:ext cx="304800" cy="228600"/>
                <a:chOff x="4953000" y="3352800"/>
                <a:chExt cx="304800" cy="228600"/>
              </a:xfrm>
            </p:grpSpPr>
            <p:sp>
              <p:nvSpPr>
                <p:cNvPr id="27" name="Rectangle 26"/>
                <p:cNvSpPr/>
                <p:nvPr/>
              </p:nvSpPr>
              <p:spPr>
                <a:xfrm>
                  <a:off x="4953000" y="3352800"/>
                  <a:ext cx="304800" cy="22860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8" name="Straight Connector 27"/>
                <p:cNvCxnSpPr/>
                <p:nvPr/>
              </p:nvCxnSpPr>
              <p:spPr>
                <a:xfrm flipH="1">
                  <a:off x="4953000" y="3352800"/>
                  <a:ext cx="304800" cy="2286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" name="Group 14"/>
              <p:cNvGrpSpPr/>
              <p:nvPr/>
            </p:nvGrpSpPr>
            <p:grpSpPr>
              <a:xfrm>
                <a:off x="5791200" y="6019800"/>
                <a:ext cx="304800" cy="228600"/>
                <a:chOff x="4953000" y="3352800"/>
                <a:chExt cx="304800" cy="228600"/>
              </a:xfrm>
            </p:grpSpPr>
            <p:sp>
              <p:nvSpPr>
                <p:cNvPr id="25" name="Rectangle 24"/>
                <p:cNvSpPr/>
                <p:nvPr/>
              </p:nvSpPr>
              <p:spPr>
                <a:xfrm>
                  <a:off x="4953000" y="3352800"/>
                  <a:ext cx="304800" cy="22860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6" name="Straight Connector 25"/>
                <p:cNvCxnSpPr/>
                <p:nvPr/>
              </p:nvCxnSpPr>
              <p:spPr>
                <a:xfrm flipH="1">
                  <a:off x="4953000" y="3352800"/>
                  <a:ext cx="304800" cy="2286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6" name="Straight Arrow Connector 15"/>
              <p:cNvCxnSpPr>
                <a:endCxn id="7" idx="1"/>
              </p:cNvCxnSpPr>
              <p:nvPr/>
            </p:nvCxnSpPr>
            <p:spPr>
              <a:xfrm>
                <a:off x="3812450" y="3467100"/>
                <a:ext cx="53095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>
                <a:stCxn id="7" idx="3"/>
                <a:endCxn id="31" idx="1"/>
              </p:cNvCxnSpPr>
              <p:nvPr/>
            </p:nvCxnSpPr>
            <p:spPr>
              <a:xfrm>
                <a:off x="4724400" y="3467100"/>
                <a:ext cx="38100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/>
              <p:nvPr/>
            </p:nvCxnSpPr>
            <p:spPr>
              <a:xfrm>
                <a:off x="4648200" y="4800600"/>
                <a:ext cx="38100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/>
              <p:nvPr/>
            </p:nvCxnSpPr>
            <p:spPr>
              <a:xfrm>
                <a:off x="3810000" y="3810000"/>
                <a:ext cx="53095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/>
              <p:cNvCxnSpPr/>
              <p:nvPr/>
            </p:nvCxnSpPr>
            <p:spPr>
              <a:xfrm>
                <a:off x="3733800" y="4800600"/>
                <a:ext cx="53095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/>
              <p:cNvCxnSpPr/>
              <p:nvPr/>
            </p:nvCxnSpPr>
            <p:spPr>
              <a:xfrm>
                <a:off x="3733800" y="6172200"/>
                <a:ext cx="53095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/>
              <p:nvPr/>
            </p:nvCxnSpPr>
            <p:spPr>
              <a:xfrm>
                <a:off x="5410200" y="4800600"/>
                <a:ext cx="38100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/>
              <p:nvPr/>
            </p:nvCxnSpPr>
            <p:spPr>
              <a:xfrm>
                <a:off x="4648200" y="6172200"/>
                <a:ext cx="38100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/>
              <p:nvPr/>
            </p:nvCxnSpPr>
            <p:spPr>
              <a:xfrm>
                <a:off x="5410200" y="6172200"/>
                <a:ext cx="38100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oup 32"/>
            <p:cNvGrpSpPr/>
            <p:nvPr/>
          </p:nvGrpSpPr>
          <p:grpSpPr>
            <a:xfrm>
              <a:off x="4876800" y="2438400"/>
              <a:ext cx="1143000" cy="3046988"/>
              <a:chOff x="2895600" y="3352800"/>
              <a:chExt cx="1143000" cy="3046988"/>
            </a:xfrm>
          </p:grpSpPr>
          <p:grpSp>
            <p:nvGrpSpPr>
              <p:cNvPr id="34" name="Group 33"/>
              <p:cNvGrpSpPr/>
              <p:nvPr/>
            </p:nvGrpSpPr>
            <p:grpSpPr>
              <a:xfrm>
                <a:off x="3581400" y="3352800"/>
                <a:ext cx="457200" cy="2971800"/>
                <a:chOff x="3581400" y="3352800"/>
                <a:chExt cx="457200" cy="2971800"/>
              </a:xfrm>
            </p:grpSpPr>
            <p:sp>
              <p:nvSpPr>
                <p:cNvPr id="36" name="Rectangle 35"/>
                <p:cNvSpPr/>
                <p:nvPr/>
              </p:nvSpPr>
              <p:spPr>
                <a:xfrm>
                  <a:off x="3581400" y="3352800"/>
                  <a:ext cx="457200" cy="297180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7" name="Straight Connector 36"/>
                <p:cNvCxnSpPr/>
                <p:nvPr/>
              </p:nvCxnSpPr>
              <p:spPr>
                <a:xfrm>
                  <a:off x="3581400" y="3657600"/>
                  <a:ext cx="4572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>
                <a:xfrm>
                  <a:off x="3581400" y="3962400"/>
                  <a:ext cx="4572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>
                  <a:off x="3581400" y="6019800"/>
                  <a:ext cx="4572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>
                  <a:off x="3581400" y="4648200"/>
                  <a:ext cx="4572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>
                  <a:off x="3581400" y="4953000"/>
                  <a:ext cx="4572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2" name="TextBox 41"/>
                    <p:cNvSpPr txBox="1"/>
                    <p:nvPr/>
                  </p:nvSpPr>
                  <p:spPr>
                    <a:xfrm>
                      <a:off x="3657600" y="4114800"/>
                      <a:ext cx="30970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i="1" smtClean="0">
                                <a:latin typeface="Cambria Math"/>
                                <a:ea typeface="Cambria Math"/>
                              </a:rPr>
                              <m:t>⋮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42" name="TextBox 4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657600" y="4114800"/>
                      <a:ext cx="309700" cy="369332"/>
                    </a:xfrm>
                    <a:prstGeom prst="rect">
                      <a:avLst/>
                    </a:prstGeom>
                    <a:blipFill rotWithShape="1">
                      <a:blip r:embed="rId3"/>
                      <a:stretch>
                        <a:fillRect t="-8197" r="-23529" b="-2459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3" name="TextBox 42"/>
                    <p:cNvSpPr txBox="1"/>
                    <p:nvPr/>
                  </p:nvSpPr>
                  <p:spPr>
                    <a:xfrm>
                      <a:off x="3657600" y="5269468"/>
                      <a:ext cx="30970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i="1" smtClean="0">
                                <a:latin typeface="Cambria Math"/>
                                <a:ea typeface="Cambria Math"/>
                              </a:rPr>
                              <m:t>⋮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43" name="TextBox 4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657600" y="5269468"/>
                      <a:ext cx="309700" cy="369332"/>
                    </a:xfrm>
                    <a:prstGeom prst="rect">
                      <a:avLst/>
                    </a:prstGeom>
                    <a:blipFill rotWithShape="1">
                      <a:blip r:embed="rId4"/>
                      <a:stretch>
                        <a:fillRect t="-8197" r="-23529" b="-2459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TextBox 34"/>
                  <p:cNvSpPr txBox="1"/>
                  <p:nvPr/>
                </p:nvSpPr>
                <p:spPr>
                  <a:xfrm>
                    <a:off x="2895600" y="3352800"/>
                    <a:ext cx="685801" cy="304698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rgbClr val="0070C0"/>
                        </a:solidFill>
                      </a:rPr>
                      <a:t>       0</a:t>
                    </a:r>
                  </a:p>
                  <a:p>
                    <a:r>
                      <a:rPr lang="en-US" dirty="0" smtClean="0">
                        <a:solidFill>
                          <a:srgbClr val="0070C0"/>
                        </a:solidFill>
                      </a:rPr>
                      <a:t>       1</a:t>
                    </a:r>
                  </a:p>
                  <a:p>
                    <a:endParaRPr lang="en-US" dirty="0">
                      <a:solidFill>
                        <a:srgbClr val="0070C0"/>
                      </a:solidFill>
                    </a:endParaRPr>
                  </a:p>
                  <a:p>
                    <a:endParaRPr lang="en-US" dirty="0" smtClean="0">
                      <a:solidFill>
                        <a:srgbClr val="0070C0"/>
                      </a:solidFill>
                    </a:endParaRPr>
                  </a:p>
                  <a:p>
                    <a:endParaRPr lang="en-US" dirty="0">
                      <a:solidFill>
                        <a:srgbClr val="0070C0"/>
                      </a:solidFill>
                    </a:endParaRPr>
                  </a:p>
                  <a:p>
                    <a:endParaRPr lang="en-US" dirty="0" smtClean="0">
                      <a:solidFill>
                        <a:srgbClr val="0070C0"/>
                      </a:solidFill>
                    </a:endParaRPr>
                  </a:p>
                  <a:p>
                    <a:endParaRPr lang="en-US" dirty="0">
                      <a:solidFill>
                        <a:srgbClr val="0070C0"/>
                      </a:solidFill>
                    </a:endParaRPr>
                  </a:p>
                  <a:p>
                    <a:endParaRPr lang="en-US" dirty="0">
                      <a:solidFill>
                        <a:srgbClr val="0070C0"/>
                      </a:solidFill>
                    </a:endParaRPr>
                  </a:p>
                  <a:p>
                    <a:endParaRPr lang="en-US" sz="1600" b="1" i="1" dirty="0" smtClean="0">
                      <a:solidFill>
                        <a:srgbClr val="0070C0"/>
                      </a:solidFill>
                      <a:latin typeface="Cambria Math"/>
                    </a:endParaRPr>
                  </a:p>
                  <a:p>
                    <a:endParaRPr lang="en-US" sz="1600" b="1" i="1" dirty="0">
                      <a:solidFill>
                        <a:srgbClr val="0070C0"/>
                      </a:solidFill>
                      <a:latin typeface="Cambria Math"/>
                    </a:endParaRPr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𝒏</m:t>
                          </m:r>
                          <m:r>
                            <a:rPr lang="en-US" sz="16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16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</m:t>
                          </m:r>
                        </m:oMath>
                      </m:oMathPara>
                    </a14:m>
                    <a:endParaRPr lang="en-US" sz="1600" dirty="0">
                      <a:solidFill>
                        <a:srgbClr val="0070C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5" name="TextBox 3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95600" y="3352800"/>
                    <a:ext cx="685801" cy="3046988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 l="-7080" t="-1000" r="-11504" b="-16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5637964" y="1981200"/>
                  <a:ext cx="38183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>
                            <a:latin typeface="Cambria Math"/>
                          </a:rPr>
                          <m:t>𝑻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37964" y="1981200"/>
                  <a:ext cx="381836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t="-8197" r="-19048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57365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Collision</a:t>
            </a:r>
            <a:endParaRPr lang="en-US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1800" b="1" dirty="0" smtClean="0">
                    <a:solidFill>
                      <a:srgbClr val="7030A0"/>
                    </a:solidFill>
                  </a:rPr>
                  <a:t>Definition:</a:t>
                </a:r>
                <a:r>
                  <a:rPr lang="en-US" sz="1800" dirty="0" smtClean="0"/>
                  <a:t> Two elements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  <m:r>
                      <a:rPr lang="en-US" sz="1800" b="0" i="1" smtClean="0">
                        <a:latin typeface="Cambria Math"/>
                      </a:rPr>
                      <m:t>,</m:t>
                    </m:r>
                    <m:r>
                      <a:rPr lang="en-US" sz="1800" b="0" i="1" smtClean="0">
                        <a:solidFill>
                          <a:srgbClr val="0070C0"/>
                        </a:solidFill>
                        <a:latin typeface="Cambria Math"/>
                      </a:rPr>
                      <m:t>𝑗</m:t>
                    </m:r>
                    <m:r>
                      <a:rPr lang="en-US" sz="1800" b="0" i="1" smtClean="0">
                        <a:latin typeface="Cambria Math"/>
                      </a:rPr>
                      <m:t>∈</m:t>
                    </m:r>
                    <m:r>
                      <a:rPr lang="en-US" sz="1800" b="1" i="1" smtClean="0">
                        <a:latin typeface="Cambria Math"/>
                      </a:rPr>
                      <m:t>𝑼</m:t>
                    </m:r>
                  </m:oMath>
                </a14:m>
                <a:r>
                  <a:rPr lang="en-US" sz="1800" b="1" dirty="0" smtClean="0"/>
                  <a:t> </a:t>
                </a:r>
                <a:r>
                  <a:rPr lang="en-US" sz="1800" dirty="0" smtClean="0"/>
                  <a:t>are said to collide under hash function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tx1"/>
                        </a:solidFill>
                        <a:latin typeface="Cambria Math"/>
                      </a:rPr>
                      <m:t>𝒉</m:t>
                    </m:r>
                  </m:oMath>
                </a14:m>
                <a:r>
                  <a:rPr lang="en-US" sz="1800" b="1" dirty="0" smtClean="0"/>
                  <a:t> </a:t>
                </a:r>
                <a:r>
                  <a:rPr lang="en-US" sz="1800" dirty="0" smtClean="0"/>
                  <a:t>if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>
                          <a:latin typeface="Cambria Math"/>
                        </a:rPr>
                        <m:t>𝒉</m:t>
                      </m:r>
                      <m:d>
                        <m:dPr>
                          <m:ctrlPr>
                            <a:rPr lang="en-US" sz="1800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8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𝑖</m:t>
                          </m:r>
                        </m:e>
                      </m:d>
                      <m:r>
                        <a:rPr lang="en-US" sz="1800" b="1" i="1" smtClean="0">
                          <a:latin typeface="Cambria Math"/>
                        </a:rPr>
                        <m:t>=</m:t>
                      </m:r>
                      <m:r>
                        <a:rPr lang="en-US" sz="1800" b="1" i="1">
                          <a:latin typeface="Cambria Math"/>
                        </a:rPr>
                        <m:t>𝒉</m:t>
                      </m:r>
                      <m:d>
                        <m:dPr>
                          <m:ctrlPr>
                            <a:rPr lang="en-US" sz="18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8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𝑗</m:t>
                          </m:r>
                        </m:e>
                      </m:d>
                    </m:oMath>
                  </m:oMathPara>
                </a14:m>
                <a:endParaRPr lang="en-US" sz="1800" dirty="0" smtClean="0"/>
              </a:p>
              <a:p>
                <a:pPr marL="0" indent="0">
                  <a:buNone/>
                </a:pPr>
                <a:endParaRPr lang="en-US" sz="1800" dirty="0" smtClean="0"/>
              </a:p>
              <a:p>
                <a:pPr marL="0" indent="0">
                  <a:buNone/>
                </a:pPr>
                <a:r>
                  <a:rPr lang="en-US" sz="1800" b="1" dirty="0" smtClean="0"/>
                  <a:t>Worst case time complexity</a:t>
                </a:r>
                <a:r>
                  <a:rPr lang="en-US" sz="1800" dirty="0" smtClean="0"/>
                  <a:t> of searching an item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  <m:r>
                      <a:rPr lang="en-US" sz="1800" i="1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1800" dirty="0" smtClean="0"/>
                  <a:t>:</a:t>
                </a:r>
              </a:p>
              <a:p>
                <a:pPr marL="0" indent="0">
                  <a:buNone/>
                </a:pPr>
                <a:r>
                  <a:rPr lang="en-US" sz="1800" dirty="0" smtClean="0"/>
                  <a:t>    No. of elements in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C00000"/>
                        </a:solidFill>
                        <a:latin typeface="Cambria Math"/>
                      </a:rPr>
                      <m:t>𝑺</m:t>
                    </m:r>
                  </m:oMath>
                </a14:m>
                <a:r>
                  <a:rPr lang="en-US" sz="1800" dirty="0" smtClean="0"/>
                  <a:t> colliding with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</m:oMath>
                </a14:m>
                <a:r>
                  <a:rPr lang="en-US" sz="1800" dirty="0" smtClean="0"/>
                  <a:t>. </a:t>
                </a:r>
                <a:endParaRPr lang="en-US" sz="1800" dirty="0"/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:r>
                  <a:rPr lang="en-US" sz="1800" b="1" dirty="0" smtClean="0"/>
                  <a:t>A </a:t>
                </a:r>
                <a:r>
                  <a:rPr lang="en-US" sz="1800" b="1" dirty="0" smtClean="0">
                    <a:solidFill>
                      <a:srgbClr val="C00000"/>
                    </a:solidFill>
                  </a:rPr>
                  <a:t>Discouraging</a:t>
                </a:r>
                <a:r>
                  <a:rPr lang="en-US" sz="1800" b="1" dirty="0" smtClean="0"/>
                  <a:t> fact: </a:t>
                </a:r>
                <a:r>
                  <a:rPr lang="en-US" sz="1800" dirty="0" smtClean="0"/>
                  <a:t>No hash function can be found which is good for all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C00000"/>
                        </a:solidFill>
                        <a:latin typeface="Cambria Math"/>
                      </a:rPr>
                      <m:t>𝑺</m:t>
                    </m:r>
                  </m:oMath>
                </a14:m>
                <a:r>
                  <a:rPr lang="en-US" sz="1800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sz="1800" b="1" dirty="0" smtClean="0"/>
                  <a:t>Proof: </a:t>
                </a:r>
                <a:endParaRPr lang="en-US" sz="1800" dirty="0" smtClean="0"/>
              </a:p>
              <a:p>
                <a:pPr marL="0" indent="0">
                  <a:buNone/>
                </a:pPr>
                <a:r>
                  <a:rPr lang="en-US" sz="1800" dirty="0" smtClean="0"/>
                  <a:t>At least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0070C0"/>
                        </a:solidFill>
                        <a:latin typeface="Cambria Math"/>
                      </a:rPr>
                      <m:t>𝑚</m:t>
                    </m:r>
                    <m:r>
                      <a:rPr lang="en-US" sz="1800" b="0" i="1" smtClean="0">
                        <a:solidFill>
                          <a:srgbClr val="0070C0"/>
                        </a:solidFill>
                        <a:latin typeface="Cambria Math"/>
                      </a:rPr>
                      <m:t>/</m:t>
                    </m:r>
                    <m:r>
                      <a:rPr lang="en-US" sz="1800" b="0" i="1" smtClean="0">
                        <a:solidFill>
                          <a:srgbClr val="0070C0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sz="1800" dirty="0" smtClean="0"/>
                  <a:t> elements from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/>
                      </a:rPr>
                      <m:t>𝑼</m:t>
                    </m:r>
                    <m:r>
                      <a:rPr lang="en-US" sz="1800" b="1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1800" dirty="0" smtClean="0"/>
                  <a:t>are mapped to a single index in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/>
                      </a:rPr>
                      <m:t>𝑻</m:t>
                    </m:r>
                  </m:oMath>
                </a14:m>
                <a:r>
                  <a:rPr lang="en-US" sz="1800" dirty="0" smtClean="0"/>
                  <a:t>. </a:t>
                </a:r>
                <a:endParaRPr lang="en-US" sz="1800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1">
                <a:blip r:embed="rId2"/>
                <a:stretch>
                  <a:fillRect l="-1207" t="-674" r="-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Content Placeholder 4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grpSp>
        <p:nvGrpSpPr>
          <p:cNvPr id="46" name="Group 45"/>
          <p:cNvGrpSpPr/>
          <p:nvPr/>
        </p:nvGrpSpPr>
        <p:grpSpPr>
          <a:xfrm>
            <a:off x="4876800" y="1981200"/>
            <a:ext cx="4038600" cy="3504188"/>
            <a:chOff x="4876800" y="1981200"/>
            <a:chExt cx="4038600" cy="3504188"/>
          </a:xfrm>
        </p:grpSpPr>
        <p:grpSp>
          <p:nvGrpSpPr>
            <p:cNvPr id="6" name="Group 5"/>
            <p:cNvGrpSpPr/>
            <p:nvPr/>
          </p:nvGrpSpPr>
          <p:grpSpPr>
            <a:xfrm>
              <a:off x="5791200" y="2438400"/>
              <a:ext cx="3124200" cy="2895600"/>
              <a:chOff x="3733800" y="3352800"/>
              <a:chExt cx="3124200" cy="2895600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4267200" y="4648200"/>
                <a:ext cx="381000" cy="228600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4876800" y="4648200"/>
                <a:ext cx="381000" cy="228600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4343400" y="3352800"/>
                <a:ext cx="304800" cy="2286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" name="Group 12"/>
              <p:cNvGrpSpPr/>
              <p:nvPr/>
            </p:nvGrpSpPr>
            <p:grpSpPr>
              <a:xfrm>
                <a:off x="4343400" y="3733800"/>
                <a:ext cx="304800" cy="228600"/>
                <a:chOff x="4953000" y="3352800"/>
                <a:chExt cx="304800" cy="228600"/>
              </a:xfrm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4953000" y="3352800"/>
                  <a:ext cx="304800" cy="22860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0" name="Straight Connector 29"/>
                <p:cNvCxnSpPr/>
                <p:nvPr/>
              </p:nvCxnSpPr>
              <p:spPr>
                <a:xfrm flipH="1">
                  <a:off x="4953000" y="3352800"/>
                  <a:ext cx="304800" cy="2286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" name="Group 13"/>
              <p:cNvGrpSpPr/>
              <p:nvPr/>
            </p:nvGrpSpPr>
            <p:grpSpPr>
              <a:xfrm>
                <a:off x="6553200" y="4648200"/>
                <a:ext cx="304800" cy="228600"/>
                <a:chOff x="5715000" y="3352800"/>
                <a:chExt cx="304800" cy="228600"/>
              </a:xfrm>
            </p:grpSpPr>
            <p:sp>
              <p:nvSpPr>
                <p:cNvPr id="27" name="Rectangle 26"/>
                <p:cNvSpPr/>
                <p:nvPr/>
              </p:nvSpPr>
              <p:spPr>
                <a:xfrm>
                  <a:off x="5715000" y="3352800"/>
                  <a:ext cx="304800" cy="22860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8" name="Straight Connector 27"/>
                <p:cNvCxnSpPr/>
                <p:nvPr/>
              </p:nvCxnSpPr>
              <p:spPr>
                <a:xfrm flipH="1">
                  <a:off x="5715000" y="3352800"/>
                  <a:ext cx="304800" cy="2286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" name="Group 14"/>
              <p:cNvGrpSpPr/>
              <p:nvPr/>
            </p:nvGrpSpPr>
            <p:grpSpPr>
              <a:xfrm>
                <a:off x="4267200" y="6019800"/>
                <a:ext cx="304800" cy="228600"/>
                <a:chOff x="3429000" y="3352800"/>
                <a:chExt cx="304800" cy="228600"/>
              </a:xfrm>
            </p:grpSpPr>
            <p:sp>
              <p:nvSpPr>
                <p:cNvPr id="25" name="Rectangle 24"/>
                <p:cNvSpPr/>
                <p:nvPr/>
              </p:nvSpPr>
              <p:spPr>
                <a:xfrm>
                  <a:off x="3429000" y="3352800"/>
                  <a:ext cx="304800" cy="22860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6" name="Straight Connector 25"/>
                <p:cNvCxnSpPr/>
                <p:nvPr/>
              </p:nvCxnSpPr>
              <p:spPr>
                <a:xfrm flipH="1">
                  <a:off x="3429000" y="3352800"/>
                  <a:ext cx="304800" cy="2286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6" name="Straight Arrow Connector 15"/>
              <p:cNvCxnSpPr/>
              <p:nvPr/>
            </p:nvCxnSpPr>
            <p:spPr>
              <a:xfrm>
                <a:off x="3812450" y="3467100"/>
                <a:ext cx="53095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/>
              <p:nvPr/>
            </p:nvCxnSpPr>
            <p:spPr>
              <a:xfrm>
                <a:off x="4648200" y="4800600"/>
                <a:ext cx="19050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/>
              <p:nvPr/>
            </p:nvCxnSpPr>
            <p:spPr>
              <a:xfrm>
                <a:off x="3810000" y="3810000"/>
                <a:ext cx="53095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/>
              <p:cNvCxnSpPr/>
              <p:nvPr/>
            </p:nvCxnSpPr>
            <p:spPr>
              <a:xfrm>
                <a:off x="3733800" y="4800600"/>
                <a:ext cx="53095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/>
              <p:cNvCxnSpPr/>
              <p:nvPr/>
            </p:nvCxnSpPr>
            <p:spPr>
              <a:xfrm>
                <a:off x="3733800" y="6172200"/>
                <a:ext cx="53095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/>
              <p:nvPr/>
            </p:nvCxnSpPr>
            <p:spPr>
              <a:xfrm>
                <a:off x="5257800" y="4800600"/>
                <a:ext cx="19050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oup 32"/>
            <p:cNvGrpSpPr/>
            <p:nvPr/>
          </p:nvGrpSpPr>
          <p:grpSpPr>
            <a:xfrm>
              <a:off x="4876800" y="2438400"/>
              <a:ext cx="1143000" cy="3046988"/>
              <a:chOff x="2895600" y="3352800"/>
              <a:chExt cx="1143000" cy="3046988"/>
            </a:xfrm>
          </p:grpSpPr>
          <p:grpSp>
            <p:nvGrpSpPr>
              <p:cNvPr id="34" name="Group 33"/>
              <p:cNvGrpSpPr/>
              <p:nvPr/>
            </p:nvGrpSpPr>
            <p:grpSpPr>
              <a:xfrm>
                <a:off x="3581400" y="3352800"/>
                <a:ext cx="457200" cy="2971800"/>
                <a:chOff x="3581400" y="3352800"/>
                <a:chExt cx="457200" cy="2971800"/>
              </a:xfrm>
            </p:grpSpPr>
            <p:sp>
              <p:nvSpPr>
                <p:cNvPr id="36" name="Rectangle 35"/>
                <p:cNvSpPr/>
                <p:nvPr/>
              </p:nvSpPr>
              <p:spPr>
                <a:xfrm>
                  <a:off x="3581400" y="3352800"/>
                  <a:ext cx="457200" cy="297180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7" name="Straight Connector 36"/>
                <p:cNvCxnSpPr/>
                <p:nvPr/>
              </p:nvCxnSpPr>
              <p:spPr>
                <a:xfrm>
                  <a:off x="3581400" y="3657600"/>
                  <a:ext cx="4572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>
                <a:xfrm>
                  <a:off x="3581400" y="3962400"/>
                  <a:ext cx="4572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>
                  <a:off x="3581400" y="6019800"/>
                  <a:ext cx="4572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>
                  <a:off x="3581400" y="4648200"/>
                  <a:ext cx="4572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>
                  <a:off x="3581400" y="4953000"/>
                  <a:ext cx="4572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2" name="TextBox 41"/>
                    <p:cNvSpPr txBox="1"/>
                    <p:nvPr/>
                  </p:nvSpPr>
                  <p:spPr>
                    <a:xfrm>
                      <a:off x="3657600" y="4114800"/>
                      <a:ext cx="30970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i="1" smtClean="0">
                                <a:latin typeface="Cambria Math"/>
                                <a:ea typeface="Cambria Math"/>
                              </a:rPr>
                              <m:t>⋮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42" name="TextBox 4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657600" y="4114800"/>
                      <a:ext cx="309700" cy="369332"/>
                    </a:xfrm>
                    <a:prstGeom prst="rect">
                      <a:avLst/>
                    </a:prstGeom>
                    <a:blipFill rotWithShape="1">
                      <a:blip r:embed="rId3"/>
                      <a:stretch>
                        <a:fillRect t="-8197" r="-23529" b="-2459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3" name="TextBox 42"/>
                    <p:cNvSpPr txBox="1"/>
                    <p:nvPr/>
                  </p:nvSpPr>
                  <p:spPr>
                    <a:xfrm>
                      <a:off x="3657600" y="5269468"/>
                      <a:ext cx="30970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i="1" smtClean="0">
                                <a:latin typeface="Cambria Math"/>
                                <a:ea typeface="Cambria Math"/>
                              </a:rPr>
                              <m:t>⋮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43" name="TextBox 4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657600" y="5269468"/>
                      <a:ext cx="309700" cy="369332"/>
                    </a:xfrm>
                    <a:prstGeom prst="rect">
                      <a:avLst/>
                    </a:prstGeom>
                    <a:blipFill rotWithShape="1">
                      <a:blip r:embed="rId4"/>
                      <a:stretch>
                        <a:fillRect t="-8197" r="-23529" b="-2459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TextBox 34"/>
                  <p:cNvSpPr txBox="1"/>
                  <p:nvPr/>
                </p:nvSpPr>
                <p:spPr>
                  <a:xfrm>
                    <a:off x="2895600" y="3352800"/>
                    <a:ext cx="685801" cy="304698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rgbClr val="0070C0"/>
                        </a:solidFill>
                      </a:rPr>
                      <a:t>       0</a:t>
                    </a:r>
                  </a:p>
                  <a:p>
                    <a:r>
                      <a:rPr lang="en-US" dirty="0" smtClean="0">
                        <a:solidFill>
                          <a:srgbClr val="0070C0"/>
                        </a:solidFill>
                      </a:rPr>
                      <a:t>       1</a:t>
                    </a:r>
                  </a:p>
                  <a:p>
                    <a:endParaRPr lang="en-US" dirty="0">
                      <a:solidFill>
                        <a:srgbClr val="0070C0"/>
                      </a:solidFill>
                    </a:endParaRPr>
                  </a:p>
                  <a:p>
                    <a:endParaRPr lang="en-US" dirty="0" smtClean="0">
                      <a:solidFill>
                        <a:srgbClr val="0070C0"/>
                      </a:solidFill>
                    </a:endParaRPr>
                  </a:p>
                  <a:p>
                    <a:endParaRPr lang="en-US" dirty="0">
                      <a:solidFill>
                        <a:srgbClr val="0070C0"/>
                      </a:solidFill>
                    </a:endParaRPr>
                  </a:p>
                  <a:p>
                    <a:endParaRPr lang="en-US" dirty="0" smtClean="0">
                      <a:solidFill>
                        <a:srgbClr val="0070C0"/>
                      </a:solidFill>
                    </a:endParaRPr>
                  </a:p>
                  <a:p>
                    <a:endParaRPr lang="en-US" dirty="0">
                      <a:solidFill>
                        <a:srgbClr val="0070C0"/>
                      </a:solidFill>
                    </a:endParaRPr>
                  </a:p>
                  <a:p>
                    <a:endParaRPr lang="en-US" dirty="0">
                      <a:solidFill>
                        <a:srgbClr val="0070C0"/>
                      </a:solidFill>
                    </a:endParaRPr>
                  </a:p>
                  <a:p>
                    <a:endParaRPr lang="en-US" sz="1600" b="1" i="1" dirty="0" smtClean="0">
                      <a:solidFill>
                        <a:srgbClr val="0070C0"/>
                      </a:solidFill>
                      <a:latin typeface="Cambria Math"/>
                    </a:endParaRPr>
                  </a:p>
                  <a:p>
                    <a:endParaRPr lang="en-US" sz="1600" b="1" i="1" dirty="0">
                      <a:solidFill>
                        <a:srgbClr val="0070C0"/>
                      </a:solidFill>
                      <a:latin typeface="Cambria Math"/>
                    </a:endParaRPr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𝒏</m:t>
                          </m:r>
                          <m:r>
                            <a:rPr lang="en-US" sz="16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16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</m:t>
                          </m:r>
                        </m:oMath>
                      </m:oMathPara>
                    </a14:m>
                    <a:endParaRPr lang="en-US" sz="1600" dirty="0">
                      <a:solidFill>
                        <a:srgbClr val="0070C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5" name="TextBox 3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95600" y="3352800"/>
                    <a:ext cx="685801" cy="3046988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 l="-7080" t="-1000" r="-11504" b="-16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5637964" y="1981200"/>
                  <a:ext cx="38183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>
                            <a:latin typeface="Cambria Math"/>
                          </a:rPr>
                          <m:t>𝑻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37964" y="1981200"/>
                  <a:ext cx="381836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t="-8197" r="-19048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47" name="Straight Connector 46"/>
          <p:cNvCxnSpPr/>
          <p:nvPr/>
        </p:nvCxnSpPr>
        <p:spPr>
          <a:xfrm flipH="1">
            <a:off x="6400800" y="2438400"/>
            <a:ext cx="304800" cy="2286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8001000" y="3733800"/>
            <a:ext cx="381000" cy="2286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8420100" y="3886200"/>
            <a:ext cx="1905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7772400" y="3886200"/>
            <a:ext cx="1905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7410450" y="3669268"/>
                <a:ext cx="4347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⋯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0450" y="3669268"/>
                <a:ext cx="434734" cy="369332"/>
              </a:xfrm>
              <a:prstGeom prst="rect">
                <a:avLst/>
              </a:prstGeom>
              <a:blipFill rotWithShape="1">
                <a:blip r:embed="rId7"/>
                <a:stretch>
                  <a:fillRect t="-8197" r="-18310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4" name="Group 53"/>
          <p:cNvGrpSpPr/>
          <p:nvPr/>
        </p:nvGrpSpPr>
        <p:grpSpPr>
          <a:xfrm>
            <a:off x="6324600" y="4038600"/>
            <a:ext cx="2190750" cy="674132"/>
            <a:chOff x="6324600" y="4038600"/>
            <a:chExt cx="2190750" cy="674132"/>
          </a:xfrm>
        </p:grpSpPr>
        <p:sp>
          <p:nvSpPr>
            <p:cNvPr id="52" name="Right Brace 51"/>
            <p:cNvSpPr/>
            <p:nvPr/>
          </p:nvSpPr>
          <p:spPr>
            <a:xfrm rot="5400000">
              <a:off x="7266051" y="3097149"/>
              <a:ext cx="307848" cy="2190750"/>
            </a:xfrm>
            <a:prstGeom prst="rightBrac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/>
                <p:cNvSpPr txBox="1"/>
                <p:nvPr/>
              </p:nvSpPr>
              <p:spPr>
                <a:xfrm>
                  <a:off x="7086600" y="4343400"/>
                  <a:ext cx="68634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𝑚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/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𝑛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3" name="TextBox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86600" y="4343400"/>
                  <a:ext cx="686342" cy="3693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t="-8333" r="-11607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863147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7030A0"/>
                </a:solidFill>
              </a:rPr>
              <a:t>Hashing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sz="2000" dirty="0" smtClean="0"/>
                  <a:t>A very </a:t>
                </a:r>
                <a:r>
                  <a:rPr lang="en-US" sz="2000" b="1" dirty="0" smtClean="0"/>
                  <a:t>popular</a:t>
                </a:r>
                <a:r>
                  <a:rPr lang="en-US" sz="2000" dirty="0" smtClean="0"/>
                  <a:t> heuristic since </a:t>
                </a:r>
                <a:r>
                  <a:rPr lang="en-US" sz="2000" b="1" dirty="0" smtClean="0">
                    <a:solidFill>
                      <a:srgbClr val="C00000"/>
                    </a:solidFill>
                  </a:rPr>
                  <a:t>1950</a:t>
                </a:r>
                <a:r>
                  <a:rPr lang="en-US" sz="2000" dirty="0" smtClean="0"/>
                  <a:t>’s</a:t>
                </a:r>
              </a:p>
              <a:p>
                <a:r>
                  <a:rPr lang="en-US" sz="2000" dirty="0" smtClean="0"/>
                  <a:t>Achieves </a:t>
                </a:r>
                <a:r>
                  <a:rPr lang="en-US" sz="2000" b="1" dirty="0" smtClean="0"/>
                  <a:t>O</a:t>
                </a:r>
                <a:r>
                  <a:rPr lang="en-US" sz="2000" dirty="0" smtClean="0"/>
                  <a:t>(</a:t>
                </a:r>
                <a:r>
                  <a:rPr lang="en-US" sz="2000" dirty="0" smtClean="0">
                    <a:solidFill>
                      <a:srgbClr val="0070C0"/>
                    </a:solidFill>
                  </a:rPr>
                  <a:t>1</a:t>
                </a:r>
                <a:r>
                  <a:rPr lang="en-US" sz="2000" dirty="0" smtClean="0"/>
                  <a:t>) search time in practice</a:t>
                </a:r>
              </a:p>
              <a:p>
                <a:r>
                  <a:rPr lang="en-US" sz="2000" dirty="0" smtClean="0"/>
                  <a:t>Worst case guarantee on search time: </a:t>
                </a:r>
                <a:r>
                  <a:rPr lang="en-US" sz="2000" b="1" dirty="0"/>
                  <a:t>O</a:t>
                </a:r>
                <a:r>
                  <a:rPr lang="en-US" sz="2000" dirty="0"/>
                  <a:t>(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𝒔</m:t>
                    </m:r>
                  </m:oMath>
                </a14:m>
                <a:r>
                  <a:rPr lang="en-US" sz="2000" dirty="0" smtClean="0"/>
                  <a:t>)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rgbClr val="C00000"/>
                    </a:solidFill>
                  </a:rPr>
                  <a:t>Question:</a:t>
                </a:r>
                <a:r>
                  <a:rPr lang="en-US" sz="2000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2000" dirty="0" smtClean="0"/>
                  <a:t>Can we have a hashing ensuring </a:t>
                </a:r>
              </a:p>
              <a:p>
                <a:r>
                  <a:rPr lang="en-US" sz="2000" b="1" dirty="0" smtClean="0"/>
                  <a:t>O</a:t>
                </a:r>
                <a:r>
                  <a:rPr lang="en-US" sz="2000" dirty="0" smtClean="0"/>
                  <a:t>(</a:t>
                </a:r>
                <a:r>
                  <a:rPr lang="en-US" sz="2000" dirty="0" smtClean="0">
                    <a:solidFill>
                      <a:srgbClr val="0070C0"/>
                    </a:solidFill>
                  </a:rPr>
                  <a:t>1</a:t>
                </a:r>
                <a:r>
                  <a:rPr lang="en-US" sz="2000" dirty="0" smtClean="0"/>
                  <a:t>) </a:t>
                </a:r>
                <a:r>
                  <a:rPr lang="en-US" sz="2000" u="sng" dirty="0" smtClean="0"/>
                  <a:t>worst case</a:t>
                </a:r>
                <a:r>
                  <a:rPr lang="en-US" sz="2000" dirty="0" smtClean="0"/>
                  <a:t> guarantee on </a:t>
                </a:r>
                <a:r>
                  <a:rPr lang="en-US" sz="2000" b="1" dirty="0" smtClean="0"/>
                  <a:t>search time</a:t>
                </a:r>
                <a:r>
                  <a:rPr lang="en-US" sz="2000" dirty="0" smtClean="0"/>
                  <a:t>.</a:t>
                </a:r>
              </a:p>
              <a:p>
                <a:r>
                  <a:rPr lang="en-US" sz="2000" b="1" dirty="0" smtClean="0"/>
                  <a:t>O</a:t>
                </a:r>
                <a:r>
                  <a:rPr lang="en-US" sz="2000" dirty="0"/>
                  <a:t>(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𝒔</m:t>
                    </m:r>
                  </m:oMath>
                </a14:m>
                <a:r>
                  <a:rPr lang="en-US" sz="2000" dirty="0" smtClean="0"/>
                  <a:t>) </a:t>
                </a:r>
                <a:r>
                  <a:rPr lang="en-US" sz="2000" b="1" dirty="0" smtClean="0"/>
                  <a:t>space</a:t>
                </a:r>
                <a:r>
                  <a:rPr lang="en-US" sz="2000" dirty="0" smtClean="0"/>
                  <a:t>.</a:t>
                </a:r>
              </a:p>
              <a:p>
                <a:r>
                  <a:rPr lang="en-US" sz="2000" b="1" dirty="0" smtClean="0"/>
                  <a:t>Expected O</a:t>
                </a:r>
                <a:r>
                  <a:rPr lang="en-US" sz="2000" dirty="0"/>
                  <a:t>(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𝒔</m:t>
                    </m:r>
                  </m:oMath>
                </a14:m>
                <a:r>
                  <a:rPr lang="en-US" sz="2000" dirty="0" smtClean="0"/>
                  <a:t>) </a:t>
                </a:r>
                <a:r>
                  <a:rPr lang="en-US" sz="2000" b="1" dirty="0" smtClean="0"/>
                  <a:t>preprocessing time</a:t>
                </a:r>
                <a:r>
                  <a:rPr lang="en-US" sz="2000" dirty="0" smtClean="0"/>
                  <a:t>.</a:t>
                </a:r>
              </a:p>
              <a:p>
                <a:pPr marL="0" indent="0" algn="ctr">
                  <a:buNone/>
                </a:pPr>
                <a:endParaRPr lang="en-US" sz="2000" dirty="0" smtClean="0">
                  <a:solidFill>
                    <a:srgbClr val="C00000"/>
                  </a:solidFill>
                </a:endParaRPr>
              </a:p>
              <a:p>
                <a:pPr marL="0" indent="0" algn="ctr">
                  <a:buNone/>
                </a:pPr>
                <a:r>
                  <a:rPr lang="en-US" sz="2000" dirty="0" smtClean="0">
                    <a:solidFill>
                      <a:srgbClr val="C00000"/>
                    </a:solidFill>
                  </a:rPr>
                  <a:t>The following result gave an answer in affirmative</a:t>
                </a:r>
                <a:r>
                  <a:rPr lang="en-US" sz="2000" dirty="0" smtClean="0">
                    <a:solidFill>
                      <a:srgbClr val="C00000"/>
                    </a:solidFill>
                    <a:sym typeface="Wingdings" pitchFamily="2" charset="2"/>
                  </a:rPr>
                  <a:t></a:t>
                </a:r>
                <a:endParaRPr lang="en-US" sz="2000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r>
                  <a:rPr lang="en-US" sz="2000" dirty="0" smtClean="0"/>
                  <a:t>Michael </a:t>
                </a:r>
                <a:r>
                  <a:rPr lang="en-US" sz="2000" dirty="0" err="1" smtClean="0"/>
                  <a:t>Fredman</a:t>
                </a:r>
                <a:r>
                  <a:rPr lang="en-US" sz="2000" dirty="0" smtClean="0"/>
                  <a:t>, Janos </a:t>
                </a:r>
                <a:r>
                  <a:rPr lang="en-US" sz="2000" dirty="0" err="1" smtClean="0"/>
                  <a:t>Komlos</a:t>
                </a:r>
                <a:r>
                  <a:rPr lang="en-US" sz="2000" dirty="0" smtClean="0"/>
                  <a:t>, </a:t>
                </a:r>
                <a:r>
                  <a:rPr lang="en-US" sz="2000" dirty="0" err="1" smtClean="0"/>
                  <a:t>Endre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Szemeredy</a:t>
                </a:r>
                <a:r>
                  <a:rPr lang="en-US" sz="2000" dirty="0" smtClean="0"/>
                  <a:t>. S</a:t>
                </a:r>
                <a:r>
                  <a:rPr lang="en-US" sz="2000" i="1" dirty="0" smtClean="0"/>
                  <a:t>toring </a:t>
                </a:r>
                <a:r>
                  <a:rPr lang="en-US" sz="2000" i="1" dirty="0"/>
                  <a:t>a Sparse Table with O(1) Worst Case Access Time</a:t>
                </a:r>
                <a:r>
                  <a:rPr lang="en-US" sz="2000" dirty="0"/>
                  <a:t>. Journal of the ACM (Volume 31, Issue 3</a:t>
                </a:r>
                <a:r>
                  <a:rPr lang="en-US" sz="2000" dirty="0" smtClean="0"/>
                  <a:t>), </a:t>
                </a:r>
                <a:r>
                  <a:rPr lang="en-US" sz="2000" b="1" dirty="0" smtClean="0">
                    <a:solidFill>
                      <a:srgbClr val="C00000"/>
                    </a:solidFill>
                  </a:rPr>
                  <a:t>1984</a:t>
                </a:r>
                <a:r>
                  <a:rPr lang="en-US" sz="2000" dirty="0" smtClean="0"/>
                  <a:t>.</a:t>
                </a:r>
                <a:endParaRPr lang="en-US" sz="2000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741" t="-1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4860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0" y="1981200"/>
            <a:ext cx="7772400" cy="1362075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Why does hashing work </a:t>
            </a:r>
            <a:r>
              <a:rPr lang="en-US" dirty="0" smtClean="0">
                <a:solidFill>
                  <a:srgbClr val="7030A0"/>
                </a:solidFill>
              </a:rPr>
              <a:t>so well </a:t>
            </a:r>
            <a:r>
              <a:rPr lang="en-US" dirty="0" smtClean="0"/>
              <a:t>in Practice 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275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/>
              <a:t>Why does hashing work </a:t>
            </a:r>
            <a:r>
              <a:rPr lang="en-US" sz="3200" b="1" dirty="0">
                <a:solidFill>
                  <a:srgbClr val="7030A0"/>
                </a:solidFill>
              </a:rPr>
              <a:t>so well </a:t>
            </a:r>
            <a:r>
              <a:rPr lang="en-US" sz="3200" b="1" dirty="0"/>
              <a:t>in Practice 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382000" cy="45259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000" b="1" dirty="0" smtClean="0">
                    <a:solidFill>
                      <a:srgbClr val="C00000"/>
                    </a:solidFill>
                  </a:rPr>
                  <a:t>Question: </a:t>
                </a:r>
                <a:r>
                  <a:rPr lang="en-US" sz="2000" dirty="0" smtClean="0"/>
                  <a:t>What is the simplest hash function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𝒉</m:t>
                    </m:r>
                    <m:r>
                      <a:rPr lang="en-US" sz="2000" b="1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/>
                  <a:t>: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𝑼</m:t>
                    </m:r>
                  </m:oMath>
                </a14:m>
                <a:r>
                  <a:rPr lang="en-US" sz="2000" dirty="0">
                    <a:sym typeface="Wingdings" pitchFamily="2" charset="2"/>
                  </a:rPr>
                  <a:t></a:t>
                </a:r>
                <a:r>
                  <a:rPr lang="en-US" sz="2000" b="1" dirty="0"/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[</m:t>
                    </m:r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  <m:r>
                      <a:rPr lang="en-US" sz="2000" b="1" i="1">
                        <a:latin typeface="Cambria Math"/>
                      </a:rPr>
                      <m:t>]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smtClean="0"/>
                  <a:t>?</a:t>
                </a:r>
              </a:p>
              <a:p>
                <a:pPr marL="0" indent="0">
                  <a:buNone/>
                </a:pPr>
                <a:r>
                  <a:rPr lang="en-US" sz="2000" b="1" dirty="0" smtClean="0"/>
                  <a:t>Answer:</a:t>
                </a:r>
                <a:r>
                  <a:rPr lang="en-US" sz="2000" b="1" dirty="0"/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𝒉</m:t>
                    </m:r>
                    <m:d>
                      <m:dPr>
                        <m:ctrlPr>
                          <a:rPr lang="en-US" sz="2000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sz="2000" b="1" i="1" smtClean="0"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  <m:r>
                      <a:rPr lang="en-US" sz="2000" b="1" i="1" smtClean="0">
                        <a:latin typeface="Cambria Math"/>
                      </a:rPr>
                      <m:t> </m:t>
                    </m:r>
                    <m:r>
                      <a:rPr lang="en-US" sz="2000" b="1" i="0" smtClean="0">
                        <a:latin typeface="Cambria Math"/>
                      </a:rPr>
                      <m:t>𝐦𝐨𝐝</m:t>
                    </m:r>
                    <m:r>
                      <a:rPr lang="en-US" sz="2000" b="1" i="1" smtClean="0">
                        <a:latin typeface="Cambria Math"/>
                      </a:rPr>
                      <m:t> </m:t>
                    </m:r>
                    <m:r>
                      <a:rPr lang="en-US" sz="2000" b="0" i="1">
                        <a:solidFill>
                          <a:srgbClr val="0070C0"/>
                        </a:solidFill>
                        <a:latin typeface="Cambria Math"/>
                      </a:rPr>
                      <m:t>𝑛</m:t>
                    </m:r>
                  </m:oMath>
                </a14:m>
                <a:endParaRPr lang="en-US" sz="2400" dirty="0" smtClean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 algn="ctr">
                  <a:buNone/>
                </a:pPr>
                <a:r>
                  <a:rPr lang="en-US" sz="2000" dirty="0" smtClean="0"/>
                  <a:t>Hashing works so well in practice because the set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C00000"/>
                        </a:solidFill>
                        <a:latin typeface="Cambria Math"/>
                      </a:rPr>
                      <m:t>𝑺</m:t>
                    </m:r>
                  </m:oMath>
                </a14:m>
                <a:r>
                  <a:rPr lang="en-US" sz="2000" dirty="0" smtClean="0"/>
                  <a:t> is usually a uniformly random subset of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𝑼</m:t>
                    </m:r>
                  </m:oMath>
                </a14:m>
                <a:r>
                  <a:rPr lang="en-US" sz="2000" dirty="0" smtClean="0"/>
                  <a:t>.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r>
                  <a:rPr lang="en-US" sz="2000" dirty="0" smtClean="0"/>
                  <a:t>Let us give a theoretical reasoning for this fact.</a:t>
                </a: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382000" cy="4525963"/>
              </a:xfrm>
              <a:blipFill rotWithShape="1">
                <a:blip r:embed="rId2"/>
                <a:stretch>
                  <a:fillRect l="-1091" t="-8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/>
          <p:cNvSpPr/>
          <p:nvPr/>
        </p:nvSpPr>
        <p:spPr>
          <a:xfrm>
            <a:off x="762000" y="2743200"/>
            <a:ext cx="7772400" cy="8382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659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1919</TotalTime>
  <Words>2078</Words>
  <Application>Microsoft Office PowerPoint</Application>
  <PresentationFormat>On-screen Show (4:3)</PresentationFormat>
  <Paragraphs>279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Randomized Algorithms CS648 </vt:lpstr>
      <vt:lpstr>Problem Definition</vt:lpstr>
      <vt:lpstr>Solutions</vt:lpstr>
      <vt:lpstr>Hashing</vt:lpstr>
      <vt:lpstr>Collision</vt:lpstr>
      <vt:lpstr>Collision</vt:lpstr>
      <vt:lpstr>Hashing</vt:lpstr>
      <vt:lpstr>Why does hashing work so well in Practice ?</vt:lpstr>
      <vt:lpstr>Why does hashing work so well in Practice ?</vt:lpstr>
      <vt:lpstr>Why does hashing work so well in Practice ?</vt:lpstr>
      <vt:lpstr>Why does hashing work so well in Practice ?</vt:lpstr>
      <vt:lpstr>Why does hashing work so well in Practice ?</vt:lpstr>
      <vt:lpstr>How to achieve worst case O(1) search time</vt:lpstr>
      <vt:lpstr>Key idea to achieve worst case O(1) search  time</vt:lpstr>
      <vt:lpstr>Universal Hash Family</vt:lpstr>
      <vt:lpstr>Universal Hash Family</vt:lpstr>
      <vt:lpstr>Universal Hash Family</vt:lpstr>
      <vt:lpstr>Static Hashing  worst Case O(1) search time</vt:lpstr>
      <vt:lpstr>The Journey</vt:lpstr>
      <vt:lpstr>Perfect hashing using O(s^2) space</vt:lpstr>
      <vt:lpstr>Perfect hashing using O(s^2) space</vt:lpstr>
      <vt:lpstr>Perfect hashing using O(s^2) space</vt:lpstr>
      <vt:lpstr>Perfect hashing using O(s^2) space</vt:lpstr>
      <vt:lpstr>Hashing with O(s) space and  O(1) worst case search time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Randomized Algorithms CS648</dc:title>
  <dc:creator>Surender Baswana</dc:creator>
  <cp:lastModifiedBy>Surender Baswana</cp:lastModifiedBy>
  <cp:revision>172</cp:revision>
  <dcterms:created xsi:type="dcterms:W3CDTF">2013-08-23T04:10:57Z</dcterms:created>
  <dcterms:modified xsi:type="dcterms:W3CDTF">2013-09-04T08:48:42Z</dcterms:modified>
</cp:coreProperties>
</file>