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41" r:id="rId3"/>
    <p:sldId id="342" r:id="rId4"/>
    <p:sldId id="343" r:id="rId5"/>
    <p:sldId id="312" r:id="rId6"/>
    <p:sldId id="313" r:id="rId7"/>
    <p:sldId id="324" r:id="rId8"/>
    <p:sldId id="325" r:id="rId9"/>
    <p:sldId id="326" r:id="rId10"/>
    <p:sldId id="327" r:id="rId11"/>
    <p:sldId id="328" r:id="rId12"/>
    <p:sldId id="330" r:id="rId13"/>
    <p:sldId id="329" r:id="rId14"/>
    <p:sldId id="315" r:id="rId15"/>
    <p:sldId id="314" r:id="rId16"/>
    <p:sldId id="316" r:id="rId17"/>
    <p:sldId id="317" r:id="rId18"/>
    <p:sldId id="318" r:id="rId19"/>
    <p:sldId id="323" r:id="rId20"/>
    <p:sldId id="332" r:id="rId21"/>
    <p:sldId id="331" r:id="rId22"/>
    <p:sldId id="319" r:id="rId23"/>
    <p:sldId id="322" r:id="rId24"/>
    <p:sldId id="335" r:id="rId25"/>
    <p:sldId id="336" r:id="rId26"/>
    <p:sldId id="337" r:id="rId27"/>
    <p:sldId id="344" r:id="rId28"/>
    <p:sldId id="333" r:id="rId29"/>
    <p:sldId id="339" r:id="rId30"/>
    <p:sldId id="340" r:id="rId31"/>
    <p:sldId id="345" r:id="rId32"/>
    <p:sldId id="29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70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1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7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0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90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37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4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3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3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39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8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4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FCEB3-2602-4D06-B9B8-58950834D6AD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2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382000" cy="14668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Randomized Algorithms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dirty="0" smtClean="0">
                <a:solidFill>
                  <a:srgbClr val="002060"/>
                </a:solidFill>
              </a:rPr>
              <a:t>CS648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495800"/>
            <a:ext cx="7086600" cy="1828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Lecture 10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Random Sampling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solidFill>
                  <a:srgbClr val="002060"/>
                </a:solidFill>
              </a:rPr>
              <a:t>part-II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(To find a subset with desired property)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1" dirty="0" smtClean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F4FD3-5535-4BD2-8147-A67FFD5F22D1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8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All Pairs Shortest Paths (APSP)</a:t>
            </a:r>
            <a:endParaRPr lang="en-US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00B050"/>
                    </a:solidFill>
                  </a:rPr>
                  <a:t>Standard Algorithms:</a:t>
                </a:r>
              </a:p>
              <a:p>
                <a:r>
                  <a:rPr lang="en-US" sz="2000" b="1" dirty="0" smtClean="0"/>
                  <a:t>Floyd </a:t>
                </a:r>
                <a:r>
                  <a:rPr lang="en-US" sz="2000" b="1" dirty="0" err="1" smtClean="0"/>
                  <a:t>Warshal</a:t>
                </a:r>
                <a:r>
                  <a:rPr lang="en-US" sz="2000" b="1" dirty="0" smtClean="0"/>
                  <a:t> </a:t>
                </a:r>
                <a:r>
                  <a:rPr lang="en-US" sz="2000" dirty="0" smtClean="0"/>
                  <a:t>Algorithm</a:t>
                </a:r>
              </a:p>
              <a:p>
                <a:r>
                  <a:rPr lang="en-US" sz="2000" b="1" dirty="0" err="1" smtClean="0"/>
                  <a:t>Dijkstra</a:t>
                </a:r>
                <a:r>
                  <a:rPr lang="en-US" sz="2000" dirty="0" err="1" smtClean="0"/>
                  <a:t>’s</a:t>
                </a:r>
                <a:r>
                  <a:rPr lang="en-US" sz="2000" dirty="0" smtClean="0"/>
                  <a:t> Algorithm</a:t>
                </a:r>
              </a:p>
              <a:p>
                <a:r>
                  <a:rPr lang="en-US" sz="2000" dirty="0" smtClean="0"/>
                  <a:t>BFS traversal (for </a:t>
                </a:r>
                <a:r>
                  <a:rPr lang="en-US" sz="2000" dirty="0" err="1" smtClean="0"/>
                  <a:t>unweighted</a:t>
                </a:r>
                <a:r>
                  <a:rPr lang="en-US" sz="2000" dirty="0" smtClean="0"/>
                  <a:t> graphs)</a:t>
                </a:r>
              </a:p>
              <a:p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err="1" smtClean="0"/>
                  <a:t>Raimund</a:t>
                </a:r>
                <a:r>
                  <a:rPr lang="en-US" sz="2000" b="1" dirty="0" smtClean="0"/>
                  <a:t> </a:t>
                </a:r>
                <a:r>
                  <a:rPr lang="en-US" sz="2000" b="1" dirty="0"/>
                  <a:t>Seidel: </a:t>
                </a:r>
                <a:endParaRPr lang="en-US" sz="2000" b="1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On </a:t>
                </a:r>
                <a:r>
                  <a:rPr lang="en-US" sz="2000" dirty="0"/>
                  <a:t>the All-Pairs-Shortest-Path Problem in </a:t>
                </a:r>
                <a:r>
                  <a:rPr lang="en-US" sz="2000" dirty="0" err="1"/>
                  <a:t>Unweighted</a:t>
                </a:r>
                <a:r>
                  <a:rPr lang="en-US" sz="2000" dirty="0"/>
                  <a:t> Undirected </a:t>
                </a:r>
                <a:r>
                  <a:rPr lang="en-US" sz="2000" dirty="0" smtClean="0"/>
                  <a:t>Graphs, </a:t>
                </a:r>
                <a:r>
                  <a:rPr lang="en-US" sz="2000" b="1" dirty="0" smtClean="0">
                    <a:solidFill>
                      <a:srgbClr val="002060"/>
                    </a:solidFill>
                  </a:rPr>
                  <a:t>JCSS,</a:t>
                </a:r>
                <a:r>
                  <a:rPr lang="en-US" sz="2000" dirty="0" smtClean="0"/>
                  <a:t> 51(3): 400-403 </a:t>
                </a:r>
                <a:r>
                  <a:rPr lang="en-US" sz="2000" dirty="0"/>
                  <a:t>(1995</a:t>
                </a:r>
                <a:r>
                  <a:rPr lang="en-US" sz="2000" dirty="0" smtClean="0"/>
                  <a:t>)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smtClean="0"/>
                  <a:t>Time complexity for APSP: </a:t>
                </a:r>
                <a:r>
                  <a:rPr lang="en-US" sz="2000" b="1" i="1" dirty="0" smtClean="0"/>
                  <a:t>O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𝝎</m:t>
                        </m:r>
                      </m:sup>
                    </m:sSup>
                    <m:func>
                      <m:func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log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</m:func>
                    <m:r>
                      <a:rPr lang="en-US" sz="20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/>
                  <a:t> time.</a:t>
                </a:r>
              </a:p>
              <a:p>
                <a:pPr marL="0" indent="0" algn="ctr">
                  <a:buNone/>
                </a:pPr>
                <a:r>
                  <a:rPr lang="en-US" sz="2000" dirty="0"/>
                  <a:t>w</a:t>
                </a:r>
                <a:r>
                  <a:rPr lang="en-US" sz="2000" dirty="0" smtClean="0"/>
                  <a:t>here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𝝎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is the exponent for multiplying two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⨯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matrices, currently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𝝎</m:t>
                    </m:r>
                  </m:oMath>
                </a14:m>
                <a:r>
                  <a:rPr lang="en-US" sz="2000" dirty="0" smtClean="0"/>
                  <a:t>&lt;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2.317</a:t>
                </a:r>
                <a:endParaRPr lang="en-US" sz="2000" dirty="0" smtClean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 smtClean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b="-134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4875276" y="1981200"/>
            <a:ext cx="3140473" cy="990600"/>
            <a:chOff x="4875276" y="1981200"/>
            <a:chExt cx="3140473" cy="990600"/>
          </a:xfrm>
        </p:grpSpPr>
        <p:sp>
          <p:nvSpPr>
            <p:cNvPr id="6" name="Right Brace 5"/>
            <p:cNvSpPr/>
            <p:nvPr/>
          </p:nvSpPr>
          <p:spPr>
            <a:xfrm>
              <a:off x="4875276" y="1981200"/>
              <a:ext cx="230124" cy="990600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5105400" y="2286000"/>
                  <a:ext cx="2910349" cy="3755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i="1" dirty="0" smtClean="0"/>
                    <a:t>O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𝒏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a14:m>
                  <a:r>
                    <a:rPr lang="en-US" dirty="0" smtClean="0"/>
                    <a:t> time in the worst case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5400" y="2286000"/>
                  <a:ext cx="2910349" cy="37555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1887" t="-6452" r="-2725" b="-241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506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All Pairs Shortest Paths (APSP)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1800" b="1" dirty="0" smtClean="0"/>
              </a:p>
              <a:p>
                <a:pPr marL="0" indent="0">
                  <a:buNone/>
                </a:pPr>
                <a:r>
                  <a:rPr lang="en-US" sz="1800" b="1" dirty="0" smtClean="0"/>
                  <a:t>Algorithm of </a:t>
                </a:r>
                <a:r>
                  <a:rPr lang="en-US" sz="1800" b="1" dirty="0" err="1" smtClean="0">
                    <a:solidFill>
                      <a:srgbClr val="002060"/>
                    </a:solidFill>
                  </a:rPr>
                  <a:t>Raimund</a:t>
                </a:r>
                <a:r>
                  <a:rPr lang="en-US" sz="18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1800" b="1" dirty="0">
                    <a:solidFill>
                      <a:srgbClr val="002060"/>
                    </a:solidFill>
                  </a:rPr>
                  <a:t>Seidel</a:t>
                </a:r>
                <a:r>
                  <a:rPr lang="en-US" sz="1800" b="1" dirty="0"/>
                  <a:t>: </a:t>
                </a:r>
                <a:endParaRPr lang="en-US" sz="1800" b="1" dirty="0" smtClean="0"/>
              </a:p>
              <a:p>
                <a:endParaRPr lang="en-US" sz="1800" dirty="0" smtClean="0"/>
              </a:p>
              <a:p>
                <a:r>
                  <a:rPr lang="en-US" sz="1800" dirty="0" smtClean="0"/>
                  <a:t>Compute Distance Matrix in </a:t>
                </a:r>
                <a:r>
                  <a:rPr lang="en-US" sz="1800" b="1" i="1" dirty="0"/>
                  <a:t>O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𝝎</m:t>
                        </m:r>
                      </m:sup>
                    </m:sSup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 smtClean="0"/>
                  <a:t> time [</a:t>
                </a:r>
                <a:r>
                  <a:rPr lang="en-US" sz="1800" b="1" dirty="0" smtClean="0">
                    <a:solidFill>
                      <a:srgbClr val="00B050"/>
                    </a:solidFill>
                  </a:rPr>
                  <a:t>Deterministic </a:t>
                </a:r>
                <a:r>
                  <a:rPr lang="en-US" sz="1800" dirty="0" smtClean="0"/>
                  <a:t>Algorithm]</a:t>
                </a:r>
              </a:p>
              <a:p>
                <a:endParaRPr lang="en-US" sz="1800" dirty="0" smtClean="0"/>
              </a:p>
              <a:p>
                <a:r>
                  <a:rPr lang="en-US" sz="1800" dirty="0" smtClean="0"/>
                  <a:t>Computing Shortest Path Matrix required solving </a:t>
                </a:r>
                <a:r>
                  <a:rPr lang="en-US" sz="1800" b="1" dirty="0" smtClean="0">
                    <a:solidFill>
                      <a:srgbClr val="C00000"/>
                    </a:solidFill>
                  </a:rPr>
                  <a:t>BPWM</a:t>
                </a:r>
                <a:r>
                  <a:rPr lang="en-US" sz="1800" b="1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US" sz="1800" dirty="0" smtClean="0"/>
                  <a:t>problem.</a:t>
                </a:r>
              </a:p>
              <a:p>
                <a:endParaRPr lang="en-US" sz="1800" dirty="0"/>
              </a:p>
              <a:p>
                <a:r>
                  <a:rPr lang="en-US" sz="1800" dirty="0" smtClean="0"/>
                  <a:t>Solving </a:t>
                </a:r>
                <a:r>
                  <a:rPr lang="en-US" sz="1800" b="1" dirty="0">
                    <a:solidFill>
                      <a:srgbClr val="C00000"/>
                    </a:solidFill>
                  </a:rPr>
                  <a:t>BPWM</a:t>
                </a:r>
                <a:r>
                  <a:rPr lang="en-US" sz="18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1800" dirty="0" smtClean="0"/>
                  <a:t>problem </a:t>
                </a:r>
                <a:r>
                  <a:rPr lang="en-US" sz="1800" dirty="0" smtClean="0"/>
                  <a:t>in </a:t>
                </a:r>
                <a:r>
                  <a:rPr lang="en-US" sz="1800" b="1" i="1" dirty="0" smtClean="0"/>
                  <a:t>O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𝝎</m:t>
                        </m:r>
                      </m:sup>
                    </m:sSup>
                    <m:func>
                      <m:funcPr>
                        <m:ctrlPr>
                          <a:rPr lang="en-US" sz="1800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/>
                              </a:rPr>
                              <m:t>log</m:t>
                            </m:r>
                          </m:e>
                          <m:sup>
                            <m:r>
                              <a:rPr lang="en-US" sz="1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</m:func>
                    <m:r>
                      <a:rPr lang="en-US" sz="1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time [</a:t>
                </a:r>
                <a:r>
                  <a:rPr lang="en-US" sz="1800" b="1" dirty="0">
                    <a:solidFill>
                      <a:srgbClr val="7030A0"/>
                    </a:solidFill>
                  </a:rPr>
                  <a:t>Randomized </a:t>
                </a:r>
                <a:r>
                  <a:rPr lang="en-US" sz="1800" dirty="0" smtClean="0"/>
                  <a:t>algorithm]</a:t>
                </a: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ine Callout 1 3"/>
          <p:cNvSpPr/>
          <p:nvPr/>
        </p:nvSpPr>
        <p:spPr>
          <a:xfrm>
            <a:off x="5105400" y="1219200"/>
            <a:ext cx="3657600" cy="1222248"/>
          </a:xfrm>
          <a:prstGeom prst="borderCallout1">
            <a:avLst>
              <a:gd name="adj1" fmla="val 99797"/>
              <a:gd name="adj2" fmla="val 50029"/>
              <a:gd name="adj3" fmla="val 122297"/>
              <a:gd name="adj4" fmla="val -23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rgbClr val="002060"/>
                </a:solidFill>
              </a:rPr>
              <a:t>Students having </a:t>
            </a:r>
            <a:r>
              <a:rPr lang="en-US" sz="1600" smtClean="0">
                <a:solidFill>
                  <a:srgbClr val="002060"/>
                </a:solidFill>
              </a:rPr>
              <a:t>interest in </a:t>
            </a:r>
            <a:r>
              <a:rPr lang="en-US" sz="1600" dirty="0" smtClean="0">
                <a:solidFill>
                  <a:srgbClr val="002060"/>
                </a:solidFill>
              </a:rPr>
              <a:t>algorithms are strongly advised to study this novel algorithm from </a:t>
            </a:r>
            <a:r>
              <a:rPr lang="en-US" sz="1600" dirty="0" err="1" smtClean="0">
                <a:solidFill>
                  <a:srgbClr val="002060"/>
                </a:solidFill>
              </a:rPr>
              <a:t>Motwani-Raghwan</a:t>
            </a:r>
            <a:r>
              <a:rPr lang="en-US" sz="1600" dirty="0" smtClean="0">
                <a:solidFill>
                  <a:srgbClr val="002060"/>
                </a:solidFill>
              </a:rPr>
              <a:t> book or the original journal version. (This is, of course, not part of the syllabus for CS648)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17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447925"/>
            <a:ext cx="7772400" cy="136207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Randomized </a:t>
            </a:r>
            <a:r>
              <a:rPr lang="en-US" dirty="0"/>
              <a:t>algorithm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C00000"/>
                </a:solidFill>
              </a:rPr>
              <a:t>BPWM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Boolean Product </a:t>
            </a:r>
            <a:r>
              <a:rPr lang="en-US" sz="3200" b="1" dirty="0" smtClean="0"/>
              <a:t>Witness Matrix (</a:t>
            </a:r>
            <a:r>
              <a:rPr lang="en-US" sz="3200" b="1" dirty="0" smtClean="0">
                <a:solidFill>
                  <a:srgbClr val="C00000"/>
                </a:solidFill>
              </a:rPr>
              <a:t>BPWM</a:t>
            </a:r>
            <a:r>
              <a:rPr lang="en-US" sz="3200" b="1" dirty="0" smtClean="0"/>
              <a:t>)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85344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Problem: </a:t>
                </a:r>
                <a:r>
                  <a:rPr lang="en-US" sz="2000" dirty="0" smtClean="0"/>
                  <a:t>Given two Boolean matrices </a:t>
                </a:r>
                <a:r>
                  <a:rPr lang="en-US" sz="2000" b="1" i="1" dirty="0" smtClean="0"/>
                  <a:t>A </a:t>
                </a:r>
                <a:r>
                  <a:rPr lang="en-US" sz="2000" dirty="0" smtClean="0"/>
                  <a:t>and </a:t>
                </a:r>
                <a:r>
                  <a:rPr lang="en-US" sz="2000" b="1" i="1" dirty="0" smtClean="0"/>
                  <a:t>B</a:t>
                </a:r>
                <a:r>
                  <a:rPr lang="en-US" sz="2000" dirty="0" smtClean="0"/>
                  <a:t>, and their Boolean product </a:t>
                </a:r>
                <a:r>
                  <a:rPr lang="en-US" sz="2000" b="1" i="1" dirty="0" smtClean="0"/>
                  <a:t>C</a:t>
                </a:r>
                <a:r>
                  <a:rPr lang="en-US" sz="2000" dirty="0" smtClean="0"/>
                  <a:t>, compute a matrix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𝑾</m:t>
                    </m:r>
                  </m:oMath>
                </a14:m>
                <a:r>
                  <a:rPr lang="en-US" sz="2000" dirty="0" smtClean="0"/>
                  <a:t>, such that: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solidFill>
                      <a:srgbClr val="0070C0"/>
                    </a:solidFill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𝑾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/>
                  <a:t>stores a witness </a:t>
                </a:r>
                <a:r>
                  <a:rPr lang="en-US" sz="2000" dirty="0" smtClean="0"/>
                  <a:t>for each 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2000" dirty="0" smtClean="0"/>
                  <a:t>)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Observations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: </a:t>
                </a:r>
              </a:p>
              <a:p>
                <a:r>
                  <a:rPr lang="en-US" sz="2000" dirty="0" smtClean="0"/>
                  <a:t>There </a:t>
                </a:r>
                <a:r>
                  <a:rPr lang="en-US" sz="2000" dirty="0" smtClean="0"/>
                  <a:t>may be </a:t>
                </a:r>
                <a:r>
                  <a:rPr lang="en-US" sz="2000" u="sng" dirty="0" smtClean="0"/>
                  <a:t>many</a:t>
                </a:r>
                <a:r>
                  <a:rPr lang="en-US" sz="2000" dirty="0" smtClean="0"/>
                  <a:t> witnesses for a pair 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2000" dirty="0"/>
                  <a:t>) </a:t>
                </a:r>
                <a:r>
                  <a:rPr lang="en-US" sz="2000" dirty="0" smtClean="0"/>
                  <a:t>. But our aim is to compute just one witness for each pair.</a:t>
                </a:r>
                <a:endParaRPr lang="en-US" sz="2000" dirty="0" smtClean="0"/>
              </a:p>
              <a:p>
                <a:r>
                  <a:rPr lang="en-US" sz="2000" dirty="0" smtClean="0"/>
                  <a:t>Witness </a:t>
                </a:r>
                <a:r>
                  <a:rPr lang="en-US" sz="2000" dirty="0"/>
                  <a:t>for </a:t>
                </a:r>
                <a:r>
                  <a:rPr lang="en-US" sz="2000" dirty="0" smtClean="0"/>
                  <a:t>any pair 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2000" dirty="0" smtClean="0"/>
                  <a:t>) can be </a:t>
                </a:r>
                <a:r>
                  <a:rPr lang="en-US" sz="2000" u="sng" dirty="0" smtClean="0"/>
                  <a:t>searched</a:t>
                </a:r>
                <a:r>
                  <a:rPr lang="en-US" sz="2000" dirty="0" smtClean="0"/>
                  <a:t> in </a:t>
                </a:r>
                <a:r>
                  <a:rPr lang="en-US" sz="2000" b="1" i="1" dirty="0" smtClean="0"/>
                  <a:t>O</a:t>
                </a:r>
                <a:r>
                  <a:rPr lang="en-US" sz="2000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dirty="0" smtClean="0"/>
                  <a:t>) time.</a:t>
                </a:r>
              </a:p>
              <a:p>
                <a:r>
                  <a:rPr lang="en-US" sz="2000" u="sng" dirty="0" smtClean="0"/>
                  <a:t>Verifying</a:t>
                </a:r>
                <a:r>
                  <a:rPr lang="en-US" sz="2000" dirty="0" smtClean="0"/>
                  <a:t>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𝑘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is a witness </a:t>
                </a:r>
                <a:r>
                  <a:rPr lang="en-US" sz="2000" dirty="0"/>
                  <a:t>for </a:t>
                </a:r>
                <a:r>
                  <a:rPr lang="en-US" sz="2000" dirty="0" smtClean="0"/>
                  <a:t>a </a:t>
                </a:r>
                <a:r>
                  <a:rPr lang="en-US" sz="2000" dirty="0"/>
                  <a:t>pair (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2000" dirty="0"/>
                  <a:t>) </a:t>
                </a:r>
                <a:r>
                  <a:rPr lang="en-US" sz="2000" dirty="0" smtClean="0"/>
                  <a:t>?</a:t>
                </a:r>
              </a:p>
              <a:p>
                <a:endParaRPr lang="en-US" sz="2000" dirty="0"/>
              </a:p>
              <a:p>
                <a:endParaRPr lang="en-US" sz="2000" dirty="0" smtClean="0"/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002060"/>
                    </a:solidFill>
                  </a:rPr>
                  <a:t>(</a:t>
                </a:r>
                <a:r>
                  <a:rPr lang="en-US" sz="1800" dirty="0">
                    <a:solidFill>
                      <a:srgbClr val="002060"/>
                    </a:solidFill>
                  </a:rPr>
                  <a:t>these observations will be used later on. So internalize them fully now</a:t>
                </a:r>
                <a:r>
                  <a:rPr lang="en-US" sz="1800" dirty="0" smtClean="0">
                    <a:solidFill>
                      <a:srgbClr val="002060"/>
                    </a:solidFill>
                  </a:rPr>
                  <a:t>.</a:t>
                </a:r>
                <a:r>
                  <a:rPr lang="en-US" sz="2000" dirty="0" smtClean="0">
                    <a:solidFill>
                      <a:srgbClr val="002060"/>
                    </a:solidFill>
                  </a:rPr>
                  <a:t>)</a:t>
                </a:r>
                <a:endParaRPr lang="en-US" sz="18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8534400" cy="4525963"/>
              </a:xfrm>
              <a:blipFill rotWithShape="1">
                <a:blip r:embed="rId2"/>
                <a:stretch>
                  <a:fillRect l="-714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590800" y="5094754"/>
                <a:ext cx="3501664" cy="391646"/>
              </a:xfrm>
              <a:prstGeom prst="rect">
                <a:avLst/>
              </a:prstGeom>
              <a:noFill/>
              <a:ln w="28575"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J</a:t>
                </a:r>
                <a:r>
                  <a:rPr lang="en-US" dirty="0" smtClean="0"/>
                  <a:t>ust check whether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  </m:t>
                        </m:r>
                        <m:r>
                          <a:rPr lang="en-US" b="1" i="1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𝑖𝑘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𝑩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𝑘𝑗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5094754"/>
                <a:ext cx="3501664" cy="391646"/>
              </a:xfrm>
              <a:prstGeom prst="rect">
                <a:avLst/>
              </a:prstGeom>
              <a:blipFill rotWithShape="1">
                <a:blip r:embed="rId3"/>
                <a:stretch>
                  <a:fillRect l="-1036" t="-2899" r="-1900" b="-14493"/>
                </a:stretch>
              </a:blipFill>
              <a:ln w="2857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Left Arrow 5"/>
              <p:cNvSpPr/>
              <p:nvPr/>
            </p:nvSpPr>
            <p:spPr>
              <a:xfrm>
                <a:off x="5178064" y="4392168"/>
                <a:ext cx="1451336" cy="560832"/>
              </a:xfrm>
              <a:prstGeom prst="leftArrow">
                <a:avLst>
                  <a:gd name="adj1" fmla="val 73923"/>
                  <a:gd name="adj2" fmla="val 51709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i="1" dirty="0" smtClean="0">
                    <a:solidFill>
                      <a:schemeClr val="tx1"/>
                    </a:solidFill>
                  </a:rPr>
                  <a:t>O</a:t>
                </a:r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 time</a:t>
                </a:r>
              </a:p>
            </p:txBody>
          </p:sp>
        </mc:Choice>
        <mc:Fallback>
          <p:sp>
            <p:nvSpPr>
              <p:cNvPr id="6" name="Left Arrow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064" y="4392168"/>
                <a:ext cx="1451336" cy="560832"/>
              </a:xfrm>
              <a:prstGeom prst="leftArrow">
                <a:avLst>
                  <a:gd name="adj1" fmla="val 73923"/>
                  <a:gd name="adj2" fmla="val 51709"/>
                </a:avLst>
              </a:prstGeom>
              <a:blipFill rotWithShape="1">
                <a:blip r:embed="rId4"/>
                <a:stretch>
                  <a:fillRect r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767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Boolean Product</a:t>
            </a:r>
            <a:r>
              <a:rPr lang="en-US" sz="3600" b="1" dirty="0" smtClean="0"/>
              <a:t> </a:t>
            </a:r>
            <a:r>
              <a:rPr lang="en-US" sz="3600" b="1" dirty="0"/>
              <a:t>of Matrices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724467"/>
              </p:ext>
            </p:extLst>
          </p:nvPr>
        </p:nvGraphicFramePr>
        <p:xfrm>
          <a:off x="533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2367118"/>
              </p:ext>
            </p:extLst>
          </p:nvPr>
        </p:nvGraphicFramePr>
        <p:xfrm>
          <a:off x="3200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36489"/>
              </p:ext>
            </p:extLst>
          </p:nvPr>
        </p:nvGraphicFramePr>
        <p:xfrm>
          <a:off x="5867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Multiply 6"/>
          <p:cNvSpPr/>
          <p:nvPr/>
        </p:nvSpPr>
        <p:spPr>
          <a:xfrm>
            <a:off x="2514600" y="2590800"/>
            <a:ext cx="609600" cy="609600"/>
          </a:xfrm>
          <a:prstGeom prst="mathMultiply">
            <a:avLst>
              <a:gd name="adj1" fmla="val 10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qual 7"/>
          <p:cNvSpPr/>
          <p:nvPr/>
        </p:nvSpPr>
        <p:spPr>
          <a:xfrm>
            <a:off x="5181600" y="2590800"/>
            <a:ext cx="457200" cy="609600"/>
          </a:xfrm>
          <a:prstGeom prst="mathEqual">
            <a:avLst>
              <a:gd name="adj1" fmla="val 11615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6072" y="38100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952690" y="38100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629400" y="3733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3336830"/>
              </p:ext>
            </p:extLst>
          </p:nvPr>
        </p:nvGraphicFramePr>
        <p:xfrm>
          <a:off x="5867400" y="4267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629400" y="626006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4" name="Equal 13"/>
          <p:cNvSpPr/>
          <p:nvPr/>
        </p:nvSpPr>
        <p:spPr>
          <a:xfrm rot="1542714">
            <a:off x="4689043" y="4134378"/>
            <a:ext cx="976184" cy="803510"/>
          </a:xfrm>
          <a:prstGeom prst="mathEqual">
            <a:avLst>
              <a:gd name="adj1" fmla="val 8631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533400" y="4103132"/>
            <a:ext cx="4029670" cy="1459468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2060"/>
                </a:solidFill>
              </a:rPr>
              <a:t>Look carefully at the integer product matrix </a:t>
            </a:r>
            <a:r>
              <a:rPr lang="en-US" sz="1600" b="1" dirty="0" smtClean="0">
                <a:solidFill>
                  <a:srgbClr val="002060"/>
                </a:solidFill>
              </a:rPr>
              <a:t>D</a:t>
            </a:r>
            <a:r>
              <a:rPr lang="en-US" sz="1600" dirty="0" smtClean="0">
                <a:solidFill>
                  <a:srgbClr val="002060"/>
                </a:solidFill>
              </a:rPr>
              <a:t>. Does it have any thing to do with witnesses.</a:t>
            </a:r>
            <a:endParaRPr lang="en-US" sz="16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Explosion 1 15"/>
              <p:cNvSpPr/>
              <p:nvPr/>
            </p:nvSpPr>
            <p:spPr>
              <a:xfrm>
                <a:off x="2590800" y="4191000"/>
                <a:ext cx="2590800" cy="1752600"/>
              </a:xfrm>
              <a:prstGeom prst="irregularSeal1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𝑫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2060"/>
                    </a:solidFill>
                  </a:rPr>
                  <a:t>=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number of witnesses for 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</a:rPr>
                  <a:t>)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6" name="Explosion 1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4191000"/>
                <a:ext cx="2590800" cy="1752600"/>
              </a:xfrm>
              <a:prstGeom prst="irregularSeal1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Down Ribbon 16"/>
              <p:cNvSpPr/>
              <p:nvPr/>
            </p:nvSpPr>
            <p:spPr>
              <a:xfrm>
                <a:off x="1066800" y="5715000"/>
                <a:ext cx="3496270" cy="841248"/>
              </a:xfrm>
              <a:prstGeom prst="ribbon">
                <a:avLst>
                  <a:gd name="adj1" fmla="val 16667"/>
                  <a:gd name="adj2" fmla="val 7500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02060"/>
                    </a:solidFill>
                  </a:rPr>
                  <a:t>So it is worth studying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</a:rPr>
                      <m:t>𝑫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for our problem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7" name="Down Ribbon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715000"/>
                <a:ext cx="3496270" cy="841248"/>
              </a:xfrm>
              <a:prstGeom prst="ribbon">
                <a:avLst>
                  <a:gd name="adj1" fmla="val 16667"/>
                  <a:gd name="adj2" fmla="val 75000"/>
                </a:avLst>
              </a:prstGeom>
              <a:blipFill rotWithShape="1">
                <a:blip r:embed="rId3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242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6" grpId="0" animBg="1"/>
      <p:bldP spid="16" grpId="1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Boolean Product</a:t>
            </a:r>
            <a:r>
              <a:rPr lang="en-US" sz="3600" b="1" dirty="0" smtClean="0"/>
              <a:t> </a:t>
            </a:r>
            <a:r>
              <a:rPr lang="en-US" sz="3600" b="1" dirty="0"/>
              <a:t>of Matrices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384727"/>
              </p:ext>
            </p:extLst>
          </p:nvPr>
        </p:nvGraphicFramePr>
        <p:xfrm>
          <a:off x="533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30043"/>
              </p:ext>
            </p:extLst>
          </p:nvPr>
        </p:nvGraphicFramePr>
        <p:xfrm>
          <a:off x="3200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0356611"/>
              </p:ext>
            </p:extLst>
          </p:nvPr>
        </p:nvGraphicFramePr>
        <p:xfrm>
          <a:off x="5867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Multiply 6"/>
          <p:cNvSpPr/>
          <p:nvPr/>
        </p:nvSpPr>
        <p:spPr>
          <a:xfrm>
            <a:off x="2514600" y="2590800"/>
            <a:ext cx="609600" cy="609600"/>
          </a:xfrm>
          <a:prstGeom prst="mathMultiply">
            <a:avLst>
              <a:gd name="adj1" fmla="val 10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qual 7"/>
          <p:cNvSpPr/>
          <p:nvPr/>
        </p:nvSpPr>
        <p:spPr>
          <a:xfrm>
            <a:off x="5181600" y="2590800"/>
            <a:ext cx="457200" cy="609600"/>
          </a:xfrm>
          <a:prstGeom prst="mathEqual">
            <a:avLst>
              <a:gd name="adj1" fmla="val 11615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6072" y="38100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952690" y="38100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629400" y="37338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84915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Boolean Product</a:t>
            </a:r>
            <a:r>
              <a:rPr lang="en-US" sz="3600" b="1" dirty="0" smtClean="0"/>
              <a:t> </a:t>
            </a:r>
            <a:r>
              <a:rPr lang="en-US" sz="3600" b="1" dirty="0"/>
              <a:t>of Matrices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207681"/>
              </p:ext>
            </p:extLst>
          </p:nvPr>
        </p:nvGraphicFramePr>
        <p:xfrm>
          <a:off x="533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7641640"/>
              </p:ext>
            </p:extLst>
          </p:nvPr>
        </p:nvGraphicFramePr>
        <p:xfrm>
          <a:off x="3200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2743189"/>
              </p:ext>
            </p:extLst>
          </p:nvPr>
        </p:nvGraphicFramePr>
        <p:xfrm>
          <a:off x="5867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7" name="Multiply 6"/>
          <p:cNvSpPr/>
          <p:nvPr/>
        </p:nvSpPr>
        <p:spPr>
          <a:xfrm>
            <a:off x="2514600" y="2590800"/>
            <a:ext cx="609600" cy="609600"/>
          </a:xfrm>
          <a:prstGeom prst="mathMultiply">
            <a:avLst>
              <a:gd name="adj1" fmla="val 10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qual 7"/>
          <p:cNvSpPr/>
          <p:nvPr/>
        </p:nvSpPr>
        <p:spPr>
          <a:xfrm>
            <a:off x="5181600" y="2590800"/>
            <a:ext cx="457200" cy="609600"/>
          </a:xfrm>
          <a:prstGeom prst="mathEqual">
            <a:avLst>
              <a:gd name="adj1" fmla="val 11615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6072" y="38100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952690" y="38100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629400" y="37338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64624" y="1295400"/>
            <a:ext cx="1779654" cy="685800"/>
            <a:chOff x="564624" y="1295400"/>
            <a:chExt cx="1779654" cy="685800"/>
          </a:xfrm>
        </p:grpSpPr>
        <p:sp>
          <p:nvSpPr>
            <p:cNvPr id="3" name="TextBox 2"/>
            <p:cNvSpPr txBox="1"/>
            <p:nvPr/>
          </p:nvSpPr>
          <p:spPr>
            <a:xfrm>
              <a:off x="609600" y="1295400"/>
              <a:ext cx="1721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1    2     3    4     5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4624" y="1611868"/>
              <a:ext cx="1779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mbria Math"/>
                  <a:ea typeface="Cambria Math"/>
                </a:rPr>
                <a:t>⨯    ⨯   ⨯    ⨯    ⨯</a:t>
              </a:r>
              <a:endParaRPr lang="en-US" dirty="0"/>
            </a:p>
          </p:txBody>
        </p:sp>
      </p:grpSp>
      <p:sp>
        <p:nvSpPr>
          <p:cNvPr id="14" name="Cloud Callout 13"/>
          <p:cNvSpPr/>
          <p:nvPr/>
        </p:nvSpPr>
        <p:spPr>
          <a:xfrm>
            <a:off x="304800" y="4407932"/>
            <a:ext cx="4648200" cy="1459468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2060"/>
                </a:solidFill>
              </a:rPr>
              <a:t>There is a way to manipulate </a:t>
            </a:r>
            <a:r>
              <a:rPr lang="en-US" sz="1600" b="1" dirty="0" smtClean="0">
                <a:solidFill>
                  <a:schemeClr val="tx1"/>
                </a:solidFill>
              </a:rPr>
              <a:t>A </a:t>
            </a:r>
            <a:r>
              <a:rPr lang="en-US" sz="1600" dirty="0" smtClean="0">
                <a:solidFill>
                  <a:srgbClr val="002060"/>
                </a:solidFill>
              </a:rPr>
              <a:t>so that </a:t>
            </a:r>
            <a:r>
              <a:rPr lang="en-US" sz="1600" b="1" dirty="0" smtClean="0">
                <a:solidFill>
                  <a:schemeClr val="tx1"/>
                </a:solidFill>
              </a:rPr>
              <a:t>D </a:t>
            </a:r>
            <a:r>
              <a:rPr lang="en-US" sz="1600" dirty="0" smtClean="0">
                <a:solidFill>
                  <a:srgbClr val="002060"/>
                </a:solidFill>
              </a:rPr>
              <a:t>will store a witness for all those pairs which have </a:t>
            </a:r>
            <a:r>
              <a:rPr lang="en-US" sz="1600" u="sng" dirty="0" smtClean="0">
                <a:solidFill>
                  <a:srgbClr val="002060"/>
                </a:solidFill>
              </a:rPr>
              <a:t>singleton</a:t>
            </a:r>
            <a:r>
              <a:rPr lang="en-US" sz="1600" dirty="0" smtClean="0">
                <a:solidFill>
                  <a:srgbClr val="002060"/>
                </a:solidFill>
              </a:rPr>
              <a:t> witness. Can you guess ?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86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Boolean Product</a:t>
            </a:r>
            <a:r>
              <a:rPr lang="en-US" sz="3600" b="1" dirty="0" smtClean="0"/>
              <a:t> </a:t>
            </a:r>
            <a:r>
              <a:rPr lang="en-US" sz="3600" b="1" dirty="0"/>
              <a:t>of Matrices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76159"/>
              </p:ext>
            </p:extLst>
          </p:nvPr>
        </p:nvGraphicFramePr>
        <p:xfrm>
          <a:off x="533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5706183"/>
              </p:ext>
            </p:extLst>
          </p:nvPr>
        </p:nvGraphicFramePr>
        <p:xfrm>
          <a:off x="3200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6481111"/>
              </p:ext>
            </p:extLst>
          </p:nvPr>
        </p:nvGraphicFramePr>
        <p:xfrm>
          <a:off x="5867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7" name="Multiply 6"/>
          <p:cNvSpPr/>
          <p:nvPr/>
        </p:nvSpPr>
        <p:spPr>
          <a:xfrm>
            <a:off x="2514600" y="2590800"/>
            <a:ext cx="609600" cy="609600"/>
          </a:xfrm>
          <a:prstGeom prst="mathMultiply">
            <a:avLst>
              <a:gd name="adj1" fmla="val 10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qual 7"/>
          <p:cNvSpPr/>
          <p:nvPr/>
        </p:nvSpPr>
        <p:spPr>
          <a:xfrm>
            <a:off x="5181600" y="2590800"/>
            <a:ext cx="457200" cy="609600"/>
          </a:xfrm>
          <a:prstGeom prst="mathEqual">
            <a:avLst>
              <a:gd name="adj1" fmla="val 11615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6072" y="38100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952690" y="38100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629400" y="37338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64624" y="1295400"/>
            <a:ext cx="1779654" cy="685800"/>
            <a:chOff x="564624" y="1295400"/>
            <a:chExt cx="1779654" cy="685800"/>
          </a:xfrm>
        </p:grpSpPr>
        <p:sp>
          <p:nvSpPr>
            <p:cNvPr id="3" name="TextBox 2"/>
            <p:cNvSpPr txBox="1"/>
            <p:nvPr/>
          </p:nvSpPr>
          <p:spPr>
            <a:xfrm>
              <a:off x="609600" y="1295400"/>
              <a:ext cx="1721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1    2     3    4     5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4624" y="1611868"/>
              <a:ext cx="1779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mbria Math"/>
                  <a:ea typeface="Cambria Math"/>
                </a:rPr>
                <a:t>⨯    ⨯   ⨯    ⨯    ⨯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3489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Boolean Product</a:t>
            </a:r>
            <a:r>
              <a:rPr lang="en-US" sz="3600" b="1" dirty="0" smtClean="0"/>
              <a:t> </a:t>
            </a:r>
            <a:r>
              <a:rPr lang="en-US" sz="3600" b="1" dirty="0"/>
              <a:t>of Matrices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2277305"/>
              </p:ext>
            </p:extLst>
          </p:nvPr>
        </p:nvGraphicFramePr>
        <p:xfrm>
          <a:off x="533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791370"/>
              </p:ext>
            </p:extLst>
          </p:nvPr>
        </p:nvGraphicFramePr>
        <p:xfrm>
          <a:off x="3200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0100788"/>
              </p:ext>
            </p:extLst>
          </p:nvPr>
        </p:nvGraphicFramePr>
        <p:xfrm>
          <a:off x="5867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7" name="Multiply 6"/>
          <p:cNvSpPr/>
          <p:nvPr/>
        </p:nvSpPr>
        <p:spPr>
          <a:xfrm>
            <a:off x="2514600" y="2590800"/>
            <a:ext cx="609600" cy="609600"/>
          </a:xfrm>
          <a:prstGeom prst="mathMultiply">
            <a:avLst>
              <a:gd name="adj1" fmla="val 10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qual 7"/>
          <p:cNvSpPr/>
          <p:nvPr/>
        </p:nvSpPr>
        <p:spPr>
          <a:xfrm>
            <a:off x="5181600" y="2590800"/>
            <a:ext cx="457200" cy="609600"/>
          </a:xfrm>
          <a:prstGeom prst="mathEqual">
            <a:avLst>
              <a:gd name="adj1" fmla="val 11615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6072" y="38100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952690" y="38100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629400" y="37338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64624" y="1295400"/>
            <a:ext cx="1779654" cy="685800"/>
            <a:chOff x="564624" y="1295400"/>
            <a:chExt cx="1779654" cy="685800"/>
          </a:xfrm>
        </p:grpSpPr>
        <p:sp>
          <p:nvSpPr>
            <p:cNvPr id="3" name="TextBox 2"/>
            <p:cNvSpPr txBox="1"/>
            <p:nvPr/>
          </p:nvSpPr>
          <p:spPr>
            <a:xfrm>
              <a:off x="609600" y="1295400"/>
              <a:ext cx="1721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1    2     3    4     5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4624" y="1611868"/>
              <a:ext cx="1779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mbria Math"/>
                  <a:ea typeface="Cambria Math"/>
                </a:rPr>
                <a:t>⨯    ⨯   ⨯    ⨯    ⨯</a:t>
              </a:r>
              <a:endParaRPr lang="en-US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Down Ribbon 13"/>
              <p:cNvSpPr/>
              <p:nvPr/>
            </p:nvSpPr>
            <p:spPr>
              <a:xfrm>
                <a:off x="381000" y="4648200"/>
                <a:ext cx="6858000" cy="1908048"/>
              </a:xfrm>
              <a:prstGeom prst="ribbon">
                <a:avLst>
                  <a:gd name="adj1" fmla="val 16667"/>
                  <a:gd name="adj2" fmla="val 7500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>
                    <a:solidFill>
                      <a:srgbClr val="002060"/>
                    </a:solidFill>
                  </a:rPr>
                  <a:t>For pairs having one witness (Yellow entries),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</a:rPr>
                      <m:t>𝑫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</a:rPr>
                  <a:t>stores the witness </a:t>
                </a:r>
                <a:r>
                  <a:rPr lang="en-US" dirty="0" smtClean="0">
                    <a:solidFill>
                      <a:srgbClr val="002060"/>
                    </a:solidFill>
                    <a:sym typeface="Wingdings" pitchFamily="2" charset="2"/>
                  </a:rPr>
                  <a:t>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. 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>
                    <a:solidFill>
                      <a:srgbClr val="002060"/>
                    </a:solidFill>
                  </a:rPr>
                  <a:t>For pairs having multiple witnesses (Blue entries),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</a:rPr>
                      <m:t>𝑫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</a:rPr>
                  <a:t> stores some junk value </a:t>
                </a:r>
                <a:r>
                  <a:rPr lang="en-US" dirty="0" smtClean="0">
                    <a:solidFill>
                      <a:srgbClr val="002060"/>
                    </a:solidFill>
                    <a:sym typeface="Wingdings" pitchFamily="2" charset="2"/>
                  </a:rPr>
                  <a:t>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.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4" name="Down Ribbon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648200"/>
                <a:ext cx="6858000" cy="1908048"/>
              </a:xfrm>
              <a:prstGeom prst="ribbon">
                <a:avLst>
                  <a:gd name="adj1" fmla="val 16667"/>
                  <a:gd name="adj2" fmla="val 75000"/>
                </a:avLst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833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Algorithm for Computing </a:t>
            </a:r>
            <a:r>
              <a:rPr lang="en-US" sz="3200" b="1" u="sng" dirty="0" smtClean="0"/>
              <a:t>Singleton</a:t>
            </a:r>
            <a:r>
              <a:rPr lang="en-US" sz="3200" b="1" dirty="0" smtClean="0"/>
              <a:t> Witnesses</a:t>
            </a:r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Compute-Singleton-Witnesses</a:t>
                </a:r>
                <a:r>
                  <a:rPr lang="en-US" sz="2000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en-US" sz="2000" dirty="0" smtClean="0"/>
                  <a:t>,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𝐵</m:t>
                    </m:r>
                  </m:oMath>
                </a14:m>
                <a:r>
                  <a:rPr lang="en-US" sz="2000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{ </a:t>
                </a:r>
                <a:r>
                  <a:rPr lang="en-US" sz="2000" b="1" dirty="0" smtClean="0"/>
                  <a:t>For each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2000" b="0" i="1" smtClean="0">
                        <a:latin typeface="Cambria Math"/>
                      </a:rPr>
                      <m:t>,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  <m:r>
                      <a:rPr lang="en-US" sz="2000" b="0" i="1" smtClean="0">
                        <a:latin typeface="Cambria Math"/>
                      </a:rPr>
                      <m:t>∈[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r>
                      <a:rPr lang="en-US" sz="2000" b="0" i="1" smtClean="0">
                        <a:latin typeface="Cambria Math"/>
                      </a:rPr>
                      <m:t>]</m:t>
                    </m:r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0" dirty="0" smtClean="0">
                    <a:solidFill>
                      <a:srgbClr val="0070C0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 smtClean="0">
                    <a:sym typeface="Wingdings" pitchFamily="2" charset="2"/>
                  </a:rPr>
                  <a:t>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2000" dirty="0" smtClean="0">
                    <a:latin typeface="Cambria Math"/>
                    <a:ea typeface="Cambria Math"/>
                    <a:sym typeface="Wingdings" pitchFamily="2" charset="2"/>
                  </a:rPr>
                  <a:t>∙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0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2000" b="0" dirty="0" smtClean="0">
                    <a:solidFill>
                      <a:srgbClr val="0070C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𝐷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′ </m:t>
                    </m:r>
                  </m:oMath>
                </a14:m>
                <a:r>
                  <a:rPr lang="en-US" sz="2000" dirty="0" smtClean="0">
                    <a:sym typeface="Wingdings" pitchFamily="2" charset="2"/>
                  </a:rPr>
                  <a:t></a:t>
                </a:r>
                <a:r>
                  <a:rPr lang="en-US" sz="20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en-US" sz="2000" dirty="0">
                    <a:latin typeface="Cambria Math"/>
                    <a:ea typeface="Cambria Math"/>
                    <a:sym typeface="Wingdings" pitchFamily="2" charset="2"/>
                  </a:rPr>
                  <a:t> ∙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𝐵</m:t>
                    </m:r>
                  </m:oMath>
                </a14:m>
                <a:r>
                  <a:rPr lang="en-US" sz="20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  For</a:t>
                </a:r>
                <a:r>
                  <a:rPr lang="en-US" sz="2000" dirty="0" smtClean="0"/>
                  <a:t> </a:t>
                </a:r>
                <a:r>
                  <a:rPr lang="en-US" sz="2000" b="1" dirty="0"/>
                  <a:t>each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2000" i="1">
                        <a:latin typeface="Cambria Math"/>
                      </a:rPr>
                      <m:t>,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  <m:r>
                      <a:rPr lang="en-US" sz="2000" i="1">
                        <a:latin typeface="Cambria Math"/>
                      </a:rPr>
                      <m:t>∈[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r>
                      <a:rPr lang="en-US" sz="2000" i="1">
                        <a:latin typeface="Cambria Math"/>
                      </a:rPr>
                      <m:t>]</m:t>
                    </m:r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smtClean="0"/>
                  <a:t>     If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sz="2000" dirty="0" smtClean="0"/>
                  <a:t> is a witness for (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2000" i="1">
                        <a:latin typeface="Cambria Math"/>
                      </a:rPr>
                      <m:t>,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2000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𝑊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000" dirty="0" smtClean="0">
                    <a:sym typeface="Wingdings" pitchFamily="2" charset="2"/>
                  </a:rPr>
                  <a:t></a:t>
                </a:r>
                <a:r>
                  <a:rPr lang="en-US" sz="20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}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Time complexity: </a:t>
                </a:r>
                <a:r>
                  <a:rPr lang="en-US" sz="2000" b="1" i="1" dirty="0"/>
                  <a:t>O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𝝎</m:t>
                        </m:r>
                      </m:sup>
                    </m:sSup>
                    <m:r>
                      <a:rPr lang="en-US" sz="20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Note that the algorithm is a deterministic one.</a:t>
                </a:r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214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Overview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There is a huge list (1 million) of blood donors. </a:t>
            </a:r>
          </a:p>
          <a:p>
            <a:r>
              <a:rPr lang="en-US" sz="2000" dirty="0" smtClean="0"/>
              <a:t>Unfortunately the blood group information is missing at present.</a:t>
            </a:r>
          </a:p>
          <a:p>
            <a:r>
              <a:rPr lang="en-US" sz="2000" dirty="0" smtClean="0"/>
              <a:t>We need a donor with blood group </a:t>
            </a:r>
            <a:r>
              <a:rPr lang="en-US" sz="2000" b="1" dirty="0" smtClean="0">
                <a:solidFill>
                  <a:srgbClr val="C00000"/>
                </a:solidFill>
              </a:rPr>
              <a:t>O+</a:t>
            </a:r>
            <a:r>
              <a:rPr lang="en-US" sz="2000" b="1" dirty="0" smtClean="0"/>
              <a:t>.</a:t>
            </a:r>
          </a:p>
          <a:p>
            <a:r>
              <a:rPr lang="en-US" sz="2000" dirty="0" smtClean="0"/>
              <a:t>What to do ?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Solution:</a:t>
            </a:r>
            <a:r>
              <a:rPr lang="en-US" sz="2000" b="1" dirty="0" smtClean="0"/>
              <a:t> (</a:t>
            </a:r>
            <a:r>
              <a:rPr lang="en-US" sz="2000" dirty="0" smtClean="0"/>
              <a:t>Select a random subset of donors.)</a:t>
            </a:r>
          </a:p>
          <a:p>
            <a:pPr marL="0" indent="0">
              <a:buNone/>
            </a:pPr>
            <a:r>
              <a:rPr lang="en-US" sz="2000" b="1" dirty="0" smtClean="0"/>
              <a:t>Repeat</a:t>
            </a:r>
            <a:r>
              <a:rPr lang="en-US" sz="2000" dirty="0" smtClean="0"/>
              <a:t> until we get a donor of blood group </a:t>
            </a:r>
            <a:r>
              <a:rPr lang="en-US" sz="2000" b="1" dirty="0">
                <a:solidFill>
                  <a:srgbClr val="C00000"/>
                </a:solidFill>
              </a:rPr>
              <a:t>O+</a:t>
            </a:r>
            <a:r>
              <a:rPr lang="en-US" sz="2000" b="1" dirty="0"/>
              <a:t>.</a:t>
            </a:r>
          </a:p>
          <a:p>
            <a:pPr marL="0" indent="0">
              <a:buNone/>
            </a:pPr>
            <a:r>
              <a:rPr lang="en-US" sz="2000" dirty="0" smtClean="0"/>
              <a:t>{      Pick phone number of a donor randomly uniformly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Call him to ask his Blood group.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262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Algorithm Design for </a:t>
            </a:r>
            <a:r>
              <a:rPr lang="en-US" sz="3600" b="1" dirty="0" smtClean="0">
                <a:solidFill>
                  <a:srgbClr val="C00000"/>
                </a:solidFill>
              </a:rPr>
              <a:t>BPWM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Subproblem: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How to compute witnesses for all those pairs which have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𝒕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witnesses ?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Solution: 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A randomized </a:t>
                </a:r>
                <a:r>
                  <a:rPr lang="en-US" sz="2000" dirty="0" smtClean="0"/>
                  <a:t>Monte Carlo </a:t>
                </a:r>
                <a:r>
                  <a:rPr lang="en-US" sz="2000" dirty="0" smtClean="0"/>
                  <a:t>algorithm with</a:t>
                </a:r>
                <a:r>
                  <a:rPr lang="en-US" sz="2000" dirty="0"/>
                  <a:t> </a:t>
                </a:r>
                <a:r>
                  <a:rPr lang="en-US" sz="2000" b="1" i="1" dirty="0" smtClean="0"/>
                  <a:t>O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𝝎</m:t>
                        </m:r>
                      </m:sup>
                    </m:sSup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log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/>
                  <a:t> time.</a:t>
                </a:r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Main Problem: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How to find witnesses for all pairs ?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/>
                  <a:t>Solution: </a:t>
                </a:r>
              </a:p>
              <a:p>
                <a:pPr marL="0" indent="0">
                  <a:buNone/>
                </a:pPr>
                <a:r>
                  <a:rPr lang="en-US" sz="2000" dirty="0"/>
                  <a:t>A randomized Las Vegas algorithm with </a:t>
                </a:r>
                <a:r>
                  <a:rPr lang="en-US" sz="2000" dirty="0" smtClean="0"/>
                  <a:t>expected </a:t>
                </a:r>
                <a:r>
                  <a:rPr lang="en-US" sz="2000" b="1" i="1" dirty="0" smtClean="0"/>
                  <a:t>O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𝝎</m:t>
                        </m:r>
                      </m:sup>
                    </m:sSup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/>
                          </a:rPr>
                          <m:t>log</m:t>
                        </m:r>
                      </m:e>
                      <m:sup>
                        <m:r>
                          <a:rPr lang="en-US" sz="2000" b="0" i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/>
                  <a:t> time.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b="-8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651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3"/>
              <p:cNvSpPr>
                <a:spLocks noGrp="1"/>
              </p:cNvSpPr>
              <p:nvPr>
                <p:ph type="title"/>
              </p:nvPr>
            </p:nvSpPr>
            <p:spPr>
              <a:xfrm>
                <a:off x="722313" y="1981200"/>
                <a:ext cx="7772400" cy="1362075"/>
              </a:xfrm>
            </p:spPr>
            <p:txBody>
              <a:bodyPr>
                <a:noAutofit/>
              </a:bodyPr>
              <a:lstStyle/>
              <a:p>
                <a:pPr algn="ctr"/>
                <a:r>
                  <a:rPr lang="en-US" sz="3200" dirty="0" smtClean="0">
                    <a:solidFill>
                      <a:srgbClr val="7030A0"/>
                    </a:solidFill>
                  </a:rPr>
                  <a:t>Randomized</a:t>
                </a:r>
                <a:r>
                  <a:rPr lang="en-US" sz="3200" dirty="0" smtClean="0"/>
                  <a:t> </a:t>
                </a:r>
                <a:r>
                  <a:rPr lang="en-US" sz="3200" i="1" dirty="0"/>
                  <a:t>O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𝝎</m:t>
                        </m:r>
                      </m:sup>
                    </m:sSup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3200" b="0">
                        <a:latin typeface="Cambria Math"/>
                      </a:rPr>
                      <m:t>log</m:t>
                    </m:r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32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3200" dirty="0"/>
                  <a:t> </a:t>
                </a:r>
                <a:r>
                  <a:rPr lang="en-US" sz="3200" dirty="0" smtClean="0">
                    <a:solidFill>
                      <a:srgbClr val="7030A0"/>
                    </a:solidFill>
                  </a:rPr>
                  <a:t>Algorithm:</a:t>
                </a:r>
                <a:br>
                  <a:rPr lang="en-US" sz="3200" dirty="0" smtClean="0">
                    <a:solidFill>
                      <a:srgbClr val="7030A0"/>
                    </a:solidFill>
                  </a:rPr>
                </a:br>
                <a:r>
                  <a:rPr lang="en-US" sz="3200" dirty="0" smtClean="0"/>
                  <a:t>Finding witness </a:t>
                </a:r>
                <a:r>
                  <a:rPr lang="en-US" sz="3200" dirty="0"/>
                  <a:t>for all those pairs which have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𝒕</m:t>
                    </m:r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dirty="0"/>
                  <a:t>witnesses</a:t>
                </a:r>
              </a:p>
            </p:txBody>
          </p:sp>
        </mc:Choice>
        <mc:Fallback xmlns="">
          <p:sp>
            <p:nvSpPr>
              <p:cNvPr id="4" name="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22313" y="1981200"/>
                <a:ext cx="7772400" cy="1362075"/>
              </a:xfrm>
              <a:blipFill rotWithShape="1">
                <a:blip r:embed="rId2"/>
                <a:stretch>
                  <a:fillRect t="-5381" b="-29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889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b="1" dirty="0" smtClean="0"/>
                  <a:t>Focus on a single pair (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sz="4000" b="1" dirty="0" smtClean="0"/>
                  <a:t>,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4000" b="1" dirty="0" smtClean="0"/>
                  <a:t>)</a:t>
                </a:r>
                <a:endParaRPr lang="en-US" sz="40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687336"/>
              </p:ext>
            </p:extLst>
          </p:nvPr>
        </p:nvGraphicFramePr>
        <p:xfrm>
          <a:off x="914400" y="2149480"/>
          <a:ext cx="2743200" cy="2727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753804"/>
              </p:ext>
            </p:extLst>
          </p:nvPr>
        </p:nvGraphicFramePr>
        <p:xfrm>
          <a:off x="4419600" y="2133600"/>
          <a:ext cx="2743200" cy="2727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</a:tblGrid>
              <a:tr h="18288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</a:tr>
            </a:tbl>
          </a:graphicData>
        </a:graphic>
      </p:graphicFrame>
      <p:sp>
        <p:nvSpPr>
          <p:cNvPr id="6" name="Multiply 5"/>
          <p:cNvSpPr/>
          <p:nvPr/>
        </p:nvSpPr>
        <p:spPr>
          <a:xfrm>
            <a:off x="3733800" y="3200400"/>
            <a:ext cx="609600" cy="609600"/>
          </a:xfrm>
          <a:prstGeom prst="mathMultiply">
            <a:avLst>
              <a:gd name="adj1" fmla="val 10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887346" y="1718846"/>
            <a:ext cx="2861681" cy="490954"/>
            <a:chOff x="564624" y="1490246"/>
            <a:chExt cx="2861681" cy="490954"/>
          </a:xfrm>
        </p:grpSpPr>
        <p:sp>
          <p:nvSpPr>
            <p:cNvPr id="8" name="TextBox 7"/>
            <p:cNvSpPr txBox="1"/>
            <p:nvPr/>
          </p:nvSpPr>
          <p:spPr>
            <a:xfrm>
              <a:off x="609600" y="1490246"/>
              <a:ext cx="27638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70C0"/>
                  </a:solidFill>
                </a:rPr>
                <a:t>1   2    3   4              …                n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4624" y="1611868"/>
              <a:ext cx="28616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mbria Math"/>
                  <a:ea typeface="Cambria Math"/>
                </a:rPr>
                <a:t>⨯  ⨯  ⨯  ⨯  ⨯</a:t>
              </a:r>
              <a:r>
                <a:rPr lang="en-US" dirty="0">
                  <a:latin typeface="Cambria Math"/>
                  <a:ea typeface="Cambria Math"/>
                </a:rPr>
                <a:t> </a:t>
              </a:r>
              <a:r>
                <a:rPr lang="en-US" dirty="0" smtClean="0">
                  <a:latin typeface="Cambria Math"/>
                  <a:ea typeface="Cambria Math"/>
                </a:rPr>
                <a:t>  ⨯  ⨯  ⨯  ⨯  ⨯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14400" y="3276600"/>
            <a:ext cx="2133600" cy="228600"/>
            <a:chOff x="914400" y="3276600"/>
            <a:chExt cx="2133600" cy="228600"/>
          </a:xfrm>
        </p:grpSpPr>
        <p:sp>
          <p:nvSpPr>
            <p:cNvPr id="10" name="Oval 9"/>
            <p:cNvSpPr/>
            <p:nvPr/>
          </p:nvSpPr>
          <p:spPr>
            <a:xfrm>
              <a:off x="914400" y="3276600"/>
              <a:ext cx="228600" cy="22860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752600" y="3276600"/>
              <a:ext cx="228600" cy="22860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981200" y="3276600"/>
              <a:ext cx="228600" cy="22860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819400" y="3276600"/>
              <a:ext cx="228600" cy="22860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190472" y="49530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15000" y="48768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</a:t>
            </a:r>
            <a:endParaRPr lang="en-US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172275" y="3119735"/>
            <a:ext cx="665925" cy="461665"/>
            <a:chOff x="629475" y="5177135"/>
            <a:chExt cx="665925" cy="461665"/>
          </a:xfrm>
        </p:grpSpPr>
        <p:sp>
          <p:nvSpPr>
            <p:cNvPr id="17" name="Right Arrow 16"/>
            <p:cNvSpPr/>
            <p:nvPr/>
          </p:nvSpPr>
          <p:spPr>
            <a:xfrm>
              <a:off x="887346" y="5246132"/>
              <a:ext cx="408054" cy="316468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629475" y="5177135"/>
                  <a:ext cx="36112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9475" y="5177135"/>
                  <a:ext cx="361125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10526" r="-33333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" name="Group 21"/>
          <p:cNvGrpSpPr/>
          <p:nvPr/>
        </p:nvGrpSpPr>
        <p:grpSpPr>
          <a:xfrm>
            <a:off x="6324600" y="1295400"/>
            <a:ext cx="369460" cy="762000"/>
            <a:chOff x="6324600" y="1295400"/>
            <a:chExt cx="369460" cy="762000"/>
          </a:xfrm>
        </p:grpSpPr>
        <p:sp>
          <p:nvSpPr>
            <p:cNvPr id="20" name="Down Arrow 19"/>
            <p:cNvSpPr/>
            <p:nvPr/>
          </p:nvSpPr>
          <p:spPr>
            <a:xfrm>
              <a:off x="6329455" y="1718846"/>
              <a:ext cx="299945" cy="338554"/>
            </a:xfrm>
            <a:prstGeom prst="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6324600" y="1295400"/>
                  <a:ext cx="36946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24600" y="1295400"/>
                  <a:ext cx="369460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3333" t="-10667" r="-35000" b="-29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Group 35"/>
          <p:cNvGrpSpPr/>
          <p:nvPr/>
        </p:nvGrpSpPr>
        <p:grpSpPr>
          <a:xfrm>
            <a:off x="1028700" y="3581400"/>
            <a:ext cx="2171700" cy="2362200"/>
            <a:chOff x="1028700" y="3581400"/>
            <a:chExt cx="2171700" cy="236220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Rounded Rectangle 22"/>
                <p:cNvSpPr/>
                <p:nvPr/>
              </p:nvSpPr>
              <p:spPr>
                <a:xfrm>
                  <a:off x="1219200" y="5562600"/>
                  <a:ext cx="1981200" cy="381000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Witnesses for (</a:t>
                  </a:r>
                  <a14:m>
                    <m:oMath xmlns:m="http://schemas.openxmlformats.org/officeDocument/2006/math">
                      <m:r>
                        <a:rPr lang="en-US" i="1">
                          <a:solidFill>
                            <a:srgbClr val="0070C0"/>
                          </a:solidFill>
                          <a:latin typeface="Cambria Math"/>
                        </a:rPr>
                        <m:t>𝑖</m:t>
                      </m:r>
                    </m:oMath>
                  </a14:m>
                  <a:r>
                    <a:rPr lang="en-US" b="1" dirty="0"/>
                    <a:t>,</a:t>
                  </a:r>
                  <a14:m>
                    <m:oMath xmlns:m="http://schemas.openxmlformats.org/officeDocument/2006/math">
                      <m:r>
                        <a:rPr lang="en-US" i="1">
                          <a:solidFill>
                            <a:srgbClr val="0070C0"/>
                          </a:solidFill>
                          <a:latin typeface="Cambria Math"/>
                        </a:rPr>
                        <m:t>𝑗</m:t>
                      </m:r>
                    </m:oMath>
                  </a14:m>
                  <a:r>
                    <a:rPr lang="en-US" dirty="0" smtClean="0">
                      <a:solidFill>
                        <a:schemeClr val="tx1"/>
                      </a:solidFill>
                    </a:rPr>
                    <a:t>)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23" name="Rounded Rectangle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19200" y="5562600"/>
                  <a:ext cx="1981200" cy="381000"/>
                </a:xfrm>
                <a:prstGeom prst="roundRect">
                  <a:avLst/>
                </a:prstGeom>
                <a:blipFill rotWithShape="1">
                  <a:blip r:embed="rId5"/>
                  <a:stretch>
                    <a:fillRect t="-3030" r="-2128" b="-1969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Straight Connector 24"/>
            <p:cNvCxnSpPr/>
            <p:nvPr/>
          </p:nvCxnSpPr>
          <p:spPr>
            <a:xfrm>
              <a:off x="1028700" y="3581400"/>
              <a:ext cx="723900" cy="1905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866900" y="3581400"/>
              <a:ext cx="38100" cy="1905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2057400" y="3581400"/>
              <a:ext cx="76200" cy="1905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2514600" y="3581400"/>
              <a:ext cx="419100" cy="1828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loud Callout 36"/>
              <p:cNvSpPr/>
              <p:nvPr/>
            </p:nvSpPr>
            <p:spPr>
              <a:xfrm>
                <a:off x="4419600" y="5137666"/>
                <a:ext cx="3962400" cy="882134"/>
              </a:xfrm>
              <a:prstGeom prst="cloudCallout">
                <a:avLst>
                  <a:gd name="adj1" fmla="val -33641"/>
                  <a:gd name="adj2" fmla="val 76074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How to 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nullify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the effect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−1 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witnesses ?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7" name="Cloud Callout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137666"/>
                <a:ext cx="3962400" cy="882134"/>
              </a:xfrm>
              <a:prstGeom prst="cloudCallout">
                <a:avLst>
                  <a:gd name="adj1" fmla="val -33641"/>
                  <a:gd name="adj2" fmla="val 76074"/>
                </a:avLst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958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b="1" dirty="0"/>
                  <a:t>Focus on a single pair (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sz="4000" b="1" dirty="0"/>
                  <a:t>,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4000" b="1" dirty="0"/>
                  <a:t>)</a:t>
                </a:r>
                <a:endParaRPr lang="en-US" sz="40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081666"/>
              </p:ext>
            </p:extLst>
          </p:nvPr>
        </p:nvGraphicFramePr>
        <p:xfrm>
          <a:off x="914400" y="2149480"/>
          <a:ext cx="2743200" cy="2727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566136"/>
              </p:ext>
            </p:extLst>
          </p:nvPr>
        </p:nvGraphicFramePr>
        <p:xfrm>
          <a:off x="4419600" y="2133600"/>
          <a:ext cx="2743200" cy="2727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</a:tblGrid>
              <a:tr h="18288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</a:tr>
            </a:tbl>
          </a:graphicData>
        </a:graphic>
      </p:graphicFrame>
      <p:sp>
        <p:nvSpPr>
          <p:cNvPr id="6" name="Multiply 5"/>
          <p:cNvSpPr/>
          <p:nvPr/>
        </p:nvSpPr>
        <p:spPr>
          <a:xfrm>
            <a:off x="3733800" y="3200400"/>
            <a:ext cx="609600" cy="609600"/>
          </a:xfrm>
          <a:prstGeom prst="mathMultiply">
            <a:avLst>
              <a:gd name="adj1" fmla="val 10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887346" y="1718846"/>
            <a:ext cx="2861681" cy="490954"/>
            <a:chOff x="564624" y="1490246"/>
            <a:chExt cx="2861681" cy="490954"/>
          </a:xfrm>
        </p:grpSpPr>
        <p:sp>
          <p:nvSpPr>
            <p:cNvPr id="8" name="TextBox 7"/>
            <p:cNvSpPr txBox="1"/>
            <p:nvPr/>
          </p:nvSpPr>
          <p:spPr>
            <a:xfrm>
              <a:off x="609600" y="1490246"/>
              <a:ext cx="27638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70C0"/>
                  </a:solidFill>
                </a:rPr>
                <a:t>1   2    3   4              …                n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4624" y="1611868"/>
              <a:ext cx="28616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mbria Math"/>
                  <a:ea typeface="Cambria Math"/>
                </a:rPr>
                <a:t>⨯  ⨯  ⨯  ⨯  ⨯</a:t>
              </a:r>
              <a:r>
                <a:rPr lang="en-US" dirty="0">
                  <a:latin typeface="Cambria Math"/>
                  <a:ea typeface="Cambria Math"/>
                </a:rPr>
                <a:t> </a:t>
              </a:r>
              <a:r>
                <a:rPr lang="en-US" dirty="0" smtClean="0">
                  <a:latin typeface="Cambria Math"/>
                  <a:ea typeface="Cambria Math"/>
                </a:rPr>
                <a:t>  ⨯  ⨯  ⨯  ⨯  ⨯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14400" y="3276600"/>
            <a:ext cx="2133600" cy="228600"/>
            <a:chOff x="914400" y="3276600"/>
            <a:chExt cx="2133600" cy="228600"/>
          </a:xfrm>
        </p:grpSpPr>
        <p:sp>
          <p:nvSpPr>
            <p:cNvPr id="10" name="Oval 9"/>
            <p:cNvSpPr/>
            <p:nvPr/>
          </p:nvSpPr>
          <p:spPr>
            <a:xfrm>
              <a:off x="914400" y="3276600"/>
              <a:ext cx="228600" cy="22860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752600" y="3276600"/>
              <a:ext cx="228600" cy="22860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981200" y="3276600"/>
              <a:ext cx="228600" cy="22860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819400" y="3276600"/>
              <a:ext cx="228600" cy="22860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190472" y="49530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15000" y="48768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</a:t>
            </a:r>
            <a:endParaRPr lang="en-US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172275" y="3119735"/>
            <a:ext cx="665925" cy="461665"/>
            <a:chOff x="629475" y="5177135"/>
            <a:chExt cx="665925" cy="461665"/>
          </a:xfrm>
        </p:grpSpPr>
        <p:sp>
          <p:nvSpPr>
            <p:cNvPr id="18" name="Right Arrow 17"/>
            <p:cNvSpPr/>
            <p:nvPr/>
          </p:nvSpPr>
          <p:spPr>
            <a:xfrm>
              <a:off x="887346" y="5246132"/>
              <a:ext cx="408054" cy="316468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629475" y="5177135"/>
                  <a:ext cx="36112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9475" y="5177135"/>
                  <a:ext cx="361125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10526" r="-33333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Group 19"/>
          <p:cNvGrpSpPr/>
          <p:nvPr/>
        </p:nvGrpSpPr>
        <p:grpSpPr>
          <a:xfrm>
            <a:off x="6324600" y="1295400"/>
            <a:ext cx="369460" cy="762000"/>
            <a:chOff x="6324600" y="1295400"/>
            <a:chExt cx="369460" cy="762000"/>
          </a:xfrm>
        </p:grpSpPr>
        <p:sp>
          <p:nvSpPr>
            <p:cNvPr id="21" name="Down Arrow 20"/>
            <p:cNvSpPr/>
            <p:nvPr/>
          </p:nvSpPr>
          <p:spPr>
            <a:xfrm>
              <a:off x="6329455" y="1718846"/>
              <a:ext cx="299945" cy="338554"/>
            </a:xfrm>
            <a:prstGeom prst="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6324600" y="1295400"/>
                  <a:ext cx="36946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24600" y="1295400"/>
                  <a:ext cx="369460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3333" t="-10667" r="-35000" b="-29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25396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b="1" dirty="0"/>
                  <a:t>Focus on a single pair (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sz="4000" b="1" dirty="0"/>
                  <a:t>,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4000" b="1" dirty="0"/>
                  <a:t>)</a:t>
                </a:r>
                <a:endParaRPr lang="en-US" sz="40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814684"/>
              </p:ext>
            </p:extLst>
          </p:nvPr>
        </p:nvGraphicFramePr>
        <p:xfrm>
          <a:off x="914400" y="2149480"/>
          <a:ext cx="2743200" cy="2727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34039"/>
              </p:ext>
            </p:extLst>
          </p:nvPr>
        </p:nvGraphicFramePr>
        <p:xfrm>
          <a:off x="4419600" y="2133600"/>
          <a:ext cx="2743200" cy="2727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</a:tblGrid>
              <a:tr h="18288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</a:tr>
            </a:tbl>
          </a:graphicData>
        </a:graphic>
      </p:graphicFrame>
      <p:sp>
        <p:nvSpPr>
          <p:cNvPr id="6" name="Multiply 5"/>
          <p:cNvSpPr/>
          <p:nvPr/>
        </p:nvSpPr>
        <p:spPr>
          <a:xfrm>
            <a:off x="3733800" y="3200400"/>
            <a:ext cx="609600" cy="609600"/>
          </a:xfrm>
          <a:prstGeom prst="mathMultiply">
            <a:avLst>
              <a:gd name="adj1" fmla="val 10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887346" y="1718846"/>
            <a:ext cx="2861681" cy="490954"/>
            <a:chOff x="564624" y="1490246"/>
            <a:chExt cx="2861681" cy="490954"/>
          </a:xfrm>
        </p:grpSpPr>
        <p:sp>
          <p:nvSpPr>
            <p:cNvPr id="8" name="TextBox 7"/>
            <p:cNvSpPr txBox="1"/>
            <p:nvPr/>
          </p:nvSpPr>
          <p:spPr>
            <a:xfrm>
              <a:off x="609600" y="1490246"/>
              <a:ext cx="27270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70C0"/>
                  </a:solidFill>
                </a:rPr>
                <a:t>1   2    3   4   5        …         n-1  n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4624" y="1611868"/>
              <a:ext cx="28616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mbria Math"/>
                  <a:ea typeface="Cambria Math"/>
                </a:rPr>
                <a:t>⨯  ⨯  ⨯  ⨯  ⨯</a:t>
              </a:r>
              <a:r>
                <a:rPr lang="en-US" dirty="0">
                  <a:latin typeface="Cambria Math"/>
                  <a:ea typeface="Cambria Math"/>
                </a:rPr>
                <a:t> </a:t>
              </a:r>
              <a:r>
                <a:rPr lang="en-US" dirty="0" smtClean="0">
                  <a:latin typeface="Cambria Math"/>
                  <a:ea typeface="Cambria Math"/>
                </a:rPr>
                <a:t>  ⨯  ⨯  ⨯  ⨯  ⨯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14400" y="3276600"/>
            <a:ext cx="2133600" cy="228600"/>
            <a:chOff x="914400" y="3276600"/>
            <a:chExt cx="2133600" cy="228600"/>
          </a:xfrm>
        </p:grpSpPr>
        <p:sp>
          <p:nvSpPr>
            <p:cNvPr id="10" name="Oval 9"/>
            <p:cNvSpPr/>
            <p:nvPr/>
          </p:nvSpPr>
          <p:spPr>
            <a:xfrm>
              <a:off x="914400" y="3276600"/>
              <a:ext cx="228600" cy="22860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752600" y="3276600"/>
              <a:ext cx="228600" cy="22860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981200" y="3276600"/>
              <a:ext cx="228600" cy="22860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819400" y="3276600"/>
              <a:ext cx="228600" cy="22860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190472" y="49530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15000" y="48768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</a:t>
            </a:r>
            <a:endParaRPr lang="en-US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172275" y="3119735"/>
            <a:ext cx="665925" cy="461665"/>
            <a:chOff x="629475" y="5177135"/>
            <a:chExt cx="665925" cy="461665"/>
          </a:xfrm>
        </p:grpSpPr>
        <p:sp>
          <p:nvSpPr>
            <p:cNvPr id="18" name="Right Arrow 17"/>
            <p:cNvSpPr/>
            <p:nvPr/>
          </p:nvSpPr>
          <p:spPr>
            <a:xfrm>
              <a:off x="887346" y="5246132"/>
              <a:ext cx="408054" cy="316468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629475" y="5177135"/>
                  <a:ext cx="36112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9475" y="5177135"/>
                  <a:ext cx="361125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10526" r="-33333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Group 19"/>
          <p:cNvGrpSpPr/>
          <p:nvPr/>
        </p:nvGrpSpPr>
        <p:grpSpPr>
          <a:xfrm>
            <a:off x="6324600" y="1295400"/>
            <a:ext cx="369460" cy="762000"/>
            <a:chOff x="6324600" y="1295400"/>
            <a:chExt cx="369460" cy="762000"/>
          </a:xfrm>
        </p:grpSpPr>
        <p:sp>
          <p:nvSpPr>
            <p:cNvPr id="21" name="Down Arrow 20"/>
            <p:cNvSpPr/>
            <p:nvPr/>
          </p:nvSpPr>
          <p:spPr>
            <a:xfrm>
              <a:off x="6329455" y="1718846"/>
              <a:ext cx="299945" cy="338554"/>
            </a:xfrm>
            <a:prstGeom prst="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6324600" y="1295400"/>
                  <a:ext cx="36946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24600" y="1295400"/>
                  <a:ext cx="369460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3333" t="-10667" r="-35000" b="-29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8491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b="1" dirty="0"/>
                  <a:t>Focus on a single pair (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sz="4000" b="1" dirty="0"/>
                  <a:t>,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4000" b="1" dirty="0"/>
                  <a:t>)</a:t>
                </a:r>
                <a:endParaRPr lang="en-US" sz="40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340562"/>
              </p:ext>
            </p:extLst>
          </p:nvPr>
        </p:nvGraphicFramePr>
        <p:xfrm>
          <a:off x="914400" y="2149480"/>
          <a:ext cx="2743200" cy="2727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59371" marR="59371" marT="29686" marB="29686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131398"/>
              </p:ext>
            </p:extLst>
          </p:nvPr>
        </p:nvGraphicFramePr>
        <p:xfrm>
          <a:off x="4419600" y="2133600"/>
          <a:ext cx="2743200" cy="2727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</a:tblGrid>
              <a:tr h="18288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</a:tr>
              <a:tr h="18288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59371" marR="59371" marT="29686" marB="2968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9371" marR="59371" marT="29686" marB="29686"/>
                </a:tc>
              </a:tr>
            </a:tbl>
          </a:graphicData>
        </a:graphic>
      </p:graphicFrame>
      <p:sp>
        <p:nvSpPr>
          <p:cNvPr id="6" name="Multiply 5"/>
          <p:cNvSpPr/>
          <p:nvPr/>
        </p:nvSpPr>
        <p:spPr>
          <a:xfrm>
            <a:off x="3733800" y="3200400"/>
            <a:ext cx="609600" cy="609600"/>
          </a:xfrm>
          <a:prstGeom prst="mathMultiply">
            <a:avLst>
              <a:gd name="adj1" fmla="val 10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887346" y="1718846"/>
            <a:ext cx="2861681" cy="490954"/>
            <a:chOff x="564624" y="1490246"/>
            <a:chExt cx="2861681" cy="490954"/>
          </a:xfrm>
        </p:grpSpPr>
        <p:sp>
          <p:nvSpPr>
            <p:cNvPr id="8" name="TextBox 7"/>
            <p:cNvSpPr txBox="1"/>
            <p:nvPr/>
          </p:nvSpPr>
          <p:spPr>
            <a:xfrm>
              <a:off x="609600" y="1490246"/>
              <a:ext cx="28135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C00000"/>
                  </a:solidFill>
                </a:rPr>
                <a:t>0</a:t>
              </a:r>
              <a:r>
                <a:rPr lang="en-US" sz="1600" b="1" dirty="0" smtClean="0">
                  <a:solidFill>
                    <a:srgbClr val="0070C0"/>
                  </a:solidFill>
                </a:rPr>
                <a:t>   2    3   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0</a:t>
              </a:r>
              <a:r>
                <a:rPr lang="en-US" sz="1600" b="1" dirty="0" smtClean="0">
                  <a:solidFill>
                    <a:srgbClr val="0070C0"/>
                  </a:solidFill>
                </a:rPr>
                <a:t>   5         …        n-1  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0</a:t>
              </a:r>
              <a:endParaRPr lang="en-US" sz="1600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4624" y="1611868"/>
              <a:ext cx="28616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mbria Math"/>
                  <a:ea typeface="Cambria Math"/>
                </a:rPr>
                <a:t>⨯  ⨯  ⨯  ⨯  ⨯</a:t>
              </a:r>
              <a:r>
                <a:rPr lang="en-US" dirty="0">
                  <a:latin typeface="Cambria Math"/>
                  <a:ea typeface="Cambria Math"/>
                </a:rPr>
                <a:t> </a:t>
              </a:r>
              <a:r>
                <a:rPr lang="en-US" dirty="0" smtClean="0">
                  <a:latin typeface="Cambria Math"/>
                  <a:ea typeface="Cambria Math"/>
                </a:rPr>
                <a:t>  ⨯  ⨯  ⨯  ⨯  ⨯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14400" y="3276600"/>
            <a:ext cx="2133600" cy="228600"/>
            <a:chOff x="914400" y="3276600"/>
            <a:chExt cx="2133600" cy="228600"/>
          </a:xfrm>
        </p:grpSpPr>
        <p:sp>
          <p:nvSpPr>
            <p:cNvPr id="10" name="Oval 9"/>
            <p:cNvSpPr/>
            <p:nvPr/>
          </p:nvSpPr>
          <p:spPr>
            <a:xfrm>
              <a:off x="914400" y="3276600"/>
              <a:ext cx="228600" cy="22860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752600" y="3276600"/>
              <a:ext cx="228600" cy="22860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981200" y="3276600"/>
              <a:ext cx="228600" cy="22860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819400" y="3276600"/>
              <a:ext cx="228600" cy="22860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190472" y="49530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15000" y="48768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</a:t>
            </a:r>
            <a:endParaRPr lang="en-US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172275" y="3119735"/>
            <a:ext cx="665925" cy="461665"/>
            <a:chOff x="629475" y="5177135"/>
            <a:chExt cx="665925" cy="461665"/>
          </a:xfrm>
        </p:grpSpPr>
        <p:sp>
          <p:nvSpPr>
            <p:cNvPr id="18" name="Right Arrow 17"/>
            <p:cNvSpPr/>
            <p:nvPr/>
          </p:nvSpPr>
          <p:spPr>
            <a:xfrm>
              <a:off x="887346" y="5246132"/>
              <a:ext cx="408054" cy="316468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629475" y="5177135"/>
                  <a:ext cx="36112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9475" y="5177135"/>
                  <a:ext cx="361125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10526" r="-33333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Group 19"/>
          <p:cNvGrpSpPr/>
          <p:nvPr/>
        </p:nvGrpSpPr>
        <p:grpSpPr>
          <a:xfrm>
            <a:off x="6324600" y="1295400"/>
            <a:ext cx="369460" cy="762000"/>
            <a:chOff x="6324600" y="1295400"/>
            <a:chExt cx="369460" cy="762000"/>
          </a:xfrm>
        </p:grpSpPr>
        <p:sp>
          <p:nvSpPr>
            <p:cNvPr id="21" name="Down Arrow 20"/>
            <p:cNvSpPr/>
            <p:nvPr/>
          </p:nvSpPr>
          <p:spPr>
            <a:xfrm>
              <a:off x="6329455" y="1718846"/>
              <a:ext cx="299945" cy="338554"/>
            </a:xfrm>
            <a:prstGeom prst="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6324600" y="1295400"/>
                  <a:ext cx="36946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24600" y="1295400"/>
                  <a:ext cx="369460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3333" t="-10667" r="-35000" b="-29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oup 27"/>
          <p:cNvGrpSpPr/>
          <p:nvPr/>
        </p:nvGrpSpPr>
        <p:grpSpPr>
          <a:xfrm>
            <a:off x="2095500" y="3505200"/>
            <a:ext cx="4838700" cy="2670048"/>
            <a:chOff x="2095500" y="3505200"/>
            <a:chExt cx="4838700" cy="267004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Down Ribbon 22"/>
                <p:cNvSpPr/>
                <p:nvPr/>
              </p:nvSpPr>
              <p:spPr>
                <a:xfrm>
                  <a:off x="3581400" y="5334000"/>
                  <a:ext cx="3352800" cy="841248"/>
                </a:xfrm>
                <a:prstGeom prst="ribbon">
                  <a:avLst>
                    <a:gd name="adj1" fmla="val 16667"/>
                    <a:gd name="adj2" fmla="val 75000"/>
                  </a:avLst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𝑫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𝑖𝑗</m:t>
                          </m:r>
                        </m:sub>
                      </m:sSub>
                    </m:oMath>
                  </a14:m>
                  <a:r>
                    <a:rPr lang="en-US" dirty="0" smtClean="0"/>
                    <a:t> </a:t>
                  </a:r>
                  <a:r>
                    <a:rPr lang="en-US" dirty="0" smtClean="0">
                      <a:solidFill>
                        <a:schemeClr val="tx1"/>
                      </a:solidFill>
                    </a:rPr>
                    <a:t>will store this witness for (</a:t>
                  </a:r>
                  <a14:m>
                    <m:oMath xmlns:m="http://schemas.openxmlformats.org/officeDocument/2006/math">
                      <m:r>
                        <a:rPr lang="en-US" i="1">
                          <a:solidFill>
                            <a:srgbClr val="0070C0"/>
                          </a:solidFill>
                          <a:latin typeface="Cambria Math"/>
                        </a:rPr>
                        <m:t>𝑖</m:t>
                      </m:r>
                    </m:oMath>
                  </a14:m>
                  <a:r>
                    <a:rPr lang="en-US" dirty="0">
                      <a:solidFill>
                        <a:schemeClr val="tx1"/>
                      </a:solidFill>
                    </a:rPr>
                    <a:t>,</a:t>
                  </a:r>
                  <a14:m>
                    <m:oMath xmlns:m="http://schemas.openxmlformats.org/officeDocument/2006/math">
                      <m:r>
                        <a:rPr lang="en-US" i="1">
                          <a:solidFill>
                            <a:srgbClr val="0070C0"/>
                          </a:solidFill>
                          <a:latin typeface="Cambria Math"/>
                        </a:rPr>
                        <m:t>𝑗</m:t>
                      </m:r>
                    </m:oMath>
                  </a14:m>
                  <a:r>
                    <a:rPr lang="en-US" dirty="0" smtClean="0">
                      <a:solidFill>
                        <a:schemeClr val="tx1"/>
                      </a:solidFill>
                    </a:rPr>
                    <a:t>) now </a:t>
                  </a:r>
                  <a:r>
                    <a:rPr lang="en-US" dirty="0" smtClean="0">
                      <a:solidFill>
                        <a:schemeClr val="tx1"/>
                      </a:solidFill>
                      <a:sym typeface="Wingdings" pitchFamily="2" charset="2"/>
                    </a:rPr>
                    <a:t></a:t>
                  </a:r>
                  <a:r>
                    <a:rPr lang="en-US" dirty="0" smtClean="0">
                      <a:solidFill>
                        <a:schemeClr val="tx1"/>
                      </a:solidFill>
                    </a:rPr>
                    <a:t>.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23" name="Down Ribbon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81400" y="5334000"/>
                  <a:ext cx="3352800" cy="841248"/>
                </a:xfrm>
                <a:prstGeom prst="ribbon">
                  <a:avLst>
                    <a:gd name="adj1" fmla="val 16667"/>
                    <a:gd name="adj2" fmla="val 75000"/>
                  </a:avLst>
                </a:prstGeom>
                <a:blipFill rotWithShape="1">
                  <a:blip r:embed="rId5"/>
                  <a:stretch>
                    <a:fillRect b="-774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Straight Connector 24"/>
            <p:cNvCxnSpPr/>
            <p:nvPr/>
          </p:nvCxnSpPr>
          <p:spPr>
            <a:xfrm>
              <a:off x="2095500" y="3505200"/>
              <a:ext cx="1638300" cy="18171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8857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b="1" dirty="0"/>
                  <a:t>Focus on a single pair (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sz="4000" b="1" dirty="0"/>
                  <a:t>,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4000" b="1" dirty="0"/>
                  <a:t>)</a:t>
                </a:r>
                <a:endParaRPr lang="en-US" sz="40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763000" cy="48006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C00000"/>
                    </a:solidFill>
                  </a:rPr>
                  <a:t>Question: </a:t>
                </a:r>
                <a:r>
                  <a:rPr lang="en-US" sz="1800" dirty="0" smtClean="0"/>
                  <a:t>How </a:t>
                </a:r>
                <a:r>
                  <a:rPr lang="en-US" sz="1800" dirty="0" smtClean="0"/>
                  <a:t>to select columns such that exactly one out of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𝒕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witnesses </a:t>
                </a:r>
                <a:r>
                  <a:rPr lang="en-US" sz="1800" dirty="0" smtClean="0"/>
                  <a:t>for </a:t>
                </a:r>
                <a:r>
                  <a:rPr lang="en-US" sz="1800" b="1" dirty="0"/>
                  <a:t>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sz="1800" b="1" dirty="0"/>
                  <a:t>,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1800" b="1" dirty="0"/>
                  <a:t>) </a:t>
                </a:r>
                <a:r>
                  <a:rPr lang="en-US" sz="1800" dirty="0" smtClean="0"/>
                  <a:t>survives </a:t>
                </a:r>
                <a:r>
                  <a:rPr lang="en-US" sz="1800" dirty="0" smtClean="0"/>
                  <a:t>?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Answer: </a:t>
                </a:r>
                <a:r>
                  <a:rPr lang="en-US" sz="1800" dirty="0" smtClean="0"/>
                  <a:t>No efficient deterministic algorithm.</a:t>
                </a:r>
              </a:p>
              <a:p>
                <a:pPr marL="0" indent="0">
                  <a:buNone/>
                </a:pPr>
                <a:endParaRPr lang="en-US" sz="18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Idea</a:t>
                </a:r>
                <a:r>
                  <a:rPr lang="en-US" sz="1800" b="1" dirty="0" smtClean="0">
                    <a:solidFill>
                      <a:srgbClr val="7030A0"/>
                    </a:solidFill>
                  </a:rPr>
                  <a:t>: </a:t>
                </a:r>
                <a:r>
                  <a:rPr lang="en-US" sz="1800" dirty="0" smtClean="0"/>
                  <a:t>(Random sampling) </a:t>
                </a:r>
              </a:p>
              <a:p>
                <a:pPr marL="0" indent="0">
                  <a:buNone/>
                </a:pPr>
                <a:endParaRPr lang="en-US" sz="18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C00000"/>
                    </a:solidFill>
                  </a:rPr>
                  <a:t>Question:</a:t>
                </a:r>
                <a:r>
                  <a:rPr lang="en-US" sz="1800" b="1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US" sz="1800" dirty="0" smtClean="0"/>
                  <a:t>What should be the sampling probability ?</a:t>
                </a:r>
              </a:p>
              <a:p>
                <a:pPr marL="0" indent="0">
                  <a:buNone/>
                </a:pPr>
                <a:endParaRPr lang="en-US" sz="1800" b="1" dirty="0" smtClean="0"/>
              </a:p>
              <a:p>
                <a:pPr marL="0" indent="0">
                  <a:buNone/>
                </a:pPr>
                <a:endParaRPr lang="en-US" sz="1800" b="1" dirty="0"/>
              </a:p>
              <a:p>
                <a:pPr marL="0" indent="0">
                  <a:buNone/>
                </a:pPr>
                <a:endParaRPr lang="en-US" sz="1800" b="1" dirty="0" smtClean="0"/>
              </a:p>
              <a:p>
                <a:pPr marL="0" indent="0">
                  <a:buNone/>
                </a:pPr>
                <a:endParaRPr lang="en-US" sz="1800" b="1" dirty="0"/>
              </a:p>
              <a:p>
                <a:pPr marL="0" indent="0">
                  <a:buNone/>
                </a:pPr>
                <a:r>
                  <a:rPr lang="en-US" sz="1800" b="1" dirty="0">
                    <a:solidFill>
                      <a:srgbClr val="C00000"/>
                    </a:solidFill>
                  </a:rPr>
                  <a:t>Question:</a:t>
                </a:r>
                <a:r>
                  <a:rPr lang="en-US" sz="18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1800" dirty="0"/>
                  <a:t>What should be the sampling probability </a:t>
                </a:r>
                <a:r>
                  <a:rPr lang="en-US" sz="1800" dirty="0" smtClean="0"/>
                  <a:t>such that the expected number of surviving witnesses for </a:t>
                </a:r>
                <a:r>
                  <a:rPr lang="en-US" sz="1800" b="1" dirty="0"/>
                  <a:t>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sz="1800" b="1" dirty="0"/>
                  <a:t>,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1800" b="1" dirty="0"/>
                  <a:t>) </a:t>
                </a:r>
                <a:r>
                  <a:rPr lang="en-US" sz="1800" dirty="0" smtClean="0"/>
                  <a:t>turn out to be 1?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/>
                  <a:t>Answer</a:t>
                </a:r>
                <a:r>
                  <a:rPr lang="en-US" sz="1800" b="1" dirty="0" smtClean="0"/>
                  <a:t>: </a:t>
                </a: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rgbClr val="0070C0"/>
                        </a:solidFill>
                        <a:latin typeface="Cambria Math"/>
                      </a:rPr>
                      <m:t>𝑝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1/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1800" b="1" dirty="0" smtClean="0"/>
                  <a:t> </a:t>
                </a:r>
                <a:endParaRPr lang="en-US" sz="1800" b="1" dirty="0" smtClean="0"/>
              </a:p>
              <a:p>
                <a:pPr marL="0" indent="0">
                  <a:buNone/>
                </a:pPr>
                <a:r>
                  <a:rPr lang="en-US" sz="1800" b="1" dirty="0" smtClean="0">
                    <a:sym typeface="Wingdings" pitchFamily="2" charset="2"/>
                  </a:rPr>
                  <a:t>Try 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𝑝</m:t>
                    </m:r>
                    <m:r>
                      <a:rPr lang="en-US" sz="1800" i="1">
                        <a:latin typeface="Cambria Math"/>
                      </a:rPr>
                      <m:t>=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1/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1800" b="1" dirty="0" smtClean="0"/>
                  <a:t> for the random sampling. </a:t>
                </a:r>
                <a:endParaRPr lang="en-US" sz="1800" b="1" dirty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763000" cy="4800600"/>
              </a:xfrm>
              <a:blipFill rotWithShape="1">
                <a:blip r:embed="rId3"/>
                <a:stretch>
                  <a:fillRect l="-765" t="-635" r="-487" b="-13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own Arrow Callout 3"/>
          <p:cNvSpPr/>
          <p:nvPr/>
        </p:nvSpPr>
        <p:spPr>
          <a:xfrm>
            <a:off x="2819400" y="3657600"/>
            <a:ext cx="4419600" cy="1143000"/>
          </a:xfrm>
          <a:prstGeom prst="down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idea!</a:t>
            </a:r>
          </a:p>
          <a:p>
            <a:pPr algn="ctr"/>
            <a:r>
              <a:rPr lang="en-US" dirty="0" smtClean="0"/>
              <a:t>Let us ask the following related but easier question.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23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b="1" dirty="0"/>
                  <a:t>Focus on a single pair (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sz="4000" b="1" dirty="0"/>
                  <a:t>,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4000" b="1" dirty="0"/>
                  <a:t>)</a:t>
                </a:r>
                <a:endParaRPr lang="en-US" sz="40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763000" cy="48006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C00000"/>
                    </a:solidFill>
                  </a:rPr>
                  <a:t>Question: </a:t>
                </a:r>
                <a:r>
                  <a:rPr lang="en-US" sz="1800" dirty="0" smtClean="0"/>
                  <a:t>If each column is selected independently with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𝑝</m:t>
                    </m:r>
                    <m:r>
                      <a:rPr lang="en-US" sz="1800" i="1">
                        <a:latin typeface="Cambria Math"/>
                      </a:rPr>
                      <m:t>=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1/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1800" b="1" dirty="0"/>
                  <a:t> </a:t>
                </a:r>
                <a:r>
                  <a:rPr lang="en-US" sz="1800" dirty="0" smtClean="0"/>
                  <a:t>, what is the probability that </a:t>
                </a:r>
                <a:r>
                  <a:rPr lang="en-US" sz="1800" dirty="0" smtClean="0"/>
                  <a:t>exactly </a:t>
                </a:r>
                <a:r>
                  <a:rPr lang="en-US" sz="1800" dirty="0" smtClean="0"/>
                  <a:t>one out of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𝒕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witnesses </a:t>
                </a:r>
                <a:r>
                  <a:rPr lang="en-US" sz="1800" dirty="0" smtClean="0"/>
                  <a:t>for </a:t>
                </a:r>
                <a:r>
                  <a:rPr lang="en-US" sz="1800" b="1" dirty="0"/>
                  <a:t>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sz="1800" b="1" dirty="0"/>
                  <a:t>,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1800" b="1" dirty="0"/>
                  <a:t>) </a:t>
                </a:r>
                <a:r>
                  <a:rPr lang="en-US" sz="1800" dirty="0" smtClean="0"/>
                  <a:t>survives </a:t>
                </a:r>
                <a:r>
                  <a:rPr lang="en-US" sz="1800" dirty="0" smtClean="0"/>
                  <a:t>?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Answer: </a:t>
                </a:r>
                <a:endParaRPr lang="en-US" sz="1800" b="1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𝑡</m:t>
                            </m:r>
                          </m:num>
                          <m:den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den>
                        </m:f>
                      </m:e>
                    </m:d>
                    <m:f>
                      <m:fPr>
                        <m:ctrlPr>
                          <a:rPr lang="en-US" sz="1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𝑡</m:t>
                        </m:r>
                      </m:den>
                    </m:f>
                    <m:sSup>
                      <m:sSupPr>
                        <m:ctrlPr>
                          <a:rPr lang="en-US" sz="180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8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 </a:t>
                </a:r>
                <a:r>
                  <a:rPr lang="en-US" sz="18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8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sz="1800" i="1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1800" b="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≥</m:t>
                    </m:r>
                    <m:sSup>
                      <m:sSupPr>
                        <m:ctrlPr>
                          <a:rPr lang="en-US" sz="18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8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endParaRPr lang="en-US" sz="1800" b="1" dirty="0" smtClean="0"/>
              </a:p>
              <a:p>
                <a:pPr marL="0" indent="0">
                  <a:buNone/>
                </a:pPr>
                <a:r>
                  <a:rPr lang="en-US" sz="18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/>
                      </a:rPr>
                      <m:t>≥</m:t>
                    </m:r>
                    <m:f>
                      <m:fPr>
                        <m:ctrlPr>
                          <a:rPr lang="en-US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𝑒</m:t>
                        </m:r>
                      </m:den>
                    </m:f>
                  </m:oMath>
                </a14:m>
                <a:endParaRPr lang="en-US" sz="1800" b="1" dirty="0"/>
              </a:p>
              <a:p>
                <a:pPr marL="0" indent="0">
                  <a:buNone/>
                </a:pPr>
                <a:endParaRPr lang="en-US" sz="1800" b="1" dirty="0" smtClean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763000" cy="4800600"/>
              </a:xfrm>
              <a:blipFill rotWithShape="1">
                <a:blip r:embed="rId3"/>
                <a:stretch>
                  <a:fillRect l="-765" t="-6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406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200" b="1" dirty="0" smtClean="0">
                    <a:solidFill>
                      <a:srgbClr val="7030A0"/>
                    </a:solidFill>
                  </a:rPr>
                  <a:t>Randomized algorithm </a:t>
                </a:r>
                <a:r>
                  <a:rPr lang="en-US" sz="3200" b="1" dirty="0" smtClean="0"/>
                  <a:t>for Computing Witnesses for all pairs with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/>
                      </a:rPr>
                      <m:t>𝒕</m:t>
                    </m:r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b="1" dirty="0" smtClean="0"/>
                  <a:t>witnesses</a:t>
                </a:r>
                <a:endParaRPr lang="en-US" sz="32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3723" b="-14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47800"/>
                <a:ext cx="8229600" cy="5105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18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18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 smtClean="0">
                    <a:solidFill>
                      <a:srgbClr val="00B050"/>
                    </a:solidFill>
                  </a:rPr>
                  <a:t>//The pseudo code for sampling the (indices of) columns</a:t>
                </a:r>
                <a:endParaRPr lang="en-US" sz="1800" dirty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Sample</a:t>
                </a:r>
                <a:r>
                  <a:rPr lang="en-US" sz="1800" dirty="0" smtClean="0"/>
                  <a:t>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1800" dirty="0" smtClean="0"/>
                  <a:t>,</a:t>
                </a:r>
                <a:r>
                  <a:rPr lang="en-US" sz="18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sz="1800" dirty="0" smtClean="0"/>
                  <a:t>)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 smtClean="0"/>
                  <a:t>{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𝑅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∅</m:t>
                    </m:r>
                  </m:oMath>
                </a14:m>
                <a:r>
                  <a:rPr lang="en-US" sz="1800" dirty="0" smtClean="0"/>
                  <a:t>;  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  For each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i="1">
                        <a:latin typeface="Cambria Math"/>
                      </a:rPr>
                      <m:t>∈[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r>
                      <a:rPr lang="en-US" sz="1800" i="1">
                        <a:latin typeface="Cambria Math"/>
                      </a:rPr>
                      <m:t>]</m:t>
                    </m:r>
                  </m:oMath>
                </a14:m>
                <a:r>
                  <a:rPr lang="en-US" sz="1800" dirty="0" smtClean="0"/>
                  <a:t>  </a:t>
                </a:r>
                <a:r>
                  <a:rPr lang="en-US" sz="1800" b="1" dirty="0" smtClean="0"/>
                  <a:t>do</a:t>
                </a:r>
                <a:r>
                  <a:rPr lang="en-US" sz="1800" dirty="0" smtClean="0"/>
                  <a:t>:    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  add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to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𝑅</m:t>
                    </m:r>
                  </m:oMath>
                </a14:m>
                <a:r>
                  <a:rPr lang="en-US" sz="1800" dirty="0" smtClean="0"/>
                  <a:t> with probability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sz="18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return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𝑅</m:t>
                    </m:r>
                  </m:oMath>
                </a14:m>
                <a:r>
                  <a:rPr lang="en-US" sz="18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}</a:t>
                </a:r>
                <a:endParaRPr lang="en-US" sz="18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1800" b="1" dirty="0" smtClean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47800"/>
                <a:ext cx="8229600" cy="5105400"/>
              </a:xfrm>
              <a:blipFill rotWithShape="1">
                <a:blip r:embed="rId3"/>
                <a:stretch>
                  <a:fillRect l="-593" t="-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2200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200" b="1" dirty="0" smtClean="0">
                    <a:solidFill>
                      <a:srgbClr val="7030A0"/>
                    </a:solidFill>
                  </a:rPr>
                  <a:t>Randomized algorithm </a:t>
                </a:r>
                <a:r>
                  <a:rPr lang="en-US" sz="3200" b="1" dirty="0" smtClean="0"/>
                  <a:t>for Computing Witnesses for all pairs with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/>
                      </a:rPr>
                      <m:t>𝒕</m:t>
                    </m:r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b="1" dirty="0" smtClean="0"/>
                  <a:t>witnesses</a:t>
                </a:r>
                <a:endParaRPr lang="en-US" sz="32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3723" b="-14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47800"/>
                <a:ext cx="8229600" cy="5105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Compute-Witnesses</a:t>
                </a:r>
                <a:r>
                  <a:rPr lang="en-US" sz="1800" dirty="0" smtClean="0"/>
                  <a:t>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en-US" sz="1800" dirty="0" smtClean="0"/>
                  <a:t>,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𝐵</m:t>
                    </m:r>
                  </m:oMath>
                </a14:m>
                <a:r>
                  <a:rPr lang="en-US" sz="1800" dirty="0" smtClean="0"/>
                  <a:t>,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1800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{ </a:t>
                </a:r>
                <a:endParaRPr lang="en-US" sz="1800" b="1" u="sng" dirty="0" smtClean="0"/>
              </a:p>
              <a:p>
                <a:pPr marL="0" indent="0">
                  <a:buNone/>
                </a:pPr>
                <a:r>
                  <a:rPr lang="en-US" sz="1800" b="1" dirty="0" smtClean="0"/>
                  <a:t>  </a:t>
                </a:r>
                <a:r>
                  <a:rPr lang="en-US" sz="1800" b="1" dirty="0" smtClean="0">
                    <a:solidFill>
                      <a:schemeClr val="bg1"/>
                    </a:solidFill>
                  </a:rPr>
                  <a:t>{</a:t>
                </a:r>
                <a:r>
                  <a:rPr lang="en-US" sz="1800" i="1" dirty="0" smtClean="0">
                    <a:solidFill>
                      <a:srgbClr val="0070C0"/>
                    </a:solidFill>
                    <a:latin typeface="Cambria Math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𝑅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 </a:t>
                </a:r>
                <a:r>
                  <a:rPr lang="en-US" sz="1800" b="1" dirty="0" smtClean="0">
                    <a:sym typeface="Wingdings" pitchFamily="2" charset="2"/>
                  </a:rPr>
                  <a:t>Sample</a:t>
                </a:r>
                <a:r>
                  <a:rPr lang="en-US" sz="1800" dirty="0" smtClean="0">
                    <a:sym typeface="Wingdings" pitchFamily="2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,</a:t>
                </a:r>
                <a:r>
                  <a:rPr lang="en-US" sz="18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1/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);</a:t>
                </a:r>
                <a:r>
                  <a:rPr lang="en-US" sz="18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     For each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b="0" i="1" smtClean="0">
                        <a:latin typeface="Cambria Math"/>
                      </a:rPr>
                      <m:t>,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  <m:r>
                      <a:rPr lang="en-US" sz="1800" b="0" i="1" smtClean="0">
                        <a:latin typeface="Cambria Math"/>
                      </a:rPr>
                      <m:t>∈[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r>
                      <a:rPr lang="en-US" sz="1800" b="0" i="1" smtClean="0">
                        <a:latin typeface="Cambria Math"/>
                      </a:rPr>
                      <m:t>]</m:t>
                    </m:r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b="0" dirty="0" smtClean="0">
                    <a:solidFill>
                      <a:srgbClr val="0070C0"/>
                    </a:solidFill>
                  </a:rPr>
                  <a:t>          </a:t>
                </a:r>
                <a:r>
                  <a:rPr lang="en-US" sz="1800" b="1" dirty="0" smtClean="0"/>
                  <a:t>if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  <m:r>
                      <a:rPr lang="en-US" sz="1800" i="1">
                        <a:latin typeface="Cambria Math"/>
                      </a:rPr>
                      <m:t>∈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𝑅</m:t>
                    </m:r>
                  </m:oMath>
                </a14:m>
                <a:r>
                  <a:rPr lang="en-US" sz="1800" b="0" dirty="0" smtClean="0">
                    <a:solidFill>
                      <a:srgbClr val="0070C0"/>
                    </a:solidFill>
                  </a:rPr>
                  <a:t>  </a:t>
                </a:r>
                <a:r>
                  <a:rPr lang="en-US" sz="1800" b="1" dirty="0" smtClean="0"/>
                  <a:t>then</a:t>
                </a:r>
                <a:r>
                  <a:rPr lang="en-US" sz="1800" b="0" dirty="0" smtClean="0">
                    <a:solidFill>
                      <a:srgbClr val="0070C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1800" dirty="0" smtClean="0">
                    <a:latin typeface="Cambria Math"/>
                    <a:ea typeface="Cambria Math"/>
                    <a:sym typeface="Wingdings" pitchFamily="2" charset="2"/>
                  </a:rPr>
                  <a:t>∙</a:t>
                </a:r>
                <a:r>
                  <a:rPr lang="en-US" sz="18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18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 </a:t>
                </a:r>
                <a:r>
                  <a:rPr lang="en-US" sz="1800" b="1" dirty="0" smtClean="0"/>
                  <a:t>         else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</a:t>
                </a:r>
                <a:r>
                  <a:rPr lang="en-US" sz="1800" dirty="0" smtClean="0">
                    <a:solidFill>
                      <a:srgbClr val="0070C0"/>
                    </a:solidFill>
                    <a:sym typeface="Wingdings" pitchFamily="2" charset="2"/>
                  </a:rPr>
                  <a:t>0</a:t>
                </a:r>
                <a:r>
                  <a:rPr lang="en-US" sz="1800" dirty="0" smtClean="0"/>
                  <a:t>;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0" dirty="0" smtClean="0">
                    <a:solidFill>
                      <a:srgbClr val="0070C0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𝐷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′ 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</a:t>
                </a:r>
                <a:r>
                  <a:rPr lang="en-US" sz="18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en-US" sz="1800" dirty="0">
                    <a:latin typeface="Cambria Math"/>
                    <a:ea typeface="Cambria Math"/>
                    <a:sym typeface="Wingdings" pitchFamily="2" charset="2"/>
                  </a:rPr>
                  <a:t> ∙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𝐵</m:t>
                    </m:r>
                  </m:oMath>
                </a14:m>
                <a:r>
                  <a:rPr lang="en-US" sz="18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     For</a:t>
                </a:r>
                <a:r>
                  <a:rPr lang="en-US" sz="1800" dirty="0" smtClean="0"/>
                  <a:t> </a:t>
                </a:r>
                <a:r>
                  <a:rPr lang="en-US" sz="1800" b="1" dirty="0"/>
                  <a:t>each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i="1">
                        <a:latin typeface="Cambria Math"/>
                      </a:rPr>
                      <m:t>,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  <m:r>
                      <a:rPr lang="en-US" sz="1800" i="1">
                        <a:latin typeface="Cambria Math"/>
                      </a:rPr>
                      <m:t>∈[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r>
                      <a:rPr lang="en-US" sz="1800" i="1">
                        <a:latin typeface="Cambria Math"/>
                      </a:rPr>
                      <m:t>]</m:t>
                    </m:r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/>
                  <a:t>      If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sz="1800" dirty="0" smtClean="0"/>
                  <a:t> is a witness for 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i="1">
                        <a:latin typeface="Cambria Math"/>
                      </a:rPr>
                      <m:t>,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1800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𝑊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</a:t>
                </a:r>
                <a:r>
                  <a:rPr lang="en-US" sz="18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    </a:t>
                </a:r>
                <a:r>
                  <a:rPr lang="en-US" sz="1800" b="1" dirty="0" smtClean="0">
                    <a:solidFill>
                      <a:schemeClr val="bg1"/>
                    </a:solidFill>
                  </a:rPr>
                  <a:t>}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}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/>
                  <a:t>Time complexity: </a:t>
                </a:r>
                <a:r>
                  <a:rPr lang="en-US" sz="1800" b="1" i="1" dirty="0"/>
                  <a:t>O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𝝎</m:t>
                        </m:r>
                      </m:sup>
                    </m:sSup>
                    <m:r>
                      <a:rPr lang="en-US" sz="1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/>
                  <a:t> </a:t>
                </a: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b="1" dirty="0" smtClean="0"/>
                  <a:t>Probability of </a:t>
                </a:r>
                <a:r>
                  <a:rPr lang="en-US" sz="1800" b="1" dirty="0" smtClean="0">
                    <a:solidFill>
                      <a:srgbClr val="C00000"/>
                    </a:solidFill>
                  </a:rPr>
                  <a:t>failing to find a witness</a:t>
                </a:r>
                <a:r>
                  <a:rPr lang="en-US" sz="18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1800" dirty="0" smtClean="0"/>
                  <a:t>for a single pair 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1800" dirty="0" smtClean="0"/>
                  <a:t>): ??</a:t>
                </a:r>
                <a:endParaRPr lang="en-US" sz="18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47800"/>
                <a:ext cx="8229600" cy="5105400"/>
              </a:xfrm>
              <a:blipFill rotWithShape="1">
                <a:blip r:embed="rId3"/>
                <a:stretch>
                  <a:fillRect l="-593" t="-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096000" y="5637464"/>
                <a:ext cx="1465466" cy="61273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&lt;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𝑒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637464"/>
                <a:ext cx="1465466" cy="612732"/>
              </a:xfrm>
              <a:prstGeom prst="rect">
                <a:avLst/>
              </a:prstGeom>
              <a:blipFill rotWithShape="1">
                <a:blip r:embed="rId4"/>
                <a:stretch>
                  <a:fillRect r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loud Callout 4"/>
              <p:cNvSpPr/>
              <p:nvPr/>
            </p:nvSpPr>
            <p:spPr>
              <a:xfrm>
                <a:off x="4724400" y="1676400"/>
                <a:ext cx="3810000" cy="1219200"/>
              </a:xfrm>
              <a:prstGeom prst="cloudCallou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How to reduce the error probability to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𝒄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?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Cloud Callou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676400"/>
                <a:ext cx="3810000" cy="1219200"/>
              </a:xfrm>
              <a:prstGeom prst="cloudCallou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Down Ribbon 5"/>
              <p:cNvSpPr/>
              <p:nvPr/>
            </p:nvSpPr>
            <p:spPr>
              <a:xfrm>
                <a:off x="4800600" y="3276600"/>
                <a:ext cx="3429000" cy="917448"/>
              </a:xfrm>
              <a:prstGeom prst="ribbon">
                <a:avLst>
                  <a:gd name="adj1" fmla="val 16667"/>
                  <a:gd name="adj2" fmla="val 7500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Repeat the entire process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𝒄</m:t>
                        </m:r>
                        <m: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log</m:t>
                        </m:r>
                      </m:e>
                      <m:sub>
                        <m: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3/2</m:t>
                        </m:r>
                      </m:sub>
                    </m:sSub>
                    <m:r>
                      <a:rPr lang="en-US" b="0" i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times.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Down Ribbon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276600"/>
                <a:ext cx="3429000" cy="917448"/>
              </a:xfrm>
              <a:prstGeom prst="ribbon">
                <a:avLst>
                  <a:gd name="adj1" fmla="val 16667"/>
                  <a:gd name="adj2" fmla="val 75000"/>
                </a:avLst>
              </a:prstGeom>
              <a:blipFill rotWithShape="1">
                <a:blip r:embed="rId6"/>
                <a:stretch>
                  <a:fillRect b="-19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10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Random </a:t>
            </a:r>
            <a:r>
              <a:rPr lang="en-US" sz="3600" b="1" dirty="0" smtClean="0">
                <a:solidFill>
                  <a:srgbClr val="7030A0"/>
                </a:solidFill>
              </a:rPr>
              <a:t>Sampling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Suppose there is a computational </a:t>
            </a:r>
            <a:r>
              <a:rPr lang="en-US" sz="2000" dirty="0" smtClean="0"/>
              <a:t>problem </a:t>
            </a:r>
            <a:r>
              <a:rPr lang="en-US" sz="2000" dirty="0" smtClean="0"/>
              <a:t>where we require to find a subset with </a:t>
            </a:r>
            <a:r>
              <a:rPr lang="en-US" sz="2000" u="sng" dirty="0" smtClean="0"/>
              <a:t>some desired properties</a:t>
            </a:r>
            <a:r>
              <a:rPr lang="en-US" sz="2000" dirty="0" smtClean="0"/>
              <a:t>. 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Unfortunately, computing such a set deterministically may take huge time.</a:t>
            </a:r>
          </a:p>
          <a:p>
            <a:endParaRPr lang="en-US" sz="2000" dirty="0" smtClean="0"/>
          </a:p>
          <a:p>
            <a:r>
              <a:rPr lang="en-US" sz="2000" dirty="0" smtClean="0"/>
              <a:t>Random sampling </a:t>
            </a:r>
            <a:r>
              <a:rPr lang="en-US" sz="2000" u="sng" dirty="0" smtClean="0"/>
              <a:t>carried out suitably</a:t>
            </a:r>
            <a:r>
              <a:rPr lang="en-US" sz="2000" dirty="0" smtClean="0"/>
              <a:t> may produce a subset with the desired property with some probability.</a:t>
            </a:r>
            <a:endParaRPr lang="en-US" sz="2000" u="sng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713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200" b="1" dirty="0" smtClean="0">
                    <a:solidFill>
                      <a:srgbClr val="7030A0"/>
                    </a:solidFill>
                  </a:rPr>
                  <a:t>Randomized algorithm </a:t>
                </a:r>
                <a:r>
                  <a:rPr lang="en-US" sz="3200" b="1" dirty="0" smtClean="0"/>
                  <a:t>for Computing Witnesses for all pairs with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/>
                      </a:rPr>
                      <m:t>𝒕</m:t>
                    </m:r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b="1" dirty="0" smtClean="0"/>
                  <a:t>witnesses</a:t>
                </a:r>
                <a:endParaRPr lang="en-US" sz="32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3723" b="-14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47800"/>
                <a:ext cx="8229600" cy="5105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Compute-Witnesses</a:t>
                </a:r>
                <a:r>
                  <a:rPr lang="en-US" sz="1800" dirty="0" smtClean="0"/>
                  <a:t>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en-US" sz="1800" dirty="0" smtClean="0"/>
                  <a:t>,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𝐵</m:t>
                    </m:r>
                  </m:oMath>
                </a14:m>
                <a:r>
                  <a:rPr lang="en-US" sz="1800" dirty="0" smtClean="0"/>
                  <a:t>,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1800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{ </a:t>
                </a:r>
                <a:r>
                  <a:rPr lang="en-US" sz="1800" b="1" u="sng" dirty="0" smtClean="0"/>
                  <a:t>Repeat </a:t>
                </a:r>
                <a14:m>
                  <m:oMath xmlns:m="http://schemas.openxmlformats.org/officeDocument/2006/math">
                    <m:r>
                      <a:rPr lang="en-US" sz="1800" b="1" i="1" u="sng" smtClean="0">
                        <a:solidFill>
                          <a:srgbClr val="0070C0"/>
                        </a:solidFill>
                        <a:latin typeface="Cambria Math"/>
                      </a:rPr>
                      <m:t>𝒄</m:t>
                    </m:r>
                    <m:r>
                      <a:rPr lang="en-US" sz="1800" b="1" i="1" u="sng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1" i="0" u="sng" smtClean="0">
                        <a:solidFill>
                          <a:schemeClr val="tx1"/>
                        </a:solidFill>
                        <a:latin typeface="Cambria Math"/>
                      </a:rPr>
                      <m:t>𝐥𝐨𝐠</m:t>
                    </m:r>
                    <m:r>
                      <a:rPr lang="en-US" sz="1800" b="1" i="1" u="sng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1" i="1" u="sng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1800" b="1" i="1" u="sng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b="1" u="sng" dirty="0" smtClean="0"/>
                  <a:t>times 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  {</a:t>
                </a:r>
                <a:r>
                  <a:rPr lang="en-US" sz="1800" i="1" dirty="0" smtClean="0">
                    <a:solidFill>
                      <a:srgbClr val="0070C0"/>
                    </a:solidFill>
                    <a:latin typeface="Cambria Math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𝑅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 </a:t>
                </a:r>
                <a:r>
                  <a:rPr lang="en-US" sz="1800" b="1" dirty="0" smtClean="0">
                    <a:sym typeface="Wingdings" pitchFamily="2" charset="2"/>
                  </a:rPr>
                  <a:t>Sample</a:t>
                </a:r>
                <a:r>
                  <a:rPr lang="en-US" sz="1800" dirty="0" smtClean="0">
                    <a:sym typeface="Wingdings" pitchFamily="2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,</a:t>
                </a:r>
                <a:r>
                  <a:rPr lang="en-US" sz="18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1/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);</a:t>
                </a:r>
                <a:r>
                  <a:rPr lang="en-US" sz="18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     For each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b="0" i="1" smtClean="0">
                        <a:latin typeface="Cambria Math"/>
                      </a:rPr>
                      <m:t>,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  <m:r>
                      <a:rPr lang="en-US" sz="1800" b="0" i="1" smtClean="0">
                        <a:latin typeface="Cambria Math"/>
                      </a:rPr>
                      <m:t>∈[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r>
                      <a:rPr lang="en-US" sz="1800" b="0" i="1" smtClean="0">
                        <a:latin typeface="Cambria Math"/>
                      </a:rPr>
                      <m:t>]</m:t>
                    </m:r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b="0" dirty="0" smtClean="0">
                    <a:solidFill>
                      <a:srgbClr val="0070C0"/>
                    </a:solidFill>
                  </a:rPr>
                  <a:t>          </a:t>
                </a:r>
                <a:r>
                  <a:rPr lang="en-US" sz="1800" b="1" dirty="0" smtClean="0"/>
                  <a:t>if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  <m:r>
                      <a:rPr lang="en-US" sz="1800" i="1">
                        <a:latin typeface="Cambria Math"/>
                      </a:rPr>
                      <m:t>∈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𝑅</m:t>
                    </m:r>
                  </m:oMath>
                </a14:m>
                <a:r>
                  <a:rPr lang="en-US" sz="1800" b="0" dirty="0" smtClean="0">
                    <a:solidFill>
                      <a:srgbClr val="0070C0"/>
                    </a:solidFill>
                  </a:rPr>
                  <a:t>  </a:t>
                </a:r>
                <a:r>
                  <a:rPr lang="en-US" sz="1800" b="1" dirty="0" smtClean="0"/>
                  <a:t>then</a:t>
                </a:r>
                <a:r>
                  <a:rPr lang="en-US" sz="1800" b="0" dirty="0" smtClean="0">
                    <a:solidFill>
                      <a:srgbClr val="0070C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1800" dirty="0" smtClean="0">
                    <a:latin typeface="Cambria Math"/>
                    <a:ea typeface="Cambria Math"/>
                    <a:sym typeface="Wingdings" pitchFamily="2" charset="2"/>
                  </a:rPr>
                  <a:t>∙</a:t>
                </a:r>
                <a:r>
                  <a:rPr lang="en-US" sz="18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18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 </a:t>
                </a:r>
                <a:r>
                  <a:rPr lang="en-US" sz="1800" b="1" dirty="0" smtClean="0"/>
                  <a:t>         else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</a:t>
                </a:r>
                <a:r>
                  <a:rPr lang="en-US" sz="1800" dirty="0" smtClean="0">
                    <a:solidFill>
                      <a:srgbClr val="0070C0"/>
                    </a:solidFill>
                    <a:sym typeface="Wingdings" pitchFamily="2" charset="2"/>
                  </a:rPr>
                  <a:t>0</a:t>
                </a:r>
                <a:r>
                  <a:rPr lang="en-US" sz="1800" dirty="0" smtClean="0"/>
                  <a:t>;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0" dirty="0" smtClean="0">
                    <a:solidFill>
                      <a:srgbClr val="0070C0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𝐷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′ 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</a:t>
                </a:r>
                <a:r>
                  <a:rPr lang="en-US" sz="18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en-US" sz="1800" dirty="0">
                    <a:latin typeface="Cambria Math"/>
                    <a:ea typeface="Cambria Math"/>
                    <a:sym typeface="Wingdings" pitchFamily="2" charset="2"/>
                  </a:rPr>
                  <a:t> ∙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𝐵</m:t>
                    </m:r>
                  </m:oMath>
                </a14:m>
                <a:r>
                  <a:rPr lang="en-US" sz="18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     For</a:t>
                </a:r>
                <a:r>
                  <a:rPr lang="en-US" sz="1800" dirty="0" smtClean="0"/>
                  <a:t> </a:t>
                </a:r>
                <a:r>
                  <a:rPr lang="en-US" sz="1800" b="1" dirty="0"/>
                  <a:t>each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i="1">
                        <a:latin typeface="Cambria Math"/>
                      </a:rPr>
                      <m:t>,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  <m:r>
                      <a:rPr lang="en-US" sz="1800" i="1">
                        <a:latin typeface="Cambria Math"/>
                      </a:rPr>
                      <m:t>∈[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r>
                      <a:rPr lang="en-US" sz="1800" i="1">
                        <a:latin typeface="Cambria Math"/>
                      </a:rPr>
                      <m:t>]</m:t>
                    </m:r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/>
                  <a:t>      If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sz="1800" dirty="0" smtClean="0"/>
                  <a:t> is a witness for 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i="1">
                        <a:latin typeface="Cambria Math"/>
                      </a:rPr>
                      <m:t>,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1800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𝑊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</a:t>
                </a:r>
                <a:r>
                  <a:rPr lang="en-US" sz="18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    </a:t>
                </a:r>
                <a:r>
                  <a:rPr lang="en-US" sz="1800" b="1" dirty="0" smtClean="0"/>
                  <a:t>}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}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/>
                  <a:t>Time complexity: </a:t>
                </a:r>
                <a:r>
                  <a:rPr lang="en-US" sz="1800" b="1" i="1" dirty="0"/>
                  <a:t>O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𝝎</m:t>
                        </m:r>
                      </m:sup>
                    </m:sSup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/>
                      </a:rPr>
                      <m:t>𝐥𝐨𝐠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1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/>
                  <a:t> </a:t>
                </a: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b="1" dirty="0" smtClean="0"/>
                  <a:t>Probability of </a:t>
                </a:r>
                <a:r>
                  <a:rPr lang="en-US" sz="1800" b="1" dirty="0" smtClean="0">
                    <a:solidFill>
                      <a:srgbClr val="C00000"/>
                    </a:solidFill>
                  </a:rPr>
                  <a:t>failing to find a witness</a:t>
                </a:r>
                <a:r>
                  <a:rPr lang="en-US" sz="18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1800" dirty="0" smtClean="0"/>
                  <a:t>for a single pair 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1800" dirty="0" smtClean="0"/>
                  <a:t>): ??</a:t>
                </a:r>
                <a:endParaRPr lang="en-US" sz="18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47800"/>
                <a:ext cx="8229600" cy="5105400"/>
              </a:xfrm>
              <a:blipFill rotWithShape="1">
                <a:blip r:embed="rId3"/>
                <a:stretch>
                  <a:fillRect l="-593" t="-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096000" y="5637464"/>
                <a:ext cx="718402" cy="636585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𝒄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637464"/>
                <a:ext cx="718402" cy="636585"/>
              </a:xfrm>
              <a:prstGeom prst="rect">
                <a:avLst/>
              </a:prstGeom>
              <a:blipFill rotWithShape="1">
                <a:blip r:embed="rId4"/>
                <a:stretch>
                  <a:fillRect r="-101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6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200" b="1" dirty="0" smtClean="0">
                    <a:solidFill>
                      <a:srgbClr val="7030A0"/>
                    </a:solidFill>
                  </a:rPr>
                  <a:t>Randomized algorithm </a:t>
                </a:r>
                <a:r>
                  <a:rPr lang="en-US" sz="3200" b="1" dirty="0" smtClean="0"/>
                  <a:t>for Computing Witnesses for all pairs with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/>
                      </a:rPr>
                      <m:t>𝒕</m:t>
                    </m:r>
                    <m:r>
                      <a:rPr lang="en-US" sz="320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b="1" dirty="0" smtClean="0"/>
                  <a:t>witnesses</a:t>
                </a:r>
                <a:endParaRPr lang="en-US" sz="32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3723" b="-14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47800"/>
                <a:ext cx="8229600" cy="5105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Compute-Witnesses</a:t>
                </a:r>
                <a:r>
                  <a:rPr lang="en-US" sz="1800" dirty="0" smtClean="0"/>
                  <a:t>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en-US" sz="1800" dirty="0" smtClean="0"/>
                  <a:t>,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𝐵</m:t>
                    </m:r>
                  </m:oMath>
                </a14:m>
                <a:r>
                  <a:rPr lang="en-US" sz="1800" dirty="0" smtClean="0"/>
                  <a:t>,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1800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{ </a:t>
                </a:r>
                <a:r>
                  <a:rPr lang="en-US" sz="1800" b="1" u="sng" dirty="0" smtClean="0"/>
                  <a:t>Repeat </a:t>
                </a:r>
                <a14:m>
                  <m:oMath xmlns:m="http://schemas.openxmlformats.org/officeDocument/2006/math">
                    <m:r>
                      <a:rPr lang="en-US" sz="1800" b="1" i="1" u="sng" smtClean="0">
                        <a:solidFill>
                          <a:srgbClr val="0070C0"/>
                        </a:solidFill>
                        <a:latin typeface="Cambria Math"/>
                      </a:rPr>
                      <m:t>𝒄</m:t>
                    </m:r>
                    <m:r>
                      <a:rPr lang="en-US" sz="1800" b="1" i="1" u="sng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1" i="0" u="sng" smtClean="0">
                        <a:solidFill>
                          <a:schemeClr val="tx1"/>
                        </a:solidFill>
                        <a:latin typeface="Cambria Math"/>
                      </a:rPr>
                      <m:t>𝐥𝐨𝐠</m:t>
                    </m:r>
                    <m:r>
                      <a:rPr lang="en-US" sz="1800" b="1" i="1" u="sng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1" i="1" u="sng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1800" b="1" i="1" u="sng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b="1" u="sng" dirty="0" smtClean="0"/>
                  <a:t>times 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  {</a:t>
                </a:r>
                <a:r>
                  <a:rPr lang="en-US" sz="1800" i="1" dirty="0" smtClean="0">
                    <a:solidFill>
                      <a:srgbClr val="0070C0"/>
                    </a:solidFill>
                    <a:latin typeface="Cambria Math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𝑅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 </a:t>
                </a:r>
                <a:r>
                  <a:rPr lang="en-US" sz="1800" b="1" dirty="0" smtClean="0">
                    <a:sym typeface="Wingdings" pitchFamily="2" charset="2"/>
                  </a:rPr>
                  <a:t>Sample</a:t>
                </a:r>
                <a:r>
                  <a:rPr lang="en-US" sz="1800" dirty="0" smtClean="0">
                    <a:sym typeface="Wingdings" pitchFamily="2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,</a:t>
                </a:r>
                <a:r>
                  <a:rPr lang="en-US" sz="18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1/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);</a:t>
                </a:r>
                <a:r>
                  <a:rPr lang="en-US" sz="18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     For each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b="0" i="1" smtClean="0">
                        <a:latin typeface="Cambria Math"/>
                      </a:rPr>
                      <m:t>,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  <m:r>
                      <a:rPr lang="en-US" sz="1800" b="0" i="1" smtClean="0">
                        <a:latin typeface="Cambria Math"/>
                      </a:rPr>
                      <m:t>∈[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r>
                      <a:rPr lang="en-US" sz="1800" b="0" i="1" smtClean="0">
                        <a:latin typeface="Cambria Math"/>
                      </a:rPr>
                      <m:t>]</m:t>
                    </m:r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b="0" dirty="0" smtClean="0">
                    <a:solidFill>
                      <a:srgbClr val="0070C0"/>
                    </a:solidFill>
                  </a:rPr>
                  <a:t>          </a:t>
                </a:r>
                <a:r>
                  <a:rPr lang="en-US" sz="1800" b="1" dirty="0" smtClean="0"/>
                  <a:t>if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  <m:r>
                      <a:rPr lang="en-US" sz="1800" i="1">
                        <a:latin typeface="Cambria Math"/>
                      </a:rPr>
                      <m:t>∈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𝑅</m:t>
                    </m:r>
                  </m:oMath>
                </a14:m>
                <a:r>
                  <a:rPr lang="en-US" sz="1800" b="0" dirty="0" smtClean="0">
                    <a:solidFill>
                      <a:srgbClr val="0070C0"/>
                    </a:solidFill>
                  </a:rPr>
                  <a:t>  </a:t>
                </a:r>
                <a:r>
                  <a:rPr lang="en-US" sz="1800" b="1" dirty="0" smtClean="0"/>
                  <a:t>then</a:t>
                </a:r>
                <a:r>
                  <a:rPr lang="en-US" sz="1800" b="0" dirty="0" smtClean="0">
                    <a:solidFill>
                      <a:srgbClr val="0070C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1800" dirty="0" smtClean="0">
                    <a:latin typeface="Cambria Math"/>
                    <a:ea typeface="Cambria Math"/>
                    <a:sym typeface="Wingdings" pitchFamily="2" charset="2"/>
                  </a:rPr>
                  <a:t>∙</a:t>
                </a:r>
                <a:r>
                  <a:rPr lang="en-US" sz="18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18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 </a:t>
                </a:r>
                <a:r>
                  <a:rPr lang="en-US" sz="1800" b="1" dirty="0" smtClean="0"/>
                  <a:t>         else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</a:t>
                </a:r>
                <a:r>
                  <a:rPr lang="en-US" sz="1800" dirty="0" smtClean="0">
                    <a:solidFill>
                      <a:srgbClr val="0070C0"/>
                    </a:solidFill>
                    <a:sym typeface="Wingdings" pitchFamily="2" charset="2"/>
                  </a:rPr>
                  <a:t>0</a:t>
                </a:r>
                <a:r>
                  <a:rPr lang="en-US" sz="1800" dirty="0" smtClean="0"/>
                  <a:t>;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0" dirty="0" smtClean="0">
                    <a:solidFill>
                      <a:srgbClr val="0070C0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𝐷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′ 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</a:t>
                </a:r>
                <a:r>
                  <a:rPr lang="en-US" sz="18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en-US" sz="1800" dirty="0">
                    <a:latin typeface="Cambria Math"/>
                    <a:ea typeface="Cambria Math"/>
                    <a:sym typeface="Wingdings" pitchFamily="2" charset="2"/>
                  </a:rPr>
                  <a:t> ∙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𝐵</m:t>
                    </m:r>
                  </m:oMath>
                </a14:m>
                <a:r>
                  <a:rPr lang="en-US" sz="18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     For</a:t>
                </a:r>
                <a:r>
                  <a:rPr lang="en-US" sz="1800" dirty="0" smtClean="0"/>
                  <a:t> </a:t>
                </a:r>
                <a:r>
                  <a:rPr lang="en-US" sz="1800" b="1" dirty="0"/>
                  <a:t>each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i="1">
                        <a:latin typeface="Cambria Math"/>
                      </a:rPr>
                      <m:t>,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  <m:r>
                      <a:rPr lang="en-US" sz="1800" i="1">
                        <a:latin typeface="Cambria Math"/>
                      </a:rPr>
                      <m:t>∈[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r>
                      <a:rPr lang="en-US" sz="1800" i="1">
                        <a:latin typeface="Cambria Math"/>
                      </a:rPr>
                      <m:t>]</m:t>
                    </m:r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/>
                  <a:t>      If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sz="1800" dirty="0" smtClean="0"/>
                  <a:t> is a witness for 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i="1">
                        <a:latin typeface="Cambria Math"/>
                      </a:rPr>
                      <m:t>,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1800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𝑊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</a:t>
                </a:r>
                <a:r>
                  <a:rPr lang="en-US" sz="18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    </a:t>
                </a:r>
                <a:r>
                  <a:rPr lang="en-US" sz="1800" b="1" dirty="0" smtClean="0"/>
                  <a:t>}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}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/>
                  <a:t>Time complexity: </a:t>
                </a:r>
                <a:r>
                  <a:rPr lang="en-US" sz="1800" b="1" i="1" dirty="0"/>
                  <a:t>O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𝝎</m:t>
                        </m:r>
                      </m:sup>
                    </m:sSup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/>
                      </a:rPr>
                      <m:t>𝐥𝐨𝐠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1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/>
                  <a:t> </a:t>
                </a: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b="1" dirty="0" smtClean="0"/>
                  <a:t>Probability of </a:t>
                </a:r>
                <a:r>
                  <a:rPr lang="en-US" sz="1800" b="1" dirty="0" smtClean="0">
                    <a:solidFill>
                      <a:srgbClr val="C00000"/>
                    </a:solidFill>
                  </a:rPr>
                  <a:t>failing to find a witness</a:t>
                </a:r>
                <a:r>
                  <a:rPr lang="en-US" sz="18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1800" dirty="0" smtClean="0"/>
                  <a:t>for </a:t>
                </a:r>
                <a:r>
                  <a:rPr lang="en-US" sz="1800" u="sng" dirty="0" smtClean="0"/>
                  <a:t>any pair</a:t>
                </a:r>
                <a:r>
                  <a:rPr lang="en-US" sz="1800" dirty="0" smtClean="0"/>
                  <a:t> having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witnesses: </a:t>
                </a:r>
                <a:r>
                  <a:rPr lang="en-US" sz="1800" dirty="0" smtClean="0"/>
                  <a:t>??</a:t>
                </a:r>
                <a:endParaRPr lang="en-US" sz="18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47800"/>
                <a:ext cx="8229600" cy="5105400"/>
              </a:xfrm>
              <a:blipFill rotWithShape="1">
                <a:blip r:embed="rId3"/>
                <a:stretch>
                  <a:fillRect l="-593" t="-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7053998" y="5764215"/>
                <a:ext cx="1480402" cy="492443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𝒎</m:t>
                        </m:r>
                      </m:num>
                      <m:den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𝒄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/>
                  <a:t>   &lt;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𝒄</m:t>
                            </m:r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998" y="5764215"/>
                <a:ext cx="1480402" cy="492443"/>
              </a:xfrm>
              <a:prstGeom prst="rect">
                <a:avLst/>
              </a:prstGeom>
              <a:blipFill rotWithShape="1">
                <a:blip r:embed="rId4"/>
                <a:stretch>
                  <a:fillRect b="-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Line Callout 2 6"/>
              <p:cNvSpPr/>
              <p:nvPr/>
            </p:nvSpPr>
            <p:spPr>
              <a:xfrm>
                <a:off x="6172200" y="3581400"/>
                <a:ext cx="2590800" cy="1066800"/>
              </a:xfrm>
              <a:prstGeom prst="borderCallout2">
                <a:avLst>
                  <a:gd name="adj1" fmla="val 45924"/>
                  <a:gd name="adj2" fmla="val -960"/>
                  <a:gd name="adj3" fmla="val 48512"/>
                  <a:gd name="adj4" fmla="val -16667"/>
                  <a:gd name="adj5" fmla="val 221935"/>
                  <a:gd name="adj6" fmla="val -56466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Let there be 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pairs that have exactly </a:t>
                </a:r>
                <a14:m>
                  <m:oMath xmlns:m="http://schemas.openxmlformats.org/officeDocument/2006/math">
                    <m:r>
                      <a:rPr lang="en-US" b="0" i="1">
                        <a:solidFill>
                          <a:srgbClr val="0070C0"/>
                        </a:solidFill>
                        <a:latin typeface="Cambria Math"/>
                      </a:rPr>
                      <m:t>𝑡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witnesses.</a:t>
                </a:r>
              </a:p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Apply 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Union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theorem …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Line Callout 2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581400"/>
                <a:ext cx="2590800" cy="1066800"/>
              </a:xfrm>
              <a:prstGeom prst="borderCallout2">
                <a:avLst>
                  <a:gd name="adj1" fmla="val 45924"/>
                  <a:gd name="adj2" fmla="val -960"/>
                  <a:gd name="adj3" fmla="val 48512"/>
                  <a:gd name="adj4" fmla="val -16667"/>
                  <a:gd name="adj5" fmla="val 221935"/>
                  <a:gd name="adj6" fmla="val -56466"/>
                </a:avLst>
              </a:prstGeom>
              <a:blipFill rotWithShape="1">
                <a:blip r:embed="rId5"/>
                <a:stretch>
                  <a:fillRect r="-1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314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Conclusion</a:t>
            </a:r>
            <a:endParaRPr lang="en-US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7030A0"/>
                    </a:solidFill>
                  </a:rPr>
                  <a:t>Theorem:  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Given two Boolean matrices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and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𝑩</m:t>
                    </m:r>
                  </m:oMath>
                </a14:m>
                <a:r>
                  <a:rPr lang="en-US" sz="2000" dirty="0" smtClean="0"/>
                  <a:t>, and integer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𝒕</m:t>
                    </m:r>
                  </m:oMath>
                </a14:m>
                <a:r>
                  <a:rPr lang="en-US" sz="2000" dirty="0" smtClean="0"/>
                  <a:t>, there is a randomized Monte Carlo algorithm to compute witnesses for all those pairs which have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𝒕</m:t>
                    </m:r>
                  </m:oMath>
                </a14:m>
                <a:r>
                  <a:rPr lang="en-US" sz="2000" dirty="0" smtClean="0"/>
                  <a:t> witnesses. </a:t>
                </a:r>
              </a:p>
              <a:p>
                <a:r>
                  <a:rPr lang="en-US" sz="2000" dirty="0" smtClean="0"/>
                  <a:t>The running time is </a:t>
                </a:r>
                <a:r>
                  <a:rPr lang="en-US" sz="2000" b="1" i="1" dirty="0"/>
                  <a:t>O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𝝎</m:t>
                        </m:r>
                      </m:sup>
                    </m:sSup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1">
                        <a:latin typeface="Cambria Math"/>
                      </a:rPr>
                      <m:t>𝐥𝐨𝐠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r>
                  <a:rPr lang="en-US" sz="2000" dirty="0" smtClean="0"/>
                  <a:t>The error probability is at most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𝒄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n-US" sz="2000" dirty="0" smtClean="0"/>
              </a:p>
              <a:p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Questions: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 smtClean="0"/>
                  <a:t>How to compute</a:t>
                </a:r>
                <a:r>
                  <a:rPr lang="en-US" sz="2000" b="1" dirty="0" smtClean="0"/>
                  <a:t> witnesses for all pairs </a:t>
                </a:r>
                <a:r>
                  <a:rPr lang="en-US" sz="2000" dirty="0" smtClean="0"/>
                  <a:t>in</a:t>
                </a:r>
                <a:r>
                  <a:rPr lang="en-US" sz="2000" b="1" dirty="0" smtClean="0"/>
                  <a:t> </a:t>
                </a:r>
                <a:r>
                  <a:rPr lang="en-US" sz="2000" b="1" i="1" dirty="0"/>
                  <a:t>O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𝝎</m:t>
                        </m:r>
                      </m:sup>
                    </m:sSup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1">
                        <a:latin typeface="Cambria Math"/>
                      </a:rPr>
                      <m:t>𝐥𝐨</m:t>
                    </m:r>
                    <m:sSup>
                      <m:sSup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>
                            <a:latin typeface="Cambria Math"/>
                          </a:rPr>
                          <m:t>𝐠</m:t>
                        </m:r>
                      </m:e>
                      <m:sup>
                        <m:r>
                          <a:rPr lang="en-US" sz="20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/>
                  <a:t> time.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 smtClean="0"/>
                  <a:t>How to convert </a:t>
                </a:r>
                <a:r>
                  <a:rPr lang="en-US" sz="2000" b="1" dirty="0" smtClean="0"/>
                  <a:t>Monte Carlo </a:t>
                </a:r>
                <a:r>
                  <a:rPr lang="en-US" sz="2000" dirty="0" smtClean="0"/>
                  <a:t>to</a:t>
                </a:r>
                <a:r>
                  <a:rPr lang="en-US" sz="2000" b="1" dirty="0" smtClean="0"/>
                  <a:t> Las Vegas </a:t>
                </a:r>
                <a:r>
                  <a:rPr lang="en-US" sz="2000" dirty="0" smtClean="0"/>
                  <a:t>?</a:t>
                </a:r>
                <a:endParaRPr lang="en-US" sz="2000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own Ribbon 3"/>
          <p:cNvSpPr/>
          <p:nvPr/>
        </p:nvSpPr>
        <p:spPr>
          <a:xfrm>
            <a:off x="685800" y="5334000"/>
            <a:ext cx="7848600" cy="990600"/>
          </a:xfrm>
          <a:prstGeom prst="ribbon">
            <a:avLst>
              <a:gd name="adj1" fmla="val 16667"/>
              <a:gd name="adj2" fmla="val 75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 sketch of the solution for </a:t>
            </a:r>
            <a:r>
              <a:rPr lang="en-US" sz="1600" b="1" dirty="0" smtClean="0">
                <a:solidFill>
                  <a:schemeClr val="tx1"/>
                </a:solidFill>
              </a:rPr>
              <a:t>Question 1</a:t>
            </a:r>
            <a:r>
              <a:rPr lang="en-US" sz="1600" dirty="0" smtClean="0">
                <a:solidFill>
                  <a:schemeClr val="tx1"/>
                </a:solidFill>
              </a:rPr>
              <a:t> was given in the class. The students are </a:t>
            </a:r>
            <a:r>
              <a:rPr lang="en-US" sz="1600" u="sng" dirty="0" smtClean="0">
                <a:solidFill>
                  <a:schemeClr val="tx1"/>
                </a:solidFill>
              </a:rPr>
              <a:t>encouraged to work </a:t>
            </a:r>
            <a:r>
              <a:rPr lang="en-US" sz="1600" dirty="0" smtClean="0">
                <a:solidFill>
                  <a:schemeClr val="tx1"/>
                </a:solidFill>
              </a:rPr>
              <a:t>out the exact details. The solution will be presented in the beginning of next lecture class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36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295525"/>
            <a:ext cx="7772400" cy="136207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Randomized Algorithm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C00000"/>
                </a:solidFill>
              </a:rPr>
              <a:t>BPWM</a:t>
            </a:r>
            <a:r>
              <a:rPr lang="en-US" dirty="0" smtClean="0"/>
              <a:t> problem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7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  Integer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</a:rPr>
              <a:t>Product</a:t>
            </a:r>
            <a:r>
              <a:rPr lang="en-US" sz="3600" b="1" dirty="0" smtClean="0"/>
              <a:t> of Matrices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8607743"/>
              </p:ext>
            </p:extLst>
          </p:nvPr>
        </p:nvGraphicFramePr>
        <p:xfrm>
          <a:off x="533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056612"/>
              </p:ext>
            </p:extLst>
          </p:nvPr>
        </p:nvGraphicFramePr>
        <p:xfrm>
          <a:off x="3200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0919875"/>
              </p:ext>
            </p:extLst>
          </p:nvPr>
        </p:nvGraphicFramePr>
        <p:xfrm>
          <a:off x="5867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Multiply 6"/>
          <p:cNvSpPr/>
          <p:nvPr/>
        </p:nvSpPr>
        <p:spPr>
          <a:xfrm>
            <a:off x="2514600" y="2590800"/>
            <a:ext cx="609600" cy="609600"/>
          </a:xfrm>
          <a:prstGeom prst="mathMultiply">
            <a:avLst>
              <a:gd name="adj1" fmla="val 10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qual 7"/>
          <p:cNvSpPr/>
          <p:nvPr/>
        </p:nvSpPr>
        <p:spPr>
          <a:xfrm>
            <a:off x="5181600" y="2590800"/>
            <a:ext cx="457200" cy="609600"/>
          </a:xfrm>
          <a:prstGeom prst="mathEqual">
            <a:avLst>
              <a:gd name="adj1" fmla="val 11615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6072" y="38100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A</a:t>
            </a:r>
            <a:endParaRPr lang="en-US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952690" y="38100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B</a:t>
            </a:r>
            <a:endParaRPr lang="en-US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6629400" y="37338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D</a:t>
            </a:r>
            <a:endParaRPr lang="en-US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00400" y="4495800"/>
                <a:ext cx="2061846" cy="764505"/>
              </a:xfrm>
              <a:prstGeom prst="rect">
                <a:avLst/>
              </a:prstGeom>
              <a:noFill/>
              <a:ln w="19050">
                <a:solidFill>
                  <a:srgbClr val="7030A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𝑫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𝑖𝑗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𝑖𝑘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𝑘𝑗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4495800"/>
                <a:ext cx="2061846" cy="764505"/>
              </a:xfrm>
              <a:prstGeom prst="rect">
                <a:avLst/>
              </a:prstGeom>
              <a:blipFill rotWithShape="1">
                <a:blip r:embed="rId2"/>
                <a:stretch>
                  <a:fillRect r="-2639"/>
                </a:stretch>
              </a:blipFill>
              <a:ln w="19050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074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Boolean Product</a:t>
            </a:r>
            <a:r>
              <a:rPr lang="en-US" sz="3600" b="1" dirty="0" smtClean="0"/>
              <a:t> </a:t>
            </a:r>
            <a:r>
              <a:rPr lang="en-US" sz="3600" b="1" dirty="0"/>
              <a:t>of Matrices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15429"/>
              </p:ext>
            </p:extLst>
          </p:nvPr>
        </p:nvGraphicFramePr>
        <p:xfrm>
          <a:off x="533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781352"/>
              </p:ext>
            </p:extLst>
          </p:nvPr>
        </p:nvGraphicFramePr>
        <p:xfrm>
          <a:off x="3200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4888590"/>
              </p:ext>
            </p:extLst>
          </p:nvPr>
        </p:nvGraphicFramePr>
        <p:xfrm>
          <a:off x="5867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Multiply 6"/>
          <p:cNvSpPr/>
          <p:nvPr/>
        </p:nvSpPr>
        <p:spPr>
          <a:xfrm>
            <a:off x="2514600" y="2590800"/>
            <a:ext cx="609600" cy="609600"/>
          </a:xfrm>
          <a:prstGeom prst="mathMultiply">
            <a:avLst>
              <a:gd name="adj1" fmla="val 10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qual 7"/>
          <p:cNvSpPr/>
          <p:nvPr/>
        </p:nvSpPr>
        <p:spPr>
          <a:xfrm>
            <a:off x="5181600" y="2590800"/>
            <a:ext cx="457200" cy="609600"/>
          </a:xfrm>
          <a:prstGeom prst="mathEqual">
            <a:avLst>
              <a:gd name="adj1" fmla="val 11615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6072" y="38100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A</a:t>
            </a:r>
            <a:endParaRPr lang="en-US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952690" y="38100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B</a:t>
            </a:r>
            <a:endParaRPr lang="en-US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6629400" y="3733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C</a:t>
            </a:r>
            <a:endParaRPr lang="en-US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00400" y="4495800"/>
                <a:ext cx="2361351" cy="604717"/>
              </a:xfrm>
              <a:prstGeom prst="rect">
                <a:avLst/>
              </a:prstGeom>
              <a:noFill/>
              <a:ln w="19050">
                <a:solidFill>
                  <a:srgbClr val="7030A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𝑪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𝑖𝑗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𝐢𝐟</m:t>
                              </m:r>
                              <m:r>
                                <a:rPr lang="en-US" b="1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𝑫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≠</m:t>
                              </m:r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0    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0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𝐨𝐭𝐡𝐞𝐫𝐰𝐢𝐬𝐞</m:t>
                              </m:r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4495800"/>
                <a:ext cx="2361351" cy="604717"/>
              </a:xfrm>
              <a:prstGeom prst="rect">
                <a:avLst/>
              </a:prstGeom>
              <a:blipFill rotWithShape="1">
                <a:blip r:embed="rId2"/>
                <a:stretch>
                  <a:fillRect r="-2051"/>
                </a:stretch>
              </a:blipFill>
              <a:ln w="19050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505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Boolean Product</a:t>
            </a:r>
            <a:r>
              <a:rPr lang="en-US" sz="3600" b="1" dirty="0" smtClean="0"/>
              <a:t> </a:t>
            </a:r>
            <a:r>
              <a:rPr lang="en-US" sz="3600" b="1" dirty="0"/>
              <a:t>of Matrices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652034"/>
              </p:ext>
            </p:extLst>
          </p:nvPr>
        </p:nvGraphicFramePr>
        <p:xfrm>
          <a:off x="533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0325540"/>
              </p:ext>
            </p:extLst>
          </p:nvPr>
        </p:nvGraphicFramePr>
        <p:xfrm>
          <a:off x="3200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6031366"/>
              </p:ext>
            </p:extLst>
          </p:nvPr>
        </p:nvGraphicFramePr>
        <p:xfrm>
          <a:off x="5867400" y="1981200"/>
          <a:ext cx="1828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Multiply 6"/>
          <p:cNvSpPr/>
          <p:nvPr/>
        </p:nvSpPr>
        <p:spPr>
          <a:xfrm>
            <a:off x="2514600" y="2590800"/>
            <a:ext cx="609600" cy="609600"/>
          </a:xfrm>
          <a:prstGeom prst="mathMultiply">
            <a:avLst>
              <a:gd name="adj1" fmla="val 10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qual 7"/>
          <p:cNvSpPr/>
          <p:nvPr/>
        </p:nvSpPr>
        <p:spPr>
          <a:xfrm>
            <a:off x="5181600" y="2590800"/>
            <a:ext cx="457200" cy="609600"/>
          </a:xfrm>
          <a:prstGeom prst="mathEqual">
            <a:avLst>
              <a:gd name="adj1" fmla="val 11615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6072" y="38100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A</a:t>
            </a:r>
            <a:endParaRPr lang="en-US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952690" y="38100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B</a:t>
            </a:r>
            <a:endParaRPr lang="en-US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6629400" y="3733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C</a:t>
            </a:r>
            <a:endParaRPr lang="en-US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00400" y="4495800"/>
                <a:ext cx="3422924" cy="604717"/>
              </a:xfrm>
              <a:prstGeom prst="rect">
                <a:avLst/>
              </a:prstGeom>
              <a:noFill/>
              <a:ln w="19050">
                <a:solidFill>
                  <a:srgbClr val="7030A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𝑪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𝑖𝑗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𝐢𝐟</m:t>
                              </m:r>
                              <m:r>
                                <a:rPr lang="en-US" b="1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 </m:t>
                              </m:r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∃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: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  </m:t>
                                  </m:r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𝑨</m:t>
                                  </m:r>
                                </m:e>
                                <m:sub>
                                  <m:r>
                                    <a:rPr lang="en-US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𝑩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  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0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𝐨𝐭𝐡𝐞𝐫𝐰𝐢𝐬𝐞</m:t>
                              </m:r>
                              <m:r>
                                <a:rPr lang="en-US" b="1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             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4495800"/>
                <a:ext cx="3422924" cy="604717"/>
              </a:xfrm>
              <a:prstGeom prst="rect">
                <a:avLst/>
              </a:prstGeom>
              <a:blipFill rotWithShape="1">
                <a:blip r:embed="rId2"/>
                <a:stretch>
                  <a:fillRect r="-531"/>
                </a:stretch>
              </a:blipFill>
              <a:ln w="19050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3400" y="5486400"/>
                <a:ext cx="8107925" cy="3916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Definition:</a:t>
                </a:r>
                <a:r>
                  <a:rPr lang="en-US" b="1" dirty="0" smtClean="0"/>
                  <a:t>  </a:t>
                </a:r>
                <a:r>
                  <a:rPr lang="en-US" dirty="0" smtClean="0"/>
                  <a:t>An integer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∈[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]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is said to be </a:t>
                </a:r>
                <a:r>
                  <a:rPr lang="en-US" b="1" dirty="0" smtClean="0"/>
                  <a:t>witness</a:t>
                </a:r>
                <a:r>
                  <a:rPr lang="en-US" dirty="0" smtClean="0"/>
                  <a:t> for a pair (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dirty="0" smtClean="0"/>
                  <a:t>)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  </m:t>
                        </m:r>
                        <m:r>
                          <a:rPr lang="en-US" b="1" i="1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𝑖𝑘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𝑩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𝑘𝑗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1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486400"/>
                <a:ext cx="8107925" cy="391646"/>
              </a:xfrm>
              <a:prstGeom prst="rect">
                <a:avLst/>
              </a:prstGeom>
              <a:blipFill rotWithShape="1">
                <a:blip r:embed="rId3"/>
                <a:stretch>
                  <a:fillRect l="-677" t="-6250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522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Boolean Product </a:t>
            </a:r>
            <a:r>
              <a:rPr lang="en-US" sz="3200" b="1" dirty="0" smtClean="0"/>
              <a:t>Witness Matrix (</a:t>
            </a:r>
            <a:r>
              <a:rPr lang="en-US" sz="3200" b="1" dirty="0" smtClean="0">
                <a:solidFill>
                  <a:srgbClr val="C00000"/>
                </a:solidFill>
              </a:rPr>
              <a:t>BPWM</a:t>
            </a:r>
            <a:r>
              <a:rPr lang="en-US" sz="3200" b="1" dirty="0" smtClean="0"/>
              <a:t>)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Problem: </a:t>
                </a:r>
                <a:r>
                  <a:rPr lang="en-US" sz="2000" dirty="0" smtClean="0"/>
                  <a:t>Given two Boolean matrices </a:t>
                </a:r>
                <a:r>
                  <a:rPr lang="en-US" sz="2000" b="1" i="1" dirty="0" smtClean="0"/>
                  <a:t>A </a:t>
                </a:r>
                <a:r>
                  <a:rPr lang="en-US" sz="2000" dirty="0" smtClean="0"/>
                  <a:t>and </a:t>
                </a:r>
                <a:r>
                  <a:rPr lang="en-US" sz="2000" b="1" i="1" dirty="0" smtClean="0"/>
                  <a:t>B</a:t>
                </a:r>
                <a:r>
                  <a:rPr lang="en-US" sz="2000" dirty="0" smtClean="0"/>
                  <a:t>, and their Boolean product </a:t>
                </a:r>
                <a:r>
                  <a:rPr lang="en-US" sz="2000" b="1" i="1" dirty="0" smtClean="0"/>
                  <a:t>C</a:t>
                </a:r>
                <a:r>
                  <a:rPr lang="en-US" sz="2000" dirty="0" smtClean="0"/>
                  <a:t>, compute a matrix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𝑾</m:t>
                    </m:r>
                  </m:oMath>
                </a14:m>
                <a:r>
                  <a:rPr lang="en-US" sz="2000" dirty="0" smtClean="0"/>
                  <a:t>, such that: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solidFill>
                      <a:srgbClr val="0070C0"/>
                    </a:solidFill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𝑾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/>
                  <a:t>stores a witness </a:t>
                </a:r>
                <a:r>
                  <a:rPr lang="en-US" sz="2000" dirty="0" smtClean="0"/>
                  <a:t>for each 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2000" dirty="0" smtClean="0"/>
                  <a:t>)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358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447925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Motivation for </a:t>
            </a:r>
            <a:r>
              <a:rPr lang="en-US" dirty="0" smtClean="0">
                <a:solidFill>
                  <a:srgbClr val="C00000"/>
                </a:solidFill>
              </a:rPr>
              <a:t>BPWM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2684</Words>
  <Application>Microsoft Office PowerPoint</Application>
  <PresentationFormat>On-screen Show (4:3)</PresentationFormat>
  <Paragraphs>978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Randomized Algorithms CS648 </vt:lpstr>
      <vt:lpstr>Overview</vt:lpstr>
      <vt:lpstr>Random Sampling</vt:lpstr>
      <vt:lpstr>Randomized Algorithm for BPWM problem</vt:lpstr>
      <vt:lpstr>  Integer Product of Matrices</vt:lpstr>
      <vt:lpstr>Boolean Product of Matrices</vt:lpstr>
      <vt:lpstr>Boolean Product of Matrices</vt:lpstr>
      <vt:lpstr>Boolean Product Witness Matrix (BPWM)</vt:lpstr>
      <vt:lpstr>Motivation for BPWM</vt:lpstr>
      <vt:lpstr>All Pairs Shortest Paths (APSP)</vt:lpstr>
      <vt:lpstr>All Pairs Shortest Paths (APSP)</vt:lpstr>
      <vt:lpstr>Randomized algorithm for BPWM</vt:lpstr>
      <vt:lpstr>Boolean Product Witness Matrix (BPWM)</vt:lpstr>
      <vt:lpstr>Boolean Product of Matrices</vt:lpstr>
      <vt:lpstr>Boolean Product of Matrices</vt:lpstr>
      <vt:lpstr>Boolean Product of Matrices</vt:lpstr>
      <vt:lpstr>Boolean Product of Matrices</vt:lpstr>
      <vt:lpstr>Boolean Product of Matrices</vt:lpstr>
      <vt:lpstr>Algorithm for Computing Singleton Witnesses</vt:lpstr>
      <vt:lpstr>Algorithm Design for BPWM </vt:lpstr>
      <vt:lpstr>Randomized O(n^ω  log n) Algorithm: Finding witness for all those pairs which have t witnesses</vt:lpstr>
      <vt:lpstr>Focus on a single pair (i,j)</vt:lpstr>
      <vt:lpstr>Focus on a single pair (i,j)</vt:lpstr>
      <vt:lpstr>Focus on a single pair (i,j)</vt:lpstr>
      <vt:lpstr>Focus on a single pair (i,j)</vt:lpstr>
      <vt:lpstr>Focus on a single pair (i,j)</vt:lpstr>
      <vt:lpstr>Focus on a single pair (i,j)</vt:lpstr>
      <vt:lpstr>Randomized algorithm for Computing Witnesses for all pairs with t witnesses</vt:lpstr>
      <vt:lpstr>Randomized algorithm for Computing Witnesses for all pairs with t witnesses</vt:lpstr>
      <vt:lpstr>Randomized algorithm for Computing Witnesses for all pairs with t witnesses</vt:lpstr>
      <vt:lpstr>Randomized algorithm for Computing Witnesses for all pairs with t witnesses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Randomized Algorithms CS648</dc:title>
  <dc:creator>Surender Baswana</dc:creator>
  <cp:lastModifiedBy>Surender Baswana</cp:lastModifiedBy>
  <cp:revision>127</cp:revision>
  <dcterms:created xsi:type="dcterms:W3CDTF">2013-08-23T04:10:57Z</dcterms:created>
  <dcterms:modified xsi:type="dcterms:W3CDTF">2013-08-29T09:28:55Z</dcterms:modified>
</cp:coreProperties>
</file>