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6"/>
  </p:notesMasterIdLst>
  <p:sldIdLst>
    <p:sldId id="274" r:id="rId2"/>
    <p:sldId id="418" r:id="rId3"/>
    <p:sldId id="410" r:id="rId4"/>
    <p:sldId id="420" r:id="rId5"/>
    <p:sldId id="421" r:id="rId6"/>
    <p:sldId id="422" r:id="rId7"/>
    <p:sldId id="423" r:id="rId8"/>
    <p:sldId id="424" r:id="rId9"/>
    <p:sldId id="425" r:id="rId10"/>
    <p:sldId id="426" r:id="rId11"/>
    <p:sldId id="427" r:id="rId12"/>
    <p:sldId id="434" r:id="rId13"/>
    <p:sldId id="428" r:id="rId14"/>
    <p:sldId id="429" r:id="rId15"/>
    <p:sldId id="430" r:id="rId16"/>
    <p:sldId id="431" r:id="rId17"/>
    <p:sldId id="432" r:id="rId18"/>
    <p:sldId id="433" r:id="rId19"/>
    <p:sldId id="437" r:id="rId20"/>
    <p:sldId id="435" r:id="rId21"/>
    <p:sldId id="438" r:id="rId22"/>
    <p:sldId id="436" r:id="rId23"/>
    <p:sldId id="439" r:id="rId24"/>
    <p:sldId id="44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85" d="100"/>
          <a:sy n="85" d="100"/>
        </p:scale>
        <p:origin x="-714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AA3A7DB-FD4B-4A56-961D-EE92B832D86A}" type="datetimeFigureOut">
              <a:rPr lang="en-US"/>
              <a:pPr>
                <a:defRPr/>
              </a:pPr>
              <a:t>7/30/2013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8B6ACE-7DA9-451D-B4FE-F8D8CCE41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28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E3B87-0EAF-4D3F-A8FE-4D644E3BA938}" type="datetime1">
              <a:rPr lang="en-US"/>
              <a:pPr>
                <a:defRPr/>
              </a:pPr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77C87-4399-4169-8EAA-A2FF838D2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2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F363-266E-4B39-9664-0E5F96917999}" type="datetime1">
              <a:rPr lang="en-US"/>
              <a:pPr>
                <a:defRPr/>
              </a:pPr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759C-6D63-4A5B-8A92-29BD5C9D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32EBB-5C32-49A2-ADCD-F3C86202F8FA}" type="datetime1">
              <a:rPr lang="en-US"/>
              <a:pPr>
                <a:defRPr/>
              </a:pPr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E1702-FB5B-4ADB-8DA9-1EFEE2FCF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2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C23F-070E-4955-A2E9-D262826D12BE}" type="datetime1">
              <a:rPr lang="en-US"/>
              <a:pPr>
                <a:defRPr/>
              </a:pPr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D3F34-CCFE-4664-990B-25D48250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11857-66C0-437E-ACBA-BF7BCE55233B}" type="datetime1">
              <a:rPr lang="en-US"/>
              <a:pPr>
                <a:defRPr/>
              </a:pPr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E9ED8-BBDD-47A1-9C62-8C7F2ACFB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3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7FB79-49E0-495C-87BE-B2A1C6E0B2F0}" type="datetime1">
              <a:rPr lang="en-US"/>
              <a:pPr>
                <a:defRPr/>
              </a:pPr>
              <a:t>7/30/2013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27573-F1C1-4830-B7EC-9EBDAFC3F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5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81FA-412A-4421-9246-D21324FE2C44}" type="datetime1">
              <a:rPr lang="en-US"/>
              <a:pPr>
                <a:defRPr/>
              </a:pPr>
              <a:t>7/30/2013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461BB-7A72-48FB-85BD-B2543F198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1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6A6B7-3376-42F2-8702-2D1FCF5FB182}" type="datetime1">
              <a:rPr lang="en-US"/>
              <a:pPr>
                <a:defRPr/>
              </a:pPr>
              <a:t>7/30/2013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6056-B04C-48AB-8C53-BBF1FF11C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2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36330-39E0-4348-93D8-084D75D931AB}" type="datetime1">
              <a:rPr lang="en-US"/>
              <a:pPr>
                <a:defRPr/>
              </a:pPr>
              <a:t>7/30/2013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7131A-5F98-4DE9-B58E-5AC46F8F2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8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E380A-2B94-4740-AAA2-00B55E91136B}" type="datetime1">
              <a:rPr lang="en-US"/>
              <a:pPr>
                <a:defRPr/>
              </a:pPr>
              <a:t>7/30/2013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E9EF9-6F51-43C7-88C5-01DDD3A54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1CF8B-C8E2-441C-9E33-F2F799897A47}" type="datetime1">
              <a:rPr lang="en-US"/>
              <a:pPr>
                <a:defRPr/>
              </a:pPr>
              <a:t>7/30/2013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4CFE0-7502-4E07-8F32-3833EEC26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5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24DF6E-159B-4851-B8CD-5F6A63451708}" type="datetime1">
              <a:rPr lang="en-US"/>
              <a:pPr>
                <a:defRPr/>
              </a:pPr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B7F3E5-79B2-43C4-81B5-7811AF160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382000" cy="14668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Algorithms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dirty="0" smtClean="0">
                <a:solidFill>
                  <a:srgbClr val="002060"/>
                </a:solidFill>
              </a:rPr>
              <a:t>CS648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600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Lecture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F4FD3-5535-4BD2-8147-A67FFD5F22D1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28600"/>
                <a:ext cx="8229600" cy="1143000"/>
              </a:xfrm>
            </p:spPr>
            <p:txBody>
              <a:bodyPr/>
              <a:lstStyle/>
              <a:p>
                <a:r>
                  <a:rPr lang="en-US" sz="3600" b="1" dirty="0" err="1" smtClean="0">
                    <a:solidFill>
                      <a:srgbClr val="7030A0"/>
                    </a:solidFill>
                  </a:rPr>
                  <a:t>QuickSort</a:t>
                </a:r>
                <a:r>
                  <a:rPr lang="en-US" sz="3600" b="1" dirty="0"/>
                  <a:t>(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3600" b="1" dirty="0" smtClean="0"/>
                  <a:t>)</a:t>
                </a:r>
                <a:br>
                  <a:rPr lang="en-US" sz="3600" b="1" dirty="0" smtClean="0"/>
                </a:br>
                <a:r>
                  <a:rPr lang="en-US" sz="2400" dirty="0" smtClean="0"/>
                  <a:t>When </a:t>
                </a:r>
                <a:r>
                  <a:rPr lang="en-US" sz="2400" dirty="0"/>
                  <a:t>the input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is stored in an array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28600"/>
                <a:ext cx="8229600" cy="1143000"/>
              </a:xfrm>
              <a:blipFill rotWithShape="1">
                <a:blip r:embed="rId2"/>
                <a:stretch>
                  <a:fillRect t="-2139" b="-6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382000" cy="4953000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solidFill>
                      <a:srgbClr val="7030A0"/>
                    </a:solidFill>
                  </a:rPr>
                  <a:t>QuickSort</a:t>
                </a:r>
                <a:r>
                  <a:rPr lang="en-US" sz="2000" b="1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b="1" dirty="0">
                    <a:sym typeface="Wingdings" pitchFamily="2" charset="2"/>
                  </a:rPr>
                  <a:t>,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𝒍</m:t>
                    </m:r>
                  </m:oMath>
                </a14:m>
                <a:r>
                  <a:rPr lang="en-US" sz="2000" b="1" dirty="0" smtClean="0"/>
                  <a:t>,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en-US" sz="20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2000" b="1" dirty="0"/>
                  <a:t>{        </a:t>
                </a:r>
                <a:r>
                  <a:rPr lang="en-US" sz="2000" b="1" dirty="0" smtClean="0"/>
                  <a:t>If 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𝒍</m:t>
                    </m:r>
                  </m:oMath>
                </a14:m>
                <a:r>
                  <a:rPr lang="en-US" sz="2000" b="1" dirty="0" smtClean="0"/>
                  <a:t> &lt;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en-US" sz="2000" b="1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2000" b="1" dirty="0"/>
                  <a:t> </a:t>
                </a:r>
                <a:r>
                  <a:rPr lang="en-US" sz="2000" b="1" dirty="0" smtClean="0"/>
                  <a:t>                    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US" sz="2000" b="1" dirty="0">
                    <a:sym typeface="Wingdings" pitchFamily="2" charset="2"/>
                  </a:rPr>
                  <a:t>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b="1" dirty="0" smtClean="0">
                    <a:sym typeface="Wingdings" pitchFamily="2" charset="2"/>
                  </a:rPr>
                  <a:t>[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𝒍</m:t>
                    </m:r>
                  </m:oMath>
                </a14:m>
                <a:r>
                  <a:rPr lang="en-US" sz="2000" b="1" dirty="0" smtClean="0">
                    <a:sym typeface="Wingdings" pitchFamily="2" charset="2"/>
                  </a:rPr>
                  <a:t>];</a:t>
                </a:r>
                <a:r>
                  <a:rPr lang="en-US" sz="2000" b="1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                         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2000" b="1" dirty="0">
                    <a:sym typeface="Wingdings" pitchFamily="2" charset="2"/>
                  </a:rPr>
                  <a:t> </a:t>
                </a:r>
                <a:r>
                  <a:rPr lang="en-US" sz="2000" b="1" dirty="0">
                    <a:solidFill>
                      <a:srgbClr val="7030A0"/>
                    </a:solidFill>
                    <a:sym typeface="Wingdings" pitchFamily="2" charset="2"/>
                  </a:rPr>
                  <a:t>Partition</a:t>
                </a:r>
                <a:r>
                  <a:rPr lang="en-US" sz="2000" b="1" dirty="0">
                    <a:sym typeface="Wingdings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b="1" dirty="0">
                    <a:sym typeface="Wingdings" pitchFamily="2" charset="2"/>
                  </a:rPr>
                  <a:t>,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𝒍</m:t>
                    </m:r>
                  </m:oMath>
                </a14:m>
                <a:r>
                  <a:rPr lang="en-US" sz="2000" b="1" dirty="0" smtClean="0">
                    <a:sym typeface="Wingdings" pitchFamily="2" charset="2"/>
                  </a:rPr>
                  <a:t>,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en-US" sz="2000" b="1" dirty="0" smtClean="0">
                    <a:sym typeface="Wingdings" pitchFamily="2" charset="2"/>
                  </a:rPr>
                  <a:t>,</a:t>
                </a:r>
                <a:r>
                  <a:rPr lang="en-US" sz="2000" b="1" i="1" dirty="0" smtClean="0">
                    <a:solidFill>
                      <a:srgbClr val="0070C0"/>
                    </a:solidFill>
                    <a:sym typeface="Wingdings" pitchFamily="2" charset="2"/>
                  </a:rPr>
                  <a:t>x</a:t>
                </a:r>
                <a:r>
                  <a:rPr lang="en-US" sz="2000" b="1" dirty="0" smtClean="0">
                    <a:sym typeface="Wingdings" pitchFamily="2" charset="2"/>
                  </a:rPr>
                  <a:t>);</a:t>
                </a:r>
                <a:r>
                  <a:rPr lang="en-US" sz="2000" b="1" dirty="0" smtClean="0"/>
                  <a:t> </a:t>
                </a:r>
                <a:endParaRPr lang="en-US" sz="2000" b="1" dirty="0"/>
              </a:p>
              <a:p>
                <a:pPr marL="0" indent="0">
                  <a:buNone/>
                </a:pPr>
                <a:r>
                  <a:rPr lang="en-US" sz="2000" dirty="0" smtClean="0"/>
                  <a:t>                        </a:t>
                </a:r>
                <a:r>
                  <a:rPr lang="en-US" sz="2000" b="1" dirty="0" err="1" smtClean="0">
                    <a:solidFill>
                      <a:srgbClr val="7030A0"/>
                    </a:solidFill>
                  </a:rPr>
                  <a:t>QuickSort</a:t>
                </a:r>
                <a:r>
                  <a:rPr lang="en-US" sz="2000" b="1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b="1" dirty="0">
                    <a:sym typeface="Wingdings" pitchFamily="2" charset="2"/>
                  </a:rPr>
                  <a:t>,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𝒍</m:t>
                    </m:r>
                  </m:oMath>
                </a14:m>
                <a:r>
                  <a:rPr lang="en-US" sz="2000" b="1" dirty="0"/>
                  <a:t>,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b="1" dirty="0" smtClean="0"/>
                  <a:t>);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                        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QuickSort</a:t>
                </a:r>
                <a:r>
                  <a:rPr lang="en-US" sz="2000" b="1" dirty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b="1" dirty="0">
                    <a:sym typeface="Wingdings" pitchFamily="2" charset="2"/>
                  </a:rPr>
                  <a:t>,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b="1" dirty="0" smtClean="0"/>
                  <a:t>,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en-US" sz="2000" b="1" dirty="0" smtClean="0"/>
                  <a:t>)</a:t>
                </a: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/>
                  <a:t>}</a:t>
                </a:r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r>
                  <a:rPr lang="en-US" sz="2000" b="1" dirty="0" smtClean="0"/>
                  <a:t>Average </a:t>
                </a:r>
                <a:r>
                  <a:rPr lang="en-US" sz="2000" dirty="0" smtClean="0"/>
                  <a:t>case running time:        </a:t>
                </a:r>
                <a:r>
                  <a:rPr lang="en-US" sz="2000" b="1" dirty="0" smtClean="0"/>
                  <a:t>O(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n</a:t>
                </a:r>
                <a:r>
                  <a:rPr lang="en-US" sz="2000" b="1" dirty="0" smtClean="0"/>
                  <a:t> log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n</a:t>
                </a:r>
                <a:r>
                  <a:rPr lang="en-US" sz="2000" b="1" dirty="0" smtClean="0"/>
                  <a:t>)</a:t>
                </a:r>
              </a:p>
              <a:p>
                <a:r>
                  <a:rPr lang="en-US" sz="2000" b="1" dirty="0" smtClean="0"/>
                  <a:t>Worst </a:t>
                </a:r>
                <a:r>
                  <a:rPr lang="en-US" sz="2000" dirty="0" smtClean="0"/>
                  <a:t>case running time:            </a:t>
                </a:r>
                <a:r>
                  <a:rPr lang="en-US" sz="2000" b="1" dirty="0" smtClean="0"/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>
                            <a:solidFill>
                              <a:srgbClr val="0070C0"/>
                            </a:solidFill>
                            <a:latin typeface="Cambria Math"/>
                          </a:rPr>
                          <m:t>𝐧</m:t>
                        </m:r>
                      </m:e>
                      <m:sup>
                        <m:r>
                          <a:rPr lang="en-US" sz="2000" b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000" b="1" dirty="0" smtClean="0"/>
                  <a:t>)</a:t>
                </a:r>
              </a:p>
              <a:p>
                <a:r>
                  <a:rPr lang="en-US" sz="2000" b="1" dirty="0" smtClean="0"/>
                  <a:t>Distribution sensitive</a:t>
                </a:r>
                <a:r>
                  <a:rPr lang="en-US" sz="2000" dirty="0" smtClean="0"/>
                  <a:t>:  </a:t>
                </a:r>
                <a:r>
                  <a:rPr lang="en-US" sz="1800" dirty="0" smtClean="0"/>
                  <a:t>Time taken </a:t>
                </a:r>
                <a:r>
                  <a:rPr lang="en-US" sz="1800" u="sng" dirty="0" smtClean="0"/>
                  <a:t>depends</a:t>
                </a:r>
                <a:r>
                  <a:rPr lang="en-US" sz="1800" dirty="0" smtClean="0"/>
                  <a:t> upon the </a:t>
                </a:r>
                <a:r>
                  <a:rPr lang="en-US" sz="1800" u="sng" dirty="0" smtClean="0"/>
                  <a:t>initial permutation </a:t>
                </a:r>
                <a:r>
                  <a:rPr lang="en-US" sz="1800" dirty="0" smtClean="0"/>
                  <a:t>of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:endParaRPr lang="en-US" sz="1800" b="1" dirty="0" smtClean="0">
                  <a:solidFill>
                    <a:srgbClr val="7030A0"/>
                  </a:solidFill>
                  <a:sym typeface="Wingdings" pitchFamily="2" charset="2"/>
                </a:endParaRPr>
              </a:p>
              <a:p>
                <a:pPr marL="0" indent="0">
                  <a:buNone/>
                </a:pPr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382000" cy="4953000"/>
              </a:xfrm>
              <a:blipFill rotWithShape="1">
                <a:blip r:embed="rId3"/>
                <a:stretch>
                  <a:fillRect l="-727" t="-615" b="-5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5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28600"/>
                <a:ext cx="8229600" cy="1143000"/>
              </a:xfrm>
            </p:spPr>
            <p:txBody>
              <a:bodyPr/>
              <a:lstStyle/>
              <a:p>
                <a:r>
                  <a:rPr lang="en-US" sz="3600" b="1" dirty="0" smtClean="0">
                    <a:solidFill>
                      <a:srgbClr val="C00000"/>
                    </a:solidFill>
                  </a:rPr>
                  <a:t>Randomized</a:t>
                </a:r>
                <a:r>
                  <a:rPr lang="en-US" sz="3600" b="1" dirty="0" smtClean="0"/>
                  <a:t> </a:t>
                </a:r>
                <a:r>
                  <a:rPr lang="en-US" sz="3600" b="1" dirty="0" err="1">
                    <a:solidFill>
                      <a:srgbClr val="7030A0"/>
                    </a:solidFill>
                  </a:rPr>
                  <a:t>QuickSort</a:t>
                </a:r>
                <a:r>
                  <a:rPr lang="en-US" sz="3600" b="1" dirty="0"/>
                  <a:t>(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3600" b="1" dirty="0" smtClean="0"/>
                  <a:t>)</a:t>
                </a:r>
                <a:br>
                  <a:rPr lang="en-US" sz="3600" b="1" dirty="0" smtClean="0"/>
                </a:br>
                <a:r>
                  <a:rPr lang="en-US" sz="2400" dirty="0" smtClean="0"/>
                  <a:t>When </a:t>
                </a:r>
                <a:r>
                  <a:rPr lang="en-US" sz="2400" dirty="0"/>
                  <a:t>the input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sz="24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is stored in an array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28600"/>
                <a:ext cx="8229600" cy="1143000"/>
              </a:xfrm>
              <a:blipFill rotWithShape="1">
                <a:blip r:embed="rId2"/>
                <a:stretch>
                  <a:fillRect t="-2139" b="-6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382000" cy="4953000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solidFill>
                      <a:srgbClr val="7030A0"/>
                    </a:solidFill>
                  </a:rPr>
                  <a:t>QuickSort</a:t>
                </a:r>
                <a:r>
                  <a:rPr lang="en-US" sz="2000" b="1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b="1" dirty="0">
                    <a:sym typeface="Wingdings" pitchFamily="2" charset="2"/>
                  </a:rPr>
                  <a:t>,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𝒍</m:t>
                    </m:r>
                  </m:oMath>
                </a14:m>
                <a:r>
                  <a:rPr lang="en-US" sz="2000" b="1" dirty="0" smtClean="0"/>
                  <a:t>,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en-US" sz="2000" b="1" dirty="0"/>
                  <a:t>)</a:t>
                </a:r>
              </a:p>
              <a:p>
                <a:pPr marL="0" indent="0">
                  <a:buNone/>
                </a:pPr>
                <a:r>
                  <a:rPr lang="en-US" sz="2000" b="1" dirty="0"/>
                  <a:t>{        </a:t>
                </a:r>
                <a:r>
                  <a:rPr lang="en-US" sz="2000" b="1" dirty="0" smtClean="0"/>
                  <a:t>If 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𝒍</m:t>
                    </m:r>
                  </m:oMath>
                </a14:m>
                <a:r>
                  <a:rPr lang="en-US" sz="2000" b="1" dirty="0" smtClean="0"/>
                  <a:t> &lt;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en-US" sz="2000" b="1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2000" b="1" dirty="0"/>
                  <a:t> </a:t>
                </a:r>
                <a:r>
                  <a:rPr lang="en-US" sz="2000" b="1" dirty="0" smtClean="0"/>
                  <a:t>                    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US" sz="2000" b="1" dirty="0">
                    <a:sym typeface="Wingdings" pitchFamily="2" charset="2"/>
                  </a:rPr>
                  <a:t>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b="1" dirty="0" smtClean="0">
                    <a:sym typeface="Wingdings" pitchFamily="2" charset="2"/>
                  </a:rPr>
                  <a:t>[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𝒍</m:t>
                    </m:r>
                  </m:oMath>
                </a14:m>
                <a:r>
                  <a:rPr lang="en-US" sz="2000" b="1" dirty="0" smtClean="0">
                    <a:sym typeface="Wingdings" pitchFamily="2" charset="2"/>
                  </a:rPr>
                  <a:t>];</a:t>
                </a:r>
                <a:r>
                  <a:rPr lang="en-US" sz="2000" b="1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                         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2000" b="1" dirty="0">
                    <a:sym typeface="Wingdings" pitchFamily="2" charset="2"/>
                  </a:rPr>
                  <a:t> </a:t>
                </a:r>
                <a:r>
                  <a:rPr lang="en-US" sz="2000" b="1" dirty="0">
                    <a:solidFill>
                      <a:srgbClr val="7030A0"/>
                    </a:solidFill>
                    <a:sym typeface="Wingdings" pitchFamily="2" charset="2"/>
                  </a:rPr>
                  <a:t>Partition</a:t>
                </a:r>
                <a:r>
                  <a:rPr lang="en-US" sz="2000" b="1" dirty="0">
                    <a:sym typeface="Wingdings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b="1" dirty="0">
                    <a:sym typeface="Wingdings" pitchFamily="2" charset="2"/>
                  </a:rPr>
                  <a:t>,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𝒍</m:t>
                    </m:r>
                  </m:oMath>
                </a14:m>
                <a:r>
                  <a:rPr lang="en-US" sz="2000" b="1" dirty="0" smtClean="0">
                    <a:sym typeface="Wingdings" pitchFamily="2" charset="2"/>
                  </a:rPr>
                  <a:t>,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en-US" sz="2000" b="1" dirty="0" smtClean="0">
                    <a:sym typeface="Wingdings" pitchFamily="2" charset="2"/>
                  </a:rPr>
                  <a:t>,</a:t>
                </a:r>
                <a:r>
                  <a:rPr lang="en-US" sz="2000" b="1" i="1" dirty="0" smtClean="0">
                    <a:solidFill>
                      <a:srgbClr val="0070C0"/>
                    </a:solidFill>
                    <a:sym typeface="Wingdings" pitchFamily="2" charset="2"/>
                  </a:rPr>
                  <a:t>x</a:t>
                </a:r>
                <a:r>
                  <a:rPr lang="en-US" sz="2000" b="1" dirty="0" smtClean="0">
                    <a:sym typeface="Wingdings" pitchFamily="2" charset="2"/>
                  </a:rPr>
                  <a:t>);</a:t>
                </a:r>
                <a:r>
                  <a:rPr lang="en-US" sz="2000" b="1" dirty="0" smtClean="0"/>
                  <a:t> </a:t>
                </a:r>
                <a:endParaRPr lang="en-US" sz="2000" b="1" dirty="0"/>
              </a:p>
              <a:p>
                <a:pPr marL="0" indent="0">
                  <a:buNone/>
                </a:pPr>
                <a:r>
                  <a:rPr lang="en-US" sz="2000" dirty="0" smtClean="0"/>
                  <a:t>                        </a:t>
                </a:r>
                <a:r>
                  <a:rPr lang="en-US" sz="2000" b="1" dirty="0" err="1" smtClean="0">
                    <a:solidFill>
                      <a:srgbClr val="7030A0"/>
                    </a:solidFill>
                  </a:rPr>
                  <a:t>QuickSort</a:t>
                </a:r>
                <a:r>
                  <a:rPr lang="en-US" sz="2000" b="1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b="1" dirty="0">
                    <a:sym typeface="Wingdings" pitchFamily="2" charset="2"/>
                  </a:rPr>
                  <a:t>,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𝒍</m:t>
                    </m:r>
                  </m:oMath>
                </a14:m>
                <a:r>
                  <a:rPr lang="en-US" sz="2000" b="1" dirty="0"/>
                  <a:t>,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b="1" dirty="0" smtClean="0"/>
                  <a:t>);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                        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QuickSort</a:t>
                </a:r>
                <a:r>
                  <a:rPr lang="en-US" sz="2000" b="1" dirty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b="1" dirty="0">
                    <a:sym typeface="Wingdings" pitchFamily="2" charset="2"/>
                  </a:rPr>
                  <a:t>,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b="1" dirty="0" smtClean="0"/>
                  <a:t>,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en-US" sz="2000" b="1" dirty="0" smtClean="0"/>
                  <a:t>)</a:t>
                </a: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/>
                  <a:t>}</a:t>
                </a:r>
              </a:p>
              <a:p>
                <a:r>
                  <a:rPr lang="en-US" sz="2000" b="1" dirty="0" smtClean="0"/>
                  <a:t>Distribution </a:t>
                </a:r>
                <a:r>
                  <a:rPr lang="en-US" sz="2000" dirty="0" smtClean="0"/>
                  <a:t>insensitive: </a:t>
                </a:r>
                <a:r>
                  <a:rPr lang="en-US" sz="1800" dirty="0" smtClean="0"/>
                  <a:t>Time taken does </a:t>
                </a:r>
                <a:r>
                  <a:rPr lang="en-US" sz="1800" b="1" u="sng" dirty="0" smtClean="0"/>
                  <a:t>not</a:t>
                </a:r>
                <a:r>
                  <a:rPr lang="en-US" sz="1800" u="sng" dirty="0" smtClean="0"/>
                  <a:t> depend 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on initial </a:t>
                </a:r>
                <a:r>
                  <a:rPr lang="en-US" sz="1800" dirty="0"/>
                  <a:t>permutation of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dirty="0"/>
                  <a:t>.</a:t>
                </a:r>
                <a:endParaRPr lang="en-US" sz="2000" dirty="0"/>
              </a:p>
              <a:p>
                <a:r>
                  <a:rPr lang="en-US" sz="2000" dirty="0" smtClean="0"/>
                  <a:t>Time taken</a:t>
                </a:r>
                <a:r>
                  <a:rPr lang="en-US" sz="2000" b="1" dirty="0" smtClean="0"/>
                  <a:t> depends </a:t>
                </a:r>
                <a:r>
                  <a:rPr lang="en-US" sz="2000" dirty="0" smtClean="0"/>
                  <a:t>upon the </a:t>
                </a:r>
                <a:r>
                  <a:rPr lang="en-US" sz="2000" b="1" dirty="0" smtClean="0"/>
                  <a:t>random</a:t>
                </a:r>
                <a:r>
                  <a:rPr lang="en-US" sz="2000" dirty="0" smtClean="0"/>
                  <a:t> choices of pivot elements</a:t>
                </a:r>
                <a:r>
                  <a:rPr lang="en-US" sz="2000" b="1" dirty="0" smtClean="0"/>
                  <a:t>.</a:t>
                </a:r>
              </a:p>
              <a:p>
                <a:pPr marL="857250" lvl="1" indent="-457200">
                  <a:buFont typeface="+mj-lt"/>
                  <a:buAutoNum type="arabicPeriod"/>
                </a:pPr>
                <a:r>
                  <a:rPr lang="en-US" sz="2000" dirty="0" smtClean="0"/>
                  <a:t>For a given input, Expected(</a:t>
                </a:r>
                <a:r>
                  <a:rPr lang="en-US" sz="2000" b="1" dirty="0"/>
                  <a:t>a</a:t>
                </a:r>
                <a:r>
                  <a:rPr lang="en-US" sz="2000" b="1" dirty="0" smtClean="0"/>
                  <a:t>verage) </a:t>
                </a:r>
                <a:r>
                  <a:rPr lang="en-US" sz="2000" dirty="0" smtClean="0"/>
                  <a:t>running </a:t>
                </a:r>
                <a:r>
                  <a:rPr lang="en-US" sz="2000" dirty="0"/>
                  <a:t>time:        </a:t>
                </a:r>
                <a:r>
                  <a:rPr lang="en-US" sz="2000" b="1" dirty="0"/>
                  <a:t>O(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n</a:t>
                </a:r>
                <a:r>
                  <a:rPr lang="en-US" sz="2000" b="1" dirty="0"/>
                  <a:t> log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n</a:t>
                </a:r>
                <a:r>
                  <a:rPr lang="en-US" sz="2000" b="1" dirty="0" smtClean="0"/>
                  <a:t>)</a:t>
                </a:r>
                <a:endParaRPr lang="en-US" sz="1600" b="1" dirty="0" smtClean="0"/>
              </a:p>
              <a:p>
                <a:pPr marL="857250" lvl="1" indent="-457200">
                  <a:buFont typeface="+mj-lt"/>
                  <a:buAutoNum type="arabicPeriod"/>
                </a:pPr>
                <a:r>
                  <a:rPr lang="en-US" sz="2000" b="1" dirty="0" smtClean="0"/>
                  <a:t>Worst </a:t>
                </a:r>
                <a:r>
                  <a:rPr lang="en-US" sz="2000" dirty="0"/>
                  <a:t>case running time</a:t>
                </a:r>
                <a:r>
                  <a:rPr lang="en-US" sz="2000" dirty="0" smtClean="0"/>
                  <a:t>:                                                      </a:t>
                </a:r>
                <a:r>
                  <a:rPr lang="en-US" sz="2000" b="1" dirty="0"/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>
                            <a:solidFill>
                              <a:srgbClr val="0070C0"/>
                            </a:solidFill>
                            <a:latin typeface="Cambria Math"/>
                          </a:rPr>
                          <m:t>𝐧</m:t>
                        </m:r>
                      </m:e>
                      <m:sup>
                        <m:r>
                          <a:rPr lang="en-US" sz="2000" b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000" b="1" dirty="0"/>
                  <a:t>)</a:t>
                </a:r>
              </a:p>
              <a:p>
                <a:endParaRPr lang="en-US" sz="2000" b="1" dirty="0">
                  <a:solidFill>
                    <a:srgbClr val="7030A0"/>
                  </a:solidFill>
                  <a:sym typeface="Wingdings" pitchFamily="2" charset="2"/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  <a:sym typeface="Wingdings" pitchFamily="2" charset="2"/>
                </a:endParaRPr>
              </a:p>
              <a:p>
                <a:pPr marL="0" indent="0">
                  <a:buNone/>
                </a:pPr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382000" cy="4953000"/>
              </a:xfrm>
              <a:blipFill rotWithShape="1">
                <a:blip r:embed="rId3"/>
                <a:stretch>
                  <a:fillRect l="-727" t="-615" r="-1018" b="-13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le 4"/>
              <p:cNvSpPr/>
              <p:nvPr/>
            </p:nvSpPr>
            <p:spPr>
              <a:xfrm>
                <a:off x="2438400" y="2514600"/>
                <a:ext cx="5562600" cy="30480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tx1"/>
                    </a:solidFill>
                    <a:sym typeface="Wingdings" pitchFamily="2" charset="2"/>
                  </a:rPr>
                  <a:t>an element selected </a:t>
                </a:r>
                <a:r>
                  <a:rPr lang="en-US" b="1" dirty="0">
                    <a:solidFill>
                      <a:srgbClr val="C00000"/>
                    </a:solidFill>
                    <a:sym typeface="Wingdings" pitchFamily="2" charset="2"/>
                  </a:rPr>
                  <a:t>randomly </a:t>
                </a:r>
                <a:r>
                  <a:rPr lang="en-US" b="1" dirty="0">
                    <a:solidFill>
                      <a:schemeClr val="tx1"/>
                    </a:solidFill>
                    <a:sym typeface="Wingdings" pitchFamily="2" charset="2"/>
                  </a:rPr>
                  <a:t>uniformly from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sym typeface="Wingdings" pitchFamily="2" charset="2"/>
                  </a:rPr>
                  <a:t>[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𝒍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sym typeface="Wingdings" pitchFamily="2" charset="2"/>
                  </a:rPr>
                  <a:t>..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𝒓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sym typeface="Wingdings" pitchFamily="2" charset="2"/>
                  </a:rPr>
                  <a:t>];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514600"/>
                <a:ext cx="5562600" cy="304800"/>
              </a:xfrm>
              <a:prstGeom prst="roundRect">
                <a:avLst/>
              </a:prstGeom>
              <a:blipFill rotWithShape="1">
                <a:blip r:embed="rId4"/>
                <a:stretch>
                  <a:fillRect t="-14815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762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Types of Randomized Algorithms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Randomized </a:t>
            </a:r>
            <a:r>
              <a:rPr lang="en-US" sz="2000" b="1" dirty="0" smtClean="0">
                <a:solidFill>
                  <a:srgbClr val="C00000"/>
                </a:solidFill>
              </a:rPr>
              <a:t>Las Vegas </a:t>
            </a:r>
            <a:r>
              <a:rPr lang="en-US" sz="2000" b="1" dirty="0" smtClean="0"/>
              <a:t>Algorithms:</a:t>
            </a:r>
          </a:p>
          <a:p>
            <a:r>
              <a:rPr lang="en-US" sz="2000" dirty="0" smtClean="0"/>
              <a:t>Output is always correct</a:t>
            </a:r>
          </a:p>
          <a:p>
            <a:r>
              <a:rPr lang="en-US" sz="2000" dirty="0" smtClean="0"/>
              <a:t>Running time is a </a:t>
            </a:r>
            <a:r>
              <a:rPr lang="en-US" sz="2000" b="1" dirty="0" smtClean="0"/>
              <a:t>random variable</a:t>
            </a:r>
          </a:p>
          <a:p>
            <a:pPr marL="0" indent="0">
              <a:buNone/>
            </a:pPr>
            <a:r>
              <a:rPr lang="en-US" sz="2000" b="1" dirty="0" smtClean="0"/>
              <a:t>Example: </a:t>
            </a:r>
            <a:r>
              <a:rPr lang="en-US" sz="2000" dirty="0" smtClean="0">
                <a:solidFill>
                  <a:srgbClr val="002060"/>
                </a:solidFill>
              </a:rPr>
              <a:t>Randomized Quick Sort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Randomized </a:t>
            </a:r>
            <a:r>
              <a:rPr lang="en-US" sz="2000" b="1" dirty="0" smtClean="0">
                <a:solidFill>
                  <a:srgbClr val="C00000"/>
                </a:solidFill>
              </a:rPr>
              <a:t>Monte Carlo </a:t>
            </a:r>
            <a:r>
              <a:rPr lang="en-US" sz="2000" b="1" dirty="0"/>
              <a:t>Algorithms:</a:t>
            </a:r>
          </a:p>
          <a:p>
            <a:r>
              <a:rPr lang="en-US" sz="2000" dirty="0"/>
              <a:t>Output </a:t>
            </a:r>
            <a:r>
              <a:rPr lang="en-US" sz="2000" dirty="0" smtClean="0"/>
              <a:t>may be incorrect with some probability</a:t>
            </a:r>
            <a:endParaRPr lang="en-US" sz="2000" dirty="0"/>
          </a:p>
          <a:p>
            <a:r>
              <a:rPr lang="en-US" sz="2000" dirty="0"/>
              <a:t>Running time is </a:t>
            </a:r>
            <a:r>
              <a:rPr lang="en-US" sz="2000" dirty="0" smtClean="0"/>
              <a:t>deterministic.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Example: </a:t>
            </a:r>
            <a:r>
              <a:rPr lang="en-US" sz="2000" b="1" dirty="0" smtClean="0"/>
              <a:t>   </a:t>
            </a:r>
            <a:r>
              <a:rPr lang="en-US" sz="2000" dirty="0" smtClean="0"/>
              <a:t>Randomized algorithm for </a:t>
            </a:r>
            <a:r>
              <a:rPr lang="en-US" sz="2000" dirty="0" smtClean="0">
                <a:solidFill>
                  <a:srgbClr val="002060"/>
                </a:solidFill>
              </a:rPr>
              <a:t>approximate median</a:t>
            </a:r>
            <a:endParaRPr lang="en-US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9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514600"/>
            <a:ext cx="7772400" cy="1362075"/>
          </a:xfrm>
        </p:spPr>
        <p:txBody>
          <a:bodyPr/>
          <a:lstStyle/>
          <a:p>
            <a:r>
              <a:rPr lang="en-US" sz="3200" dirty="0" smtClean="0">
                <a:solidFill>
                  <a:srgbClr val="0070C0"/>
                </a:solidFill>
              </a:rPr>
              <a:t>                          Motivation </a:t>
            </a:r>
            <a:r>
              <a:rPr lang="en-US" sz="3200" dirty="0" smtClean="0"/>
              <a:t>for</a:t>
            </a:r>
            <a:br>
              <a:rPr lang="en-US" sz="3200" dirty="0" smtClean="0"/>
            </a:br>
            <a:r>
              <a:rPr lang="en-US" sz="3200" dirty="0" smtClean="0"/>
              <a:t>               randomized Algorithms 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3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“Randomized algorithm for a problem is usually  </a:t>
            </a:r>
            <a:r>
              <a:rPr lang="en-US" sz="2400" b="1" dirty="0" smtClean="0">
                <a:solidFill>
                  <a:srgbClr val="C00000"/>
                </a:solidFill>
              </a:rPr>
              <a:t>simpler</a:t>
            </a:r>
            <a:r>
              <a:rPr lang="en-US" sz="2400" dirty="0" smtClean="0"/>
              <a:t> and </a:t>
            </a:r>
            <a:r>
              <a:rPr lang="en-US" sz="2400" b="1" dirty="0" smtClean="0">
                <a:solidFill>
                  <a:srgbClr val="C00000"/>
                </a:solidFill>
              </a:rPr>
              <a:t>more efficient</a:t>
            </a:r>
            <a:r>
              <a:rPr lang="en-US" sz="2400" dirty="0" smtClean="0"/>
              <a:t> than its deterministic counterpart.”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1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Example 1: </a:t>
            </a:r>
            <a:r>
              <a:rPr lang="en-US" sz="3600" b="1" dirty="0" smtClean="0">
                <a:solidFill>
                  <a:srgbClr val="0070C0"/>
                </a:solidFill>
              </a:rPr>
              <a:t>Sorting</a:t>
            </a:r>
            <a:endParaRPr lang="en-US" sz="3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 smtClean="0"/>
                  <a:t>Deterministic Algorithms: </a:t>
                </a:r>
              </a:p>
              <a:p>
                <a:r>
                  <a:rPr lang="en-US" sz="1800" dirty="0" smtClean="0">
                    <a:solidFill>
                      <a:srgbClr val="002060"/>
                    </a:solidFill>
                  </a:rPr>
                  <a:t>Heap sort</a:t>
                </a:r>
              </a:p>
              <a:p>
                <a:r>
                  <a:rPr lang="en-US" sz="1800" dirty="0" smtClean="0">
                    <a:solidFill>
                      <a:srgbClr val="002060"/>
                    </a:solidFill>
                  </a:rPr>
                  <a:t>Merge Sort</a:t>
                </a:r>
              </a:p>
              <a:p>
                <a:endParaRPr lang="en-US" sz="1800" dirty="0"/>
              </a:p>
              <a:p>
                <a:pPr marL="0" indent="0">
                  <a:buNone/>
                </a:pPr>
                <a:r>
                  <a:rPr lang="en-US" sz="2000" b="1" dirty="0" smtClean="0"/>
                  <a:t>Randomized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Las Vegas</a:t>
                </a:r>
                <a:r>
                  <a:rPr lang="en-US" sz="2000" b="1" dirty="0" smtClean="0"/>
                  <a:t> algorithm:</a:t>
                </a:r>
              </a:p>
              <a:p>
                <a:r>
                  <a:rPr lang="en-US" sz="1800" dirty="0" smtClean="0">
                    <a:solidFill>
                      <a:srgbClr val="002060"/>
                    </a:solidFill>
                  </a:rPr>
                  <a:t>Randomized Quick sort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1800" dirty="0" smtClean="0"/>
                  <a:t>Randomized </a:t>
                </a:r>
                <a:r>
                  <a:rPr lang="en-US" sz="1800" dirty="0"/>
                  <a:t>Quick </a:t>
                </a:r>
                <a:r>
                  <a:rPr lang="en-US" sz="1800" dirty="0" smtClean="0"/>
                  <a:t>sort almost always </a:t>
                </a:r>
                <a:r>
                  <a:rPr lang="en-US" sz="1800" b="1" dirty="0" smtClean="0"/>
                  <a:t>outperforms</a:t>
                </a:r>
                <a:r>
                  <a:rPr lang="en-US" sz="1800" dirty="0" smtClean="0"/>
                  <a:t> heap sort and merge sort.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/>
                  <a:t>Probability</a:t>
                </a:r>
                <a:r>
                  <a:rPr lang="en-US" sz="1800" dirty="0" smtClean="0"/>
                  <a:t>[running time of quick sort exceeds twice its expected time] &lt;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>
                            <a:solidFill>
                              <a:srgbClr val="0070C0"/>
                            </a:solidFill>
                            <a:latin typeface="Cambria Math"/>
                          </a:rPr>
                          <m:t>𝐧</m:t>
                        </m:r>
                      </m:e>
                      <m:sup>
                        <m:r>
                          <a:rPr lang="en-US" sz="18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𝐥𝐨𝐠𝐥𝐨𝐠</m:t>
                        </m:r>
                        <m:r>
                          <a:rPr lang="en-US" sz="18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18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𝐧</m:t>
                        </m:r>
                      </m:sup>
                    </m:sSup>
                  </m:oMath>
                </a14:m>
                <a:r>
                  <a:rPr lang="en-US" sz="1800" dirty="0" smtClean="0"/>
                  <a:t> 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own Ribbon 4"/>
              <p:cNvSpPr/>
              <p:nvPr/>
            </p:nvSpPr>
            <p:spPr>
              <a:xfrm>
                <a:off x="1371600" y="5029200"/>
                <a:ext cx="6324600" cy="838200"/>
              </a:xfrm>
              <a:prstGeom prst="ribbon">
                <a:avLst>
                  <a:gd name="adj1" fmla="val 16667"/>
                  <a:gd name="adj2" fmla="val 75000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For 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0070C0"/>
                        </a:solidFill>
                        <a:latin typeface="Cambria Math"/>
                      </a:rPr>
                      <m:t>𝐧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= 1 million, this probability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𝟏𝟎</m:t>
                        </m:r>
                      </m:e>
                      <m:sup>
                        <m:r>
                          <a:rPr lang="en-US" b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𝟐𝟒</m:t>
                        </m:r>
                      </m:sup>
                    </m:sSup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Down Ribbo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029200"/>
                <a:ext cx="6324600" cy="838200"/>
              </a:xfrm>
              <a:prstGeom prst="ribbon">
                <a:avLst>
                  <a:gd name="adj1" fmla="val 16667"/>
                  <a:gd name="adj2" fmla="val 75000"/>
                </a:avLst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99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Example 2: </a:t>
            </a:r>
            <a:r>
              <a:rPr lang="en-US" sz="3600" b="1" dirty="0" smtClean="0">
                <a:solidFill>
                  <a:srgbClr val="0070C0"/>
                </a:solidFill>
              </a:rPr>
              <a:t>Smallest Enclosing circle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Problem definition: </a:t>
            </a:r>
            <a:r>
              <a:rPr lang="en-US" sz="1800" dirty="0" smtClean="0"/>
              <a:t>Given </a:t>
            </a:r>
            <a:r>
              <a:rPr lang="en-US" sz="1800" b="1" dirty="0" smtClean="0">
                <a:solidFill>
                  <a:srgbClr val="0070C0"/>
                </a:solidFill>
              </a:rPr>
              <a:t>n</a:t>
            </a:r>
            <a:r>
              <a:rPr lang="en-US" sz="1800" dirty="0" smtClean="0"/>
              <a:t> points in a plane, compute the smallest radius circle that encloses all </a:t>
            </a:r>
            <a:r>
              <a:rPr lang="en-US" sz="1800" b="1" dirty="0" smtClean="0">
                <a:solidFill>
                  <a:srgbClr val="0070C0"/>
                </a:solidFill>
              </a:rPr>
              <a:t>n</a:t>
            </a:r>
            <a:r>
              <a:rPr lang="en-US" sz="1800" dirty="0" smtClean="0"/>
              <a:t> point.</a:t>
            </a:r>
            <a:endParaRPr lang="en-US" sz="2000" b="1" dirty="0" smtClean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Applications: </a:t>
            </a:r>
            <a:r>
              <a:rPr lang="en-US" sz="1800" dirty="0" smtClean="0"/>
              <a:t>Facility location problem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Best deterministic algorithm : [</a:t>
            </a:r>
            <a:r>
              <a:rPr lang="en-US" sz="2000" b="1" dirty="0" smtClean="0">
                <a:solidFill>
                  <a:srgbClr val="7030A0"/>
                </a:solidFill>
              </a:rPr>
              <a:t>Megiddo, 1983</a:t>
            </a:r>
            <a:r>
              <a:rPr lang="en-US" sz="2000" b="1" dirty="0" smtClean="0"/>
              <a:t>] </a:t>
            </a:r>
            <a:endParaRPr lang="en-US" sz="1800" dirty="0" smtClean="0">
              <a:solidFill>
                <a:srgbClr val="002060"/>
              </a:solidFill>
            </a:endParaRPr>
          </a:p>
          <a:p>
            <a:r>
              <a:rPr lang="en-US" sz="1800" dirty="0" smtClean="0"/>
              <a:t> </a:t>
            </a:r>
            <a:r>
              <a:rPr lang="en-US" sz="1800" b="1" dirty="0" smtClean="0"/>
              <a:t>O(</a:t>
            </a:r>
            <a:r>
              <a:rPr lang="en-US" sz="1800" b="1" dirty="0" smtClean="0">
                <a:solidFill>
                  <a:srgbClr val="0070C0"/>
                </a:solidFill>
              </a:rPr>
              <a:t>n</a:t>
            </a:r>
            <a:r>
              <a:rPr lang="en-US" sz="1800" b="1" dirty="0" smtClean="0"/>
              <a:t>)</a:t>
            </a:r>
            <a:r>
              <a:rPr lang="en-US" sz="1800" dirty="0" smtClean="0"/>
              <a:t> time complexity,  too </a:t>
            </a:r>
            <a:r>
              <a:rPr lang="en-US" sz="1800" b="1" dirty="0" smtClean="0"/>
              <a:t>complex</a:t>
            </a:r>
            <a:r>
              <a:rPr lang="en-US" sz="1800" dirty="0" smtClean="0"/>
              <a:t>, uses </a:t>
            </a:r>
            <a:r>
              <a:rPr lang="en-US" sz="1800" b="1" dirty="0" smtClean="0"/>
              <a:t>advanced geometry  </a:t>
            </a:r>
            <a:endParaRPr lang="en-US" sz="1800" b="1" dirty="0"/>
          </a:p>
          <a:p>
            <a:pPr marL="0" indent="0">
              <a:buNone/>
            </a:pPr>
            <a:r>
              <a:rPr lang="en-US" sz="2000" b="1" dirty="0" smtClean="0"/>
              <a:t>Randomized </a:t>
            </a:r>
            <a:r>
              <a:rPr lang="en-US" sz="2000" b="1" dirty="0" smtClean="0">
                <a:solidFill>
                  <a:srgbClr val="C00000"/>
                </a:solidFill>
              </a:rPr>
              <a:t>Las Vegas</a:t>
            </a:r>
            <a:r>
              <a:rPr lang="en-US" sz="2000" b="1" dirty="0" smtClean="0"/>
              <a:t> algorithm: [</a:t>
            </a:r>
            <a:r>
              <a:rPr lang="en-US" sz="2000" b="1" dirty="0" err="1" smtClean="0">
                <a:solidFill>
                  <a:srgbClr val="7030A0"/>
                </a:solidFill>
              </a:rPr>
              <a:t>Welzl</a:t>
            </a:r>
            <a:r>
              <a:rPr lang="en-US" sz="2000" b="1" dirty="0" smtClean="0">
                <a:solidFill>
                  <a:srgbClr val="7030A0"/>
                </a:solidFill>
              </a:rPr>
              <a:t>, 1991</a:t>
            </a:r>
            <a:r>
              <a:rPr lang="en-US" sz="2000" b="1" dirty="0" smtClean="0"/>
              <a:t>]</a:t>
            </a:r>
          </a:p>
          <a:p>
            <a:r>
              <a:rPr lang="en-US" sz="1800" b="1" dirty="0" smtClean="0"/>
              <a:t>Expected O(</a:t>
            </a:r>
            <a:r>
              <a:rPr lang="en-US" sz="1800" b="1" dirty="0" smtClean="0">
                <a:solidFill>
                  <a:srgbClr val="0070C0"/>
                </a:solidFill>
              </a:rPr>
              <a:t>n</a:t>
            </a:r>
            <a:r>
              <a:rPr lang="en-US" sz="1800" b="1" dirty="0"/>
              <a:t>)</a:t>
            </a:r>
            <a:r>
              <a:rPr lang="en-US" sz="1800" dirty="0"/>
              <a:t> time complexity,  too </a:t>
            </a:r>
            <a:r>
              <a:rPr lang="en-US" sz="1800" b="1" dirty="0" smtClean="0"/>
              <a:t>simple</a:t>
            </a:r>
            <a:r>
              <a:rPr lang="en-US" sz="1800" dirty="0" smtClean="0"/>
              <a:t>, </a:t>
            </a:r>
            <a:r>
              <a:rPr lang="en-US" sz="1800" dirty="0"/>
              <a:t>uses </a:t>
            </a:r>
            <a:r>
              <a:rPr lang="en-US" sz="1800" b="1" dirty="0" smtClean="0"/>
              <a:t>elementary geometry  </a:t>
            </a:r>
            <a:endParaRPr lang="en-US" sz="1800" b="1" dirty="0"/>
          </a:p>
          <a:p>
            <a:endParaRPr lang="en-US" sz="1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581400" y="1981200"/>
            <a:ext cx="1828800" cy="1752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3657600" y="2133600"/>
            <a:ext cx="1600200" cy="1447800"/>
            <a:chOff x="3657600" y="2133600"/>
            <a:chExt cx="1600200" cy="1447800"/>
          </a:xfrm>
        </p:grpSpPr>
        <p:sp>
          <p:nvSpPr>
            <p:cNvPr id="6" name="Oval 5"/>
            <p:cNvSpPr/>
            <p:nvPr/>
          </p:nvSpPr>
          <p:spPr>
            <a:xfrm>
              <a:off x="3657600" y="24384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953000" y="31242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5181600" y="27432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810000" y="31242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267200" y="2286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419600" y="32004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029200" y="21336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029200" y="35052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572000" y="3429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724400" y="24384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343400" y="27432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573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Example 3: </a:t>
            </a:r>
            <a:r>
              <a:rPr lang="en-US" sz="3600" b="1" dirty="0" smtClean="0">
                <a:solidFill>
                  <a:srgbClr val="0070C0"/>
                </a:solidFill>
              </a:rPr>
              <a:t>minimum Cut</a:t>
            </a:r>
            <a:endParaRPr lang="en-US" sz="3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 smtClean="0"/>
                  <a:t>Problem definition: </a:t>
                </a:r>
                <a:r>
                  <a:rPr lang="en-US" sz="1800" dirty="0" smtClean="0"/>
                  <a:t>Given a connected graph </a:t>
                </a:r>
                <a:r>
                  <a:rPr lang="en-US" sz="1800" b="1" dirty="0" smtClean="0"/>
                  <a:t>G</a:t>
                </a:r>
                <a:r>
                  <a:rPr lang="en-US" sz="1800" dirty="0" smtClean="0"/>
                  <a:t>=(</a:t>
                </a:r>
                <a:r>
                  <a:rPr lang="en-US" sz="1800" b="1" dirty="0" smtClean="0"/>
                  <a:t>V</a:t>
                </a:r>
                <a:r>
                  <a:rPr lang="en-US" sz="1800" dirty="0" smtClean="0"/>
                  <a:t>,</a:t>
                </a:r>
                <a:r>
                  <a:rPr lang="en-US" sz="1800" b="1" dirty="0" smtClean="0"/>
                  <a:t>E</a:t>
                </a:r>
                <a:r>
                  <a:rPr lang="en-US" sz="1800" dirty="0" smtClean="0"/>
                  <a:t>) on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n</a:t>
                </a:r>
                <a:r>
                  <a:rPr lang="en-US" sz="1800" dirty="0" smtClean="0"/>
                  <a:t> vertices and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m</a:t>
                </a:r>
                <a:r>
                  <a:rPr lang="en-US" sz="1800" dirty="0" smtClean="0"/>
                  <a:t> edges, compute the smallest set of edges that will make G disconnected.</a:t>
                </a:r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r>
                  <a:rPr lang="en-US" sz="2000" b="1" dirty="0" smtClean="0"/>
                  <a:t>Best deterministic algorithm : [</a:t>
                </a:r>
                <a:r>
                  <a:rPr lang="en-US" sz="2000" b="1" dirty="0" err="1" smtClean="0">
                    <a:solidFill>
                      <a:srgbClr val="7030A0"/>
                    </a:solidFill>
                  </a:rPr>
                  <a:t>Stoer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sz="2000" dirty="0" smtClean="0"/>
                  <a:t>and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 Wagner, 1997</a:t>
                </a:r>
                <a:r>
                  <a:rPr lang="en-US" sz="2000" b="1" dirty="0" smtClean="0"/>
                  <a:t>] </a:t>
                </a:r>
                <a:endParaRPr lang="en-US" sz="1800" dirty="0" smtClean="0">
                  <a:solidFill>
                    <a:srgbClr val="002060"/>
                  </a:solidFill>
                </a:endParaRPr>
              </a:p>
              <a:p>
                <a:r>
                  <a:rPr lang="en-US" sz="1800" dirty="0" smtClean="0"/>
                  <a:t> </a:t>
                </a:r>
                <a:r>
                  <a:rPr lang="en-US" sz="1800" b="1" dirty="0" smtClean="0"/>
                  <a:t>O(</a:t>
                </a:r>
                <a:r>
                  <a:rPr lang="en-US" sz="1800" b="1" dirty="0" err="1" smtClean="0">
                    <a:solidFill>
                      <a:srgbClr val="0070C0"/>
                    </a:solidFill>
                  </a:rPr>
                  <a:t>mn</a:t>
                </a:r>
                <a:r>
                  <a:rPr lang="en-US" sz="1800" b="1" dirty="0" smtClean="0"/>
                  <a:t>)</a:t>
                </a:r>
                <a:r>
                  <a:rPr lang="en-US" sz="1800" dirty="0" smtClean="0"/>
                  <a:t> time complexity.</a:t>
                </a:r>
                <a:r>
                  <a:rPr lang="en-US" sz="1800" b="1" dirty="0" smtClean="0"/>
                  <a:t>  </a:t>
                </a:r>
                <a:endParaRPr lang="en-US" sz="1800" b="1" dirty="0"/>
              </a:p>
              <a:p>
                <a:pPr marL="0" indent="0">
                  <a:buNone/>
                </a:pPr>
                <a:r>
                  <a:rPr lang="en-US" sz="2000" b="1" dirty="0" smtClean="0"/>
                  <a:t>Randomized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Monte Carlo</a:t>
                </a:r>
                <a:r>
                  <a:rPr lang="en-US" sz="2000" b="1" dirty="0" smtClean="0"/>
                  <a:t> algorithm: [</a:t>
                </a:r>
                <a:r>
                  <a:rPr lang="en-US" sz="2000" b="1" dirty="0" err="1" smtClean="0">
                    <a:solidFill>
                      <a:srgbClr val="7030A0"/>
                    </a:solidFill>
                  </a:rPr>
                  <a:t>Karger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, 1993</a:t>
                </a:r>
                <a:r>
                  <a:rPr lang="en-US" sz="2000" b="1" dirty="0" smtClean="0"/>
                  <a:t>]</a:t>
                </a:r>
              </a:p>
              <a:p>
                <a:r>
                  <a:rPr lang="en-US" sz="1800" b="1" dirty="0" smtClean="0"/>
                  <a:t>O(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m log n</a:t>
                </a:r>
                <a:r>
                  <a:rPr lang="en-US" sz="1800" b="1" dirty="0" smtClean="0"/>
                  <a:t>)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time </a:t>
                </a:r>
                <a:r>
                  <a:rPr lang="en-US" sz="1800" dirty="0" smtClean="0"/>
                  <a:t>complexity. </a:t>
                </a:r>
              </a:p>
              <a:p>
                <a:r>
                  <a:rPr lang="en-US" sz="1800" dirty="0" smtClean="0"/>
                  <a:t>Error probability: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>
                            <a:solidFill>
                              <a:srgbClr val="0070C0"/>
                            </a:solidFill>
                            <a:latin typeface="Cambria Math"/>
                          </a:rPr>
                          <m:t>𝐧</m:t>
                        </m:r>
                      </m:e>
                      <m:sup>
                        <m:r>
                          <a:rPr lang="en-US" sz="1800" b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𝒄</m:t>
                        </m:r>
                      </m:sup>
                    </m:sSup>
                  </m:oMath>
                </a14:m>
                <a:r>
                  <a:rPr lang="en-US" sz="1800" b="1" dirty="0" smtClean="0"/>
                  <a:t> for any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𝒄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b="1" dirty="0" smtClean="0"/>
                  <a:t> that we desire  </a:t>
                </a:r>
                <a:endParaRPr lang="en-US" sz="1800" b="1" dirty="0"/>
              </a:p>
              <a:p>
                <a:endParaRPr lang="en-US" sz="1600" dirty="0" smtClean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10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6576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81600" y="2743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05200" y="3581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67200" y="3505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480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81600" y="3429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791200" y="3429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91200" y="2743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43400" y="2743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6" idx="3"/>
            <a:endCxn id="12" idx="0"/>
          </p:cNvCxnSpPr>
          <p:nvPr/>
        </p:nvCxnSpPr>
        <p:spPr>
          <a:xfrm flipH="1">
            <a:off x="3086100" y="2503441"/>
            <a:ext cx="582659" cy="392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7" idx="0"/>
            <a:endCxn id="11" idx="7"/>
          </p:cNvCxnSpPr>
          <p:nvPr/>
        </p:nvCxnSpPr>
        <p:spPr>
          <a:xfrm flipH="1">
            <a:off x="4332241" y="2743200"/>
            <a:ext cx="49259" cy="77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0"/>
            <a:endCxn id="6" idx="7"/>
          </p:cNvCxnSpPr>
          <p:nvPr/>
        </p:nvCxnSpPr>
        <p:spPr>
          <a:xfrm flipV="1">
            <a:off x="3543300" y="2449559"/>
            <a:ext cx="179341" cy="11318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6"/>
            <a:endCxn id="17" idx="1"/>
          </p:cNvCxnSpPr>
          <p:nvPr/>
        </p:nvCxnSpPr>
        <p:spPr>
          <a:xfrm>
            <a:off x="3733800" y="2476500"/>
            <a:ext cx="620759" cy="277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0"/>
            <a:endCxn id="9" idx="1"/>
          </p:cNvCxnSpPr>
          <p:nvPr/>
        </p:nvCxnSpPr>
        <p:spPr>
          <a:xfrm>
            <a:off x="3086100" y="2895600"/>
            <a:ext cx="430259" cy="696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0"/>
            <a:endCxn id="11" idx="0"/>
          </p:cNvCxnSpPr>
          <p:nvPr/>
        </p:nvCxnSpPr>
        <p:spPr>
          <a:xfrm flipV="1">
            <a:off x="3543300" y="3505200"/>
            <a:ext cx="762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5"/>
            <a:endCxn id="11" idx="4"/>
          </p:cNvCxnSpPr>
          <p:nvPr/>
        </p:nvCxnSpPr>
        <p:spPr>
          <a:xfrm>
            <a:off x="3722641" y="2503441"/>
            <a:ext cx="582659" cy="1077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7" idx="1"/>
            <a:endCxn id="9" idx="0"/>
          </p:cNvCxnSpPr>
          <p:nvPr/>
        </p:nvCxnSpPr>
        <p:spPr>
          <a:xfrm flipH="1">
            <a:off x="3543300" y="2754359"/>
            <a:ext cx="811259" cy="8270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2"/>
            <a:endCxn id="17" idx="0"/>
          </p:cNvCxnSpPr>
          <p:nvPr/>
        </p:nvCxnSpPr>
        <p:spPr>
          <a:xfrm flipV="1">
            <a:off x="3048000" y="2743200"/>
            <a:ext cx="1333500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0"/>
            <a:endCxn id="11" idx="0"/>
          </p:cNvCxnSpPr>
          <p:nvPr/>
        </p:nvCxnSpPr>
        <p:spPr>
          <a:xfrm>
            <a:off x="3086100" y="2895600"/>
            <a:ext cx="12192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8" idx="0"/>
          </p:cNvCxnSpPr>
          <p:nvPr/>
        </p:nvCxnSpPr>
        <p:spPr>
          <a:xfrm>
            <a:off x="5219700" y="2743200"/>
            <a:ext cx="6477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6" idx="6"/>
            <a:endCxn id="15" idx="6"/>
          </p:cNvCxnSpPr>
          <p:nvPr/>
        </p:nvCxnSpPr>
        <p:spPr>
          <a:xfrm>
            <a:off x="5867400" y="27813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8" idx="0"/>
            <a:endCxn id="13" idx="7"/>
          </p:cNvCxnSpPr>
          <p:nvPr/>
        </p:nvCxnSpPr>
        <p:spPr>
          <a:xfrm>
            <a:off x="5219700" y="2743200"/>
            <a:ext cx="26941" cy="696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3" idx="0"/>
            <a:endCxn id="15" idx="6"/>
          </p:cNvCxnSpPr>
          <p:nvPr/>
        </p:nvCxnSpPr>
        <p:spPr>
          <a:xfrm>
            <a:off x="5219700" y="3429000"/>
            <a:ext cx="6477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7" idx="0"/>
            <a:endCxn id="8" idx="0"/>
          </p:cNvCxnSpPr>
          <p:nvPr/>
        </p:nvCxnSpPr>
        <p:spPr>
          <a:xfrm>
            <a:off x="4381500" y="27432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6"/>
            <a:endCxn id="13" idx="7"/>
          </p:cNvCxnSpPr>
          <p:nvPr/>
        </p:nvCxnSpPr>
        <p:spPr>
          <a:xfrm flipV="1">
            <a:off x="4343400" y="3440159"/>
            <a:ext cx="903241" cy="1031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3" idx="7"/>
            <a:endCxn id="16" idx="1"/>
          </p:cNvCxnSpPr>
          <p:nvPr/>
        </p:nvCxnSpPr>
        <p:spPr>
          <a:xfrm flipV="1">
            <a:off x="5246641" y="2754359"/>
            <a:ext cx="555718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8" idx="0"/>
            <a:endCxn id="15" idx="3"/>
          </p:cNvCxnSpPr>
          <p:nvPr/>
        </p:nvCxnSpPr>
        <p:spPr>
          <a:xfrm>
            <a:off x="5219700" y="2743200"/>
            <a:ext cx="582659" cy="7508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795020" y="2476500"/>
            <a:ext cx="5580" cy="125730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18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Example 4: </a:t>
            </a:r>
            <a:r>
              <a:rPr lang="en-US" sz="3600" b="1" dirty="0" err="1" smtClean="0">
                <a:solidFill>
                  <a:srgbClr val="0070C0"/>
                </a:solidFill>
              </a:rPr>
              <a:t>Primality</a:t>
            </a:r>
            <a:r>
              <a:rPr lang="en-US" sz="3600" b="1" dirty="0" smtClean="0">
                <a:solidFill>
                  <a:srgbClr val="0070C0"/>
                </a:solidFill>
              </a:rPr>
              <a:t> Testing</a:t>
            </a:r>
            <a:endParaRPr lang="en-US" sz="3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 smtClean="0"/>
                  <a:t>Problem definition: </a:t>
                </a:r>
                <a:r>
                  <a:rPr lang="en-US" sz="1800" dirty="0"/>
                  <a:t>Given </a:t>
                </a:r>
                <a:r>
                  <a:rPr lang="en-US" sz="1800" dirty="0" smtClean="0"/>
                  <a:t>an 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n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bit integer, determine if it is prime.</a:t>
                </a:r>
                <a:endParaRPr lang="en-US" sz="2000" b="1" dirty="0"/>
              </a:p>
              <a:p>
                <a:pPr marL="0" indent="0">
                  <a:buNone/>
                </a:pPr>
                <a:r>
                  <a:rPr lang="en-US" sz="2000" b="1" dirty="0" smtClean="0"/>
                  <a:t>Applications: </a:t>
                </a:r>
              </a:p>
              <a:p>
                <a:r>
                  <a:rPr lang="en-US" sz="1800" b="1" dirty="0" smtClean="0">
                    <a:solidFill>
                      <a:srgbClr val="002060"/>
                    </a:solidFill>
                  </a:rPr>
                  <a:t>RSA-cryptosystem,</a:t>
                </a:r>
              </a:p>
              <a:p>
                <a:r>
                  <a:rPr lang="en-US" sz="1800" b="1" dirty="0" smtClean="0">
                    <a:solidFill>
                      <a:srgbClr val="002060"/>
                    </a:solidFill>
                  </a:rPr>
                  <a:t>Algebraic algorithms</a:t>
                </a:r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r>
                  <a:rPr lang="en-US" sz="1800" b="1" dirty="0"/>
                  <a:t>Best deterministic algorithm : </a:t>
                </a:r>
                <a:r>
                  <a:rPr lang="en-US" sz="1800" b="1" dirty="0" smtClean="0"/>
                  <a:t>[</a:t>
                </a:r>
                <a:r>
                  <a:rPr lang="en-US" sz="1800" b="1" dirty="0" err="1" smtClean="0">
                    <a:solidFill>
                      <a:srgbClr val="7030A0"/>
                    </a:solidFill>
                  </a:rPr>
                  <a:t>Agrawal</a:t>
                </a:r>
                <a:r>
                  <a:rPr lang="en-US" sz="1800" b="1" dirty="0" smtClean="0">
                    <a:solidFill>
                      <a:srgbClr val="7030A0"/>
                    </a:solidFill>
                  </a:rPr>
                  <a:t>, </a:t>
                </a:r>
                <a:r>
                  <a:rPr lang="en-US" sz="1800" b="1" dirty="0" err="1" smtClean="0">
                    <a:solidFill>
                      <a:srgbClr val="7030A0"/>
                    </a:solidFill>
                  </a:rPr>
                  <a:t>Kayal</a:t>
                </a:r>
                <a:r>
                  <a:rPr lang="en-US" sz="1800" b="1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sz="1800" dirty="0"/>
                  <a:t>and</a:t>
                </a:r>
                <a:r>
                  <a:rPr lang="en-US" sz="18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1800" b="1" dirty="0" err="1" smtClean="0">
                    <a:solidFill>
                      <a:srgbClr val="7030A0"/>
                    </a:solidFill>
                  </a:rPr>
                  <a:t>Saxena</a:t>
                </a:r>
                <a:r>
                  <a:rPr lang="en-US" sz="1800" b="1" dirty="0" smtClean="0">
                    <a:solidFill>
                      <a:srgbClr val="7030A0"/>
                    </a:solidFill>
                  </a:rPr>
                  <a:t>, 2002</a:t>
                </a:r>
                <a:r>
                  <a:rPr lang="en-US" sz="1800" b="1" dirty="0" smtClean="0"/>
                  <a:t>] </a:t>
                </a:r>
                <a:endParaRPr lang="en-US" sz="1600" dirty="0">
                  <a:solidFill>
                    <a:srgbClr val="002060"/>
                  </a:solidFill>
                </a:endParaRPr>
              </a:p>
              <a:p>
                <a:r>
                  <a:rPr lang="en-US" sz="1600" dirty="0"/>
                  <a:t> </a:t>
                </a:r>
                <a:r>
                  <a:rPr lang="en-US" sz="1600" b="1" dirty="0"/>
                  <a:t>O</a:t>
                </a:r>
                <a:r>
                  <a:rPr lang="en-US" sz="1600" b="1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1">
                            <a:solidFill>
                              <a:srgbClr val="0070C0"/>
                            </a:solidFill>
                            <a:latin typeface="Cambria Math"/>
                          </a:rPr>
                          <m:t>𝐧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en-US" sz="1600" dirty="0"/>
                  <a:t> </a:t>
                </a:r>
                <a:r>
                  <a:rPr lang="en-US" sz="1600" b="1" dirty="0" smtClean="0"/>
                  <a:t>)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time complexity.</a:t>
                </a:r>
                <a:r>
                  <a:rPr lang="en-US" sz="1600" b="1" dirty="0"/>
                  <a:t>  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Randomized </a:t>
                </a:r>
                <a:r>
                  <a:rPr lang="en-US" sz="1800" b="1" dirty="0">
                    <a:solidFill>
                      <a:srgbClr val="C00000"/>
                    </a:solidFill>
                  </a:rPr>
                  <a:t>Monte Carlo </a:t>
                </a:r>
                <a:r>
                  <a:rPr lang="en-US" sz="1800" b="1" dirty="0"/>
                  <a:t>algorithm: </a:t>
                </a:r>
                <a:r>
                  <a:rPr lang="en-US" sz="1800" b="1" dirty="0" smtClean="0"/>
                  <a:t>[</a:t>
                </a:r>
                <a:r>
                  <a:rPr lang="en-US" sz="1800" b="1" dirty="0" smtClean="0">
                    <a:solidFill>
                      <a:srgbClr val="7030A0"/>
                    </a:solidFill>
                  </a:rPr>
                  <a:t>Rabin, 1980</a:t>
                </a:r>
                <a:r>
                  <a:rPr lang="en-US" sz="1800" b="1" dirty="0" smtClean="0"/>
                  <a:t>]</a:t>
                </a:r>
                <a:endParaRPr lang="en-US" sz="1800" b="1" dirty="0"/>
              </a:p>
              <a:p>
                <a:r>
                  <a:rPr lang="en-US" sz="1600" b="1" dirty="0" smtClean="0"/>
                  <a:t>O(</a:t>
                </a:r>
                <a:r>
                  <a:rPr lang="en-US" sz="1600" b="1" dirty="0" smtClean="0">
                    <a:solidFill>
                      <a:srgbClr val="0070C0"/>
                    </a:solidFill>
                  </a:rPr>
                  <a:t>k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1">
                            <a:solidFill>
                              <a:srgbClr val="0070C0"/>
                            </a:solidFill>
                            <a:latin typeface="Cambria Math"/>
                          </a:rPr>
                          <m:t>𝐧</m:t>
                        </m:r>
                      </m:e>
                      <m:sup>
                        <m:r>
                          <a:rPr lang="en-US" sz="16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1600" dirty="0"/>
                  <a:t> </a:t>
                </a:r>
                <a:r>
                  <a:rPr lang="en-US" sz="1600" b="1" dirty="0"/>
                  <a:t>)</a:t>
                </a:r>
                <a:r>
                  <a:rPr lang="en-US" sz="1600" dirty="0"/>
                  <a:t> time complexity. </a:t>
                </a:r>
              </a:p>
              <a:p>
                <a:r>
                  <a:rPr lang="en-US" sz="1600" dirty="0"/>
                  <a:t>Error probability: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en-US" sz="1600" b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6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𝐤</m:t>
                        </m:r>
                      </m:sup>
                    </m:sSup>
                  </m:oMath>
                </a14:m>
                <a:r>
                  <a:rPr lang="en-US" sz="1600" b="1" dirty="0"/>
                  <a:t> for any </a:t>
                </a:r>
                <a14:m>
                  <m:oMath xmlns:m="http://schemas.openxmlformats.org/officeDocument/2006/math">
                    <m:r>
                      <a:rPr lang="en-US" sz="1600" b="1" i="0" smtClean="0">
                        <a:solidFill>
                          <a:srgbClr val="0070C0"/>
                        </a:solidFill>
                        <a:latin typeface="Cambria Math"/>
                      </a:rPr>
                      <m:t>𝐤</m:t>
                    </m:r>
                    <m:r>
                      <a:rPr lang="en-US" sz="16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600" b="1" dirty="0"/>
                  <a:t> that we desire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own Ribbon 4"/>
              <p:cNvSpPr/>
              <p:nvPr/>
            </p:nvSpPr>
            <p:spPr>
              <a:xfrm>
                <a:off x="1371600" y="5105400"/>
                <a:ext cx="6324600" cy="838200"/>
              </a:xfrm>
              <a:prstGeom prst="ribbon">
                <a:avLst>
                  <a:gd name="adj1" fmla="val 16667"/>
                  <a:gd name="adj2" fmla="val 75000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For 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0070C0"/>
                        </a:solidFill>
                        <a:latin typeface="Cambria Math"/>
                      </a:rPr>
                      <m:t>𝐧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= 50, this probability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𝟏𝟎</m:t>
                        </m:r>
                      </m:e>
                      <m:sup>
                        <m:r>
                          <a:rPr lang="en-US" b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𝟏𝟓</m:t>
                        </m:r>
                      </m:sup>
                    </m:sSup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Down Ribbo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105400"/>
                <a:ext cx="6324600" cy="838200"/>
              </a:xfrm>
              <a:prstGeom prst="ribbon">
                <a:avLst>
                  <a:gd name="adj1" fmla="val 16667"/>
                  <a:gd name="adj2" fmla="val 75000"/>
                </a:avLst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070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524125"/>
            <a:ext cx="7772400" cy="1362075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 Uncertainty </a:t>
            </a:r>
            <a:r>
              <a:rPr lang="en-US" sz="2000" dirty="0" smtClean="0"/>
              <a:t>Associated with randomized Algorithms </a:t>
            </a:r>
            <a:br>
              <a:rPr lang="en-US" sz="2000" dirty="0" smtClean="0"/>
            </a:br>
            <a:r>
              <a:rPr lang="en-US" sz="2800" dirty="0" smtClean="0">
                <a:solidFill>
                  <a:srgbClr val="C00000"/>
                </a:solidFill>
              </a:rPr>
              <a:t>   Is it really a serious issue 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8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Overview of the lecture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What is a randomized algorithm ?</a:t>
            </a:r>
          </a:p>
          <a:p>
            <a:endParaRPr lang="en-US" sz="2400" dirty="0" smtClean="0"/>
          </a:p>
          <a:p>
            <a:r>
              <a:rPr lang="en-US" sz="2400" dirty="0" smtClean="0"/>
              <a:t>Motivation</a:t>
            </a:r>
          </a:p>
          <a:p>
            <a:endParaRPr lang="en-US" sz="2400" dirty="0" smtClean="0"/>
          </a:p>
          <a:p>
            <a:r>
              <a:rPr lang="en-US" sz="2400" dirty="0" smtClean="0"/>
              <a:t>The structure of the course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2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A real Fact</a:t>
            </a:r>
            <a:br>
              <a:rPr lang="en-US" sz="3600" b="1" dirty="0" smtClean="0"/>
            </a:br>
            <a:r>
              <a:rPr lang="en-US" sz="2800" dirty="0"/>
              <a:t>[A study by </a:t>
            </a:r>
            <a:r>
              <a:rPr lang="en-US" sz="2800" i="1" dirty="0">
                <a:solidFill>
                  <a:srgbClr val="C00000"/>
                </a:solidFill>
              </a:rPr>
              <a:t>Microsoft</a:t>
            </a:r>
            <a:r>
              <a:rPr lang="en-US" sz="2800" dirty="0"/>
              <a:t> in 2008]   </a:t>
            </a:r>
            <a:endParaRPr lang="en-US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400" dirty="0" smtClean="0"/>
                  <a:t>If </a:t>
                </a:r>
                <a:r>
                  <a:rPr lang="en-US" sz="2400" dirty="0" smtClean="0"/>
                  <a:t>we run a CPU for </a:t>
                </a:r>
                <a:r>
                  <a:rPr lang="en-US" sz="2400" dirty="0" smtClean="0">
                    <a:solidFill>
                      <a:srgbClr val="0070C0"/>
                    </a:solidFill>
                  </a:rPr>
                  <a:t>5</a:t>
                </a:r>
                <a:r>
                  <a:rPr lang="en-US" sz="2400" dirty="0" smtClean="0"/>
                  <a:t> days, probability of its failure during this interval is </a:t>
                </a:r>
                <a:r>
                  <a:rPr lang="en-US" sz="24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sz="2400" dirty="0" smtClean="0"/>
                  <a:t>/</a:t>
                </a:r>
                <a:r>
                  <a:rPr lang="en-US" sz="2400" dirty="0" smtClean="0">
                    <a:solidFill>
                      <a:srgbClr val="0070C0"/>
                    </a:solidFill>
                  </a:rPr>
                  <a:t>330</a:t>
                </a:r>
                <a:r>
                  <a:rPr lang="en-US" sz="2400" dirty="0" smtClean="0"/>
                  <a:t>.  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>
                  <a:buFont typeface="Wingdings"/>
                  <a:buChar char="è"/>
                </a:pPr>
                <a:r>
                  <a:rPr lang="en-US" sz="2400" b="1" dirty="0" smtClean="0"/>
                  <a:t>Probability</a:t>
                </a:r>
                <a:r>
                  <a:rPr lang="en-US" sz="2400" dirty="0" smtClean="0"/>
                  <a:t>[a </a:t>
                </a:r>
                <a:r>
                  <a:rPr lang="en-US" sz="2400" dirty="0" smtClean="0"/>
                  <a:t>CPU fails in one second] &gt;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𝟏𝟎</m:t>
                        </m:r>
                      </m:e>
                      <m:sup>
                        <m:r>
                          <a:rPr lang="en-US" sz="2400" b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𝟗</m:t>
                        </m:r>
                      </m:sup>
                    </m:sSup>
                  </m:oMath>
                </a14:m>
                <a:r>
                  <a:rPr lang="en-US" sz="2400" dirty="0" smtClean="0"/>
                  <a:t>  </a:t>
                </a:r>
                <a:endParaRPr lang="en-US" sz="2400" dirty="0" smtClean="0"/>
              </a:p>
              <a:p>
                <a:pPr>
                  <a:buFont typeface="Wingdings"/>
                  <a:buChar char="è"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smtClean="0"/>
                  <a:t>The reference of the study is: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E.B. Nightingale, J.P. Douceur, Vince </a:t>
                </a:r>
                <a:r>
                  <a:rPr lang="en-US" sz="1800" dirty="0" err="1" smtClean="0"/>
                  <a:t>Orgovan</a:t>
                </a:r>
                <a:r>
                  <a:rPr lang="en-US" sz="1800" dirty="0" smtClean="0"/>
                  <a:t>. </a:t>
                </a:r>
                <a:r>
                  <a:rPr lang="en-US" sz="1800" i="1" dirty="0" smtClean="0"/>
                  <a:t>Cycles, Cells, and Platters: An Empirical Analysis of Hardware Failures on a Million PCs. </a:t>
                </a:r>
                <a:r>
                  <a:rPr lang="en-US" sz="1800" dirty="0" smtClean="0"/>
                  <a:t>In Proceedings of </a:t>
                </a:r>
                <a:r>
                  <a:rPr lang="en-US" sz="1800" b="1" dirty="0" err="1" smtClean="0"/>
                  <a:t>EuroSys</a:t>
                </a:r>
                <a:r>
                  <a:rPr lang="en-US" sz="1800" b="1" dirty="0" smtClean="0"/>
                  <a:t> 2011</a:t>
                </a:r>
                <a:r>
                  <a:rPr lang="en-US" sz="1800" dirty="0" smtClean="0"/>
                  <a:t>.</a:t>
                </a:r>
                <a:r>
                  <a:rPr lang="en-US" sz="1800" b="1" dirty="0" smtClean="0"/>
                  <a:t> </a:t>
                </a:r>
                <a:r>
                  <a:rPr lang="en-US" sz="1800" dirty="0" smtClean="0"/>
                  <a:t>(awarded “Best Paper”).   </a:t>
                </a:r>
                <a:r>
                  <a:rPr lang="en-US" sz="1800" u="sng" dirty="0" smtClean="0"/>
                  <a:t>A copy is available on the course webpage as well.</a:t>
                </a:r>
                <a:endParaRPr lang="en-US" sz="2400" i="1" u="sng" dirty="0" smtClean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1078" b="-8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own Ribbon 4"/>
          <p:cNvSpPr/>
          <p:nvPr/>
        </p:nvSpPr>
        <p:spPr>
          <a:xfrm>
            <a:off x="1371600" y="3352800"/>
            <a:ext cx="7086600" cy="1066800"/>
          </a:xfrm>
          <a:prstGeom prst="ribbon">
            <a:avLst>
              <a:gd name="adj1" fmla="val 16667"/>
              <a:gd name="adj2" fmla="val 7500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Compare this </a:t>
            </a:r>
            <a:r>
              <a:rPr lang="en-US" dirty="0" smtClean="0">
                <a:solidFill>
                  <a:schemeClr val="tx1"/>
                </a:solidFill>
              </a:rPr>
              <a:t>probability with the failure (or exceeding the running time) probability of various </a:t>
            </a:r>
            <a:r>
              <a:rPr lang="en-US" dirty="0" smtClean="0">
                <a:solidFill>
                  <a:schemeClr val="tx1"/>
                </a:solidFill>
              </a:rPr>
              <a:t> randomized algorithms mentioned earlier.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95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524125"/>
            <a:ext cx="7772400" cy="1362075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Course Structure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3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Prerequisites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Fundamentals of Data structures</a:t>
            </a:r>
          </a:p>
          <a:p>
            <a:r>
              <a:rPr lang="en-US" sz="2400" dirty="0" smtClean="0"/>
              <a:t>Fundamentals of the design and analysis of Algorithms</a:t>
            </a:r>
          </a:p>
          <a:p>
            <a:r>
              <a:rPr lang="en-US" sz="2400" dirty="0" smtClean="0"/>
              <a:t>Adequate programming skills (in C++)</a:t>
            </a:r>
          </a:p>
          <a:p>
            <a:r>
              <a:rPr lang="en-US" sz="2400" dirty="0" smtClean="0"/>
              <a:t>Elementary probability (12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standard)</a:t>
            </a:r>
          </a:p>
          <a:p>
            <a:r>
              <a:rPr lang="en-US" sz="2400" dirty="0" smtClean="0"/>
              <a:t>Ability to work hard</a:t>
            </a:r>
          </a:p>
          <a:p>
            <a:r>
              <a:rPr lang="en-US" sz="2400" dirty="0" smtClean="0"/>
              <a:t>Commitment to attend classes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Marks Breakup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Assignments: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40%</a:t>
            </a:r>
          </a:p>
          <a:p>
            <a:pPr lvl="2"/>
            <a:r>
              <a:rPr lang="en-US" sz="2000" dirty="0" smtClean="0"/>
              <a:t>Programming as well as theoretical.</a:t>
            </a:r>
          </a:p>
          <a:p>
            <a:pPr lvl="2"/>
            <a:r>
              <a:rPr lang="en-US" sz="2000" dirty="0" smtClean="0"/>
              <a:t>To be done in groups of 2.</a:t>
            </a:r>
          </a:p>
          <a:p>
            <a:pPr lvl="2"/>
            <a:endParaRPr lang="en-US" sz="2000" dirty="0" smtClean="0"/>
          </a:p>
          <a:p>
            <a:pPr marL="0" indent="0">
              <a:buNone/>
            </a:pPr>
            <a:r>
              <a:rPr lang="en-US" sz="2800" b="1" dirty="0" smtClean="0"/>
              <a:t>Mid Semester Exam: </a:t>
            </a:r>
            <a:r>
              <a:rPr lang="en-US" sz="2800" dirty="0" smtClean="0">
                <a:solidFill>
                  <a:srgbClr val="0070C0"/>
                </a:solidFill>
              </a:rPr>
              <a:t>30%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b="1" dirty="0" smtClean="0"/>
              <a:t>End Semester Exam: </a:t>
            </a:r>
            <a:r>
              <a:rPr lang="en-US" sz="2800" dirty="0" smtClean="0">
                <a:solidFill>
                  <a:srgbClr val="0070C0"/>
                </a:solidFill>
              </a:rPr>
              <a:t>30%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Passing </a:t>
            </a:r>
            <a:r>
              <a:rPr lang="en-US" b="1" dirty="0" smtClean="0">
                <a:solidFill>
                  <a:srgbClr val="C00000"/>
                </a:solidFill>
              </a:rPr>
              <a:t>criteria:</a:t>
            </a:r>
          </a:p>
          <a:p>
            <a:r>
              <a:rPr lang="en-US" sz="2000" dirty="0" smtClean="0"/>
              <a:t>At least </a:t>
            </a:r>
            <a:r>
              <a:rPr lang="en-US" sz="2000" dirty="0" smtClean="0">
                <a:solidFill>
                  <a:srgbClr val="0070C0"/>
                </a:solidFill>
              </a:rPr>
              <a:t>25%</a:t>
            </a:r>
            <a:r>
              <a:rPr lang="en-US" sz="2000" dirty="0" smtClean="0"/>
              <a:t> marks in both the exam (Total </a:t>
            </a:r>
            <a:r>
              <a:rPr lang="en-US" sz="2000" dirty="0" smtClean="0">
                <a:solidFill>
                  <a:srgbClr val="0070C0"/>
                </a:solidFill>
              </a:rPr>
              <a:t>15</a:t>
            </a:r>
            <a:r>
              <a:rPr lang="en-US" sz="2000" dirty="0" smtClean="0"/>
              <a:t> out of </a:t>
            </a:r>
            <a:r>
              <a:rPr lang="en-US" sz="2000" dirty="0" smtClean="0">
                <a:solidFill>
                  <a:srgbClr val="0070C0"/>
                </a:solidFill>
              </a:rPr>
              <a:t>60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If a student scores less than </a:t>
            </a:r>
            <a:r>
              <a:rPr lang="en-US" sz="2000" dirty="0" smtClean="0">
                <a:solidFill>
                  <a:srgbClr val="0070C0"/>
                </a:solidFill>
              </a:rPr>
              <a:t>50</a:t>
            </a:r>
            <a:r>
              <a:rPr lang="en-US" sz="2000" dirty="0" smtClean="0"/>
              <a:t>% marks in first mid semester exam, he/she must attend all classes </a:t>
            </a:r>
            <a:r>
              <a:rPr lang="en-US" sz="2000" dirty="0" smtClean="0"/>
              <a:t>for the rest of the course.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0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Contact Details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Office:</a:t>
            </a:r>
            <a:r>
              <a:rPr lang="en-US" sz="2400" dirty="0" smtClean="0"/>
              <a:t> 307, Department of CSE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Office Hours:</a:t>
            </a:r>
          </a:p>
          <a:p>
            <a:pPr lvl="1"/>
            <a:r>
              <a:rPr lang="en-US" sz="2000" dirty="0" smtClean="0"/>
              <a:t>Every week day </a:t>
            </a:r>
            <a:r>
              <a:rPr lang="en-US" sz="2000" dirty="0" smtClean="0">
                <a:solidFill>
                  <a:srgbClr val="0070C0"/>
                </a:solidFill>
              </a:rPr>
              <a:t>12:30</a:t>
            </a:r>
            <a:r>
              <a:rPr lang="en-US" sz="2000" dirty="0" smtClean="0"/>
              <a:t>PM-</a:t>
            </a:r>
            <a:r>
              <a:rPr lang="en-US" sz="2000" dirty="0" smtClean="0">
                <a:solidFill>
                  <a:srgbClr val="0070C0"/>
                </a:solidFill>
              </a:rPr>
              <a:t>1:00</a:t>
            </a:r>
            <a:r>
              <a:rPr lang="en-US" sz="2000" dirty="0" smtClean="0"/>
              <a:t>PM and </a:t>
            </a:r>
            <a:r>
              <a:rPr lang="en-US" sz="2000" dirty="0" smtClean="0">
                <a:solidFill>
                  <a:srgbClr val="0070C0"/>
                </a:solidFill>
              </a:rPr>
              <a:t>5:30</a:t>
            </a:r>
            <a:r>
              <a:rPr lang="en-US" sz="2000" dirty="0" smtClean="0"/>
              <a:t>PM-</a:t>
            </a:r>
            <a:r>
              <a:rPr lang="en-US" sz="2000" dirty="0" smtClean="0">
                <a:solidFill>
                  <a:srgbClr val="0070C0"/>
                </a:solidFill>
              </a:rPr>
              <a:t>6:00</a:t>
            </a:r>
            <a:r>
              <a:rPr lang="en-US" sz="2000" dirty="0" smtClean="0"/>
              <a:t>PM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Course website will be maintained at </a:t>
            </a:r>
            <a:r>
              <a:rPr lang="en-US" sz="2400" dirty="0" smtClean="0">
                <a:solidFill>
                  <a:srgbClr val="002060"/>
                </a:solidFill>
              </a:rPr>
              <a:t>moodle.cse.iitk.ac.in</a:t>
            </a:r>
            <a:r>
              <a:rPr lang="en-US" sz="24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3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/>
              <a:t>W</a:t>
            </a:r>
            <a:r>
              <a:rPr lang="en-US" sz="4000" b="1" dirty="0" smtClean="0"/>
              <a:t>hat is a randomized algorithm 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5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Deterministic Algorithm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b="1" dirty="0" smtClean="0">
                <a:solidFill>
                  <a:srgbClr val="002060"/>
                </a:solidFill>
              </a:rPr>
              <a:t>output</a:t>
            </a:r>
            <a:r>
              <a:rPr lang="en-US" sz="2000" dirty="0" smtClean="0"/>
              <a:t>  as well as the </a:t>
            </a:r>
            <a:r>
              <a:rPr lang="en-US" sz="2000" b="1" dirty="0" smtClean="0">
                <a:solidFill>
                  <a:srgbClr val="002060"/>
                </a:solidFill>
              </a:rPr>
              <a:t>running time </a:t>
            </a:r>
            <a:r>
              <a:rPr lang="en-US" sz="2000" dirty="0" smtClean="0"/>
              <a:t>are </a:t>
            </a:r>
            <a:r>
              <a:rPr lang="en-US" sz="2000" b="1" u="sng" dirty="0" smtClean="0"/>
              <a:t>functions</a:t>
            </a:r>
            <a:r>
              <a:rPr lang="en-US" sz="2000" u="sng" dirty="0" smtClean="0"/>
              <a:t> only of the </a:t>
            </a:r>
            <a:r>
              <a:rPr lang="en-US" sz="2000" b="1" u="sng" dirty="0" smtClean="0"/>
              <a:t>input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0" y="2133600"/>
            <a:ext cx="15240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038600" y="4431268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057400" y="2895600"/>
            <a:ext cx="1752600" cy="484632"/>
            <a:chOff x="2057400" y="2895600"/>
            <a:chExt cx="1752600" cy="484632"/>
          </a:xfrm>
        </p:grpSpPr>
        <p:sp>
          <p:nvSpPr>
            <p:cNvPr id="6" name="Right Arrow 5"/>
            <p:cNvSpPr/>
            <p:nvPr/>
          </p:nvSpPr>
          <p:spPr>
            <a:xfrm>
              <a:off x="2831592" y="2895600"/>
              <a:ext cx="978408" cy="484632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57400" y="2983468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Input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346192" y="2895600"/>
            <a:ext cx="1911930" cy="484632"/>
            <a:chOff x="5346192" y="2895600"/>
            <a:chExt cx="1911930" cy="484632"/>
          </a:xfrm>
        </p:grpSpPr>
        <p:sp>
          <p:nvSpPr>
            <p:cNvPr id="7" name="Right Arrow 6"/>
            <p:cNvSpPr/>
            <p:nvPr/>
          </p:nvSpPr>
          <p:spPr>
            <a:xfrm>
              <a:off x="5346192" y="2895600"/>
              <a:ext cx="978408" cy="484632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401797" y="2971800"/>
              <a:ext cx="856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Output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0550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Randomized Algorithm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b="1" dirty="0" smtClean="0">
                <a:solidFill>
                  <a:srgbClr val="002060"/>
                </a:solidFill>
              </a:rPr>
              <a:t>output</a:t>
            </a:r>
            <a:r>
              <a:rPr lang="en-US" sz="2000" dirty="0" smtClean="0"/>
              <a:t>  or the </a:t>
            </a:r>
            <a:r>
              <a:rPr lang="en-US" sz="2000" b="1" dirty="0" smtClean="0">
                <a:solidFill>
                  <a:srgbClr val="002060"/>
                </a:solidFill>
              </a:rPr>
              <a:t>running time </a:t>
            </a:r>
            <a:r>
              <a:rPr lang="en-US" sz="2000" dirty="0" smtClean="0"/>
              <a:t>are </a:t>
            </a:r>
            <a:r>
              <a:rPr lang="en-US" sz="2000" b="1" u="sng" dirty="0" smtClean="0"/>
              <a:t>functions</a:t>
            </a:r>
            <a:r>
              <a:rPr lang="en-US" sz="2000" u="sng" dirty="0" smtClean="0"/>
              <a:t> of the </a:t>
            </a:r>
            <a:r>
              <a:rPr lang="en-US" sz="2000" b="1" u="sng" dirty="0" smtClean="0"/>
              <a:t>input </a:t>
            </a:r>
            <a:r>
              <a:rPr lang="en-US" sz="2000" u="sng" dirty="0" smtClean="0"/>
              <a:t>and</a:t>
            </a:r>
            <a:r>
              <a:rPr lang="en-US" sz="2000" b="1" u="sng" dirty="0" smtClean="0"/>
              <a:t> random bits chosen 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0" y="2133600"/>
            <a:ext cx="15240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038600" y="4431268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057400" y="2895600"/>
            <a:ext cx="1752600" cy="484632"/>
            <a:chOff x="2057400" y="2895600"/>
            <a:chExt cx="1752600" cy="484632"/>
          </a:xfrm>
        </p:grpSpPr>
        <p:sp>
          <p:nvSpPr>
            <p:cNvPr id="6" name="Right Arrow 5"/>
            <p:cNvSpPr/>
            <p:nvPr/>
          </p:nvSpPr>
          <p:spPr>
            <a:xfrm>
              <a:off x="2831592" y="2895600"/>
              <a:ext cx="978408" cy="484632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57400" y="2983468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Input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346192" y="2895600"/>
            <a:ext cx="1911930" cy="484632"/>
            <a:chOff x="5346192" y="2895600"/>
            <a:chExt cx="1911930" cy="484632"/>
          </a:xfrm>
        </p:grpSpPr>
        <p:sp>
          <p:nvSpPr>
            <p:cNvPr id="7" name="Right Arrow 6"/>
            <p:cNvSpPr/>
            <p:nvPr/>
          </p:nvSpPr>
          <p:spPr>
            <a:xfrm>
              <a:off x="5346192" y="2895600"/>
              <a:ext cx="978408" cy="484632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401797" y="2971800"/>
              <a:ext cx="856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Output</a:t>
              </a:r>
              <a:endParaRPr lang="en-US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3810000" y="2133600"/>
            <a:ext cx="1536192" cy="54506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Random bits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37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676525"/>
            <a:ext cx="7772400" cy="1362075"/>
          </a:xfrm>
        </p:spPr>
        <p:txBody>
          <a:bodyPr/>
          <a:lstStyle/>
          <a:p>
            <a:r>
              <a:rPr lang="en-US" sz="3200" dirty="0" smtClean="0">
                <a:solidFill>
                  <a:srgbClr val="0070C0"/>
                </a:solidFill>
              </a:rPr>
              <a:t>Example 1 </a:t>
            </a:r>
            <a:r>
              <a:rPr lang="en-US" sz="3200" dirty="0" smtClean="0"/>
              <a:t>: </a:t>
            </a:r>
            <a:r>
              <a:rPr lang="en-US" sz="3200" dirty="0">
                <a:solidFill>
                  <a:srgbClr val="C00000"/>
                </a:solidFill>
              </a:rPr>
              <a:t>Approximate </a:t>
            </a:r>
            <a:r>
              <a:rPr lang="en-US" sz="3200" dirty="0" smtClean="0">
                <a:solidFill>
                  <a:srgbClr val="C00000"/>
                </a:solidFill>
              </a:rPr>
              <a:t>median 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6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Approximate median</a:t>
            </a:r>
            <a:endParaRPr lang="en-US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 smtClean="0"/>
                  <a:t>Definition:</a:t>
                </a:r>
                <a:r>
                  <a:rPr lang="en-US" sz="2000" dirty="0" smtClean="0"/>
                  <a:t> Given an array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A</a:t>
                </a:r>
                <a:r>
                  <a:rPr lang="en-US" sz="2000" dirty="0" smtClean="0"/>
                  <a:t>[] storing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n</a:t>
                </a:r>
                <a:r>
                  <a:rPr lang="en-US" sz="2000" dirty="0" smtClean="0"/>
                  <a:t> numbers and </a:t>
                </a:r>
                <a:r>
                  <a:rPr lang="el-GR" sz="2000" dirty="0" smtClean="0">
                    <a:solidFill>
                      <a:srgbClr val="0070C0"/>
                    </a:solidFill>
                  </a:rPr>
                  <a:t>ϵ</a:t>
                </a:r>
                <a:r>
                  <a:rPr lang="en-US" sz="2000" dirty="0" smtClean="0"/>
                  <a:t> &gt;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0</a:t>
                </a:r>
                <a:r>
                  <a:rPr lang="en-US" sz="2000" dirty="0" smtClean="0"/>
                  <a:t>, compute an element whose rank is in the range [(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sz="2000" dirty="0" smtClean="0"/>
                  <a:t>-</a:t>
                </a:r>
                <a:r>
                  <a:rPr lang="el-GR" sz="2000" dirty="0">
                    <a:solidFill>
                      <a:srgbClr val="0070C0"/>
                    </a:solidFill>
                  </a:rPr>
                  <a:t> ϵ</a:t>
                </a:r>
                <a:r>
                  <a:rPr lang="en-US" sz="2000" dirty="0" smtClean="0"/>
                  <a:t>)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n</a:t>
                </a:r>
                <a:r>
                  <a:rPr lang="en-US" sz="2000" dirty="0" smtClean="0"/>
                  <a:t>/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sz="2000" dirty="0" smtClean="0"/>
                  <a:t>, (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sz="2000" dirty="0" smtClean="0"/>
                  <a:t>+</a:t>
                </a:r>
                <a:r>
                  <a:rPr lang="el-GR" sz="2000" dirty="0">
                    <a:solidFill>
                      <a:srgbClr val="0070C0"/>
                    </a:solidFill>
                  </a:rPr>
                  <a:t> ϵ</a:t>
                </a:r>
                <a:r>
                  <a:rPr lang="en-US" sz="2000" dirty="0" smtClean="0"/>
                  <a:t>)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n</a:t>
                </a:r>
                <a:r>
                  <a:rPr lang="en-US" sz="2000" dirty="0" smtClean="0"/>
                  <a:t>/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sz="2000" dirty="0" smtClean="0"/>
                  <a:t>].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002060"/>
                    </a:solidFill>
                  </a:rPr>
                  <a:t>A Randomized Algorithm: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 smtClean="0"/>
                  <a:t>Select a random sample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S</a:t>
                </a:r>
                <a:r>
                  <a:rPr lang="en-US" sz="2000" dirty="0" smtClean="0"/>
                  <a:t> of </a:t>
                </a:r>
                <a:r>
                  <a:rPr lang="en-US" sz="2000" b="1" dirty="0" smtClean="0"/>
                  <a:t>O</a:t>
                </a:r>
                <a:r>
                  <a:rPr lang="en-US" sz="2000" dirty="0" smtClean="0"/>
                  <a:t>(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000" i="1" smtClean="0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l-GR" sz="2000" dirty="0">
                                <a:solidFill>
                                  <a:srgbClr val="0070C0"/>
                                </a:solidFill>
                              </a:rPr>
                              <m:t>ϵ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000" dirty="0" smtClean="0"/>
                  <a:t> log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n</a:t>
                </a:r>
                <a:r>
                  <a:rPr lang="en-US" sz="2000" dirty="0" smtClean="0"/>
                  <a:t>) elements from 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A</a:t>
                </a:r>
                <a:r>
                  <a:rPr lang="en-US" sz="2000" dirty="0" smtClean="0"/>
                  <a:t>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 smtClean="0"/>
                  <a:t>Sort 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S</a:t>
                </a:r>
                <a:r>
                  <a:rPr lang="en-US" sz="2000" dirty="0" smtClean="0"/>
                  <a:t>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 smtClean="0"/>
                  <a:t>Report the median of </a:t>
                </a:r>
                <a:r>
                  <a:rPr lang="en-US" sz="2000" b="1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/>
                  <a:t>Running time: O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000" i="1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l-GR" sz="2000" dirty="0">
                                <a:solidFill>
                                  <a:srgbClr val="0070C0"/>
                                </a:solidFill>
                              </a:rPr>
                              <m:t>ϵ</m:t>
                            </m:r>
                          </m:den>
                        </m:f>
                      </m:e>
                    </m:box>
                    <m:r>
                      <a:rPr lang="el-GR" sz="2000" i="1" dirty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log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n </a:t>
                </a:r>
                <a:r>
                  <a:rPr lang="en-US" sz="2000" dirty="0" err="1" smtClean="0"/>
                  <a:t>loglog</a:t>
                </a:r>
                <a:r>
                  <a:rPr lang="en-US" sz="2000" dirty="0" smtClean="0"/>
                  <a:t> </a:t>
                </a:r>
                <a:r>
                  <a:rPr lang="en-US" sz="2000" dirty="0" smtClean="0">
                    <a:solidFill>
                      <a:srgbClr val="0070C0"/>
                    </a:solidFill>
                  </a:rPr>
                  <a:t>n</a:t>
                </a:r>
                <a:r>
                  <a:rPr lang="en-US" sz="20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The output is an </a:t>
                </a:r>
                <a:r>
                  <a:rPr lang="el-GR" sz="2000" dirty="0" smtClean="0">
                    <a:solidFill>
                      <a:srgbClr val="0070C0"/>
                    </a:solidFill>
                  </a:rPr>
                  <a:t>ϵ</a:t>
                </a:r>
                <a:r>
                  <a:rPr lang="en-US" sz="2000" dirty="0" smtClean="0"/>
                  <a:t>-approximate median with probability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𝐧</m:t>
                        </m:r>
                      </m:e>
                      <m:sup>
                        <m: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000" b="1" dirty="0" smtClean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Down Ribbon 6"/>
              <p:cNvSpPr/>
              <p:nvPr/>
            </p:nvSpPr>
            <p:spPr>
              <a:xfrm>
                <a:off x="1371600" y="5715000"/>
                <a:ext cx="6324600" cy="838200"/>
              </a:xfrm>
              <a:prstGeom prst="ribbon">
                <a:avLst>
                  <a:gd name="adj1" fmla="val 16667"/>
                  <a:gd name="adj2" fmla="val 75000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For </a:t>
                </a:r>
                <a:r>
                  <a:rPr lang="en-US" dirty="0">
                    <a:solidFill>
                      <a:srgbClr val="0070C0"/>
                    </a:solidFill>
                  </a:rPr>
                  <a:t>n </a:t>
                </a:r>
                <a:r>
                  <a:rPr lang="en-US" dirty="0">
                    <a:solidFill>
                      <a:schemeClr val="tx1"/>
                    </a:solidFill>
                  </a:rPr>
                  <a:t>~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a million, the error probability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𝟏𝟎</m:t>
                        </m:r>
                      </m:e>
                      <m:sup>
                        <m:r>
                          <a:rPr lang="en-US" b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b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Down Ribbon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715000"/>
                <a:ext cx="6324600" cy="838200"/>
              </a:xfrm>
              <a:prstGeom prst="ribbon">
                <a:avLst>
                  <a:gd name="adj1" fmla="val 16667"/>
                  <a:gd name="adj2" fmla="val 75000"/>
                </a:avLst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60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676525"/>
            <a:ext cx="7772400" cy="1362075"/>
          </a:xfrm>
        </p:spPr>
        <p:txBody>
          <a:bodyPr/>
          <a:lstStyle/>
          <a:p>
            <a:r>
              <a:rPr lang="en-US" sz="3200" dirty="0" smtClean="0">
                <a:solidFill>
                  <a:srgbClr val="0070C0"/>
                </a:solidFill>
              </a:rPr>
              <a:t>Example 2 </a:t>
            </a:r>
            <a:r>
              <a:rPr lang="en-US" sz="3200" dirty="0" smtClean="0"/>
              <a:t>: 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smtClean="0">
                <a:solidFill>
                  <a:srgbClr val="C00000"/>
                </a:solidFill>
              </a:rPr>
              <a:t>randomized Quick Sort 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6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4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304800"/>
                <a:ext cx="8229600" cy="1143000"/>
              </a:xfrm>
            </p:spPr>
            <p:txBody>
              <a:bodyPr/>
              <a:lstStyle/>
              <a:p>
                <a:r>
                  <a:rPr lang="en-US" sz="3600" b="1" dirty="0" err="1" smtClean="0">
                    <a:solidFill>
                      <a:srgbClr val="7030A0"/>
                    </a:solidFill>
                  </a:rPr>
                  <a:t>QuickSort</a:t>
                </a:r>
                <a:r>
                  <a:rPr lang="en-US" sz="3600" b="1" dirty="0" smtClean="0"/>
                  <a:t>(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3600" b="1" dirty="0" smtClean="0"/>
                  <a:t>)</a:t>
                </a:r>
                <a:endParaRPr lang="en-US" sz="3600" dirty="0"/>
              </a:p>
            </p:txBody>
          </p:sp>
        </mc:Choice>
        <mc:Fallback xmlns="">
          <p:sp>
            <p:nvSpPr>
              <p:cNvPr id="5" name="Tit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304800"/>
                <a:ext cx="8229600" cy="11430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153400" cy="5105400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solidFill>
                      <a:srgbClr val="7030A0"/>
                    </a:solidFill>
                  </a:rPr>
                  <a:t>QuickSort</a:t>
                </a:r>
                <a:r>
                  <a:rPr lang="en-US" sz="2000" b="1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000" b="1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{        If (|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000" b="1" dirty="0" smtClean="0"/>
                  <a:t>|&gt;1) </a:t>
                </a:r>
              </a:p>
              <a:p>
                <a:pPr marL="0" indent="0">
                  <a:buNone/>
                </a:pPr>
                <a:r>
                  <a:rPr lang="en-US" sz="2000" b="1" dirty="0"/>
                  <a:t> </a:t>
                </a:r>
                <a:r>
                  <a:rPr lang="en-US" sz="2000" b="1" dirty="0" smtClean="0"/>
                  <a:t>                     Pick and remove an element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𝒙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b="1" dirty="0" smtClean="0"/>
                  <a:t>from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000" b="1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0070C0"/>
                    </a:solidFill>
                  </a:rPr>
                  <a:t>                      </a:t>
                </a:r>
                <a:r>
                  <a:rPr lang="en-US" sz="2000" b="1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</a:rPr>
                          <m:t>&lt;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sz="2000" b="1" dirty="0" smtClean="0"/>
                  <a:t>,</a:t>
                </a:r>
                <a:r>
                  <a:rPr lang="en-US" sz="20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</a:rPr>
                          <m:t>&gt;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sz="2000" b="1" dirty="0" smtClean="0"/>
                  <a:t>)</a:t>
                </a:r>
                <a:r>
                  <a:rPr lang="en-US" sz="2000" b="1" dirty="0" smtClean="0">
                    <a:sym typeface="Wingdings" pitchFamily="2" charset="2"/>
                  </a:rPr>
                  <a:t> </a:t>
                </a:r>
                <a:r>
                  <a:rPr lang="en-US" sz="2000" b="1" dirty="0" smtClean="0">
                    <a:solidFill>
                      <a:srgbClr val="7030A0"/>
                    </a:solidFill>
                    <a:sym typeface="Wingdings" pitchFamily="2" charset="2"/>
                  </a:rPr>
                  <a:t>Partition</a:t>
                </a:r>
                <a:r>
                  <a:rPr lang="en-US" sz="2000" b="1" dirty="0" smtClean="0">
                    <a:sym typeface="Wingdings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000" b="1" dirty="0" smtClean="0">
                    <a:sym typeface="Wingdings" pitchFamily="2" charset="2"/>
                  </a:rPr>
                  <a:t>,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US" sz="2000" b="1" dirty="0" smtClean="0">
                    <a:sym typeface="Wingdings" pitchFamily="2" charset="2"/>
                  </a:rPr>
                  <a:t>);</a:t>
                </a:r>
                <a:r>
                  <a:rPr lang="en-US" sz="2000" b="1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2000" b="1" dirty="0"/>
                  <a:t> </a:t>
                </a:r>
                <a:r>
                  <a:rPr lang="en-US" sz="2000" b="1" dirty="0" smtClean="0"/>
                  <a:t>                     return( </a:t>
                </a:r>
                <a:r>
                  <a:rPr lang="en-US" sz="2000" b="1" dirty="0" smtClean="0">
                    <a:solidFill>
                      <a:srgbClr val="006C31"/>
                    </a:solidFill>
                  </a:rPr>
                  <a:t>Concatenate</a:t>
                </a:r>
                <a:r>
                  <a:rPr lang="en-US" sz="2000" b="1" dirty="0" smtClean="0"/>
                  <a:t>(</a:t>
                </a:r>
                <a:r>
                  <a:rPr lang="en-US" sz="2000" b="1" dirty="0" err="1" smtClean="0">
                    <a:solidFill>
                      <a:srgbClr val="7030A0"/>
                    </a:solidFill>
                  </a:rPr>
                  <a:t>QuickSort</a:t>
                </a:r>
                <a:r>
                  <a:rPr lang="en-US" sz="2000" b="1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&lt;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sz="2000" b="1" dirty="0" smtClean="0"/>
                  <a:t>),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US" sz="2000" b="1" dirty="0" smtClean="0"/>
                  <a:t>,</a:t>
                </a:r>
                <a:r>
                  <a:rPr lang="en-US" sz="2000" b="1" dirty="0"/>
                  <a:t> 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QuickSort</a:t>
                </a:r>
                <a:r>
                  <a:rPr lang="en-US" sz="2000" b="1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&gt;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sz="2000" b="1" dirty="0" smtClean="0"/>
                  <a:t>))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}</a:t>
                </a:r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153400" cy="5105400"/>
              </a:xfrm>
              <a:blipFill rotWithShape="1">
                <a:blip r:embed="rId3"/>
                <a:stretch>
                  <a:fillRect l="-747" t="-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1351</TotalTime>
  <Words>1154</Words>
  <Application>Microsoft Office PowerPoint</Application>
  <PresentationFormat>On-screen Show (4:3)</PresentationFormat>
  <Paragraphs>219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Randomized Algorithms CS648 </vt:lpstr>
      <vt:lpstr>Overview of the lecture</vt:lpstr>
      <vt:lpstr>What is a randomized algorithm ?</vt:lpstr>
      <vt:lpstr>Deterministic Algorithm</vt:lpstr>
      <vt:lpstr>Randomized Algorithm</vt:lpstr>
      <vt:lpstr>Example 1 : Approximate median </vt:lpstr>
      <vt:lpstr>Approximate median</vt:lpstr>
      <vt:lpstr>Example 2 :  randomized Quick Sort </vt:lpstr>
      <vt:lpstr>QuickSort(S)</vt:lpstr>
      <vt:lpstr>QuickSort(S) When the input S is stored in an array A</vt:lpstr>
      <vt:lpstr>Randomized QuickSort(S) When the input S is stored in an array A</vt:lpstr>
      <vt:lpstr>Types of Randomized Algorithms</vt:lpstr>
      <vt:lpstr>                          Motivation for                randomized Algorithms </vt:lpstr>
      <vt:lpstr>PowerPoint Presentation</vt:lpstr>
      <vt:lpstr>Example 1: Sorting</vt:lpstr>
      <vt:lpstr>Example 2: Smallest Enclosing circle</vt:lpstr>
      <vt:lpstr>Example 3: minimum Cut</vt:lpstr>
      <vt:lpstr>Example 4: Primality Testing</vt:lpstr>
      <vt:lpstr> Uncertainty Associated with randomized Algorithms     Is it really a serious issue ?</vt:lpstr>
      <vt:lpstr>A real Fact [A study by Microsoft in 2008]   </vt:lpstr>
      <vt:lpstr>Course Structure</vt:lpstr>
      <vt:lpstr>Prerequisites</vt:lpstr>
      <vt:lpstr>Marks Breakup</vt:lpstr>
      <vt:lpstr>Contact Details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Surender Baswana</dc:creator>
  <cp:lastModifiedBy>admin</cp:lastModifiedBy>
  <cp:revision>404</cp:revision>
  <dcterms:created xsi:type="dcterms:W3CDTF">2011-12-03T04:13:03Z</dcterms:created>
  <dcterms:modified xsi:type="dcterms:W3CDTF">2013-07-30T06:07:13Z</dcterms:modified>
</cp:coreProperties>
</file>